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7" r:id="rId2"/>
    <p:sldId id="263" r:id="rId3"/>
    <p:sldId id="258" r:id="rId4"/>
    <p:sldId id="261" r:id="rId5"/>
    <p:sldId id="269" r:id="rId6"/>
    <p:sldId id="259" r:id="rId7"/>
    <p:sldId id="260" r:id="rId8"/>
    <p:sldId id="262" r:id="rId9"/>
    <p:sldId id="267" r:id="rId10"/>
    <p:sldId id="268" r:id="rId11"/>
    <p:sldId id="265" r:id="rId12"/>
    <p:sldId id="266" r:id="rId13"/>
    <p:sldId id="264"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300" d="100"/>
          <a:sy n="300" d="100"/>
        </p:scale>
        <p:origin x="1512" y="-11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8/22/2018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8/22/2018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D904E24-919D-40EC-A71D-58A14306F52F}"/>
              </a:ext>
            </a:extLst>
          </p:cNvPr>
          <p:cNvSpPr/>
          <p:nvPr/>
        </p:nvSpPr>
        <p:spPr>
          <a:xfrm>
            <a:off x="228600" y="228600"/>
            <a:ext cx="3429000" cy="6400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E7E0898-1254-4E64-8175-97EDD7C9479E}"/>
              </a:ext>
            </a:extLst>
          </p:cNvPr>
          <p:cNvSpPr txBox="1"/>
          <p:nvPr/>
        </p:nvSpPr>
        <p:spPr>
          <a:xfrm>
            <a:off x="533400" y="6858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a:t>
            </a:r>
          </a:p>
        </p:txBody>
      </p:sp>
      <p:sp>
        <p:nvSpPr>
          <p:cNvPr id="7" name="TextBox 6">
            <a:extLst>
              <a:ext uri="{FF2B5EF4-FFF2-40B4-BE49-F238E27FC236}">
                <a16:creationId xmlns:a16="http://schemas.microsoft.com/office/drawing/2014/main" id="{CDAA671B-4D26-4715-BF76-F10BBE9BA1D0}"/>
              </a:ext>
            </a:extLst>
          </p:cNvPr>
          <p:cNvSpPr txBox="1"/>
          <p:nvPr/>
        </p:nvSpPr>
        <p:spPr>
          <a:xfrm>
            <a:off x="533400" y="59436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16</a:t>
            </a:r>
          </a:p>
        </p:txBody>
      </p:sp>
      <p:cxnSp>
        <p:nvCxnSpPr>
          <p:cNvPr id="9" name="Straight Arrow Connector 8">
            <a:extLst>
              <a:ext uri="{FF2B5EF4-FFF2-40B4-BE49-F238E27FC236}">
                <a16:creationId xmlns:a16="http://schemas.microsoft.com/office/drawing/2014/main" id="{44C92200-A3DA-4CBB-866D-BADFC4819C98}"/>
              </a:ext>
            </a:extLst>
          </p:cNvPr>
          <p:cNvCxnSpPr>
            <a:cxnSpLocks/>
          </p:cNvCxnSpPr>
          <p:nvPr/>
        </p:nvCxnSpPr>
        <p:spPr>
          <a:xfrm>
            <a:off x="1943100" y="1371600"/>
            <a:ext cx="0" cy="44196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7B4B4608-67E0-4C11-81BC-5B1D276920CA}"/>
              </a:ext>
            </a:extLst>
          </p:cNvPr>
          <p:cNvSpPr/>
          <p:nvPr/>
        </p:nvSpPr>
        <p:spPr>
          <a:xfrm>
            <a:off x="3675434" y="457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18" name="Rectangle: Rounded Corners 17">
            <a:extLst>
              <a:ext uri="{FF2B5EF4-FFF2-40B4-BE49-F238E27FC236}">
                <a16:creationId xmlns:a16="http://schemas.microsoft.com/office/drawing/2014/main" id="{14030A7A-0044-4281-9D26-96E540A955BE}"/>
              </a:ext>
            </a:extLst>
          </p:cNvPr>
          <p:cNvSpPr/>
          <p:nvPr/>
        </p:nvSpPr>
        <p:spPr>
          <a:xfrm>
            <a:off x="3675434" y="914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19" name="Rectangle: Rounded Corners 18">
            <a:extLst>
              <a:ext uri="{FF2B5EF4-FFF2-40B4-BE49-F238E27FC236}">
                <a16:creationId xmlns:a16="http://schemas.microsoft.com/office/drawing/2014/main" id="{51515E95-6B22-43E5-B286-6144E58A4FDB}"/>
              </a:ext>
            </a:extLst>
          </p:cNvPr>
          <p:cNvSpPr/>
          <p:nvPr/>
        </p:nvSpPr>
        <p:spPr>
          <a:xfrm>
            <a:off x="3675434" y="13716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0" name="Rectangle: Rounded Corners 19">
            <a:extLst>
              <a:ext uri="{FF2B5EF4-FFF2-40B4-BE49-F238E27FC236}">
                <a16:creationId xmlns:a16="http://schemas.microsoft.com/office/drawing/2014/main" id="{02A3B114-F744-4588-B111-BBE59299C228}"/>
              </a:ext>
            </a:extLst>
          </p:cNvPr>
          <p:cNvSpPr/>
          <p:nvPr/>
        </p:nvSpPr>
        <p:spPr>
          <a:xfrm>
            <a:off x="3675434" y="18288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1" name="Rectangle: Rounded Corners 20">
            <a:extLst>
              <a:ext uri="{FF2B5EF4-FFF2-40B4-BE49-F238E27FC236}">
                <a16:creationId xmlns:a16="http://schemas.microsoft.com/office/drawing/2014/main" id="{A5E3FAD3-B75A-4063-8DB7-1AC38C5E0588}"/>
              </a:ext>
            </a:extLst>
          </p:cNvPr>
          <p:cNvSpPr/>
          <p:nvPr/>
        </p:nvSpPr>
        <p:spPr>
          <a:xfrm>
            <a:off x="3675434" y="22860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2" name="Rectangle: Rounded Corners 21">
            <a:extLst>
              <a:ext uri="{FF2B5EF4-FFF2-40B4-BE49-F238E27FC236}">
                <a16:creationId xmlns:a16="http://schemas.microsoft.com/office/drawing/2014/main" id="{E9A7BBF9-C7FB-4AB0-9C1F-533FA5D63014}"/>
              </a:ext>
            </a:extLst>
          </p:cNvPr>
          <p:cNvSpPr/>
          <p:nvPr/>
        </p:nvSpPr>
        <p:spPr>
          <a:xfrm>
            <a:off x="3675434" y="2743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3" name="Rectangle: Rounded Corners 22">
            <a:extLst>
              <a:ext uri="{FF2B5EF4-FFF2-40B4-BE49-F238E27FC236}">
                <a16:creationId xmlns:a16="http://schemas.microsoft.com/office/drawing/2014/main" id="{C5FBF94A-E9A3-4FAD-A6A0-D746D59184BD}"/>
              </a:ext>
            </a:extLst>
          </p:cNvPr>
          <p:cNvSpPr/>
          <p:nvPr/>
        </p:nvSpPr>
        <p:spPr>
          <a:xfrm>
            <a:off x="3675434" y="3200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4" name="Rectangle: Rounded Corners 23">
            <a:extLst>
              <a:ext uri="{FF2B5EF4-FFF2-40B4-BE49-F238E27FC236}">
                <a16:creationId xmlns:a16="http://schemas.microsoft.com/office/drawing/2014/main" id="{122E5EFF-83FB-4E2E-961C-8D4749E7B541}"/>
              </a:ext>
            </a:extLst>
          </p:cNvPr>
          <p:cNvSpPr/>
          <p:nvPr/>
        </p:nvSpPr>
        <p:spPr>
          <a:xfrm>
            <a:off x="3675434" y="36576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5" name="Rectangle: Rounded Corners 24">
            <a:extLst>
              <a:ext uri="{FF2B5EF4-FFF2-40B4-BE49-F238E27FC236}">
                <a16:creationId xmlns:a16="http://schemas.microsoft.com/office/drawing/2014/main" id="{CE1960FB-354D-4615-9994-2528D1A49159}"/>
              </a:ext>
            </a:extLst>
          </p:cNvPr>
          <p:cNvSpPr/>
          <p:nvPr/>
        </p:nvSpPr>
        <p:spPr>
          <a:xfrm>
            <a:off x="3675434" y="41148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6" name="Rectangle: Rounded Corners 25">
            <a:extLst>
              <a:ext uri="{FF2B5EF4-FFF2-40B4-BE49-F238E27FC236}">
                <a16:creationId xmlns:a16="http://schemas.microsoft.com/office/drawing/2014/main" id="{A6313120-E8EF-4FC0-8DD3-AD5CA9FBAA87}"/>
              </a:ext>
            </a:extLst>
          </p:cNvPr>
          <p:cNvSpPr/>
          <p:nvPr/>
        </p:nvSpPr>
        <p:spPr>
          <a:xfrm>
            <a:off x="3675434" y="45720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7" name="Rectangle: Rounded Corners 26">
            <a:extLst>
              <a:ext uri="{FF2B5EF4-FFF2-40B4-BE49-F238E27FC236}">
                <a16:creationId xmlns:a16="http://schemas.microsoft.com/office/drawing/2014/main" id="{21DA5CFC-C78A-46CA-9909-492D7F9657C8}"/>
              </a:ext>
            </a:extLst>
          </p:cNvPr>
          <p:cNvSpPr/>
          <p:nvPr/>
        </p:nvSpPr>
        <p:spPr>
          <a:xfrm>
            <a:off x="3675434" y="5029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8" name="Rectangle: Rounded Corners 27">
            <a:extLst>
              <a:ext uri="{FF2B5EF4-FFF2-40B4-BE49-F238E27FC236}">
                <a16:creationId xmlns:a16="http://schemas.microsoft.com/office/drawing/2014/main" id="{261EC68F-E5BF-4FEE-8396-B37F94EFE5D0}"/>
              </a:ext>
            </a:extLst>
          </p:cNvPr>
          <p:cNvSpPr/>
          <p:nvPr/>
        </p:nvSpPr>
        <p:spPr>
          <a:xfrm>
            <a:off x="3675434" y="5486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33" name="Rectangle: Rounded Corners 32">
            <a:extLst>
              <a:ext uri="{FF2B5EF4-FFF2-40B4-BE49-F238E27FC236}">
                <a16:creationId xmlns:a16="http://schemas.microsoft.com/office/drawing/2014/main" id="{6B65BA18-0AD0-43BE-911D-4095EF30432E}"/>
              </a:ext>
            </a:extLst>
          </p:cNvPr>
          <p:cNvSpPr/>
          <p:nvPr/>
        </p:nvSpPr>
        <p:spPr>
          <a:xfrm>
            <a:off x="5358318" y="43126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4" name="Rectangle: Rounded Corners 33">
            <a:extLst>
              <a:ext uri="{FF2B5EF4-FFF2-40B4-BE49-F238E27FC236}">
                <a16:creationId xmlns:a16="http://schemas.microsoft.com/office/drawing/2014/main" id="{0CCFC8E0-FAC8-4189-B701-CBE7EFC9A129}"/>
              </a:ext>
            </a:extLst>
          </p:cNvPr>
          <p:cNvSpPr/>
          <p:nvPr/>
        </p:nvSpPr>
        <p:spPr>
          <a:xfrm>
            <a:off x="5376152" y="1809345"/>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5" name="Rectangle: Rounded Corners 34">
            <a:extLst>
              <a:ext uri="{FF2B5EF4-FFF2-40B4-BE49-F238E27FC236}">
                <a16:creationId xmlns:a16="http://schemas.microsoft.com/office/drawing/2014/main" id="{D23879C3-2A4B-4C04-90CA-44A737C7CE8E}"/>
              </a:ext>
            </a:extLst>
          </p:cNvPr>
          <p:cNvSpPr/>
          <p:nvPr/>
        </p:nvSpPr>
        <p:spPr>
          <a:xfrm>
            <a:off x="5358318" y="318743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6" name="Rectangle: Rounded Corners 35">
            <a:extLst>
              <a:ext uri="{FF2B5EF4-FFF2-40B4-BE49-F238E27FC236}">
                <a16:creationId xmlns:a16="http://schemas.microsoft.com/office/drawing/2014/main" id="{32472C26-CD44-4DE4-B133-0916BF111B49}"/>
              </a:ext>
            </a:extLst>
          </p:cNvPr>
          <p:cNvSpPr/>
          <p:nvPr/>
        </p:nvSpPr>
        <p:spPr>
          <a:xfrm>
            <a:off x="5358318" y="457200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7" name="Rectangle: Rounded Corners 36">
            <a:extLst>
              <a:ext uri="{FF2B5EF4-FFF2-40B4-BE49-F238E27FC236}">
                <a16:creationId xmlns:a16="http://schemas.microsoft.com/office/drawing/2014/main" id="{D8CDB5A7-76B3-49B3-9F86-0AFF647CC658}"/>
              </a:ext>
            </a:extLst>
          </p:cNvPr>
          <p:cNvSpPr/>
          <p:nvPr/>
        </p:nvSpPr>
        <p:spPr>
          <a:xfrm>
            <a:off x="7059036" y="2292485"/>
            <a:ext cx="1665051" cy="457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ysClr val="windowText" lastClr="000000"/>
                </a:solidFill>
              </a:rPr>
              <a:t>Midterm</a:t>
            </a:r>
          </a:p>
        </p:txBody>
      </p:sp>
      <p:sp>
        <p:nvSpPr>
          <p:cNvPr id="38" name="Rectangle: Rounded Corners 37">
            <a:extLst>
              <a:ext uri="{FF2B5EF4-FFF2-40B4-BE49-F238E27FC236}">
                <a16:creationId xmlns:a16="http://schemas.microsoft.com/office/drawing/2014/main" id="{BA8A1334-0496-4DBD-86B0-4F3962D1782A}"/>
              </a:ext>
            </a:extLst>
          </p:cNvPr>
          <p:cNvSpPr/>
          <p:nvPr/>
        </p:nvSpPr>
        <p:spPr>
          <a:xfrm>
            <a:off x="7040392" y="4121285"/>
            <a:ext cx="1665051" cy="457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ysClr val="windowText" lastClr="000000"/>
                </a:solidFill>
              </a:rPr>
              <a:t>Midterm</a:t>
            </a:r>
          </a:p>
        </p:txBody>
      </p:sp>
      <p:sp>
        <p:nvSpPr>
          <p:cNvPr id="39" name="Rectangle: Rounded Corners 38">
            <a:extLst>
              <a:ext uri="{FF2B5EF4-FFF2-40B4-BE49-F238E27FC236}">
                <a16:creationId xmlns:a16="http://schemas.microsoft.com/office/drawing/2014/main" id="{F280A80E-A6F4-439A-B911-6AF19FFCC119}"/>
              </a:ext>
            </a:extLst>
          </p:cNvPr>
          <p:cNvSpPr/>
          <p:nvPr/>
        </p:nvSpPr>
        <p:spPr>
          <a:xfrm>
            <a:off x="3675434" y="5969540"/>
            <a:ext cx="499515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Final</a:t>
            </a:r>
          </a:p>
        </p:txBody>
      </p:sp>
    </p:spTree>
    <p:extLst>
      <p:ext uri="{BB962C8B-B14F-4D97-AF65-F5344CB8AC3E}">
        <p14:creationId xmlns:p14="http://schemas.microsoft.com/office/powerpoint/2010/main" val="3759229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0E440D4A-FC74-41CD-A135-19CE2715DEB7}"/>
              </a:ext>
            </a:extLst>
          </p:cNvPr>
          <p:cNvSpPr/>
          <p:nvPr/>
        </p:nvSpPr>
        <p:spPr>
          <a:xfrm>
            <a:off x="5532383" y="3223832"/>
            <a:ext cx="1905000" cy="326424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Sprint Group B</a:t>
            </a:r>
          </a:p>
        </p:txBody>
      </p:sp>
      <p:sp>
        <p:nvSpPr>
          <p:cNvPr id="18" name="Rectangle: Rounded Corners 17">
            <a:extLst>
              <a:ext uri="{FF2B5EF4-FFF2-40B4-BE49-F238E27FC236}">
                <a16:creationId xmlns:a16="http://schemas.microsoft.com/office/drawing/2014/main" id="{513FA99E-E6C9-4987-83A1-D49A8393BB51}"/>
              </a:ext>
            </a:extLst>
          </p:cNvPr>
          <p:cNvSpPr/>
          <p:nvPr/>
        </p:nvSpPr>
        <p:spPr>
          <a:xfrm>
            <a:off x="3619500" y="983769"/>
            <a:ext cx="1905000" cy="1627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Week </a:t>
            </a:r>
          </a:p>
        </p:txBody>
      </p:sp>
      <p:sp>
        <p:nvSpPr>
          <p:cNvPr id="22" name="Rectangle: Rounded Corners 21">
            <a:extLst>
              <a:ext uri="{FF2B5EF4-FFF2-40B4-BE49-F238E27FC236}">
                <a16:creationId xmlns:a16="http://schemas.microsoft.com/office/drawing/2014/main" id="{214C748F-B946-4C4D-9244-4CD4A8ADAE6D}"/>
              </a:ext>
            </a:extLst>
          </p:cNvPr>
          <p:cNvSpPr/>
          <p:nvPr/>
        </p:nvSpPr>
        <p:spPr>
          <a:xfrm>
            <a:off x="1706617" y="1628052"/>
            <a:ext cx="1905000" cy="3264243"/>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Sprint Group A</a:t>
            </a:r>
          </a:p>
        </p:txBody>
      </p:sp>
      <p:sp>
        <p:nvSpPr>
          <p:cNvPr id="23" name="Rectangle: Rounded Corners 22">
            <a:extLst>
              <a:ext uri="{FF2B5EF4-FFF2-40B4-BE49-F238E27FC236}">
                <a16:creationId xmlns:a16="http://schemas.microsoft.com/office/drawing/2014/main" id="{8946E746-24E5-44F8-8C66-CAFD2A8A184B}"/>
              </a:ext>
            </a:extLst>
          </p:cNvPr>
          <p:cNvSpPr/>
          <p:nvPr/>
        </p:nvSpPr>
        <p:spPr>
          <a:xfrm>
            <a:off x="3619500" y="2611646"/>
            <a:ext cx="1905000" cy="1627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Week </a:t>
            </a:r>
          </a:p>
        </p:txBody>
      </p:sp>
      <p:sp>
        <p:nvSpPr>
          <p:cNvPr id="24" name="Rectangle: Rounded Corners 23">
            <a:extLst>
              <a:ext uri="{FF2B5EF4-FFF2-40B4-BE49-F238E27FC236}">
                <a16:creationId xmlns:a16="http://schemas.microsoft.com/office/drawing/2014/main" id="{15EBF89F-E4C5-4D04-B851-94C5C971ABA2}"/>
              </a:ext>
            </a:extLst>
          </p:cNvPr>
          <p:cNvSpPr/>
          <p:nvPr/>
        </p:nvSpPr>
        <p:spPr>
          <a:xfrm>
            <a:off x="3619500" y="4239523"/>
            <a:ext cx="1905000" cy="1627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Week</a:t>
            </a:r>
          </a:p>
        </p:txBody>
      </p:sp>
      <p:sp>
        <p:nvSpPr>
          <p:cNvPr id="13" name="Rectangle: Rounded Corners 12">
            <a:extLst>
              <a:ext uri="{FF2B5EF4-FFF2-40B4-BE49-F238E27FC236}">
                <a16:creationId xmlns:a16="http://schemas.microsoft.com/office/drawing/2014/main" id="{681684BB-59A4-484F-ACDE-6C14558F2CCD}"/>
              </a:ext>
            </a:extLst>
          </p:cNvPr>
          <p:cNvSpPr/>
          <p:nvPr/>
        </p:nvSpPr>
        <p:spPr>
          <a:xfrm>
            <a:off x="3619500" y="5874231"/>
            <a:ext cx="1905000" cy="16278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Week </a:t>
            </a:r>
          </a:p>
        </p:txBody>
      </p:sp>
      <p:sp>
        <p:nvSpPr>
          <p:cNvPr id="2" name="Title 1">
            <a:extLst>
              <a:ext uri="{FF2B5EF4-FFF2-40B4-BE49-F238E27FC236}">
                <a16:creationId xmlns:a16="http://schemas.microsoft.com/office/drawing/2014/main" id="{75E0EAE5-9AA9-4848-8E2D-54D7F57AB360}"/>
              </a:ext>
            </a:extLst>
          </p:cNvPr>
          <p:cNvSpPr>
            <a:spLocks noGrp="1"/>
          </p:cNvSpPr>
          <p:nvPr>
            <p:ph type="title"/>
          </p:nvPr>
        </p:nvSpPr>
        <p:spPr>
          <a:solidFill>
            <a:schemeClr val="bg1"/>
          </a:solidFill>
        </p:spPr>
        <p:txBody>
          <a:bodyPr/>
          <a:lstStyle/>
          <a:p>
            <a:r>
              <a:rPr lang="en-US" dirty="0"/>
              <a:t>Two groups in class</a:t>
            </a:r>
          </a:p>
        </p:txBody>
      </p:sp>
    </p:spTree>
    <p:extLst>
      <p:ext uri="{BB962C8B-B14F-4D97-AF65-F5344CB8AC3E}">
        <p14:creationId xmlns:p14="http://schemas.microsoft.com/office/powerpoint/2010/main" val="2551999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4082B-EC41-4186-B4DC-CB298AF8084D}"/>
              </a:ext>
            </a:extLst>
          </p:cNvPr>
          <p:cNvSpPr>
            <a:spLocks noGrp="1"/>
          </p:cNvSpPr>
          <p:nvPr>
            <p:ph type="title"/>
          </p:nvPr>
        </p:nvSpPr>
        <p:spPr/>
        <p:txBody>
          <a:bodyPr>
            <a:normAutofit fontScale="90000"/>
          </a:bodyPr>
          <a:lstStyle/>
          <a:p>
            <a:r>
              <a:rPr lang="en-US" dirty="0"/>
              <a:t>What can I work on during a Sprint?</a:t>
            </a:r>
          </a:p>
        </p:txBody>
      </p:sp>
      <p:sp>
        <p:nvSpPr>
          <p:cNvPr id="3" name="Content Placeholder 2">
            <a:extLst>
              <a:ext uri="{FF2B5EF4-FFF2-40B4-BE49-F238E27FC236}">
                <a16:creationId xmlns:a16="http://schemas.microsoft.com/office/drawing/2014/main" id="{A231C8C5-B0CC-4008-AA5D-DCA2F8E57EB8}"/>
              </a:ext>
            </a:extLst>
          </p:cNvPr>
          <p:cNvSpPr>
            <a:spLocks noGrp="1"/>
          </p:cNvSpPr>
          <p:nvPr>
            <p:ph idx="1"/>
          </p:nvPr>
        </p:nvSpPr>
        <p:spPr/>
        <p:txBody>
          <a:bodyPr/>
          <a:lstStyle/>
          <a:p>
            <a:pPr marL="0" indent="0">
              <a:buNone/>
            </a:pPr>
            <a:r>
              <a:rPr lang="en-US" dirty="0"/>
              <a:t>It’s up to you, as long as…</a:t>
            </a:r>
          </a:p>
          <a:p>
            <a:r>
              <a:rPr lang="en-US" dirty="0"/>
              <a:t>It’s relevant to the class</a:t>
            </a:r>
          </a:p>
          <a:p>
            <a:r>
              <a:rPr lang="en-US" dirty="0"/>
              <a:t>Covers the core pillars</a:t>
            </a:r>
          </a:p>
          <a:p>
            <a:r>
              <a:rPr lang="en-US" dirty="0"/>
              <a:t>Isn’t another assignment/work/project</a:t>
            </a:r>
          </a:p>
        </p:txBody>
      </p:sp>
    </p:spTree>
    <p:extLst>
      <p:ext uri="{BB962C8B-B14F-4D97-AF65-F5344CB8AC3E}">
        <p14:creationId xmlns:p14="http://schemas.microsoft.com/office/powerpoint/2010/main" val="2710456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51185-F855-4918-B086-090DB565E6C5}"/>
              </a:ext>
            </a:extLst>
          </p:cNvPr>
          <p:cNvSpPr>
            <a:spLocks noGrp="1"/>
          </p:cNvSpPr>
          <p:nvPr>
            <p:ph type="title"/>
          </p:nvPr>
        </p:nvSpPr>
        <p:spPr/>
        <p:txBody>
          <a:bodyPr/>
          <a:lstStyle/>
          <a:p>
            <a:r>
              <a:rPr lang="en-US" dirty="0"/>
              <a:t>How are sprints graded?</a:t>
            </a:r>
          </a:p>
        </p:txBody>
      </p:sp>
      <p:sp>
        <p:nvSpPr>
          <p:cNvPr id="3" name="Content Placeholder 2">
            <a:extLst>
              <a:ext uri="{FF2B5EF4-FFF2-40B4-BE49-F238E27FC236}">
                <a16:creationId xmlns:a16="http://schemas.microsoft.com/office/drawing/2014/main" id="{23746DE9-A98C-4774-8E4D-FD4AAD9C11E8}"/>
              </a:ext>
            </a:extLst>
          </p:cNvPr>
          <p:cNvSpPr>
            <a:spLocks noGrp="1"/>
          </p:cNvSpPr>
          <p:nvPr>
            <p:ph idx="1"/>
          </p:nvPr>
        </p:nvSpPr>
        <p:spPr/>
        <p:txBody>
          <a:bodyPr>
            <a:normAutofit lnSpcReduction="10000"/>
          </a:bodyPr>
          <a:lstStyle/>
          <a:p>
            <a:pPr marL="514350" indent="-514350">
              <a:buFont typeface="+mj-lt"/>
              <a:buAutoNum type="arabicPeriod"/>
            </a:pPr>
            <a:r>
              <a:rPr lang="en-US" dirty="0"/>
              <a:t>Preparation</a:t>
            </a:r>
          </a:p>
          <a:p>
            <a:pPr marL="914400" lvl="1" indent="-514350">
              <a:buFont typeface="+mj-lt"/>
              <a:buAutoNum type="arabicPeriod"/>
            </a:pPr>
            <a:r>
              <a:rPr lang="en-US" dirty="0"/>
              <a:t>Do you have something to show?</a:t>
            </a:r>
          </a:p>
          <a:p>
            <a:pPr marL="514350" indent="-514350">
              <a:buFont typeface="+mj-lt"/>
              <a:buAutoNum type="arabicPeriod"/>
            </a:pPr>
            <a:r>
              <a:rPr lang="en-US" dirty="0"/>
              <a:t>Self assessment.</a:t>
            </a:r>
          </a:p>
          <a:p>
            <a:pPr marL="914400" lvl="1" indent="-514350">
              <a:buFont typeface="+mj-lt"/>
              <a:buAutoNum type="arabicPeriod"/>
            </a:pPr>
            <a:r>
              <a:rPr lang="en-US" dirty="0"/>
              <a:t>Did I spend hours and hours outside of class working on this sprint?</a:t>
            </a:r>
          </a:p>
          <a:p>
            <a:pPr marL="514350" indent="-514350">
              <a:buFont typeface="+mj-lt"/>
              <a:buAutoNum type="arabicPeriod"/>
            </a:pPr>
            <a:r>
              <a:rPr lang="en-US" dirty="0"/>
              <a:t>My assessment.</a:t>
            </a:r>
          </a:p>
          <a:p>
            <a:pPr marL="914400" lvl="1" indent="-514350">
              <a:buFont typeface="+mj-lt"/>
              <a:buAutoNum type="arabicPeriod"/>
            </a:pPr>
            <a:r>
              <a:rPr lang="en-US" dirty="0"/>
              <a:t>You can communicate fluently about the project.</a:t>
            </a:r>
          </a:p>
          <a:p>
            <a:pPr marL="914400" lvl="1" indent="-514350">
              <a:buFont typeface="+mj-lt"/>
              <a:buAutoNum type="arabicPeriod"/>
            </a:pPr>
            <a:r>
              <a:rPr lang="en-US" dirty="0"/>
              <a:t>You are participating in class.</a:t>
            </a:r>
          </a:p>
          <a:p>
            <a:pPr marL="914400" lvl="1" indent="-514350">
              <a:buFont typeface="+mj-lt"/>
              <a:buAutoNum type="arabicPeriod"/>
            </a:pPr>
            <a:r>
              <a:rPr lang="en-US" dirty="0"/>
              <a:t>What you achieved in your sprint.</a:t>
            </a:r>
          </a:p>
        </p:txBody>
      </p:sp>
    </p:spTree>
    <p:extLst>
      <p:ext uri="{BB962C8B-B14F-4D97-AF65-F5344CB8AC3E}">
        <p14:creationId xmlns:p14="http://schemas.microsoft.com/office/powerpoint/2010/main" val="81336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8C443-861F-47C1-9FCD-AE2758DE2CC1}"/>
              </a:ext>
            </a:extLst>
          </p:cNvPr>
          <p:cNvSpPr>
            <a:spLocks noGrp="1"/>
          </p:cNvSpPr>
          <p:nvPr>
            <p:ph type="title"/>
          </p:nvPr>
        </p:nvSpPr>
        <p:spPr/>
        <p:txBody>
          <a:bodyPr/>
          <a:lstStyle/>
          <a:p>
            <a:r>
              <a:rPr lang="en-US" dirty="0"/>
              <a:t>Things to remember</a:t>
            </a:r>
          </a:p>
        </p:txBody>
      </p:sp>
      <p:sp>
        <p:nvSpPr>
          <p:cNvPr id="3" name="Content Placeholder 2">
            <a:extLst>
              <a:ext uri="{FF2B5EF4-FFF2-40B4-BE49-F238E27FC236}">
                <a16:creationId xmlns:a16="http://schemas.microsoft.com/office/drawing/2014/main" id="{3296FF32-E347-4F2E-B427-830FB22D1969}"/>
              </a:ext>
            </a:extLst>
          </p:cNvPr>
          <p:cNvSpPr>
            <a:spLocks noGrp="1"/>
          </p:cNvSpPr>
          <p:nvPr>
            <p:ph idx="1"/>
          </p:nvPr>
        </p:nvSpPr>
        <p:spPr/>
        <p:txBody>
          <a:bodyPr/>
          <a:lstStyle/>
          <a:p>
            <a:r>
              <a:rPr lang="en-US" dirty="0"/>
              <a:t>W = Instruction</a:t>
            </a:r>
          </a:p>
          <a:p>
            <a:r>
              <a:rPr lang="en-US" dirty="0"/>
              <a:t>M = Work on Sprint</a:t>
            </a:r>
          </a:p>
          <a:p>
            <a:r>
              <a:rPr lang="en-US" dirty="0"/>
              <a:t>3 Absences and you’re dropped.</a:t>
            </a:r>
          </a:p>
          <a:p>
            <a:r>
              <a:rPr lang="en-US" dirty="0"/>
              <a:t>Relax. </a:t>
            </a:r>
          </a:p>
        </p:txBody>
      </p:sp>
    </p:spTree>
    <p:extLst>
      <p:ext uri="{BB962C8B-B14F-4D97-AF65-F5344CB8AC3E}">
        <p14:creationId xmlns:p14="http://schemas.microsoft.com/office/powerpoint/2010/main" val="274640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C1D5-23B5-4911-A2B5-49907AC146DA}"/>
              </a:ext>
            </a:extLst>
          </p:cNvPr>
          <p:cNvSpPr>
            <a:spLocks noGrp="1"/>
          </p:cNvSpPr>
          <p:nvPr>
            <p:ph type="title"/>
          </p:nvPr>
        </p:nvSpPr>
        <p:spPr/>
        <p:txBody>
          <a:bodyPr/>
          <a:lstStyle/>
          <a:p>
            <a:r>
              <a:rPr lang="en-US" dirty="0"/>
              <a:t>Agile Classroom</a:t>
            </a:r>
          </a:p>
        </p:txBody>
      </p:sp>
      <p:graphicFrame>
        <p:nvGraphicFramePr>
          <p:cNvPr id="7" name="Content Placeholder 6">
            <a:extLst>
              <a:ext uri="{FF2B5EF4-FFF2-40B4-BE49-F238E27FC236}">
                <a16:creationId xmlns:a16="http://schemas.microsoft.com/office/drawing/2014/main" id="{AFAD626F-1F55-490D-B2A3-05C2F47AF9A9}"/>
              </a:ext>
            </a:extLst>
          </p:cNvPr>
          <p:cNvGraphicFramePr>
            <a:graphicFrameLocks noGrp="1"/>
          </p:cNvGraphicFramePr>
          <p:nvPr>
            <p:ph idx="1"/>
            <p:extLst>
              <p:ext uri="{D42A27DB-BD31-4B8C-83A1-F6EECF244321}">
                <p14:modId xmlns:p14="http://schemas.microsoft.com/office/powerpoint/2010/main" val="4124118370"/>
              </p:ext>
            </p:extLst>
          </p:nvPr>
        </p:nvGraphicFramePr>
        <p:xfrm>
          <a:off x="457200" y="1600200"/>
          <a:ext cx="8229600" cy="2931160"/>
        </p:xfrm>
        <a:graphic>
          <a:graphicData uri="http://schemas.openxmlformats.org/drawingml/2006/table">
            <a:tbl>
              <a:tblPr firstRow="1" bandRow="1">
                <a:tableStyleId>{3B4B98B0-60AC-42C2-AFA5-B58CD77FA1E5}</a:tableStyleId>
              </a:tblPr>
              <a:tblGrid>
                <a:gridCol w="2057400">
                  <a:extLst>
                    <a:ext uri="{9D8B030D-6E8A-4147-A177-3AD203B41FA5}">
                      <a16:colId xmlns:a16="http://schemas.microsoft.com/office/drawing/2014/main" val="4068273127"/>
                    </a:ext>
                  </a:extLst>
                </a:gridCol>
                <a:gridCol w="2057400">
                  <a:extLst>
                    <a:ext uri="{9D8B030D-6E8A-4147-A177-3AD203B41FA5}">
                      <a16:colId xmlns:a16="http://schemas.microsoft.com/office/drawing/2014/main" val="1460305768"/>
                    </a:ext>
                  </a:extLst>
                </a:gridCol>
                <a:gridCol w="2057400">
                  <a:extLst>
                    <a:ext uri="{9D8B030D-6E8A-4147-A177-3AD203B41FA5}">
                      <a16:colId xmlns:a16="http://schemas.microsoft.com/office/drawing/2014/main" val="715681352"/>
                    </a:ext>
                  </a:extLst>
                </a:gridCol>
                <a:gridCol w="2057400">
                  <a:extLst>
                    <a:ext uri="{9D8B030D-6E8A-4147-A177-3AD203B41FA5}">
                      <a16:colId xmlns:a16="http://schemas.microsoft.com/office/drawing/2014/main" val="2199464591"/>
                    </a:ext>
                  </a:extLst>
                </a:gridCol>
              </a:tblGrid>
              <a:tr h="370840">
                <a:tc>
                  <a:txBody>
                    <a:bodyPr/>
                    <a:lstStyle/>
                    <a:p>
                      <a:r>
                        <a:rPr lang="en-US" dirty="0"/>
                        <a:t>Day of the Week</a:t>
                      </a:r>
                    </a:p>
                  </a:txBody>
                  <a:tcPr/>
                </a:tc>
                <a:tc>
                  <a:txBody>
                    <a:bodyPr/>
                    <a:lstStyle/>
                    <a:p>
                      <a:r>
                        <a:rPr lang="en-US" dirty="0"/>
                        <a:t>In Class</a:t>
                      </a:r>
                    </a:p>
                  </a:txBody>
                  <a:tcPr/>
                </a:tc>
                <a:tc>
                  <a:txBody>
                    <a:bodyPr/>
                    <a:lstStyle/>
                    <a:p>
                      <a:r>
                        <a:rPr lang="en-US" dirty="0"/>
                        <a:t>Group A</a:t>
                      </a:r>
                    </a:p>
                  </a:txBody>
                  <a:tcPr/>
                </a:tc>
                <a:tc>
                  <a:txBody>
                    <a:bodyPr/>
                    <a:lstStyle/>
                    <a:p>
                      <a:r>
                        <a:rPr lang="en-US" dirty="0"/>
                        <a:t>Group B</a:t>
                      </a:r>
                    </a:p>
                  </a:txBody>
                  <a:tcPr/>
                </a:tc>
                <a:extLst>
                  <a:ext uri="{0D108BD9-81ED-4DB2-BD59-A6C34878D82A}">
                    <a16:rowId xmlns:a16="http://schemas.microsoft.com/office/drawing/2014/main" val="2014624662"/>
                  </a:ext>
                </a:extLst>
              </a:tr>
              <a:tr h="370840">
                <a:tc>
                  <a:txBody>
                    <a:bodyPr/>
                    <a:lstStyle/>
                    <a:p>
                      <a:r>
                        <a:rPr lang="en-US" dirty="0"/>
                        <a:t>Wednesday</a:t>
                      </a:r>
                    </a:p>
                  </a:txBody>
                  <a:tcPr/>
                </a:tc>
                <a:tc>
                  <a:txBody>
                    <a:bodyPr/>
                    <a:lstStyle/>
                    <a:p>
                      <a:r>
                        <a:rPr lang="en-US" dirty="0"/>
                        <a:t>Guided Programming</a:t>
                      </a:r>
                    </a:p>
                  </a:txBody>
                  <a:tcPr/>
                </a:tc>
                <a:tc>
                  <a:txBody>
                    <a:bodyPr/>
                    <a:lstStyle/>
                    <a:p>
                      <a:r>
                        <a:rPr lang="en-US" dirty="0"/>
                        <a:t>Participate</a:t>
                      </a:r>
                    </a:p>
                  </a:txBody>
                  <a:tcPr/>
                </a:tc>
                <a:tc>
                  <a:txBody>
                    <a:bodyPr/>
                    <a:lstStyle/>
                    <a:p>
                      <a:r>
                        <a:rPr lang="en-US" dirty="0"/>
                        <a:t>Patriciate</a:t>
                      </a:r>
                    </a:p>
                  </a:txBody>
                  <a:tcPr/>
                </a:tc>
                <a:extLst>
                  <a:ext uri="{0D108BD9-81ED-4DB2-BD59-A6C34878D82A}">
                    <a16:rowId xmlns:a16="http://schemas.microsoft.com/office/drawing/2014/main" val="424924670"/>
                  </a:ext>
                </a:extLst>
              </a:tr>
              <a:tr h="370840">
                <a:tc>
                  <a:txBody>
                    <a:bodyPr/>
                    <a:lstStyle/>
                    <a:p>
                      <a:r>
                        <a:rPr lang="en-US" dirty="0"/>
                        <a:t>Monday</a:t>
                      </a:r>
                    </a:p>
                  </a:txBody>
                  <a:tcPr/>
                </a:tc>
                <a:tc>
                  <a:txBody>
                    <a:bodyPr/>
                    <a:lstStyle/>
                    <a:p>
                      <a:r>
                        <a:rPr lang="en-US" dirty="0"/>
                        <a:t>Work on Sprint</a:t>
                      </a:r>
                    </a:p>
                  </a:txBody>
                  <a:tcPr/>
                </a:tc>
                <a:tc>
                  <a:txBody>
                    <a:bodyPr/>
                    <a:lstStyle/>
                    <a:p>
                      <a:r>
                        <a:rPr lang="en-US" dirty="0"/>
                        <a:t>Sprint reviews + Work on Sprint</a:t>
                      </a:r>
                    </a:p>
                  </a:txBody>
                  <a:tcPr/>
                </a:tc>
                <a:tc>
                  <a:txBody>
                    <a:bodyPr/>
                    <a:lstStyle/>
                    <a:p>
                      <a:r>
                        <a:rPr lang="en-US" dirty="0"/>
                        <a:t>Work on Sprint</a:t>
                      </a:r>
                    </a:p>
                  </a:txBody>
                  <a:tcPr/>
                </a:tc>
                <a:extLst>
                  <a:ext uri="{0D108BD9-81ED-4DB2-BD59-A6C34878D82A}">
                    <a16:rowId xmlns:a16="http://schemas.microsoft.com/office/drawing/2014/main" val="4261032178"/>
                  </a:ext>
                </a:extLst>
              </a:tr>
              <a:tr h="370840">
                <a:tc>
                  <a:txBody>
                    <a:bodyPr/>
                    <a:lstStyle/>
                    <a:p>
                      <a:r>
                        <a:rPr lang="en-US" dirty="0"/>
                        <a:t>Wednesday</a:t>
                      </a:r>
                    </a:p>
                  </a:txBody>
                  <a:tcPr/>
                </a:tc>
                <a:tc>
                  <a:txBody>
                    <a:bodyPr/>
                    <a:lstStyle/>
                    <a:p>
                      <a:r>
                        <a:rPr lang="en-US" dirty="0"/>
                        <a:t>Prof-led Programming</a:t>
                      </a:r>
                    </a:p>
                  </a:txBody>
                  <a:tcPr/>
                </a:tc>
                <a:tc>
                  <a:txBody>
                    <a:bodyPr/>
                    <a:lstStyle/>
                    <a:p>
                      <a:r>
                        <a:rPr lang="en-US" dirty="0"/>
                        <a:t>Participate</a:t>
                      </a:r>
                    </a:p>
                  </a:txBody>
                  <a:tcPr/>
                </a:tc>
                <a:tc>
                  <a:txBody>
                    <a:bodyPr/>
                    <a:lstStyle/>
                    <a:p>
                      <a:r>
                        <a:rPr lang="en-US" dirty="0"/>
                        <a:t>Participate</a:t>
                      </a:r>
                    </a:p>
                  </a:txBody>
                  <a:tcPr/>
                </a:tc>
                <a:extLst>
                  <a:ext uri="{0D108BD9-81ED-4DB2-BD59-A6C34878D82A}">
                    <a16:rowId xmlns:a16="http://schemas.microsoft.com/office/drawing/2014/main" val="1461751459"/>
                  </a:ext>
                </a:extLst>
              </a:tr>
              <a:tr h="370840">
                <a:tc>
                  <a:txBody>
                    <a:bodyPr/>
                    <a:lstStyle/>
                    <a:p>
                      <a:r>
                        <a:rPr lang="en-US" dirty="0"/>
                        <a:t>Monday</a:t>
                      </a:r>
                    </a:p>
                  </a:txBody>
                  <a:tcPr/>
                </a:tc>
                <a:tc>
                  <a:txBody>
                    <a:bodyPr/>
                    <a:lstStyle/>
                    <a:p>
                      <a:r>
                        <a:rPr lang="en-US" dirty="0"/>
                        <a:t>Guided Programming</a:t>
                      </a:r>
                    </a:p>
                  </a:txBody>
                  <a:tcPr/>
                </a:tc>
                <a:tc>
                  <a:txBody>
                    <a:bodyPr/>
                    <a:lstStyle/>
                    <a:p>
                      <a:r>
                        <a:rPr lang="en-US" dirty="0"/>
                        <a:t>Work on Sprint</a:t>
                      </a:r>
                    </a:p>
                  </a:txBody>
                  <a:tcPr/>
                </a:tc>
                <a:tc>
                  <a:txBody>
                    <a:bodyPr/>
                    <a:lstStyle/>
                    <a:p>
                      <a:r>
                        <a:rPr lang="en-US" dirty="0"/>
                        <a:t>Sprint Reviews + Work on Sprint</a:t>
                      </a:r>
                    </a:p>
                  </a:txBody>
                  <a:tcPr/>
                </a:tc>
                <a:extLst>
                  <a:ext uri="{0D108BD9-81ED-4DB2-BD59-A6C34878D82A}">
                    <a16:rowId xmlns:a16="http://schemas.microsoft.com/office/drawing/2014/main" val="1648805972"/>
                  </a:ext>
                </a:extLst>
              </a:tr>
            </a:tbl>
          </a:graphicData>
        </a:graphic>
      </p:graphicFrame>
    </p:spTree>
    <p:extLst>
      <p:ext uri="{BB962C8B-B14F-4D97-AF65-F5344CB8AC3E}">
        <p14:creationId xmlns:p14="http://schemas.microsoft.com/office/powerpoint/2010/main" val="1825005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D904E24-919D-40EC-A71D-58A14306F52F}"/>
              </a:ext>
            </a:extLst>
          </p:cNvPr>
          <p:cNvSpPr/>
          <p:nvPr/>
        </p:nvSpPr>
        <p:spPr>
          <a:xfrm>
            <a:off x="228600" y="228600"/>
            <a:ext cx="3429000" cy="6400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E7E0898-1254-4E64-8175-97EDD7C9479E}"/>
              </a:ext>
            </a:extLst>
          </p:cNvPr>
          <p:cNvSpPr txBox="1"/>
          <p:nvPr/>
        </p:nvSpPr>
        <p:spPr>
          <a:xfrm>
            <a:off x="533400" y="6858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a:t>
            </a:r>
          </a:p>
        </p:txBody>
      </p:sp>
      <p:sp>
        <p:nvSpPr>
          <p:cNvPr id="7" name="TextBox 6">
            <a:extLst>
              <a:ext uri="{FF2B5EF4-FFF2-40B4-BE49-F238E27FC236}">
                <a16:creationId xmlns:a16="http://schemas.microsoft.com/office/drawing/2014/main" id="{CDAA671B-4D26-4715-BF76-F10BBE9BA1D0}"/>
              </a:ext>
            </a:extLst>
          </p:cNvPr>
          <p:cNvSpPr txBox="1"/>
          <p:nvPr/>
        </p:nvSpPr>
        <p:spPr>
          <a:xfrm>
            <a:off x="533400" y="59436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16</a:t>
            </a:r>
          </a:p>
        </p:txBody>
      </p:sp>
      <p:cxnSp>
        <p:nvCxnSpPr>
          <p:cNvPr id="9" name="Straight Arrow Connector 8">
            <a:extLst>
              <a:ext uri="{FF2B5EF4-FFF2-40B4-BE49-F238E27FC236}">
                <a16:creationId xmlns:a16="http://schemas.microsoft.com/office/drawing/2014/main" id="{44C92200-A3DA-4CBB-866D-BADFC4819C98}"/>
              </a:ext>
            </a:extLst>
          </p:cNvPr>
          <p:cNvCxnSpPr>
            <a:cxnSpLocks/>
          </p:cNvCxnSpPr>
          <p:nvPr/>
        </p:nvCxnSpPr>
        <p:spPr>
          <a:xfrm>
            <a:off x="1943100" y="1371600"/>
            <a:ext cx="0" cy="44196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9" name="Rectangle: Rounded Corners 38">
            <a:extLst>
              <a:ext uri="{FF2B5EF4-FFF2-40B4-BE49-F238E27FC236}">
                <a16:creationId xmlns:a16="http://schemas.microsoft.com/office/drawing/2014/main" id="{F280A80E-A6F4-439A-B911-6AF19FFCC119}"/>
              </a:ext>
            </a:extLst>
          </p:cNvPr>
          <p:cNvSpPr/>
          <p:nvPr/>
        </p:nvSpPr>
        <p:spPr>
          <a:xfrm>
            <a:off x="3671584" y="5988995"/>
            <a:ext cx="499515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Final Presentation</a:t>
            </a:r>
          </a:p>
        </p:txBody>
      </p:sp>
      <p:sp>
        <p:nvSpPr>
          <p:cNvPr id="17" name="Rectangle: Rounded Corners 16">
            <a:extLst>
              <a:ext uri="{FF2B5EF4-FFF2-40B4-BE49-F238E27FC236}">
                <a16:creationId xmlns:a16="http://schemas.microsoft.com/office/drawing/2014/main" id="{7B4B4608-67E0-4C11-81BC-5B1D276920CA}"/>
              </a:ext>
            </a:extLst>
          </p:cNvPr>
          <p:cNvSpPr/>
          <p:nvPr/>
        </p:nvSpPr>
        <p:spPr>
          <a:xfrm>
            <a:off x="3671584" y="457200"/>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29" name="Rectangle: Rounded Corners 28">
            <a:extLst>
              <a:ext uri="{FF2B5EF4-FFF2-40B4-BE49-F238E27FC236}">
                <a16:creationId xmlns:a16="http://schemas.microsoft.com/office/drawing/2014/main" id="{8D0E19F6-0C7A-48CE-B222-ADD29692F8F9}"/>
              </a:ext>
            </a:extLst>
          </p:cNvPr>
          <p:cNvSpPr/>
          <p:nvPr/>
        </p:nvSpPr>
        <p:spPr>
          <a:xfrm>
            <a:off x="3671584" y="1244677"/>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30" name="Rectangle: Rounded Corners 29">
            <a:extLst>
              <a:ext uri="{FF2B5EF4-FFF2-40B4-BE49-F238E27FC236}">
                <a16:creationId xmlns:a16="http://schemas.microsoft.com/office/drawing/2014/main" id="{65BD8DDE-05F8-4E79-9D77-3F64E350A49C}"/>
              </a:ext>
            </a:extLst>
          </p:cNvPr>
          <p:cNvSpPr/>
          <p:nvPr/>
        </p:nvSpPr>
        <p:spPr>
          <a:xfrm>
            <a:off x="3671584" y="2032154"/>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31" name="Rectangle: Rounded Corners 30">
            <a:extLst>
              <a:ext uri="{FF2B5EF4-FFF2-40B4-BE49-F238E27FC236}">
                <a16:creationId xmlns:a16="http://schemas.microsoft.com/office/drawing/2014/main" id="{C91AA173-B302-46E8-B437-5197EA061CF2}"/>
              </a:ext>
            </a:extLst>
          </p:cNvPr>
          <p:cNvSpPr/>
          <p:nvPr/>
        </p:nvSpPr>
        <p:spPr>
          <a:xfrm>
            <a:off x="3671584" y="2819631"/>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32" name="Rectangle: Rounded Corners 31">
            <a:extLst>
              <a:ext uri="{FF2B5EF4-FFF2-40B4-BE49-F238E27FC236}">
                <a16:creationId xmlns:a16="http://schemas.microsoft.com/office/drawing/2014/main" id="{CB38590B-0FE5-452D-B99B-2E04F5EBC5CF}"/>
              </a:ext>
            </a:extLst>
          </p:cNvPr>
          <p:cNvSpPr/>
          <p:nvPr/>
        </p:nvSpPr>
        <p:spPr>
          <a:xfrm>
            <a:off x="3671584" y="3607109"/>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40" name="Rectangle: Rounded Corners 39">
            <a:extLst>
              <a:ext uri="{FF2B5EF4-FFF2-40B4-BE49-F238E27FC236}">
                <a16:creationId xmlns:a16="http://schemas.microsoft.com/office/drawing/2014/main" id="{510B2D71-88EE-46C9-B96D-85CE8364331B}"/>
              </a:ext>
            </a:extLst>
          </p:cNvPr>
          <p:cNvSpPr/>
          <p:nvPr/>
        </p:nvSpPr>
        <p:spPr>
          <a:xfrm>
            <a:off x="3671584" y="4394586"/>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41" name="Rectangle: Rounded Corners 40">
            <a:extLst>
              <a:ext uri="{FF2B5EF4-FFF2-40B4-BE49-F238E27FC236}">
                <a16:creationId xmlns:a16="http://schemas.microsoft.com/office/drawing/2014/main" id="{AB8FF17B-2452-438C-A99D-0B57E76FDFED}"/>
              </a:ext>
            </a:extLst>
          </p:cNvPr>
          <p:cNvSpPr/>
          <p:nvPr/>
        </p:nvSpPr>
        <p:spPr>
          <a:xfrm>
            <a:off x="3671584" y="5182063"/>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Tree>
    <p:extLst>
      <p:ext uri="{BB962C8B-B14F-4D97-AF65-F5344CB8AC3E}">
        <p14:creationId xmlns:p14="http://schemas.microsoft.com/office/powerpoint/2010/main" val="17324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7" name="Group 76">
            <a:extLst>
              <a:ext uri="{FF2B5EF4-FFF2-40B4-BE49-F238E27FC236}">
                <a16:creationId xmlns:a16="http://schemas.microsoft.com/office/drawing/2014/main" id="{10E810AF-C656-4EA5-BEDB-693270ADECFC}"/>
              </a:ext>
            </a:extLst>
          </p:cNvPr>
          <p:cNvGrpSpPr/>
          <p:nvPr/>
        </p:nvGrpSpPr>
        <p:grpSpPr>
          <a:xfrm>
            <a:off x="2286000" y="228600"/>
            <a:ext cx="1371599" cy="6400800"/>
            <a:chOff x="248054" y="228600"/>
            <a:chExt cx="3409545" cy="6400800"/>
          </a:xfrm>
        </p:grpSpPr>
        <p:sp>
          <p:nvSpPr>
            <p:cNvPr id="53" name="Rectangle: Rounded Corners 52">
              <a:extLst>
                <a:ext uri="{FF2B5EF4-FFF2-40B4-BE49-F238E27FC236}">
                  <a16:creationId xmlns:a16="http://schemas.microsoft.com/office/drawing/2014/main" id="{BFFD1D47-75C6-4A22-96E6-DBCFABC54A6E}"/>
                </a:ext>
              </a:extLst>
            </p:cNvPr>
            <p:cNvSpPr/>
            <p:nvPr/>
          </p:nvSpPr>
          <p:spPr>
            <a:xfrm>
              <a:off x="248054" y="228600"/>
              <a:ext cx="3409545" cy="6400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B01D54D1-7D07-4310-BD9A-F6C22200C008}"/>
                </a:ext>
              </a:extLst>
            </p:cNvPr>
            <p:cNvSpPr txBox="1"/>
            <p:nvPr/>
          </p:nvSpPr>
          <p:spPr>
            <a:xfrm>
              <a:off x="533400" y="6858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a:t>
              </a:r>
            </a:p>
          </p:txBody>
        </p:sp>
        <p:sp>
          <p:nvSpPr>
            <p:cNvPr id="55" name="TextBox 54">
              <a:extLst>
                <a:ext uri="{FF2B5EF4-FFF2-40B4-BE49-F238E27FC236}">
                  <a16:creationId xmlns:a16="http://schemas.microsoft.com/office/drawing/2014/main" id="{A5219C69-F94A-487F-AB53-74EC69BDF1BC}"/>
                </a:ext>
              </a:extLst>
            </p:cNvPr>
            <p:cNvSpPr txBox="1"/>
            <p:nvPr/>
          </p:nvSpPr>
          <p:spPr>
            <a:xfrm>
              <a:off x="533400" y="59436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16</a:t>
              </a:r>
            </a:p>
          </p:txBody>
        </p:sp>
        <p:cxnSp>
          <p:nvCxnSpPr>
            <p:cNvPr id="56" name="Straight Arrow Connector 55">
              <a:extLst>
                <a:ext uri="{FF2B5EF4-FFF2-40B4-BE49-F238E27FC236}">
                  <a16:creationId xmlns:a16="http://schemas.microsoft.com/office/drawing/2014/main" id="{699D09AE-C31C-4FC0-A09A-777A6D771D11}"/>
                </a:ext>
              </a:extLst>
            </p:cNvPr>
            <p:cNvCxnSpPr>
              <a:cxnSpLocks/>
            </p:cNvCxnSpPr>
            <p:nvPr/>
          </p:nvCxnSpPr>
          <p:spPr>
            <a:xfrm>
              <a:off x="1943100" y="1371600"/>
              <a:ext cx="0" cy="44196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sp>
        <p:nvSpPr>
          <p:cNvPr id="57" name="Rectangle: Rounded Corners 56">
            <a:extLst>
              <a:ext uri="{FF2B5EF4-FFF2-40B4-BE49-F238E27FC236}">
                <a16:creationId xmlns:a16="http://schemas.microsoft.com/office/drawing/2014/main" id="{FE0DE934-8FB6-472D-BCE4-F4A6399CE126}"/>
              </a:ext>
            </a:extLst>
          </p:cNvPr>
          <p:cNvSpPr/>
          <p:nvPr/>
        </p:nvSpPr>
        <p:spPr>
          <a:xfrm>
            <a:off x="5238347" y="457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58" name="Rectangle: Rounded Corners 57">
            <a:extLst>
              <a:ext uri="{FF2B5EF4-FFF2-40B4-BE49-F238E27FC236}">
                <a16:creationId xmlns:a16="http://schemas.microsoft.com/office/drawing/2014/main" id="{C1D7FA72-2D6F-4C64-B0BA-6FA583350535}"/>
              </a:ext>
            </a:extLst>
          </p:cNvPr>
          <p:cNvSpPr/>
          <p:nvPr/>
        </p:nvSpPr>
        <p:spPr>
          <a:xfrm>
            <a:off x="5238347" y="914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59" name="Rectangle: Rounded Corners 58">
            <a:extLst>
              <a:ext uri="{FF2B5EF4-FFF2-40B4-BE49-F238E27FC236}">
                <a16:creationId xmlns:a16="http://schemas.microsoft.com/office/drawing/2014/main" id="{5D4D12B7-0E59-4079-9EE1-1DB766016EE9}"/>
              </a:ext>
            </a:extLst>
          </p:cNvPr>
          <p:cNvSpPr/>
          <p:nvPr/>
        </p:nvSpPr>
        <p:spPr>
          <a:xfrm>
            <a:off x="5238347" y="13716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0" name="Rectangle: Rounded Corners 59">
            <a:extLst>
              <a:ext uri="{FF2B5EF4-FFF2-40B4-BE49-F238E27FC236}">
                <a16:creationId xmlns:a16="http://schemas.microsoft.com/office/drawing/2014/main" id="{289601BE-F15C-43C0-A1D5-9B6B0BB8EA0A}"/>
              </a:ext>
            </a:extLst>
          </p:cNvPr>
          <p:cNvSpPr/>
          <p:nvPr/>
        </p:nvSpPr>
        <p:spPr>
          <a:xfrm>
            <a:off x="5238347" y="18288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1" name="Rectangle: Rounded Corners 60">
            <a:extLst>
              <a:ext uri="{FF2B5EF4-FFF2-40B4-BE49-F238E27FC236}">
                <a16:creationId xmlns:a16="http://schemas.microsoft.com/office/drawing/2014/main" id="{AC4AACA7-FD19-4D2F-9C47-471A6DC6CB40}"/>
              </a:ext>
            </a:extLst>
          </p:cNvPr>
          <p:cNvSpPr/>
          <p:nvPr/>
        </p:nvSpPr>
        <p:spPr>
          <a:xfrm>
            <a:off x="5238347" y="22860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2" name="Rectangle: Rounded Corners 61">
            <a:extLst>
              <a:ext uri="{FF2B5EF4-FFF2-40B4-BE49-F238E27FC236}">
                <a16:creationId xmlns:a16="http://schemas.microsoft.com/office/drawing/2014/main" id="{DF891A36-43A3-43AC-9A97-ACDE085599AE}"/>
              </a:ext>
            </a:extLst>
          </p:cNvPr>
          <p:cNvSpPr/>
          <p:nvPr/>
        </p:nvSpPr>
        <p:spPr>
          <a:xfrm>
            <a:off x="5238347" y="2743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3" name="Rectangle: Rounded Corners 62">
            <a:extLst>
              <a:ext uri="{FF2B5EF4-FFF2-40B4-BE49-F238E27FC236}">
                <a16:creationId xmlns:a16="http://schemas.microsoft.com/office/drawing/2014/main" id="{1C565CE6-7857-40A8-9739-A66480639DC0}"/>
              </a:ext>
            </a:extLst>
          </p:cNvPr>
          <p:cNvSpPr/>
          <p:nvPr/>
        </p:nvSpPr>
        <p:spPr>
          <a:xfrm>
            <a:off x="5238347" y="3200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4" name="Rectangle: Rounded Corners 63">
            <a:extLst>
              <a:ext uri="{FF2B5EF4-FFF2-40B4-BE49-F238E27FC236}">
                <a16:creationId xmlns:a16="http://schemas.microsoft.com/office/drawing/2014/main" id="{4EFB80E4-7EB9-47A2-95E9-CAF6AD1F431F}"/>
              </a:ext>
            </a:extLst>
          </p:cNvPr>
          <p:cNvSpPr/>
          <p:nvPr/>
        </p:nvSpPr>
        <p:spPr>
          <a:xfrm>
            <a:off x="5238347" y="36576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5" name="Rectangle: Rounded Corners 64">
            <a:extLst>
              <a:ext uri="{FF2B5EF4-FFF2-40B4-BE49-F238E27FC236}">
                <a16:creationId xmlns:a16="http://schemas.microsoft.com/office/drawing/2014/main" id="{252FA2B2-804E-43C7-9CE5-17F5C5DF2ED8}"/>
              </a:ext>
            </a:extLst>
          </p:cNvPr>
          <p:cNvSpPr/>
          <p:nvPr/>
        </p:nvSpPr>
        <p:spPr>
          <a:xfrm>
            <a:off x="5238347" y="41148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6" name="Rectangle: Rounded Corners 65">
            <a:extLst>
              <a:ext uri="{FF2B5EF4-FFF2-40B4-BE49-F238E27FC236}">
                <a16:creationId xmlns:a16="http://schemas.microsoft.com/office/drawing/2014/main" id="{BFEF67A6-F4EB-4566-B8AA-0F3362EE4EEF}"/>
              </a:ext>
            </a:extLst>
          </p:cNvPr>
          <p:cNvSpPr/>
          <p:nvPr/>
        </p:nvSpPr>
        <p:spPr>
          <a:xfrm>
            <a:off x="5238347" y="45720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7" name="Rectangle: Rounded Corners 66">
            <a:extLst>
              <a:ext uri="{FF2B5EF4-FFF2-40B4-BE49-F238E27FC236}">
                <a16:creationId xmlns:a16="http://schemas.microsoft.com/office/drawing/2014/main" id="{DDDCCE09-C9AD-4D35-8884-1AF8EA1D1D38}"/>
              </a:ext>
            </a:extLst>
          </p:cNvPr>
          <p:cNvSpPr/>
          <p:nvPr/>
        </p:nvSpPr>
        <p:spPr>
          <a:xfrm>
            <a:off x="5238347" y="5029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8" name="Rectangle: Rounded Corners 67">
            <a:extLst>
              <a:ext uri="{FF2B5EF4-FFF2-40B4-BE49-F238E27FC236}">
                <a16:creationId xmlns:a16="http://schemas.microsoft.com/office/drawing/2014/main" id="{0216C90F-5D34-4856-AB98-6647331886A5}"/>
              </a:ext>
            </a:extLst>
          </p:cNvPr>
          <p:cNvSpPr/>
          <p:nvPr/>
        </p:nvSpPr>
        <p:spPr>
          <a:xfrm>
            <a:off x="5238347" y="5486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69" name="Rectangle: Rounded Corners 68">
            <a:extLst>
              <a:ext uri="{FF2B5EF4-FFF2-40B4-BE49-F238E27FC236}">
                <a16:creationId xmlns:a16="http://schemas.microsoft.com/office/drawing/2014/main" id="{D3BC6B64-D924-4329-857C-603E645FED06}"/>
              </a:ext>
            </a:extLst>
          </p:cNvPr>
          <p:cNvSpPr/>
          <p:nvPr/>
        </p:nvSpPr>
        <p:spPr>
          <a:xfrm>
            <a:off x="6921231" y="43126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70" name="Rectangle: Rounded Corners 69">
            <a:extLst>
              <a:ext uri="{FF2B5EF4-FFF2-40B4-BE49-F238E27FC236}">
                <a16:creationId xmlns:a16="http://schemas.microsoft.com/office/drawing/2014/main" id="{518536E2-C7EF-4097-B147-EDAA42509B46}"/>
              </a:ext>
            </a:extLst>
          </p:cNvPr>
          <p:cNvSpPr/>
          <p:nvPr/>
        </p:nvSpPr>
        <p:spPr>
          <a:xfrm>
            <a:off x="6939065" y="1809345"/>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71" name="Rectangle: Rounded Corners 70">
            <a:extLst>
              <a:ext uri="{FF2B5EF4-FFF2-40B4-BE49-F238E27FC236}">
                <a16:creationId xmlns:a16="http://schemas.microsoft.com/office/drawing/2014/main" id="{8DFAABA7-DCD4-433F-98F8-A2AE332711B3}"/>
              </a:ext>
            </a:extLst>
          </p:cNvPr>
          <p:cNvSpPr/>
          <p:nvPr/>
        </p:nvSpPr>
        <p:spPr>
          <a:xfrm>
            <a:off x="6921231" y="318743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72" name="Rectangle: Rounded Corners 71">
            <a:extLst>
              <a:ext uri="{FF2B5EF4-FFF2-40B4-BE49-F238E27FC236}">
                <a16:creationId xmlns:a16="http://schemas.microsoft.com/office/drawing/2014/main" id="{45E527D2-612F-4AD6-AB8C-B38DE6BBD83B}"/>
              </a:ext>
            </a:extLst>
          </p:cNvPr>
          <p:cNvSpPr/>
          <p:nvPr/>
        </p:nvSpPr>
        <p:spPr>
          <a:xfrm>
            <a:off x="6921231" y="457200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73" name="Rectangle: Rounded Corners 72">
            <a:extLst>
              <a:ext uri="{FF2B5EF4-FFF2-40B4-BE49-F238E27FC236}">
                <a16:creationId xmlns:a16="http://schemas.microsoft.com/office/drawing/2014/main" id="{A2D6E9DF-B57D-4720-A46B-6902820B9710}"/>
              </a:ext>
            </a:extLst>
          </p:cNvPr>
          <p:cNvSpPr/>
          <p:nvPr/>
        </p:nvSpPr>
        <p:spPr>
          <a:xfrm>
            <a:off x="8621949" y="2292485"/>
            <a:ext cx="1665051" cy="457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ysClr val="windowText" lastClr="000000"/>
                </a:solidFill>
              </a:rPr>
              <a:t>Midterm</a:t>
            </a:r>
          </a:p>
        </p:txBody>
      </p:sp>
      <p:sp>
        <p:nvSpPr>
          <p:cNvPr id="74" name="Rectangle: Rounded Corners 73">
            <a:extLst>
              <a:ext uri="{FF2B5EF4-FFF2-40B4-BE49-F238E27FC236}">
                <a16:creationId xmlns:a16="http://schemas.microsoft.com/office/drawing/2014/main" id="{F44B2E25-4A39-475F-BECC-CB7968C8EF0A}"/>
              </a:ext>
            </a:extLst>
          </p:cNvPr>
          <p:cNvSpPr/>
          <p:nvPr/>
        </p:nvSpPr>
        <p:spPr>
          <a:xfrm>
            <a:off x="8603305" y="4121285"/>
            <a:ext cx="1665051" cy="457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ysClr val="windowText" lastClr="000000"/>
                </a:solidFill>
              </a:rPr>
              <a:t>Midterm</a:t>
            </a:r>
          </a:p>
        </p:txBody>
      </p:sp>
      <p:sp>
        <p:nvSpPr>
          <p:cNvPr id="75" name="Rectangle: Rounded Corners 74">
            <a:extLst>
              <a:ext uri="{FF2B5EF4-FFF2-40B4-BE49-F238E27FC236}">
                <a16:creationId xmlns:a16="http://schemas.microsoft.com/office/drawing/2014/main" id="{BC35DE89-E4EB-43EA-B048-920EFCFAF73A}"/>
              </a:ext>
            </a:extLst>
          </p:cNvPr>
          <p:cNvSpPr/>
          <p:nvPr/>
        </p:nvSpPr>
        <p:spPr>
          <a:xfrm>
            <a:off x="5238347" y="5969540"/>
            <a:ext cx="499515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Final</a:t>
            </a:r>
          </a:p>
        </p:txBody>
      </p:sp>
    </p:spTree>
    <p:extLst>
      <p:ext uri="{BB962C8B-B14F-4D97-AF65-F5344CB8AC3E}">
        <p14:creationId xmlns:p14="http://schemas.microsoft.com/office/powerpoint/2010/main" val="3998987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B114-E240-4822-A74D-8D0B0A2B02B1}"/>
              </a:ext>
            </a:extLst>
          </p:cNvPr>
          <p:cNvSpPr>
            <a:spLocks noGrp="1"/>
          </p:cNvSpPr>
          <p:nvPr>
            <p:ph type="ctrTitle"/>
          </p:nvPr>
        </p:nvSpPr>
        <p:spPr/>
        <p:txBody>
          <a:bodyPr/>
          <a:lstStyle/>
          <a:p>
            <a:r>
              <a:rPr lang="en-US" dirty="0"/>
              <a:t>An Agile, Sprint-based Class</a:t>
            </a:r>
          </a:p>
        </p:txBody>
      </p:sp>
      <p:sp>
        <p:nvSpPr>
          <p:cNvPr id="3" name="Subtitle 2">
            <a:extLst>
              <a:ext uri="{FF2B5EF4-FFF2-40B4-BE49-F238E27FC236}">
                <a16:creationId xmlns:a16="http://schemas.microsoft.com/office/drawing/2014/main" id="{4FDE0F27-9B13-4171-ABC2-0618B025D606}"/>
              </a:ext>
            </a:extLst>
          </p:cNvPr>
          <p:cNvSpPr>
            <a:spLocks noGrp="1"/>
          </p:cNvSpPr>
          <p:nvPr>
            <p:ph type="subTitle" idx="1"/>
          </p:nvPr>
        </p:nvSpPr>
        <p:spPr/>
        <p:txBody>
          <a:bodyPr>
            <a:normAutofit fontScale="85000" lnSpcReduction="20000"/>
          </a:bodyPr>
          <a:lstStyle/>
          <a:p>
            <a:r>
              <a:rPr lang="en-US" sz="2000" dirty="0"/>
              <a:t>©Me, meaning not you. </a:t>
            </a:r>
          </a:p>
          <a:p>
            <a:r>
              <a:rPr lang="en-US" sz="1800" dirty="0"/>
              <a:t>Not that anyone on the internet respects copyright…and I don’t really care that much. </a:t>
            </a:r>
            <a:r>
              <a:rPr lang="en-US" sz="1700" dirty="0"/>
              <a:t>Unless you somehow make lots of money from these slides and an attorney convinces me that paying him lots of money will make me lots of money if I sue you. </a:t>
            </a:r>
            <a:r>
              <a:rPr lang="en-US" sz="1500" dirty="0"/>
              <a:t>Then we’ll both be in trouble because you’ll be forced to spend lots of money on an attorney to keep yourself from paying even more money if you lose the suit. </a:t>
            </a:r>
            <a:r>
              <a:rPr lang="en-US" sz="1300" dirty="0"/>
              <a:t>In short, we both lose big because we have to pay the attorneys. </a:t>
            </a:r>
            <a:r>
              <a:rPr lang="en-US" sz="1200" dirty="0"/>
              <a:t>The attorneys win big because they win either way.</a:t>
            </a:r>
            <a:r>
              <a:rPr lang="en-US" sz="1100" dirty="0"/>
              <a:t> I have nothing to lose because I don’t have to sue, and if I do, I’m taking a calculated risk—money down on an attorney as the ante on getting big bucks out of a law suit. </a:t>
            </a:r>
            <a:r>
              <a:rPr lang="en-US" sz="900" dirty="0"/>
              <a:t>You have everything to lose (attorney fees, and potentially the suit), but hardly anything to gain. </a:t>
            </a:r>
            <a:r>
              <a:rPr lang="en-US" sz="800" dirty="0"/>
              <a:t>I mean, are these slides really worth copying? </a:t>
            </a:r>
            <a:r>
              <a:rPr lang="en-US" sz="700" dirty="0"/>
              <a:t>Informative, maybe, but copying and using to make gobs of money? </a:t>
            </a:r>
            <a:r>
              <a:rPr lang="en-US" sz="600" dirty="0"/>
              <a:t>The take away? </a:t>
            </a:r>
            <a:r>
              <a:rPr lang="en-US" sz="500" dirty="0"/>
              <a:t>If you’re going to copy these slides, you had better not use them to make enough money that an attorney will hunt me down and convince me that it’s worth paying him/her to sue you. </a:t>
            </a:r>
            <a:r>
              <a:rPr lang="en-US" sz="400" dirty="0"/>
              <a:t>Enough said?</a:t>
            </a:r>
            <a:endParaRPr lang="en-US" sz="2000" dirty="0"/>
          </a:p>
        </p:txBody>
      </p:sp>
    </p:spTree>
    <p:extLst>
      <p:ext uri="{BB962C8B-B14F-4D97-AF65-F5344CB8AC3E}">
        <p14:creationId xmlns:p14="http://schemas.microsoft.com/office/powerpoint/2010/main" val="681185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DD9D24A-FBC1-4348-93B3-0E20C6C0D839}"/>
              </a:ext>
            </a:extLst>
          </p:cNvPr>
          <p:cNvGrpSpPr/>
          <p:nvPr/>
        </p:nvGrpSpPr>
        <p:grpSpPr>
          <a:xfrm>
            <a:off x="857656" y="1103701"/>
            <a:ext cx="7428687" cy="5597035"/>
            <a:chOff x="228600" y="228600"/>
            <a:chExt cx="8495487" cy="6400800"/>
          </a:xfrm>
        </p:grpSpPr>
        <p:sp>
          <p:nvSpPr>
            <p:cNvPr id="5" name="Rectangle: Rounded Corners 4">
              <a:extLst>
                <a:ext uri="{FF2B5EF4-FFF2-40B4-BE49-F238E27FC236}">
                  <a16:creationId xmlns:a16="http://schemas.microsoft.com/office/drawing/2014/main" id="{3D904E24-919D-40EC-A71D-58A14306F52F}"/>
                </a:ext>
              </a:extLst>
            </p:cNvPr>
            <p:cNvSpPr/>
            <p:nvPr/>
          </p:nvSpPr>
          <p:spPr>
            <a:xfrm>
              <a:off x="228600" y="228600"/>
              <a:ext cx="3429000" cy="6400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E7E0898-1254-4E64-8175-97EDD7C9479E}"/>
                </a:ext>
              </a:extLst>
            </p:cNvPr>
            <p:cNvSpPr txBox="1"/>
            <p:nvPr/>
          </p:nvSpPr>
          <p:spPr>
            <a:xfrm>
              <a:off x="533400" y="6858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a:t>
              </a:r>
            </a:p>
          </p:txBody>
        </p:sp>
        <p:sp>
          <p:nvSpPr>
            <p:cNvPr id="7" name="TextBox 6">
              <a:extLst>
                <a:ext uri="{FF2B5EF4-FFF2-40B4-BE49-F238E27FC236}">
                  <a16:creationId xmlns:a16="http://schemas.microsoft.com/office/drawing/2014/main" id="{CDAA671B-4D26-4715-BF76-F10BBE9BA1D0}"/>
                </a:ext>
              </a:extLst>
            </p:cNvPr>
            <p:cNvSpPr txBox="1"/>
            <p:nvPr/>
          </p:nvSpPr>
          <p:spPr>
            <a:xfrm>
              <a:off x="533400" y="59436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16</a:t>
              </a:r>
            </a:p>
          </p:txBody>
        </p:sp>
        <p:cxnSp>
          <p:nvCxnSpPr>
            <p:cNvPr id="9" name="Straight Arrow Connector 8">
              <a:extLst>
                <a:ext uri="{FF2B5EF4-FFF2-40B4-BE49-F238E27FC236}">
                  <a16:creationId xmlns:a16="http://schemas.microsoft.com/office/drawing/2014/main" id="{44C92200-A3DA-4CBB-866D-BADFC4819C98}"/>
                </a:ext>
              </a:extLst>
            </p:cNvPr>
            <p:cNvCxnSpPr>
              <a:cxnSpLocks/>
            </p:cNvCxnSpPr>
            <p:nvPr/>
          </p:nvCxnSpPr>
          <p:spPr>
            <a:xfrm>
              <a:off x="1943100" y="1371600"/>
              <a:ext cx="0" cy="44196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7B4B4608-67E0-4C11-81BC-5B1D276920CA}"/>
                </a:ext>
              </a:extLst>
            </p:cNvPr>
            <p:cNvSpPr/>
            <p:nvPr/>
          </p:nvSpPr>
          <p:spPr>
            <a:xfrm>
              <a:off x="3675434" y="457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18" name="Rectangle: Rounded Corners 17">
              <a:extLst>
                <a:ext uri="{FF2B5EF4-FFF2-40B4-BE49-F238E27FC236}">
                  <a16:creationId xmlns:a16="http://schemas.microsoft.com/office/drawing/2014/main" id="{14030A7A-0044-4281-9D26-96E540A955BE}"/>
                </a:ext>
              </a:extLst>
            </p:cNvPr>
            <p:cNvSpPr/>
            <p:nvPr/>
          </p:nvSpPr>
          <p:spPr>
            <a:xfrm>
              <a:off x="3675434" y="914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19" name="Rectangle: Rounded Corners 18">
              <a:extLst>
                <a:ext uri="{FF2B5EF4-FFF2-40B4-BE49-F238E27FC236}">
                  <a16:creationId xmlns:a16="http://schemas.microsoft.com/office/drawing/2014/main" id="{51515E95-6B22-43E5-B286-6144E58A4FDB}"/>
                </a:ext>
              </a:extLst>
            </p:cNvPr>
            <p:cNvSpPr/>
            <p:nvPr/>
          </p:nvSpPr>
          <p:spPr>
            <a:xfrm>
              <a:off x="3675434" y="13716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0" name="Rectangle: Rounded Corners 19">
              <a:extLst>
                <a:ext uri="{FF2B5EF4-FFF2-40B4-BE49-F238E27FC236}">
                  <a16:creationId xmlns:a16="http://schemas.microsoft.com/office/drawing/2014/main" id="{02A3B114-F744-4588-B111-BBE59299C228}"/>
                </a:ext>
              </a:extLst>
            </p:cNvPr>
            <p:cNvSpPr/>
            <p:nvPr/>
          </p:nvSpPr>
          <p:spPr>
            <a:xfrm>
              <a:off x="3675434" y="18288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1" name="Rectangle: Rounded Corners 20">
              <a:extLst>
                <a:ext uri="{FF2B5EF4-FFF2-40B4-BE49-F238E27FC236}">
                  <a16:creationId xmlns:a16="http://schemas.microsoft.com/office/drawing/2014/main" id="{A5E3FAD3-B75A-4063-8DB7-1AC38C5E0588}"/>
                </a:ext>
              </a:extLst>
            </p:cNvPr>
            <p:cNvSpPr/>
            <p:nvPr/>
          </p:nvSpPr>
          <p:spPr>
            <a:xfrm>
              <a:off x="3675434" y="22860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2" name="Rectangle: Rounded Corners 21">
              <a:extLst>
                <a:ext uri="{FF2B5EF4-FFF2-40B4-BE49-F238E27FC236}">
                  <a16:creationId xmlns:a16="http://schemas.microsoft.com/office/drawing/2014/main" id="{E9A7BBF9-C7FB-4AB0-9C1F-533FA5D63014}"/>
                </a:ext>
              </a:extLst>
            </p:cNvPr>
            <p:cNvSpPr/>
            <p:nvPr/>
          </p:nvSpPr>
          <p:spPr>
            <a:xfrm>
              <a:off x="3675434" y="2743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3" name="Rectangle: Rounded Corners 22">
              <a:extLst>
                <a:ext uri="{FF2B5EF4-FFF2-40B4-BE49-F238E27FC236}">
                  <a16:creationId xmlns:a16="http://schemas.microsoft.com/office/drawing/2014/main" id="{C5FBF94A-E9A3-4FAD-A6A0-D746D59184BD}"/>
                </a:ext>
              </a:extLst>
            </p:cNvPr>
            <p:cNvSpPr/>
            <p:nvPr/>
          </p:nvSpPr>
          <p:spPr>
            <a:xfrm>
              <a:off x="3675434" y="3200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4" name="Rectangle: Rounded Corners 23">
              <a:extLst>
                <a:ext uri="{FF2B5EF4-FFF2-40B4-BE49-F238E27FC236}">
                  <a16:creationId xmlns:a16="http://schemas.microsoft.com/office/drawing/2014/main" id="{122E5EFF-83FB-4E2E-961C-8D4749E7B541}"/>
                </a:ext>
              </a:extLst>
            </p:cNvPr>
            <p:cNvSpPr/>
            <p:nvPr/>
          </p:nvSpPr>
          <p:spPr>
            <a:xfrm>
              <a:off x="3675434" y="36576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5" name="Rectangle: Rounded Corners 24">
              <a:extLst>
                <a:ext uri="{FF2B5EF4-FFF2-40B4-BE49-F238E27FC236}">
                  <a16:creationId xmlns:a16="http://schemas.microsoft.com/office/drawing/2014/main" id="{CE1960FB-354D-4615-9994-2528D1A49159}"/>
                </a:ext>
              </a:extLst>
            </p:cNvPr>
            <p:cNvSpPr/>
            <p:nvPr/>
          </p:nvSpPr>
          <p:spPr>
            <a:xfrm>
              <a:off x="3675434" y="41148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6" name="Rectangle: Rounded Corners 25">
              <a:extLst>
                <a:ext uri="{FF2B5EF4-FFF2-40B4-BE49-F238E27FC236}">
                  <a16:creationId xmlns:a16="http://schemas.microsoft.com/office/drawing/2014/main" id="{A6313120-E8EF-4FC0-8DD3-AD5CA9FBAA87}"/>
                </a:ext>
              </a:extLst>
            </p:cNvPr>
            <p:cNvSpPr/>
            <p:nvPr/>
          </p:nvSpPr>
          <p:spPr>
            <a:xfrm>
              <a:off x="3675434" y="45720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7" name="Rectangle: Rounded Corners 26">
              <a:extLst>
                <a:ext uri="{FF2B5EF4-FFF2-40B4-BE49-F238E27FC236}">
                  <a16:creationId xmlns:a16="http://schemas.microsoft.com/office/drawing/2014/main" id="{21DA5CFC-C78A-46CA-9909-492D7F9657C8}"/>
                </a:ext>
              </a:extLst>
            </p:cNvPr>
            <p:cNvSpPr/>
            <p:nvPr/>
          </p:nvSpPr>
          <p:spPr>
            <a:xfrm>
              <a:off x="3675434" y="50292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28" name="Rectangle: Rounded Corners 27">
              <a:extLst>
                <a:ext uri="{FF2B5EF4-FFF2-40B4-BE49-F238E27FC236}">
                  <a16:creationId xmlns:a16="http://schemas.microsoft.com/office/drawing/2014/main" id="{261EC68F-E5BF-4FEE-8396-B37F94EFE5D0}"/>
                </a:ext>
              </a:extLst>
            </p:cNvPr>
            <p:cNvSpPr/>
            <p:nvPr/>
          </p:nvSpPr>
          <p:spPr>
            <a:xfrm>
              <a:off x="3675434" y="5486400"/>
              <a:ext cx="1665051" cy="457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ysClr val="windowText" lastClr="000000"/>
                  </a:solidFill>
                </a:rPr>
                <a:t>HW</a:t>
              </a:r>
            </a:p>
          </p:txBody>
        </p:sp>
        <p:sp>
          <p:nvSpPr>
            <p:cNvPr id="33" name="Rectangle: Rounded Corners 32">
              <a:extLst>
                <a:ext uri="{FF2B5EF4-FFF2-40B4-BE49-F238E27FC236}">
                  <a16:creationId xmlns:a16="http://schemas.microsoft.com/office/drawing/2014/main" id="{6B65BA18-0AD0-43BE-911D-4095EF30432E}"/>
                </a:ext>
              </a:extLst>
            </p:cNvPr>
            <p:cNvSpPr/>
            <p:nvPr/>
          </p:nvSpPr>
          <p:spPr>
            <a:xfrm>
              <a:off x="5358318" y="43126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4" name="Rectangle: Rounded Corners 33">
              <a:extLst>
                <a:ext uri="{FF2B5EF4-FFF2-40B4-BE49-F238E27FC236}">
                  <a16:creationId xmlns:a16="http://schemas.microsoft.com/office/drawing/2014/main" id="{0CCFC8E0-FAC8-4189-B701-CBE7EFC9A129}"/>
                </a:ext>
              </a:extLst>
            </p:cNvPr>
            <p:cNvSpPr/>
            <p:nvPr/>
          </p:nvSpPr>
          <p:spPr>
            <a:xfrm>
              <a:off x="5376152" y="1809345"/>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5" name="Rectangle: Rounded Corners 34">
              <a:extLst>
                <a:ext uri="{FF2B5EF4-FFF2-40B4-BE49-F238E27FC236}">
                  <a16:creationId xmlns:a16="http://schemas.microsoft.com/office/drawing/2014/main" id="{D23879C3-2A4B-4C04-90CA-44A737C7CE8E}"/>
                </a:ext>
              </a:extLst>
            </p:cNvPr>
            <p:cNvSpPr/>
            <p:nvPr/>
          </p:nvSpPr>
          <p:spPr>
            <a:xfrm>
              <a:off x="5358318" y="318743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6" name="Rectangle: Rounded Corners 35">
              <a:extLst>
                <a:ext uri="{FF2B5EF4-FFF2-40B4-BE49-F238E27FC236}">
                  <a16:creationId xmlns:a16="http://schemas.microsoft.com/office/drawing/2014/main" id="{32472C26-CD44-4DE4-B133-0916BF111B49}"/>
                </a:ext>
              </a:extLst>
            </p:cNvPr>
            <p:cNvSpPr/>
            <p:nvPr/>
          </p:nvSpPr>
          <p:spPr>
            <a:xfrm>
              <a:off x="5358318" y="4572000"/>
              <a:ext cx="1665051" cy="13716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ysClr val="windowText" lastClr="000000"/>
                  </a:solidFill>
                </a:rPr>
                <a:t>Project</a:t>
              </a:r>
            </a:p>
          </p:txBody>
        </p:sp>
        <p:sp>
          <p:nvSpPr>
            <p:cNvPr id="37" name="Rectangle: Rounded Corners 36">
              <a:extLst>
                <a:ext uri="{FF2B5EF4-FFF2-40B4-BE49-F238E27FC236}">
                  <a16:creationId xmlns:a16="http://schemas.microsoft.com/office/drawing/2014/main" id="{D8CDB5A7-76B3-49B3-9F86-0AFF647CC658}"/>
                </a:ext>
              </a:extLst>
            </p:cNvPr>
            <p:cNvSpPr/>
            <p:nvPr/>
          </p:nvSpPr>
          <p:spPr>
            <a:xfrm>
              <a:off x="7059036" y="2292485"/>
              <a:ext cx="1665051" cy="457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ysClr val="windowText" lastClr="000000"/>
                  </a:solidFill>
                </a:rPr>
                <a:t>Midterm</a:t>
              </a:r>
            </a:p>
          </p:txBody>
        </p:sp>
        <p:sp>
          <p:nvSpPr>
            <p:cNvPr id="38" name="Rectangle: Rounded Corners 37">
              <a:extLst>
                <a:ext uri="{FF2B5EF4-FFF2-40B4-BE49-F238E27FC236}">
                  <a16:creationId xmlns:a16="http://schemas.microsoft.com/office/drawing/2014/main" id="{BA8A1334-0496-4DBD-86B0-4F3962D1782A}"/>
                </a:ext>
              </a:extLst>
            </p:cNvPr>
            <p:cNvSpPr/>
            <p:nvPr/>
          </p:nvSpPr>
          <p:spPr>
            <a:xfrm>
              <a:off x="7040392" y="4121285"/>
              <a:ext cx="1665051" cy="4572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solidFill>
                    <a:sysClr val="windowText" lastClr="000000"/>
                  </a:solidFill>
                </a:rPr>
                <a:t>Midterm</a:t>
              </a:r>
            </a:p>
          </p:txBody>
        </p:sp>
        <p:sp>
          <p:nvSpPr>
            <p:cNvPr id="39" name="Rectangle: Rounded Corners 38">
              <a:extLst>
                <a:ext uri="{FF2B5EF4-FFF2-40B4-BE49-F238E27FC236}">
                  <a16:creationId xmlns:a16="http://schemas.microsoft.com/office/drawing/2014/main" id="{F280A80E-A6F4-439A-B911-6AF19FFCC119}"/>
                </a:ext>
              </a:extLst>
            </p:cNvPr>
            <p:cNvSpPr/>
            <p:nvPr/>
          </p:nvSpPr>
          <p:spPr>
            <a:xfrm>
              <a:off x="3675434" y="5969540"/>
              <a:ext cx="499515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Final</a:t>
              </a:r>
            </a:p>
          </p:txBody>
        </p:sp>
      </p:grpSp>
      <p:sp>
        <p:nvSpPr>
          <p:cNvPr id="3" name="TextBox 2">
            <a:extLst>
              <a:ext uri="{FF2B5EF4-FFF2-40B4-BE49-F238E27FC236}">
                <a16:creationId xmlns:a16="http://schemas.microsoft.com/office/drawing/2014/main" id="{7BD4338B-984E-4202-9DA9-565FA1682F0B}"/>
              </a:ext>
            </a:extLst>
          </p:cNvPr>
          <p:cNvSpPr txBox="1"/>
          <p:nvPr/>
        </p:nvSpPr>
        <p:spPr>
          <a:xfrm>
            <a:off x="304800" y="152400"/>
            <a:ext cx="8534400" cy="646331"/>
          </a:xfrm>
          <a:prstGeom prst="rect">
            <a:avLst/>
          </a:prstGeom>
          <a:noFill/>
        </p:spPr>
        <p:txBody>
          <a:bodyPr wrap="square" rtlCol="0">
            <a:spAutoFit/>
          </a:bodyPr>
          <a:lstStyle/>
          <a:p>
            <a:pPr algn="ctr"/>
            <a:r>
              <a:rPr lang="en-US" sz="3600" dirty="0"/>
              <a:t>Traditional Class</a:t>
            </a:r>
          </a:p>
        </p:txBody>
      </p:sp>
    </p:spTree>
    <p:extLst>
      <p:ext uri="{BB962C8B-B14F-4D97-AF65-F5344CB8AC3E}">
        <p14:creationId xmlns:p14="http://schemas.microsoft.com/office/powerpoint/2010/main" val="344711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D4338B-984E-4202-9DA9-565FA1682F0B}"/>
              </a:ext>
            </a:extLst>
          </p:cNvPr>
          <p:cNvSpPr txBox="1"/>
          <p:nvPr/>
        </p:nvSpPr>
        <p:spPr>
          <a:xfrm>
            <a:off x="304800" y="152400"/>
            <a:ext cx="8534400" cy="646331"/>
          </a:xfrm>
          <a:prstGeom prst="rect">
            <a:avLst/>
          </a:prstGeom>
          <a:noFill/>
        </p:spPr>
        <p:txBody>
          <a:bodyPr wrap="square" rtlCol="0">
            <a:spAutoFit/>
          </a:bodyPr>
          <a:lstStyle/>
          <a:p>
            <a:pPr algn="ctr"/>
            <a:r>
              <a:rPr lang="en-US" sz="3600" dirty="0"/>
              <a:t>Agile Class</a:t>
            </a:r>
          </a:p>
        </p:txBody>
      </p:sp>
      <p:grpSp>
        <p:nvGrpSpPr>
          <p:cNvPr id="49" name="Group 48">
            <a:extLst>
              <a:ext uri="{FF2B5EF4-FFF2-40B4-BE49-F238E27FC236}">
                <a16:creationId xmlns:a16="http://schemas.microsoft.com/office/drawing/2014/main" id="{D7389F30-7651-440E-93A8-287974E8B31A}"/>
              </a:ext>
            </a:extLst>
          </p:cNvPr>
          <p:cNvGrpSpPr/>
          <p:nvPr/>
        </p:nvGrpSpPr>
        <p:grpSpPr>
          <a:xfrm>
            <a:off x="762000" y="1109472"/>
            <a:ext cx="7424928" cy="5596128"/>
            <a:chOff x="228600" y="228600"/>
            <a:chExt cx="8438138" cy="6400800"/>
          </a:xfrm>
        </p:grpSpPr>
        <p:sp>
          <p:nvSpPr>
            <p:cNvPr id="50" name="Rectangle: Rounded Corners 49">
              <a:extLst>
                <a:ext uri="{FF2B5EF4-FFF2-40B4-BE49-F238E27FC236}">
                  <a16:creationId xmlns:a16="http://schemas.microsoft.com/office/drawing/2014/main" id="{46010A3B-4CAE-42C0-AF05-53592E7EB57C}"/>
                </a:ext>
              </a:extLst>
            </p:cNvPr>
            <p:cNvSpPr/>
            <p:nvPr/>
          </p:nvSpPr>
          <p:spPr>
            <a:xfrm>
              <a:off x="228600" y="228600"/>
              <a:ext cx="3429000" cy="6400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AC32E2AF-802E-4F27-9BC7-230A4E2C2258}"/>
                </a:ext>
              </a:extLst>
            </p:cNvPr>
            <p:cNvSpPr txBox="1"/>
            <p:nvPr/>
          </p:nvSpPr>
          <p:spPr>
            <a:xfrm>
              <a:off x="533400" y="6858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a:t>
              </a:r>
            </a:p>
          </p:txBody>
        </p:sp>
        <p:sp>
          <p:nvSpPr>
            <p:cNvPr id="52" name="TextBox 51">
              <a:extLst>
                <a:ext uri="{FF2B5EF4-FFF2-40B4-BE49-F238E27FC236}">
                  <a16:creationId xmlns:a16="http://schemas.microsoft.com/office/drawing/2014/main" id="{35037AEE-C098-4185-B2A8-0D59FD944111}"/>
                </a:ext>
              </a:extLst>
            </p:cNvPr>
            <p:cNvSpPr txBox="1"/>
            <p:nvPr/>
          </p:nvSpPr>
          <p:spPr>
            <a:xfrm>
              <a:off x="533400" y="5943600"/>
              <a:ext cx="2819400" cy="36933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Week 16</a:t>
              </a:r>
            </a:p>
          </p:txBody>
        </p:sp>
        <p:cxnSp>
          <p:nvCxnSpPr>
            <p:cNvPr id="53" name="Straight Arrow Connector 52">
              <a:extLst>
                <a:ext uri="{FF2B5EF4-FFF2-40B4-BE49-F238E27FC236}">
                  <a16:creationId xmlns:a16="http://schemas.microsoft.com/office/drawing/2014/main" id="{9C7A85A6-D3BA-4D5B-8301-13CACD570818}"/>
                </a:ext>
              </a:extLst>
            </p:cNvPr>
            <p:cNvCxnSpPr>
              <a:cxnSpLocks/>
            </p:cNvCxnSpPr>
            <p:nvPr/>
          </p:nvCxnSpPr>
          <p:spPr>
            <a:xfrm>
              <a:off x="1943100" y="1371600"/>
              <a:ext cx="0" cy="44196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4" name="Rectangle: Rounded Corners 53">
              <a:extLst>
                <a:ext uri="{FF2B5EF4-FFF2-40B4-BE49-F238E27FC236}">
                  <a16:creationId xmlns:a16="http://schemas.microsoft.com/office/drawing/2014/main" id="{A8B78096-E48B-4E80-84C3-8DF60B4C44FA}"/>
                </a:ext>
              </a:extLst>
            </p:cNvPr>
            <p:cNvSpPr/>
            <p:nvPr/>
          </p:nvSpPr>
          <p:spPr>
            <a:xfrm>
              <a:off x="3671584" y="5988995"/>
              <a:ext cx="4995154"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ysClr val="windowText" lastClr="000000"/>
                  </a:solidFill>
                </a:rPr>
                <a:t>Final Presentation</a:t>
              </a:r>
            </a:p>
          </p:txBody>
        </p:sp>
        <p:sp>
          <p:nvSpPr>
            <p:cNvPr id="55" name="Rectangle: Rounded Corners 54">
              <a:extLst>
                <a:ext uri="{FF2B5EF4-FFF2-40B4-BE49-F238E27FC236}">
                  <a16:creationId xmlns:a16="http://schemas.microsoft.com/office/drawing/2014/main" id="{71B79EAF-5AC3-44EA-A5F8-CA6CD29951C3}"/>
                </a:ext>
              </a:extLst>
            </p:cNvPr>
            <p:cNvSpPr/>
            <p:nvPr/>
          </p:nvSpPr>
          <p:spPr>
            <a:xfrm>
              <a:off x="3671583" y="433002"/>
              <a:ext cx="4912046" cy="787477"/>
            </a:xfrm>
            <a:prstGeom prst="roundRect">
              <a:avLst/>
            </a:prstGeom>
            <a:ln>
              <a:prstDash val="sysDash"/>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Course Intro</a:t>
              </a:r>
            </a:p>
          </p:txBody>
        </p:sp>
        <p:sp>
          <p:nvSpPr>
            <p:cNvPr id="56" name="Rectangle: Rounded Corners 55">
              <a:extLst>
                <a:ext uri="{FF2B5EF4-FFF2-40B4-BE49-F238E27FC236}">
                  <a16:creationId xmlns:a16="http://schemas.microsoft.com/office/drawing/2014/main" id="{72C690EB-5534-44D2-8D31-EFA7DBCE32C2}"/>
                </a:ext>
              </a:extLst>
            </p:cNvPr>
            <p:cNvSpPr/>
            <p:nvPr/>
          </p:nvSpPr>
          <p:spPr>
            <a:xfrm>
              <a:off x="3671584" y="1244677"/>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57" name="Rectangle: Rounded Corners 56">
              <a:extLst>
                <a:ext uri="{FF2B5EF4-FFF2-40B4-BE49-F238E27FC236}">
                  <a16:creationId xmlns:a16="http://schemas.microsoft.com/office/drawing/2014/main" id="{97ED1F63-6F25-43E2-B547-1A71FD6DB818}"/>
                </a:ext>
              </a:extLst>
            </p:cNvPr>
            <p:cNvSpPr/>
            <p:nvPr/>
          </p:nvSpPr>
          <p:spPr>
            <a:xfrm>
              <a:off x="3671584" y="2032154"/>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58" name="Rectangle: Rounded Corners 57">
              <a:extLst>
                <a:ext uri="{FF2B5EF4-FFF2-40B4-BE49-F238E27FC236}">
                  <a16:creationId xmlns:a16="http://schemas.microsoft.com/office/drawing/2014/main" id="{FCC4CA7F-5FC9-4B06-8CC6-0741771C889F}"/>
                </a:ext>
              </a:extLst>
            </p:cNvPr>
            <p:cNvSpPr/>
            <p:nvPr/>
          </p:nvSpPr>
          <p:spPr>
            <a:xfrm>
              <a:off x="3671584" y="2819631"/>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59" name="Rectangle: Rounded Corners 58">
              <a:extLst>
                <a:ext uri="{FF2B5EF4-FFF2-40B4-BE49-F238E27FC236}">
                  <a16:creationId xmlns:a16="http://schemas.microsoft.com/office/drawing/2014/main" id="{6130C27E-97A9-4CA1-9447-B0AC5E39450F}"/>
                </a:ext>
              </a:extLst>
            </p:cNvPr>
            <p:cNvSpPr/>
            <p:nvPr/>
          </p:nvSpPr>
          <p:spPr>
            <a:xfrm>
              <a:off x="3671584" y="3607109"/>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60" name="Rectangle: Rounded Corners 59">
              <a:extLst>
                <a:ext uri="{FF2B5EF4-FFF2-40B4-BE49-F238E27FC236}">
                  <a16:creationId xmlns:a16="http://schemas.microsoft.com/office/drawing/2014/main" id="{82E39E8A-7A6C-41D6-9621-3706E1F15BD2}"/>
                </a:ext>
              </a:extLst>
            </p:cNvPr>
            <p:cNvSpPr/>
            <p:nvPr/>
          </p:nvSpPr>
          <p:spPr>
            <a:xfrm>
              <a:off x="3671584" y="4394586"/>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sp>
          <p:nvSpPr>
            <p:cNvPr id="61" name="Rectangle: Rounded Corners 60">
              <a:extLst>
                <a:ext uri="{FF2B5EF4-FFF2-40B4-BE49-F238E27FC236}">
                  <a16:creationId xmlns:a16="http://schemas.microsoft.com/office/drawing/2014/main" id="{F8F02616-CFDB-46FC-8C79-D31530B7E68E}"/>
                </a:ext>
              </a:extLst>
            </p:cNvPr>
            <p:cNvSpPr/>
            <p:nvPr/>
          </p:nvSpPr>
          <p:spPr>
            <a:xfrm>
              <a:off x="3671584" y="5182063"/>
              <a:ext cx="4995154" cy="787477"/>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ysClr val="windowText" lastClr="000000"/>
                  </a:solidFill>
                </a:rPr>
                <a:t>Sprint</a:t>
              </a:r>
            </a:p>
          </p:txBody>
        </p:sp>
      </p:grpSp>
    </p:spTree>
    <p:extLst>
      <p:ext uri="{BB962C8B-B14F-4D97-AF65-F5344CB8AC3E}">
        <p14:creationId xmlns:p14="http://schemas.microsoft.com/office/powerpoint/2010/main" val="2823084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0C04-7E3F-41E4-8CBB-3F6C36215F08}"/>
              </a:ext>
            </a:extLst>
          </p:cNvPr>
          <p:cNvSpPr>
            <a:spLocks noGrp="1"/>
          </p:cNvSpPr>
          <p:nvPr>
            <p:ph type="title"/>
          </p:nvPr>
        </p:nvSpPr>
        <p:spPr/>
        <p:txBody>
          <a:bodyPr/>
          <a:lstStyle/>
          <a:p>
            <a:r>
              <a:rPr lang="en-US" dirty="0"/>
              <a:t>Comparison</a:t>
            </a:r>
          </a:p>
        </p:txBody>
      </p:sp>
      <p:pic>
        <p:nvPicPr>
          <p:cNvPr id="3" name="Picture 2">
            <a:extLst>
              <a:ext uri="{FF2B5EF4-FFF2-40B4-BE49-F238E27FC236}">
                <a16:creationId xmlns:a16="http://schemas.microsoft.com/office/drawing/2014/main" id="{A6810DDB-E284-481A-8E9C-ED085BB65C68}"/>
              </a:ext>
            </a:extLst>
          </p:cNvPr>
          <p:cNvPicPr>
            <a:picLocks noChangeAspect="1"/>
          </p:cNvPicPr>
          <p:nvPr/>
        </p:nvPicPr>
        <p:blipFill>
          <a:blip r:embed="rId2"/>
          <a:stretch>
            <a:fillRect/>
          </a:stretch>
        </p:blipFill>
        <p:spPr>
          <a:xfrm>
            <a:off x="304800" y="1417638"/>
            <a:ext cx="4163307" cy="4139741"/>
          </a:xfrm>
          <a:prstGeom prst="rect">
            <a:avLst/>
          </a:prstGeom>
        </p:spPr>
      </p:pic>
      <p:pic>
        <p:nvPicPr>
          <p:cNvPr id="63" name="Picture 62">
            <a:extLst>
              <a:ext uri="{FF2B5EF4-FFF2-40B4-BE49-F238E27FC236}">
                <a16:creationId xmlns:a16="http://schemas.microsoft.com/office/drawing/2014/main" id="{9249F8D8-8AB2-43C4-A4E4-5B2FFA1FB00E}"/>
              </a:ext>
            </a:extLst>
          </p:cNvPr>
          <p:cNvPicPr>
            <a:picLocks noChangeAspect="1"/>
          </p:cNvPicPr>
          <p:nvPr/>
        </p:nvPicPr>
        <p:blipFill>
          <a:blip r:embed="rId3"/>
          <a:stretch>
            <a:fillRect/>
          </a:stretch>
        </p:blipFill>
        <p:spPr>
          <a:xfrm>
            <a:off x="4675895" y="1417638"/>
            <a:ext cx="4283576" cy="4139741"/>
          </a:xfrm>
          <a:prstGeom prst="rect">
            <a:avLst/>
          </a:prstGeom>
        </p:spPr>
      </p:pic>
    </p:spTree>
    <p:extLst>
      <p:ext uri="{BB962C8B-B14F-4D97-AF65-F5344CB8AC3E}">
        <p14:creationId xmlns:p14="http://schemas.microsoft.com/office/powerpoint/2010/main" val="3530903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EAE5-9AA9-4848-8E2D-54D7F57AB360}"/>
              </a:ext>
            </a:extLst>
          </p:cNvPr>
          <p:cNvSpPr>
            <a:spLocks noGrp="1"/>
          </p:cNvSpPr>
          <p:nvPr>
            <p:ph type="title"/>
          </p:nvPr>
        </p:nvSpPr>
        <p:spPr/>
        <p:txBody>
          <a:bodyPr/>
          <a:lstStyle/>
          <a:p>
            <a:r>
              <a:rPr lang="en-US" dirty="0"/>
              <a:t>What a sprint will look like to you</a:t>
            </a:r>
          </a:p>
        </p:txBody>
      </p:sp>
      <p:sp>
        <p:nvSpPr>
          <p:cNvPr id="22" name="Rectangle: Rounded Corners 21">
            <a:extLst>
              <a:ext uri="{FF2B5EF4-FFF2-40B4-BE49-F238E27FC236}">
                <a16:creationId xmlns:a16="http://schemas.microsoft.com/office/drawing/2014/main" id="{214C748F-B946-4C4D-9244-4CD4A8ADAE6D}"/>
              </a:ext>
            </a:extLst>
          </p:cNvPr>
          <p:cNvSpPr/>
          <p:nvPr/>
        </p:nvSpPr>
        <p:spPr>
          <a:xfrm>
            <a:off x="2254468" y="1762455"/>
            <a:ext cx="990600" cy="481307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Sprint</a:t>
            </a:r>
          </a:p>
        </p:txBody>
      </p:sp>
      <p:sp>
        <p:nvSpPr>
          <p:cNvPr id="23" name="Rectangle: Rounded Corners 22">
            <a:extLst>
              <a:ext uri="{FF2B5EF4-FFF2-40B4-BE49-F238E27FC236}">
                <a16:creationId xmlns:a16="http://schemas.microsoft.com/office/drawing/2014/main" id="{8946E746-24E5-44F8-8C66-CAFD2A8A184B}"/>
              </a:ext>
            </a:extLst>
          </p:cNvPr>
          <p:cNvSpPr/>
          <p:nvPr/>
        </p:nvSpPr>
        <p:spPr>
          <a:xfrm>
            <a:off x="3268717" y="1761072"/>
            <a:ext cx="990600" cy="12224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Week</a:t>
            </a:r>
          </a:p>
        </p:txBody>
      </p:sp>
      <p:sp>
        <p:nvSpPr>
          <p:cNvPr id="24" name="Rectangle: Rounded Corners 23">
            <a:extLst>
              <a:ext uri="{FF2B5EF4-FFF2-40B4-BE49-F238E27FC236}">
                <a16:creationId xmlns:a16="http://schemas.microsoft.com/office/drawing/2014/main" id="{15EBF89F-E4C5-4D04-B851-94C5C971ABA2}"/>
              </a:ext>
            </a:extLst>
          </p:cNvPr>
          <p:cNvSpPr/>
          <p:nvPr/>
        </p:nvSpPr>
        <p:spPr>
          <a:xfrm>
            <a:off x="3268717" y="2989140"/>
            <a:ext cx="990600" cy="240028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Week</a:t>
            </a:r>
          </a:p>
        </p:txBody>
      </p:sp>
      <p:sp>
        <p:nvSpPr>
          <p:cNvPr id="25" name="Rectangle: Rounded Corners 24">
            <a:extLst>
              <a:ext uri="{FF2B5EF4-FFF2-40B4-BE49-F238E27FC236}">
                <a16:creationId xmlns:a16="http://schemas.microsoft.com/office/drawing/2014/main" id="{9502171D-92EF-4D7B-BF68-A2C6AA8DF8BE}"/>
              </a:ext>
            </a:extLst>
          </p:cNvPr>
          <p:cNvSpPr/>
          <p:nvPr/>
        </p:nvSpPr>
        <p:spPr>
          <a:xfrm>
            <a:off x="4282966" y="1783337"/>
            <a:ext cx="1905000" cy="120014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Guided Programming</a:t>
            </a:r>
          </a:p>
        </p:txBody>
      </p:sp>
      <p:sp>
        <p:nvSpPr>
          <p:cNvPr id="26" name="Rectangle: Rounded Corners 25">
            <a:extLst>
              <a:ext uri="{FF2B5EF4-FFF2-40B4-BE49-F238E27FC236}">
                <a16:creationId xmlns:a16="http://schemas.microsoft.com/office/drawing/2014/main" id="{D666A055-54C4-40D9-9DBC-46C61BA05C83}"/>
              </a:ext>
            </a:extLst>
          </p:cNvPr>
          <p:cNvSpPr/>
          <p:nvPr/>
        </p:nvSpPr>
        <p:spPr>
          <a:xfrm>
            <a:off x="4282966" y="2983477"/>
            <a:ext cx="1905000" cy="120014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Work on Sprint + Get Help</a:t>
            </a:r>
          </a:p>
        </p:txBody>
      </p:sp>
      <p:sp>
        <p:nvSpPr>
          <p:cNvPr id="29" name="Rectangle: Rounded Corners 28">
            <a:extLst>
              <a:ext uri="{FF2B5EF4-FFF2-40B4-BE49-F238E27FC236}">
                <a16:creationId xmlns:a16="http://schemas.microsoft.com/office/drawing/2014/main" id="{D658552E-B03F-4AC9-9965-7A9F39C7BC0A}"/>
              </a:ext>
            </a:extLst>
          </p:cNvPr>
          <p:cNvSpPr/>
          <p:nvPr/>
        </p:nvSpPr>
        <p:spPr>
          <a:xfrm>
            <a:off x="4290849" y="4189280"/>
            <a:ext cx="1905000" cy="120014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Guided Programming</a:t>
            </a:r>
          </a:p>
        </p:txBody>
      </p:sp>
      <p:sp>
        <p:nvSpPr>
          <p:cNvPr id="30" name="Rectangle: Rounded Corners 29">
            <a:extLst>
              <a:ext uri="{FF2B5EF4-FFF2-40B4-BE49-F238E27FC236}">
                <a16:creationId xmlns:a16="http://schemas.microsoft.com/office/drawing/2014/main" id="{267E08F5-CA69-4292-B5EC-82F7A7735579}"/>
              </a:ext>
            </a:extLst>
          </p:cNvPr>
          <p:cNvSpPr/>
          <p:nvPr/>
        </p:nvSpPr>
        <p:spPr>
          <a:xfrm>
            <a:off x="4290849" y="5389420"/>
            <a:ext cx="1905000" cy="120014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Sprint Review + Work on Sprint</a:t>
            </a:r>
          </a:p>
        </p:txBody>
      </p:sp>
      <p:sp>
        <p:nvSpPr>
          <p:cNvPr id="32" name="Rectangle: Rounded Corners 31">
            <a:extLst>
              <a:ext uri="{FF2B5EF4-FFF2-40B4-BE49-F238E27FC236}">
                <a16:creationId xmlns:a16="http://schemas.microsoft.com/office/drawing/2014/main" id="{2BAF78FA-4D2F-4049-AF13-6170C6715753}"/>
              </a:ext>
            </a:extLst>
          </p:cNvPr>
          <p:cNvSpPr/>
          <p:nvPr/>
        </p:nvSpPr>
        <p:spPr>
          <a:xfrm>
            <a:off x="4290849" y="1343694"/>
            <a:ext cx="1905000" cy="4089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 Class</a:t>
            </a:r>
          </a:p>
        </p:txBody>
      </p:sp>
      <p:sp>
        <p:nvSpPr>
          <p:cNvPr id="33" name="Rectangle: Rounded Corners 32">
            <a:extLst>
              <a:ext uri="{FF2B5EF4-FFF2-40B4-BE49-F238E27FC236}">
                <a16:creationId xmlns:a16="http://schemas.microsoft.com/office/drawing/2014/main" id="{8D2616A8-561E-4426-8BDD-D1CA008D2306}"/>
              </a:ext>
            </a:extLst>
          </p:cNvPr>
          <p:cNvSpPr/>
          <p:nvPr/>
        </p:nvSpPr>
        <p:spPr>
          <a:xfrm>
            <a:off x="6211615" y="1768236"/>
            <a:ext cx="1905000" cy="4830762"/>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Hours and Hours Working on the Sprint</a:t>
            </a:r>
          </a:p>
        </p:txBody>
      </p:sp>
      <p:sp>
        <p:nvSpPr>
          <p:cNvPr id="34" name="Rectangle: Rounded Corners 33">
            <a:extLst>
              <a:ext uri="{FF2B5EF4-FFF2-40B4-BE49-F238E27FC236}">
                <a16:creationId xmlns:a16="http://schemas.microsoft.com/office/drawing/2014/main" id="{C1EB6F74-F803-4D49-ABF7-8B54A3067C9E}"/>
              </a:ext>
            </a:extLst>
          </p:cNvPr>
          <p:cNvSpPr/>
          <p:nvPr/>
        </p:nvSpPr>
        <p:spPr>
          <a:xfrm>
            <a:off x="6219497" y="1343694"/>
            <a:ext cx="1905000" cy="40890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At Home</a:t>
            </a:r>
          </a:p>
        </p:txBody>
      </p:sp>
      <p:sp>
        <p:nvSpPr>
          <p:cNvPr id="35" name="Rectangle: Rounded Corners 34">
            <a:extLst>
              <a:ext uri="{FF2B5EF4-FFF2-40B4-BE49-F238E27FC236}">
                <a16:creationId xmlns:a16="http://schemas.microsoft.com/office/drawing/2014/main" id="{FB8E2477-4B57-4064-B7E5-E556E720D618}"/>
              </a:ext>
            </a:extLst>
          </p:cNvPr>
          <p:cNvSpPr/>
          <p:nvPr/>
        </p:nvSpPr>
        <p:spPr>
          <a:xfrm>
            <a:off x="3268717" y="5413379"/>
            <a:ext cx="990600" cy="12224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Week</a:t>
            </a:r>
          </a:p>
        </p:txBody>
      </p:sp>
    </p:spTree>
    <p:extLst>
      <p:ext uri="{BB962C8B-B14F-4D97-AF65-F5344CB8AC3E}">
        <p14:creationId xmlns:p14="http://schemas.microsoft.com/office/powerpoint/2010/main" val="4224519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557</Words>
  <Application>Microsoft Office PowerPoint</Application>
  <PresentationFormat>On-screen Show (4:3)</PresentationFormat>
  <Paragraphs>148</Paragraphs>
  <Slides>13</Slides>
  <Notes>0</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Agile Classroom</vt:lpstr>
      <vt:lpstr>PowerPoint Presentation</vt:lpstr>
      <vt:lpstr>PowerPoint Presentation</vt:lpstr>
      <vt:lpstr>An Agile, Sprint-based Class</vt:lpstr>
      <vt:lpstr>PowerPoint Presentation</vt:lpstr>
      <vt:lpstr>PowerPoint Presentation</vt:lpstr>
      <vt:lpstr>Comparison</vt:lpstr>
      <vt:lpstr>What a sprint will look like to you</vt:lpstr>
      <vt:lpstr>Two groups in class</vt:lpstr>
      <vt:lpstr>What can I work on during a Sprint?</vt:lpstr>
      <vt:lpstr>How are sprints graded?</vt:lpstr>
      <vt:lpstr>Things to remember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2018-08-22T15:20:03Z</dcterms:modified>
</cp:coreProperties>
</file>