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1"/>
  </p:notesMasterIdLst>
  <p:sldIdLst>
    <p:sldId id="269" r:id="rId2"/>
    <p:sldId id="259" r:id="rId3"/>
    <p:sldId id="260" r:id="rId4"/>
    <p:sldId id="262" r:id="rId5"/>
    <p:sldId id="267" r:id="rId6"/>
    <p:sldId id="268" r:id="rId7"/>
    <p:sldId id="265" r:id="rId8"/>
    <p:sldId id="266"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245" d="100"/>
          <a:sy n="245" d="100"/>
        </p:scale>
        <p:origin x="3102"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FE861C-486B-4E18-A0E9-A790238A915C}" type="datetimeFigureOut">
              <a:rPr lang="en-US" smtClean="0"/>
              <a:t>1/9/2019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811066-0135-4CAA-8AD4-89A97190AC00}"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Bookman Old Style" panose="02050604050505020204" pitchFamily="18" charset="0"/>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Bookman Old Style" panose="020506040505050202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Bookman Old Style" panose="02050604050505020204" pitchFamily="18" charset="0"/>
              </a:defRPr>
            </a:lvl1pPr>
          </a:lstStyle>
          <a:p>
            <a:fld id="{8102BAB4-8B8D-41DD-85C7-81A0CA962007}" type="datetimeFigureOut">
              <a:rPr lang="en-US" smtClean="0"/>
              <a:pPr/>
              <a:t>1/9/2019</a:t>
            </a:fld>
            <a:endParaRPr lang="en-US" dirty="0"/>
          </a:p>
        </p:txBody>
      </p:sp>
      <p:sp>
        <p:nvSpPr>
          <p:cNvPr id="5" name="Footer Placeholder 4"/>
          <p:cNvSpPr>
            <a:spLocks noGrp="1"/>
          </p:cNvSpPr>
          <p:nvPr>
            <p:ph type="ftr" sz="quarter" idx="11"/>
          </p:nvPr>
        </p:nvSpPr>
        <p:spPr/>
        <p:txBody>
          <a:bodyPr/>
          <a:lstStyle>
            <a:lvl1pPr>
              <a:defRPr>
                <a:latin typeface="Bookman Old Style" panose="02050604050505020204" pitchFamily="18" charset="0"/>
              </a:defRPr>
            </a:lvl1pPr>
          </a:lstStyle>
          <a:p>
            <a:endParaRPr lang="en-US" dirty="0"/>
          </a:p>
        </p:txBody>
      </p:sp>
      <p:sp>
        <p:nvSpPr>
          <p:cNvPr id="6" name="Slide Number Placeholder 5"/>
          <p:cNvSpPr>
            <a:spLocks noGrp="1"/>
          </p:cNvSpPr>
          <p:nvPr>
            <p:ph type="sldNum" sz="quarter" idx="12"/>
          </p:nvPr>
        </p:nvSpPr>
        <p:spPr/>
        <p:txBody>
          <a:bodyPr/>
          <a:lstStyle>
            <a:lvl1pPr>
              <a:defRPr>
                <a:latin typeface="Bookman Old Style" panose="02050604050505020204" pitchFamily="18" charset="0"/>
              </a:defRPr>
            </a:lvl1pPr>
          </a:lstStyle>
          <a:p>
            <a:fld id="{B044824F-EBE0-443F-8A8F-F64816AF04DC}"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02BAB4-8B8D-41DD-85C7-81A0CA962007}" type="datetimeFigureOut">
              <a:rPr lang="en-US" smtClean="0"/>
              <a:t>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02BAB4-8B8D-41DD-85C7-81A0CA962007}" type="datetimeFigureOut">
              <a:rPr lang="en-US" smtClean="0"/>
              <a:t>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02BAB4-8B8D-41DD-85C7-81A0CA962007}" type="datetimeFigureOut">
              <a:rPr lang="en-US" smtClean="0"/>
              <a:t>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02BAB4-8B8D-41DD-85C7-81A0CA962007}" type="datetimeFigureOut">
              <a:rPr lang="en-US" smtClean="0"/>
              <a:t>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102BAB4-8B8D-41DD-85C7-81A0CA962007}" type="datetimeFigureOut">
              <a:rPr lang="en-US" smtClean="0"/>
              <a:t>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044824F-EBE0-443F-8A8F-F64816AF04DC}"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102BAB4-8B8D-41DD-85C7-81A0CA962007}" type="datetimeFigureOut">
              <a:rPr lang="en-US" smtClean="0"/>
              <a:t>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044824F-EBE0-443F-8A8F-F64816AF04DC}"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102BAB4-8B8D-41DD-85C7-81A0CA962007}" type="datetimeFigureOut">
              <a:rPr lang="en-US" smtClean="0"/>
              <a:t>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044824F-EBE0-443F-8A8F-F64816AF04DC}"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02BAB4-8B8D-41DD-85C7-81A0CA962007}" type="datetimeFigureOut">
              <a:rPr lang="en-US" smtClean="0"/>
              <a:t>1/9/2019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044824F-EBE0-443F-8A8F-F64816AF04DC}"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02BAB4-8B8D-41DD-85C7-81A0CA962007}" type="datetimeFigureOut">
              <a:rPr lang="en-US" smtClean="0"/>
              <a:t>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044824F-EBE0-443F-8A8F-F64816AF04DC}"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02BAB4-8B8D-41DD-85C7-81A0CA962007}" type="datetimeFigureOut">
              <a:rPr lang="en-US" smtClean="0"/>
              <a:t>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044824F-EBE0-443F-8A8F-F64816AF04DC}"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Bookman Old Style" panose="02050604050505020204" pitchFamily="18" charset="0"/>
              </a:defRPr>
            </a:lvl1pPr>
          </a:lstStyle>
          <a:p>
            <a:fld id="{8102BAB4-8B8D-41DD-85C7-81A0CA962007}" type="datetimeFigureOut">
              <a:rPr lang="en-US" smtClean="0"/>
              <a:pPr/>
              <a:t>1/9/2019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Bookman Old Style" panose="02050604050505020204" pitchFamily="18" charset="0"/>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Bookman Old Style" panose="02050604050505020204" pitchFamily="18" charset="0"/>
              </a:defRPr>
            </a:lvl1pPr>
          </a:lstStyle>
          <a:p>
            <a:fld id="{B044824F-EBE0-443F-8A8F-F64816AF04D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Bookman Old Style" panose="02050604050505020204"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Bookman Old Style" panose="02050604050505020204" pitchFamily="18"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Bookman Old Style" panose="02050604050505020204" pitchFamily="18"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Bookman Old Style" panose="02050604050505020204" pitchFamily="18"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Bookman Old Style" panose="02050604050505020204" pitchFamily="18"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Bookman Old Style" panose="02050604050505020204"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AB114-E240-4822-A74D-8D0B0A2B02B1}"/>
              </a:ext>
            </a:extLst>
          </p:cNvPr>
          <p:cNvSpPr>
            <a:spLocks noGrp="1"/>
          </p:cNvSpPr>
          <p:nvPr>
            <p:ph type="ctrTitle"/>
          </p:nvPr>
        </p:nvSpPr>
        <p:spPr/>
        <p:txBody>
          <a:bodyPr/>
          <a:lstStyle/>
          <a:p>
            <a:r>
              <a:rPr lang="en-US" dirty="0"/>
              <a:t>An Agile, Sprint-based Class</a:t>
            </a:r>
          </a:p>
        </p:txBody>
      </p:sp>
      <p:sp>
        <p:nvSpPr>
          <p:cNvPr id="3" name="Subtitle 2">
            <a:extLst>
              <a:ext uri="{FF2B5EF4-FFF2-40B4-BE49-F238E27FC236}">
                <a16:creationId xmlns:a16="http://schemas.microsoft.com/office/drawing/2014/main" id="{4FDE0F27-9B13-4171-ABC2-0618B025D606}"/>
              </a:ext>
            </a:extLst>
          </p:cNvPr>
          <p:cNvSpPr>
            <a:spLocks noGrp="1"/>
          </p:cNvSpPr>
          <p:nvPr>
            <p:ph type="subTitle" idx="1"/>
          </p:nvPr>
        </p:nvSpPr>
        <p:spPr/>
        <p:txBody>
          <a:bodyPr>
            <a:normAutofit fontScale="77500" lnSpcReduction="20000"/>
          </a:bodyPr>
          <a:lstStyle/>
          <a:p>
            <a:r>
              <a:rPr lang="en-US" sz="2000" dirty="0"/>
              <a:t>©Me, meaning not you. </a:t>
            </a:r>
          </a:p>
          <a:p>
            <a:r>
              <a:rPr lang="en-US" sz="1800" dirty="0"/>
              <a:t>Not that anyone on the internet respects copyright…and I don’t really care that much. </a:t>
            </a:r>
            <a:r>
              <a:rPr lang="en-US" sz="1700" dirty="0"/>
              <a:t>Unless you somehow make lots of money from these slides and an attorney convinces me that paying him lots of money will make me lots of money if I sue you. </a:t>
            </a:r>
            <a:r>
              <a:rPr lang="en-US" sz="1500" dirty="0"/>
              <a:t>Then we’ll both be in trouble because you’ll be forced to spend lots of money on an attorney to keep yourself from paying even more money if you lose the suit. </a:t>
            </a:r>
            <a:r>
              <a:rPr lang="en-US" sz="1300" dirty="0"/>
              <a:t>In short, we both lose big because we have to pay the attorneys. </a:t>
            </a:r>
            <a:r>
              <a:rPr lang="en-US" sz="1200" dirty="0"/>
              <a:t>The attorneys win big because they win either way.</a:t>
            </a:r>
            <a:r>
              <a:rPr lang="en-US" sz="1100" dirty="0"/>
              <a:t> I have nothing to lose because I don’t have to sue, and if I do, I’m taking a calculated risk—money down on an attorney as the ante on getting big bucks out of a law suit. </a:t>
            </a:r>
            <a:r>
              <a:rPr lang="en-US" sz="900" dirty="0"/>
              <a:t>You have everything to lose (attorney fees, and potentially the suit), but hardly anything to gain. </a:t>
            </a:r>
            <a:r>
              <a:rPr lang="en-US" sz="800" dirty="0"/>
              <a:t>I mean, are these slides really worth copying? </a:t>
            </a:r>
            <a:r>
              <a:rPr lang="en-US" sz="700" dirty="0"/>
              <a:t>Informative, maybe, but copying and using to make gobs of money? </a:t>
            </a:r>
            <a:r>
              <a:rPr lang="en-US" sz="600" dirty="0"/>
              <a:t>The take away? </a:t>
            </a:r>
            <a:r>
              <a:rPr lang="en-US" sz="500" dirty="0"/>
              <a:t>If you’re going to copy these slides, you had better not use them to make enough money that an attorney will hunt me down and convince me that it’s worth paying him/her to sue you. </a:t>
            </a:r>
            <a:r>
              <a:rPr lang="en-US" sz="400" dirty="0"/>
              <a:t>Enough said?</a:t>
            </a:r>
            <a:endParaRPr lang="en-US" sz="2000" dirty="0"/>
          </a:p>
        </p:txBody>
      </p:sp>
    </p:spTree>
    <p:extLst>
      <p:ext uri="{BB962C8B-B14F-4D97-AF65-F5344CB8AC3E}">
        <p14:creationId xmlns:p14="http://schemas.microsoft.com/office/powerpoint/2010/main" val="681185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DD9D24A-FBC1-4348-93B3-0E20C6C0D839}"/>
              </a:ext>
            </a:extLst>
          </p:cNvPr>
          <p:cNvGrpSpPr/>
          <p:nvPr/>
        </p:nvGrpSpPr>
        <p:grpSpPr>
          <a:xfrm>
            <a:off x="1516636" y="1600200"/>
            <a:ext cx="6110728" cy="4604038"/>
            <a:chOff x="228600" y="228600"/>
            <a:chExt cx="8495487" cy="6400800"/>
          </a:xfrm>
        </p:grpSpPr>
        <p:sp>
          <p:nvSpPr>
            <p:cNvPr id="5" name="Rectangle: Rounded Corners 4">
              <a:extLst>
                <a:ext uri="{FF2B5EF4-FFF2-40B4-BE49-F238E27FC236}">
                  <a16:creationId xmlns:a16="http://schemas.microsoft.com/office/drawing/2014/main" id="{3D904E24-919D-40EC-A71D-58A14306F52F}"/>
                </a:ext>
              </a:extLst>
            </p:cNvPr>
            <p:cNvSpPr/>
            <p:nvPr/>
          </p:nvSpPr>
          <p:spPr>
            <a:xfrm>
              <a:off x="228600" y="228600"/>
              <a:ext cx="3429000" cy="6400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6E7E0898-1254-4E64-8175-97EDD7C9479E}"/>
                </a:ext>
              </a:extLst>
            </p:cNvPr>
            <p:cNvSpPr txBox="1"/>
            <p:nvPr/>
          </p:nvSpPr>
          <p:spPr>
            <a:xfrm>
              <a:off x="533400" y="685800"/>
              <a:ext cx="2819400"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Week 1</a:t>
              </a:r>
            </a:p>
          </p:txBody>
        </p:sp>
        <p:sp>
          <p:nvSpPr>
            <p:cNvPr id="7" name="TextBox 6">
              <a:extLst>
                <a:ext uri="{FF2B5EF4-FFF2-40B4-BE49-F238E27FC236}">
                  <a16:creationId xmlns:a16="http://schemas.microsoft.com/office/drawing/2014/main" id="{CDAA671B-4D26-4715-BF76-F10BBE9BA1D0}"/>
                </a:ext>
              </a:extLst>
            </p:cNvPr>
            <p:cNvSpPr txBox="1"/>
            <p:nvPr/>
          </p:nvSpPr>
          <p:spPr>
            <a:xfrm>
              <a:off x="533400" y="5943600"/>
              <a:ext cx="2819400"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Week 16</a:t>
              </a:r>
            </a:p>
          </p:txBody>
        </p:sp>
        <p:cxnSp>
          <p:nvCxnSpPr>
            <p:cNvPr id="9" name="Straight Arrow Connector 8">
              <a:extLst>
                <a:ext uri="{FF2B5EF4-FFF2-40B4-BE49-F238E27FC236}">
                  <a16:creationId xmlns:a16="http://schemas.microsoft.com/office/drawing/2014/main" id="{44C92200-A3DA-4CBB-866D-BADFC4819C98}"/>
                </a:ext>
              </a:extLst>
            </p:cNvPr>
            <p:cNvCxnSpPr>
              <a:cxnSpLocks/>
            </p:cNvCxnSpPr>
            <p:nvPr/>
          </p:nvCxnSpPr>
          <p:spPr>
            <a:xfrm>
              <a:off x="1943100" y="1371600"/>
              <a:ext cx="0" cy="441960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17" name="Rectangle: Rounded Corners 16">
              <a:extLst>
                <a:ext uri="{FF2B5EF4-FFF2-40B4-BE49-F238E27FC236}">
                  <a16:creationId xmlns:a16="http://schemas.microsoft.com/office/drawing/2014/main" id="{7B4B4608-67E0-4C11-81BC-5B1D276920CA}"/>
                </a:ext>
              </a:extLst>
            </p:cNvPr>
            <p:cNvSpPr/>
            <p:nvPr/>
          </p:nvSpPr>
          <p:spPr>
            <a:xfrm>
              <a:off x="3675434" y="457200"/>
              <a:ext cx="1665051" cy="4572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ysClr val="windowText" lastClr="000000"/>
                  </a:solidFill>
                </a:rPr>
                <a:t>HW</a:t>
              </a:r>
            </a:p>
          </p:txBody>
        </p:sp>
        <p:sp>
          <p:nvSpPr>
            <p:cNvPr id="18" name="Rectangle: Rounded Corners 17">
              <a:extLst>
                <a:ext uri="{FF2B5EF4-FFF2-40B4-BE49-F238E27FC236}">
                  <a16:creationId xmlns:a16="http://schemas.microsoft.com/office/drawing/2014/main" id="{14030A7A-0044-4281-9D26-96E540A955BE}"/>
                </a:ext>
              </a:extLst>
            </p:cNvPr>
            <p:cNvSpPr/>
            <p:nvPr/>
          </p:nvSpPr>
          <p:spPr>
            <a:xfrm>
              <a:off x="3675434" y="914400"/>
              <a:ext cx="1665051" cy="4572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ysClr val="windowText" lastClr="000000"/>
                  </a:solidFill>
                </a:rPr>
                <a:t>HW</a:t>
              </a:r>
            </a:p>
          </p:txBody>
        </p:sp>
        <p:sp>
          <p:nvSpPr>
            <p:cNvPr id="19" name="Rectangle: Rounded Corners 18">
              <a:extLst>
                <a:ext uri="{FF2B5EF4-FFF2-40B4-BE49-F238E27FC236}">
                  <a16:creationId xmlns:a16="http://schemas.microsoft.com/office/drawing/2014/main" id="{51515E95-6B22-43E5-B286-6144E58A4FDB}"/>
                </a:ext>
              </a:extLst>
            </p:cNvPr>
            <p:cNvSpPr/>
            <p:nvPr/>
          </p:nvSpPr>
          <p:spPr>
            <a:xfrm>
              <a:off x="3675434" y="1371600"/>
              <a:ext cx="1665051" cy="4572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ysClr val="windowText" lastClr="000000"/>
                  </a:solidFill>
                </a:rPr>
                <a:t>HW</a:t>
              </a:r>
            </a:p>
          </p:txBody>
        </p:sp>
        <p:sp>
          <p:nvSpPr>
            <p:cNvPr id="20" name="Rectangle: Rounded Corners 19">
              <a:extLst>
                <a:ext uri="{FF2B5EF4-FFF2-40B4-BE49-F238E27FC236}">
                  <a16:creationId xmlns:a16="http://schemas.microsoft.com/office/drawing/2014/main" id="{02A3B114-F744-4588-B111-BBE59299C228}"/>
                </a:ext>
              </a:extLst>
            </p:cNvPr>
            <p:cNvSpPr/>
            <p:nvPr/>
          </p:nvSpPr>
          <p:spPr>
            <a:xfrm>
              <a:off x="3675434" y="1828800"/>
              <a:ext cx="1665051" cy="4572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ysClr val="windowText" lastClr="000000"/>
                  </a:solidFill>
                </a:rPr>
                <a:t>HW</a:t>
              </a:r>
            </a:p>
          </p:txBody>
        </p:sp>
        <p:sp>
          <p:nvSpPr>
            <p:cNvPr id="21" name="Rectangle: Rounded Corners 20">
              <a:extLst>
                <a:ext uri="{FF2B5EF4-FFF2-40B4-BE49-F238E27FC236}">
                  <a16:creationId xmlns:a16="http://schemas.microsoft.com/office/drawing/2014/main" id="{A5E3FAD3-B75A-4063-8DB7-1AC38C5E0588}"/>
                </a:ext>
              </a:extLst>
            </p:cNvPr>
            <p:cNvSpPr/>
            <p:nvPr/>
          </p:nvSpPr>
          <p:spPr>
            <a:xfrm>
              <a:off x="3675434" y="2286000"/>
              <a:ext cx="1665051" cy="4572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ysClr val="windowText" lastClr="000000"/>
                  </a:solidFill>
                </a:rPr>
                <a:t>HW</a:t>
              </a:r>
            </a:p>
          </p:txBody>
        </p:sp>
        <p:sp>
          <p:nvSpPr>
            <p:cNvPr id="22" name="Rectangle: Rounded Corners 21">
              <a:extLst>
                <a:ext uri="{FF2B5EF4-FFF2-40B4-BE49-F238E27FC236}">
                  <a16:creationId xmlns:a16="http://schemas.microsoft.com/office/drawing/2014/main" id="{E9A7BBF9-C7FB-4AB0-9C1F-533FA5D63014}"/>
                </a:ext>
              </a:extLst>
            </p:cNvPr>
            <p:cNvSpPr/>
            <p:nvPr/>
          </p:nvSpPr>
          <p:spPr>
            <a:xfrm>
              <a:off x="3675434" y="2743200"/>
              <a:ext cx="1665051" cy="4572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ysClr val="windowText" lastClr="000000"/>
                  </a:solidFill>
                </a:rPr>
                <a:t>HW</a:t>
              </a:r>
            </a:p>
          </p:txBody>
        </p:sp>
        <p:sp>
          <p:nvSpPr>
            <p:cNvPr id="23" name="Rectangle: Rounded Corners 22">
              <a:extLst>
                <a:ext uri="{FF2B5EF4-FFF2-40B4-BE49-F238E27FC236}">
                  <a16:creationId xmlns:a16="http://schemas.microsoft.com/office/drawing/2014/main" id="{C5FBF94A-E9A3-4FAD-A6A0-D746D59184BD}"/>
                </a:ext>
              </a:extLst>
            </p:cNvPr>
            <p:cNvSpPr/>
            <p:nvPr/>
          </p:nvSpPr>
          <p:spPr>
            <a:xfrm>
              <a:off x="3675434" y="3200400"/>
              <a:ext cx="1665051" cy="4572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ysClr val="windowText" lastClr="000000"/>
                  </a:solidFill>
                </a:rPr>
                <a:t>HW</a:t>
              </a:r>
            </a:p>
          </p:txBody>
        </p:sp>
        <p:sp>
          <p:nvSpPr>
            <p:cNvPr id="24" name="Rectangle: Rounded Corners 23">
              <a:extLst>
                <a:ext uri="{FF2B5EF4-FFF2-40B4-BE49-F238E27FC236}">
                  <a16:creationId xmlns:a16="http://schemas.microsoft.com/office/drawing/2014/main" id="{122E5EFF-83FB-4E2E-961C-8D4749E7B541}"/>
                </a:ext>
              </a:extLst>
            </p:cNvPr>
            <p:cNvSpPr/>
            <p:nvPr/>
          </p:nvSpPr>
          <p:spPr>
            <a:xfrm>
              <a:off x="3675434" y="3657600"/>
              <a:ext cx="1665051" cy="4572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ysClr val="windowText" lastClr="000000"/>
                  </a:solidFill>
                </a:rPr>
                <a:t>HW</a:t>
              </a:r>
            </a:p>
          </p:txBody>
        </p:sp>
        <p:sp>
          <p:nvSpPr>
            <p:cNvPr id="25" name="Rectangle: Rounded Corners 24">
              <a:extLst>
                <a:ext uri="{FF2B5EF4-FFF2-40B4-BE49-F238E27FC236}">
                  <a16:creationId xmlns:a16="http://schemas.microsoft.com/office/drawing/2014/main" id="{CE1960FB-354D-4615-9994-2528D1A49159}"/>
                </a:ext>
              </a:extLst>
            </p:cNvPr>
            <p:cNvSpPr/>
            <p:nvPr/>
          </p:nvSpPr>
          <p:spPr>
            <a:xfrm>
              <a:off x="3675434" y="4114800"/>
              <a:ext cx="1665051" cy="4572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ysClr val="windowText" lastClr="000000"/>
                  </a:solidFill>
                </a:rPr>
                <a:t>HW</a:t>
              </a:r>
            </a:p>
          </p:txBody>
        </p:sp>
        <p:sp>
          <p:nvSpPr>
            <p:cNvPr id="26" name="Rectangle: Rounded Corners 25">
              <a:extLst>
                <a:ext uri="{FF2B5EF4-FFF2-40B4-BE49-F238E27FC236}">
                  <a16:creationId xmlns:a16="http://schemas.microsoft.com/office/drawing/2014/main" id="{A6313120-E8EF-4FC0-8DD3-AD5CA9FBAA87}"/>
                </a:ext>
              </a:extLst>
            </p:cNvPr>
            <p:cNvSpPr/>
            <p:nvPr/>
          </p:nvSpPr>
          <p:spPr>
            <a:xfrm>
              <a:off x="3675434" y="4572000"/>
              <a:ext cx="1665051" cy="4572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ysClr val="windowText" lastClr="000000"/>
                  </a:solidFill>
                </a:rPr>
                <a:t>HW</a:t>
              </a:r>
            </a:p>
          </p:txBody>
        </p:sp>
        <p:sp>
          <p:nvSpPr>
            <p:cNvPr id="27" name="Rectangle: Rounded Corners 26">
              <a:extLst>
                <a:ext uri="{FF2B5EF4-FFF2-40B4-BE49-F238E27FC236}">
                  <a16:creationId xmlns:a16="http://schemas.microsoft.com/office/drawing/2014/main" id="{21DA5CFC-C78A-46CA-9909-492D7F9657C8}"/>
                </a:ext>
              </a:extLst>
            </p:cNvPr>
            <p:cNvSpPr/>
            <p:nvPr/>
          </p:nvSpPr>
          <p:spPr>
            <a:xfrm>
              <a:off x="3675434" y="5029200"/>
              <a:ext cx="1665051" cy="4572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ysClr val="windowText" lastClr="000000"/>
                  </a:solidFill>
                </a:rPr>
                <a:t>HW</a:t>
              </a:r>
            </a:p>
          </p:txBody>
        </p:sp>
        <p:sp>
          <p:nvSpPr>
            <p:cNvPr id="28" name="Rectangle: Rounded Corners 27">
              <a:extLst>
                <a:ext uri="{FF2B5EF4-FFF2-40B4-BE49-F238E27FC236}">
                  <a16:creationId xmlns:a16="http://schemas.microsoft.com/office/drawing/2014/main" id="{261EC68F-E5BF-4FEE-8396-B37F94EFE5D0}"/>
                </a:ext>
              </a:extLst>
            </p:cNvPr>
            <p:cNvSpPr/>
            <p:nvPr/>
          </p:nvSpPr>
          <p:spPr>
            <a:xfrm>
              <a:off x="3675434" y="5486400"/>
              <a:ext cx="1665051" cy="4572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ysClr val="windowText" lastClr="000000"/>
                  </a:solidFill>
                </a:rPr>
                <a:t>HW</a:t>
              </a:r>
            </a:p>
          </p:txBody>
        </p:sp>
        <p:sp>
          <p:nvSpPr>
            <p:cNvPr id="33" name="Rectangle: Rounded Corners 32">
              <a:extLst>
                <a:ext uri="{FF2B5EF4-FFF2-40B4-BE49-F238E27FC236}">
                  <a16:creationId xmlns:a16="http://schemas.microsoft.com/office/drawing/2014/main" id="{6B65BA18-0AD0-43BE-911D-4095EF30432E}"/>
                </a:ext>
              </a:extLst>
            </p:cNvPr>
            <p:cNvSpPr/>
            <p:nvPr/>
          </p:nvSpPr>
          <p:spPr>
            <a:xfrm>
              <a:off x="5358318" y="431260"/>
              <a:ext cx="1665051" cy="137160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solidFill>
                    <a:sysClr val="windowText" lastClr="000000"/>
                  </a:solidFill>
                </a:rPr>
                <a:t>Project</a:t>
              </a:r>
            </a:p>
          </p:txBody>
        </p:sp>
        <p:sp>
          <p:nvSpPr>
            <p:cNvPr id="34" name="Rectangle: Rounded Corners 33">
              <a:extLst>
                <a:ext uri="{FF2B5EF4-FFF2-40B4-BE49-F238E27FC236}">
                  <a16:creationId xmlns:a16="http://schemas.microsoft.com/office/drawing/2014/main" id="{0CCFC8E0-FAC8-4189-B701-CBE7EFC9A129}"/>
                </a:ext>
              </a:extLst>
            </p:cNvPr>
            <p:cNvSpPr/>
            <p:nvPr/>
          </p:nvSpPr>
          <p:spPr>
            <a:xfrm>
              <a:off x="5376152" y="1809345"/>
              <a:ext cx="1665051" cy="137160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solidFill>
                    <a:sysClr val="windowText" lastClr="000000"/>
                  </a:solidFill>
                </a:rPr>
                <a:t>Project</a:t>
              </a:r>
            </a:p>
          </p:txBody>
        </p:sp>
        <p:sp>
          <p:nvSpPr>
            <p:cNvPr id="35" name="Rectangle: Rounded Corners 34">
              <a:extLst>
                <a:ext uri="{FF2B5EF4-FFF2-40B4-BE49-F238E27FC236}">
                  <a16:creationId xmlns:a16="http://schemas.microsoft.com/office/drawing/2014/main" id="{D23879C3-2A4B-4C04-90CA-44A737C7CE8E}"/>
                </a:ext>
              </a:extLst>
            </p:cNvPr>
            <p:cNvSpPr/>
            <p:nvPr/>
          </p:nvSpPr>
          <p:spPr>
            <a:xfrm>
              <a:off x="5358318" y="3187430"/>
              <a:ext cx="1665051" cy="137160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solidFill>
                    <a:sysClr val="windowText" lastClr="000000"/>
                  </a:solidFill>
                </a:rPr>
                <a:t>Project</a:t>
              </a:r>
            </a:p>
          </p:txBody>
        </p:sp>
        <p:sp>
          <p:nvSpPr>
            <p:cNvPr id="36" name="Rectangle: Rounded Corners 35">
              <a:extLst>
                <a:ext uri="{FF2B5EF4-FFF2-40B4-BE49-F238E27FC236}">
                  <a16:creationId xmlns:a16="http://schemas.microsoft.com/office/drawing/2014/main" id="{32472C26-CD44-4DE4-B133-0916BF111B49}"/>
                </a:ext>
              </a:extLst>
            </p:cNvPr>
            <p:cNvSpPr/>
            <p:nvPr/>
          </p:nvSpPr>
          <p:spPr>
            <a:xfrm>
              <a:off x="5358318" y="4572000"/>
              <a:ext cx="1665051" cy="137160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solidFill>
                    <a:sysClr val="windowText" lastClr="000000"/>
                  </a:solidFill>
                </a:rPr>
                <a:t>Project</a:t>
              </a:r>
            </a:p>
          </p:txBody>
        </p:sp>
        <p:sp>
          <p:nvSpPr>
            <p:cNvPr id="37" name="Rectangle: Rounded Corners 36">
              <a:extLst>
                <a:ext uri="{FF2B5EF4-FFF2-40B4-BE49-F238E27FC236}">
                  <a16:creationId xmlns:a16="http://schemas.microsoft.com/office/drawing/2014/main" id="{D8CDB5A7-76B3-49B3-9F86-0AFF647CC658}"/>
                </a:ext>
              </a:extLst>
            </p:cNvPr>
            <p:cNvSpPr/>
            <p:nvPr/>
          </p:nvSpPr>
          <p:spPr>
            <a:xfrm>
              <a:off x="7059036" y="2292485"/>
              <a:ext cx="1665051" cy="4572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solidFill>
                    <a:sysClr val="windowText" lastClr="000000"/>
                  </a:solidFill>
                </a:rPr>
                <a:t>Midterm</a:t>
              </a:r>
            </a:p>
          </p:txBody>
        </p:sp>
        <p:sp>
          <p:nvSpPr>
            <p:cNvPr id="38" name="Rectangle: Rounded Corners 37">
              <a:extLst>
                <a:ext uri="{FF2B5EF4-FFF2-40B4-BE49-F238E27FC236}">
                  <a16:creationId xmlns:a16="http://schemas.microsoft.com/office/drawing/2014/main" id="{BA8A1334-0496-4DBD-86B0-4F3962D1782A}"/>
                </a:ext>
              </a:extLst>
            </p:cNvPr>
            <p:cNvSpPr/>
            <p:nvPr/>
          </p:nvSpPr>
          <p:spPr>
            <a:xfrm>
              <a:off x="7040392" y="4121285"/>
              <a:ext cx="1665051" cy="4572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solidFill>
                    <a:sysClr val="windowText" lastClr="000000"/>
                  </a:solidFill>
                </a:rPr>
                <a:t>Midterm</a:t>
              </a:r>
            </a:p>
          </p:txBody>
        </p:sp>
        <p:sp>
          <p:nvSpPr>
            <p:cNvPr id="39" name="Rectangle: Rounded Corners 38">
              <a:extLst>
                <a:ext uri="{FF2B5EF4-FFF2-40B4-BE49-F238E27FC236}">
                  <a16:creationId xmlns:a16="http://schemas.microsoft.com/office/drawing/2014/main" id="{F280A80E-A6F4-439A-B911-6AF19FFCC119}"/>
                </a:ext>
              </a:extLst>
            </p:cNvPr>
            <p:cNvSpPr/>
            <p:nvPr/>
          </p:nvSpPr>
          <p:spPr>
            <a:xfrm>
              <a:off x="3675434" y="5969540"/>
              <a:ext cx="4995154" cy="4572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ysClr val="windowText" lastClr="000000"/>
                  </a:solidFill>
                </a:rPr>
                <a:t>Final</a:t>
              </a:r>
            </a:p>
          </p:txBody>
        </p:sp>
      </p:grpSp>
      <p:sp>
        <p:nvSpPr>
          <p:cNvPr id="3" name="TextBox 2">
            <a:extLst>
              <a:ext uri="{FF2B5EF4-FFF2-40B4-BE49-F238E27FC236}">
                <a16:creationId xmlns:a16="http://schemas.microsoft.com/office/drawing/2014/main" id="{7BD4338B-984E-4202-9DA9-565FA1682F0B}"/>
              </a:ext>
            </a:extLst>
          </p:cNvPr>
          <p:cNvSpPr txBox="1"/>
          <p:nvPr/>
        </p:nvSpPr>
        <p:spPr>
          <a:xfrm>
            <a:off x="304800" y="152400"/>
            <a:ext cx="8534400" cy="646331"/>
          </a:xfrm>
          <a:prstGeom prst="rect">
            <a:avLst/>
          </a:prstGeom>
          <a:noFill/>
        </p:spPr>
        <p:txBody>
          <a:bodyPr wrap="square" rtlCol="0">
            <a:spAutoFit/>
          </a:bodyPr>
          <a:lstStyle/>
          <a:p>
            <a:pPr algn="ctr"/>
            <a:r>
              <a:rPr lang="en-US" sz="3600" dirty="0">
                <a:latin typeface="Bookman Old Style" panose="02050604050505020204" pitchFamily="18" charset="0"/>
              </a:rPr>
              <a:t>Traditional Class</a:t>
            </a:r>
          </a:p>
        </p:txBody>
      </p:sp>
    </p:spTree>
    <p:extLst>
      <p:ext uri="{BB962C8B-B14F-4D97-AF65-F5344CB8AC3E}">
        <p14:creationId xmlns:p14="http://schemas.microsoft.com/office/powerpoint/2010/main" val="3447119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D4338B-984E-4202-9DA9-565FA1682F0B}"/>
              </a:ext>
            </a:extLst>
          </p:cNvPr>
          <p:cNvSpPr txBox="1"/>
          <p:nvPr/>
        </p:nvSpPr>
        <p:spPr>
          <a:xfrm>
            <a:off x="304800" y="152400"/>
            <a:ext cx="8534400" cy="646331"/>
          </a:xfrm>
          <a:prstGeom prst="rect">
            <a:avLst/>
          </a:prstGeom>
          <a:noFill/>
        </p:spPr>
        <p:txBody>
          <a:bodyPr wrap="square" rtlCol="0">
            <a:spAutoFit/>
          </a:bodyPr>
          <a:lstStyle/>
          <a:p>
            <a:pPr algn="ctr"/>
            <a:r>
              <a:rPr lang="en-US" sz="3600" dirty="0">
                <a:latin typeface="Bookman Old Style" panose="02050604050505020204" pitchFamily="18" charset="0"/>
              </a:rPr>
              <a:t>Agile Class</a:t>
            </a:r>
          </a:p>
        </p:txBody>
      </p:sp>
      <p:grpSp>
        <p:nvGrpSpPr>
          <p:cNvPr id="49" name="Group 48">
            <a:extLst>
              <a:ext uri="{FF2B5EF4-FFF2-40B4-BE49-F238E27FC236}">
                <a16:creationId xmlns:a16="http://schemas.microsoft.com/office/drawing/2014/main" id="{D7389F30-7651-440E-93A8-287974E8B31A}"/>
              </a:ext>
            </a:extLst>
          </p:cNvPr>
          <p:cNvGrpSpPr/>
          <p:nvPr/>
        </p:nvGrpSpPr>
        <p:grpSpPr>
          <a:xfrm>
            <a:off x="1311995" y="1524000"/>
            <a:ext cx="6324938" cy="4767072"/>
            <a:chOff x="228600" y="228600"/>
            <a:chExt cx="8438138" cy="6400800"/>
          </a:xfrm>
        </p:grpSpPr>
        <p:sp>
          <p:nvSpPr>
            <p:cNvPr id="50" name="Rectangle: Rounded Corners 49">
              <a:extLst>
                <a:ext uri="{FF2B5EF4-FFF2-40B4-BE49-F238E27FC236}">
                  <a16:creationId xmlns:a16="http://schemas.microsoft.com/office/drawing/2014/main" id="{46010A3B-4CAE-42C0-AF05-53592E7EB57C}"/>
                </a:ext>
              </a:extLst>
            </p:cNvPr>
            <p:cNvSpPr/>
            <p:nvPr/>
          </p:nvSpPr>
          <p:spPr>
            <a:xfrm>
              <a:off x="228600" y="228600"/>
              <a:ext cx="3429000" cy="6400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TextBox 50">
              <a:extLst>
                <a:ext uri="{FF2B5EF4-FFF2-40B4-BE49-F238E27FC236}">
                  <a16:creationId xmlns:a16="http://schemas.microsoft.com/office/drawing/2014/main" id="{AC32E2AF-802E-4F27-9BC7-230A4E2C2258}"/>
                </a:ext>
              </a:extLst>
            </p:cNvPr>
            <p:cNvSpPr txBox="1"/>
            <p:nvPr/>
          </p:nvSpPr>
          <p:spPr>
            <a:xfrm>
              <a:off x="533400" y="685800"/>
              <a:ext cx="2819400"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Week 1</a:t>
              </a:r>
            </a:p>
          </p:txBody>
        </p:sp>
        <p:sp>
          <p:nvSpPr>
            <p:cNvPr id="52" name="TextBox 51">
              <a:extLst>
                <a:ext uri="{FF2B5EF4-FFF2-40B4-BE49-F238E27FC236}">
                  <a16:creationId xmlns:a16="http://schemas.microsoft.com/office/drawing/2014/main" id="{35037AEE-C098-4185-B2A8-0D59FD944111}"/>
                </a:ext>
              </a:extLst>
            </p:cNvPr>
            <p:cNvSpPr txBox="1"/>
            <p:nvPr/>
          </p:nvSpPr>
          <p:spPr>
            <a:xfrm>
              <a:off x="533400" y="5943600"/>
              <a:ext cx="2819400"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Week 16</a:t>
              </a:r>
            </a:p>
          </p:txBody>
        </p:sp>
        <p:cxnSp>
          <p:nvCxnSpPr>
            <p:cNvPr id="53" name="Straight Arrow Connector 52">
              <a:extLst>
                <a:ext uri="{FF2B5EF4-FFF2-40B4-BE49-F238E27FC236}">
                  <a16:creationId xmlns:a16="http://schemas.microsoft.com/office/drawing/2014/main" id="{9C7A85A6-D3BA-4D5B-8301-13CACD570818}"/>
                </a:ext>
              </a:extLst>
            </p:cNvPr>
            <p:cNvCxnSpPr>
              <a:cxnSpLocks/>
            </p:cNvCxnSpPr>
            <p:nvPr/>
          </p:nvCxnSpPr>
          <p:spPr>
            <a:xfrm>
              <a:off x="1943100" y="1371600"/>
              <a:ext cx="0" cy="441960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54" name="Rectangle: Rounded Corners 53">
              <a:extLst>
                <a:ext uri="{FF2B5EF4-FFF2-40B4-BE49-F238E27FC236}">
                  <a16:creationId xmlns:a16="http://schemas.microsoft.com/office/drawing/2014/main" id="{A8B78096-E48B-4E80-84C3-8DF60B4C44FA}"/>
                </a:ext>
              </a:extLst>
            </p:cNvPr>
            <p:cNvSpPr/>
            <p:nvPr/>
          </p:nvSpPr>
          <p:spPr>
            <a:xfrm>
              <a:off x="3671584" y="5988995"/>
              <a:ext cx="4995154" cy="4572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ysClr val="windowText" lastClr="000000"/>
                  </a:solidFill>
                </a:rPr>
                <a:t>Final Presentation</a:t>
              </a:r>
            </a:p>
          </p:txBody>
        </p:sp>
        <p:sp>
          <p:nvSpPr>
            <p:cNvPr id="55" name="Rectangle: Rounded Corners 54">
              <a:extLst>
                <a:ext uri="{FF2B5EF4-FFF2-40B4-BE49-F238E27FC236}">
                  <a16:creationId xmlns:a16="http://schemas.microsoft.com/office/drawing/2014/main" id="{71B79EAF-5AC3-44EA-A5F8-CA6CD29951C3}"/>
                </a:ext>
              </a:extLst>
            </p:cNvPr>
            <p:cNvSpPr/>
            <p:nvPr/>
          </p:nvSpPr>
          <p:spPr>
            <a:xfrm>
              <a:off x="3671583" y="433002"/>
              <a:ext cx="4912046" cy="787477"/>
            </a:xfrm>
            <a:prstGeom prst="roundRect">
              <a:avLst/>
            </a:prstGeom>
            <a:ln>
              <a:prstDash val="sysDash"/>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solidFill>
                    <a:sysClr val="windowText" lastClr="000000"/>
                  </a:solidFill>
                </a:rPr>
                <a:t>Course Intro</a:t>
              </a:r>
            </a:p>
          </p:txBody>
        </p:sp>
        <p:sp>
          <p:nvSpPr>
            <p:cNvPr id="56" name="Rectangle: Rounded Corners 55">
              <a:extLst>
                <a:ext uri="{FF2B5EF4-FFF2-40B4-BE49-F238E27FC236}">
                  <a16:creationId xmlns:a16="http://schemas.microsoft.com/office/drawing/2014/main" id="{72C690EB-5534-44D2-8D31-EFA7DBCE32C2}"/>
                </a:ext>
              </a:extLst>
            </p:cNvPr>
            <p:cNvSpPr/>
            <p:nvPr/>
          </p:nvSpPr>
          <p:spPr>
            <a:xfrm>
              <a:off x="3671584" y="1244677"/>
              <a:ext cx="4995154" cy="787477"/>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solidFill>
                    <a:sysClr val="windowText" lastClr="000000"/>
                  </a:solidFill>
                </a:rPr>
                <a:t>Sprint</a:t>
              </a:r>
            </a:p>
          </p:txBody>
        </p:sp>
        <p:sp>
          <p:nvSpPr>
            <p:cNvPr id="57" name="Rectangle: Rounded Corners 56">
              <a:extLst>
                <a:ext uri="{FF2B5EF4-FFF2-40B4-BE49-F238E27FC236}">
                  <a16:creationId xmlns:a16="http://schemas.microsoft.com/office/drawing/2014/main" id="{97ED1F63-6F25-43E2-B547-1A71FD6DB818}"/>
                </a:ext>
              </a:extLst>
            </p:cNvPr>
            <p:cNvSpPr/>
            <p:nvPr/>
          </p:nvSpPr>
          <p:spPr>
            <a:xfrm>
              <a:off x="3671584" y="2032154"/>
              <a:ext cx="4995154" cy="787477"/>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solidFill>
                    <a:sysClr val="windowText" lastClr="000000"/>
                  </a:solidFill>
                </a:rPr>
                <a:t>Sprint</a:t>
              </a:r>
            </a:p>
          </p:txBody>
        </p:sp>
        <p:sp>
          <p:nvSpPr>
            <p:cNvPr id="58" name="Rectangle: Rounded Corners 57">
              <a:extLst>
                <a:ext uri="{FF2B5EF4-FFF2-40B4-BE49-F238E27FC236}">
                  <a16:creationId xmlns:a16="http://schemas.microsoft.com/office/drawing/2014/main" id="{FCC4CA7F-5FC9-4B06-8CC6-0741771C889F}"/>
                </a:ext>
              </a:extLst>
            </p:cNvPr>
            <p:cNvSpPr/>
            <p:nvPr/>
          </p:nvSpPr>
          <p:spPr>
            <a:xfrm>
              <a:off x="3671584" y="2819631"/>
              <a:ext cx="4995154" cy="787477"/>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solidFill>
                    <a:sysClr val="windowText" lastClr="000000"/>
                  </a:solidFill>
                </a:rPr>
                <a:t>Sprint</a:t>
              </a:r>
            </a:p>
          </p:txBody>
        </p:sp>
        <p:sp>
          <p:nvSpPr>
            <p:cNvPr id="59" name="Rectangle: Rounded Corners 58">
              <a:extLst>
                <a:ext uri="{FF2B5EF4-FFF2-40B4-BE49-F238E27FC236}">
                  <a16:creationId xmlns:a16="http://schemas.microsoft.com/office/drawing/2014/main" id="{6130C27E-97A9-4CA1-9447-B0AC5E39450F}"/>
                </a:ext>
              </a:extLst>
            </p:cNvPr>
            <p:cNvSpPr/>
            <p:nvPr/>
          </p:nvSpPr>
          <p:spPr>
            <a:xfrm>
              <a:off x="3671584" y="3607109"/>
              <a:ext cx="4995154" cy="787477"/>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solidFill>
                    <a:sysClr val="windowText" lastClr="000000"/>
                  </a:solidFill>
                </a:rPr>
                <a:t>Sprint</a:t>
              </a:r>
            </a:p>
          </p:txBody>
        </p:sp>
        <p:sp>
          <p:nvSpPr>
            <p:cNvPr id="60" name="Rectangle: Rounded Corners 59">
              <a:extLst>
                <a:ext uri="{FF2B5EF4-FFF2-40B4-BE49-F238E27FC236}">
                  <a16:creationId xmlns:a16="http://schemas.microsoft.com/office/drawing/2014/main" id="{82E39E8A-7A6C-41D6-9621-3706E1F15BD2}"/>
                </a:ext>
              </a:extLst>
            </p:cNvPr>
            <p:cNvSpPr/>
            <p:nvPr/>
          </p:nvSpPr>
          <p:spPr>
            <a:xfrm>
              <a:off x="3671584" y="4394586"/>
              <a:ext cx="4995154" cy="787477"/>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solidFill>
                    <a:sysClr val="windowText" lastClr="000000"/>
                  </a:solidFill>
                </a:rPr>
                <a:t>Sprint</a:t>
              </a:r>
            </a:p>
          </p:txBody>
        </p:sp>
        <p:sp>
          <p:nvSpPr>
            <p:cNvPr id="61" name="Rectangle: Rounded Corners 60">
              <a:extLst>
                <a:ext uri="{FF2B5EF4-FFF2-40B4-BE49-F238E27FC236}">
                  <a16:creationId xmlns:a16="http://schemas.microsoft.com/office/drawing/2014/main" id="{F8F02616-CFDB-46FC-8C79-D31530B7E68E}"/>
                </a:ext>
              </a:extLst>
            </p:cNvPr>
            <p:cNvSpPr/>
            <p:nvPr/>
          </p:nvSpPr>
          <p:spPr>
            <a:xfrm>
              <a:off x="3671584" y="5182063"/>
              <a:ext cx="4995154" cy="787477"/>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solidFill>
                    <a:sysClr val="windowText" lastClr="000000"/>
                  </a:solidFill>
                </a:rPr>
                <a:t>Sprint</a:t>
              </a:r>
            </a:p>
          </p:txBody>
        </p:sp>
      </p:grpSp>
    </p:spTree>
    <p:extLst>
      <p:ext uri="{BB962C8B-B14F-4D97-AF65-F5344CB8AC3E}">
        <p14:creationId xmlns:p14="http://schemas.microsoft.com/office/powerpoint/2010/main" val="2823084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00C04-7E3F-41E4-8CBB-3F6C36215F08}"/>
              </a:ext>
            </a:extLst>
          </p:cNvPr>
          <p:cNvSpPr>
            <a:spLocks noGrp="1"/>
          </p:cNvSpPr>
          <p:nvPr>
            <p:ph type="title"/>
          </p:nvPr>
        </p:nvSpPr>
        <p:spPr/>
        <p:txBody>
          <a:bodyPr/>
          <a:lstStyle/>
          <a:p>
            <a:r>
              <a:rPr lang="en-US" dirty="0"/>
              <a:t>Comparison</a:t>
            </a:r>
          </a:p>
        </p:txBody>
      </p:sp>
      <p:pic>
        <p:nvPicPr>
          <p:cNvPr id="3" name="Picture 2">
            <a:extLst>
              <a:ext uri="{FF2B5EF4-FFF2-40B4-BE49-F238E27FC236}">
                <a16:creationId xmlns:a16="http://schemas.microsoft.com/office/drawing/2014/main" id="{A6810DDB-E284-481A-8E9C-ED085BB65C68}"/>
              </a:ext>
            </a:extLst>
          </p:cNvPr>
          <p:cNvPicPr>
            <a:picLocks noChangeAspect="1"/>
          </p:cNvPicPr>
          <p:nvPr/>
        </p:nvPicPr>
        <p:blipFill>
          <a:blip r:embed="rId2"/>
          <a:stretch>
            <a:fillRect/>
          </a:stretch>
        </p:blipFill>
        <p:spPr>
          <a:xfrm>
            <a:off x="641670" y="1752601"/>
            <a:ext cx="3489568" cy="3469816"/>
          </a:xfrm>
          <a:prstGeom prst="rect">
            <a:avLst/>
          </a:prstGeom>
        </p:spPr>
      </p:pic>
      <p:pic>
        <p:nvPicPr>
          <p:cNvPr id="63" name="Picture 62">
            <a:extLst>
              <a:ext uri="{FF2B5EF4-FFF2-40B4-BE49-F238E27FC236}">
                <a16:creationId xmlns:a16="http://schemas.microsoft.com/office/drawing/2014/main" id="{9249F8D8-8AB2-43C4-A4E4-5B2FFA1FB00E}"/>
              </a:ext>
            </a:extLst>
          </p:cNvPr>
          <p:cNvPicPr>
            <a:picLocks noChangeAspect="1"/>
          </p:cNvPicPr>
          <p:nvPr/>
        </p:nvPicPr>
        <p:blipFill>
          <a:blip r:embed="rId3"/>
          <a:stretch>
            <a:fillRect/>
          </a:stretch>
        </p:blipFill>
        <p:spPr>
          <a:xfrm>
            <a:off x="5022496" y="1752602"/>
            <a:ext cx="3590374" cy="3469814"/>
          </a:xfrm>
          <a:prstGeom prst="rect">
            <a:avLst/>
          </a:prstGeom>
        </p:spPr>
      </p:pic>
    </p:spTree>
    <p:extLst>
      <p:ext uri="{BB962C8B-B14F-4D97-AF65-F5344CB8AC3E}">
        <p14:creationId xmlns:p14="http://schemas.microsoft.com/office/powerpoint/2010/main" val="3530903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0EAE5-9AA9-4848-8E2D-54D7F57AB360}"/>
              </a:ext>
            </a:extLst>
          </p:cNvPr>
          <p:cNvSpPr>
            <a:spLocks noGrp="1"/>
          </p:cNvSpPr>
          <p:nvPr>
            <p:ph type="title"/>
          </p:nvPr>
        </p:nvSpPr>
        <p:spPr>
          <a:xfrm>
            <a:off x="457200" y="152400"/>
            <a:ext cx="8229600" cy="1143000"/>
          </a:xfrm>
        </p:spPr>
        <p:txBody>
          <a:bodyPr>
            <a:normAutofit/>
          </a:bodyPr>
          <a:lstStyle/>
          <a:p>
            <a:r>
              <a:rPr lang="en-US" dirty="0"/>
              <a:t>Sprint Details</a:t>
            </a:r>
          </a:p>
        </p:txBody>
      </p:sp>
      <p:grpSp>
        <p:nvGrpSpPr>
          <p:cNvPr id="3" name="Group 2">
            <a:extLst>
              <a:ext uri="{FF2B5EF4-FFF2-40B4-BE49-F238E27FC236}">
                <a16:creationId xmlns:a16="http://schemas.microsoft.com/office/drawing/2014/main" id="{0A62E352-F2DE-4EDC-93DC-5422F2672DA7}"/>
              </a:ext>
            </a:extLst>
          </p:cNvPr>
          <p:cNvGrpSpPr/>
          <p:nvPr/>
        </p:nvGrpSpPr>
        <p:grpSpPr>
          <a:xfrm>
            <a:off x="2787724" y="1524000"/>
            <a:ext cx="3705188" cy="4894692"/>
            <a:chOff x="4282966" y="1343694"/>
            <a:chExt cx="3978165" cy="5255304"/>
          </a:xfrm>
        </p:grpSpPr>
        <p:sp>
          <p:nvSpPr>
            <p:cNvPr id="25" name="Rectangle: Rounded Corners 24">
              <a:extLst>
                <a:ext uri="{FF2B5EF4-FFF2-40B4-BE49-F238E27FC236}">
                  <a16:creationId xmlns:a16="http://schemas.microsoft.com/office/drawing/2014/main" id="{9502171D-92EF-4D7B-BF68-A2C6AA8DF8BE}"/>
                </a:ext>
              </a:extLst>
            </p:cNvPr>
            <p:cNvSpPr/>
            <p:nvPr/>
          </p:nvSpPr>
          <p:spPr>
            <a:xfrm>
              <a:off x="4282966" y="1783337"/>
              <a:ext cx="1905000" cy="120014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Lecture</a:t>
              </a:r>
            </a:p>
          </p:txBody>
        </p:sp>
        <p:sp>
          <p:nvSpPr>
            <p:cNvPr id="26" name="Rectangle: Rounded Corners 25">
              <a:extLst>
                <a:ext uri="{FF2B5EF4-FFF2-40B4-BE49-F238E27FC236}">
                  <a16:creationId xmlns:a16="http://schemas.microsoft.com/office/drawing/2014/main" id="{D666A055-54C4-40D9-9DBC-46C61BA05C83}"/>
                </a:ext>
              </a:extLst>
            </p:cNvPr>
            <p:cNvSpPr/>
            <p:nvPr/>
          </p:nvSpPr>
          <p:spPr>
            <a:xfrm>
              <a:off x="4282966" y="2983477"/>
              <a:ext cx="1905000" cy="120014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Sprint Day</a:t>
              </a:r>
            </a:p>
          </p:txBody>
        </p:sp>
        <p:sp>
          <p:nvSpPr>
            <p:cNvPr id="29" name="Rectangle: Rounded Corners 28">
              <a:extLst>
                <a:ext uri="{FF2B5EF4-FFF2-40B4-BE49-F238E27FC236}">
                  <a16:creationId xmlns:a16="http://schemas.microsoft.com/office/drawing/2014/main" id="{D658552E-B03F-4AC9-9965-7A9F39C7BC0A}"/>
                </a:ext>
              </a:extLst>
            </p:cNvPr>
            <p:cNvSpPr/>
            <p:nvPr/>
          </p:nvSpPr>
          <p:spPr>
            <a:xfrm>
              <a:off x="4290849" y="4189280"/>
              <a:ext cx="1905000" cy="120014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Lecture</a:t>
              </a:r>
            </a:p>
          </p:txBody>
        </p:sp>
        <p:sp>
          <p:nvSpPr>
            <p:cNvPr id="30" name="Rectangle: Rounded Corners 29">
              <a:extLst>
                <a:ext uri="{FF2B5EF4-FFF2-40B4-BE49-F238E27FC236}">
                  <a16:creationId xmlns:a16="http://schemas.microsoft.com/office/drawing/2014/main" id="{267E08F5-CA69-4292-B5EC-82F7A7735579}"/>
                </a:ext>
              </a:extLst>
            </p:cNvPr>
            <p:cNvSpPr/>
            <p:nvPr/>
          </p:nvSpPr>
          <p:spPr>
            <a:xfrm>
              <a:off x="4290849" y="5389420"/>
              <a:ext cx="1905000" cy="120014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Sprint Review</a:t>
              </a:r>
            </a:p>
          </p:txBody>
        </p:sp>
        <p:sp>
          <p:nvSpPr>
            <p:cNvPr id="32" name="Rectangle: Rounded Corners 31">
              <a:extLst>
                <a:ext uri="{FF2B5EF4-FFF2-40B4-BE49-F238E27FC236}">
                  <a16:creationId xmlns:a16="http://schemas.microsoft.com/office/drawing/2014/main" id="{2BAF78FA-4D2F-4049-AF13-6170C6715753}"/>
                </a:ext>
              </a:extLst>
            </p:cNvPr>
            <p:cNvSpPr/>
            <p:nvPr/>
          </p:nvSpPr>
          <p:spPr>
            <a:xfrm>
              <a:off x="4290849" y="1343694"/>
              <a:ext cx="1905000" cy="408906"/>
            </a:xfrm>
            <a:prstGeom prst="round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In Class</a:t>
              </a:r>
            </a:p>
          </p:txBody>
        </p:sp>
        <p:sp>
          <p:nvSpPr>
            <p:cNvPr id="33" name="Rectangle: Rounded Corners 32">
              <a:extLst>
                <a:ext uri="{FF2B5EF4-FFF2-40B4-BE49-F238E27FC236}">
                  <a16:creationId xmlns:a16="http://schemas.microsoft.com/office/drawing/2014/main" id="{8D2616A8-561E-4426-8BDD-D1CA008D2306}"/>
                </a:ext>
              </a:extLst>
            </p:cNvPr>
            <p:cNvSpPr/>
            <p:nvPr/>
          </p:nvSpPr>
          <p:spPr>
            <a:xfrm>
              <a:off x="6348249" y="1768236"/>
              <a:ext cx="1905000" cy="4830762"/>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Hours and Hours Working on the Sprint</a:t>
              </a:r>
            </a:p>
          </p:txBody>
        </p:sp>
        <p:sp>
          <p:nvSpPr>
            <p:cNvPr id="34" name="Rectangle: Rounded Corners 33">
              <a:extLst>
                <a:ext uri="{FF2B5EF4-FFF2-40B4-BE49-F238E27FC236}">
                  <a16:creationId xmlns:a16="http://schemas.microsoft.com/office/drawing/2014/main" id="{C1EB6F74-F803-4D49-ABF7-8B54A3067C9E}"/>
                </a:ext>
              </a:extLst>
            </p:cNvPr>
            <p:cNvSpPr/>
            <p:nvPr/>
          </p:nvSpPr>
          <p:spPr>
            <a:xfrm>
              <a:off x="6356131" y="1343694"/>
              <a:ext cx="1905000" cy="408906"/>
            </a:xfrm>
            <a:prstGeom prst="round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At Home</a:t>
              </a:r>
            </a:p>
          </p:txBody>
        </p:sp>
      </p:grpSp>
    </p:spTree>
    <p:extLst>
      <p:ext uri="{BB962C8B-B14F-4D97-AF65-F5344CB8AC3E}">
        <p14:creationId xmlns:p14="http://schemas.microsoft.com/office/powerpoint/2010/main" val="4224519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0E440D4A-FC74-41CD-A135-19CE2715DEB7}"/>
              </a:ext>
            </a:extLst>
          </p:cNvPr>
          <p:cNvSpPr/>
          <p:nvPr/>
        </p:nvSpPr>
        <p:spPr>
          <a:xfrm>
            <a:off x="5532383" y="3223832"/>
            <a:ext cx="1905000" cy="3264243"/>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Sprint Group B</a:t>
            </a:r>
          </a:p>
        </p:txBody>
      </p:sp>
      <p:sp>
        <p:nvSpPr>
          <p:cNvPr id="18" name="Rectangle: Rounded Corners 17">
            <a:extLst>
              <a:ext uri="{FF2B5EF4-FFF2-40B4-BE49-F238E27FC236}">
                <a16:creationId xmlns:a16="http://schemas.microsoft.com/office/drawing/2014/main" id="{513FA99E-E6C9-4987-83A1-D49A8393BB51}"/>
              </a:ext>
            </a:extLst>
          </p:cNvPr>
          <p:cNvSpPr/>
          <p:nvPr/>
        </p:nvSpPr>
        <p:spPr>
          <a:xfrm>
            <a:off x="3619500" y="983769"/>
            <a:ext cx="1905000" cy="1627877"/>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Week </a:t>
            </a:r>
          </a:p>
        </p:txBody>
      </p:sp>
      <p:sp>
        <p:nvSpPr>
          <p:cNvPr id="22" name="Rectangle: Rounded Corners 21">
            <a:extLst>
              <a:ext uri="{FF2B5EF4-FFF2-40B4-BE49-F238E27FC236}">
                <a16:creationId xmlns:a16="http://schemas.microsoft.com/office/drawing/2014/main" id="{214C748F-B946-4C4D-9244-4CD4A8ADAE6D}"/>
              </a:ext>
            </a:extLst>
          </p:cNvPr>
          <p:cNvSpPr/>
          <p:nvPr/>
        </p:nvSpPr>
        <p:spPr>
          <a:xfrm>
            <a:off x="1706617" y="1628052"/>
            <a:ext cx="1905000" cy="3264243"/>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Sprint Group A</a:t>
            </a:r>
          </a:p>
        </p:txBody>
      </p:sp>
      <p:sp>
        <p:nvSpPr>
          <p:cNvPr id="23" name="Rectangle: Rounded Corners 22">
            <a:extLst>
              <a:ext uri="{FF2B5EF4-FFF2-40B4-BE49-F238E27FC236}">
                <a16:creationId xmlns:a16="http://schemas.microsoft.com/office/drawing/2014/main" id="{8946E746-24E5-44F8-8C66-CAFD2A8A184B}"/>
              </a:ext>
            </a:extLst>
          </p:cNvPr>
          <p:cNvSpPr/>
          <p:nvPr/>
        </p:nvSpPr>
        <p:spPr>
          <a:xfrm>
            <a:off x="3619500" y="2611646"/>
            <a:ext cx="1905000" cy="1627877"/>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Week </a:t>
            </a:r>
          </a:p>
        </p:txBody>
      </p:sp>
      <p:sp>
        <p:nvSpPr>
          <p:cNvPr id="24" name="Rectangle: Rounded Corners 23">
            <a:extLst>
              <a:ext uri="{FF2B5EF4-FFF2-40B4-BE49-F238E27FC236}">
                <a16:creationId xmlns:a16="http://schemas.microsoft.com/office/drawing/2014/main" id="{15EBF89F-E4C5-4D04-B851-94C5C971ABA2}"/>
              </a:ext>
            </a:extLst>
          </p:cNvPr>
          <p:cNvSpPr/>
          <p:nvPr/>
        </p:nvSpPr>
        <p:spPr>
          <a:xfrm>
            <a:off x="3619500" y="4239523"/>
            <a:ext cx="1905000" cy="1627877"/>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Week</a:t>
            </a:r>
          </a:p>
        </p:txBody>
      </p:sp>
      <p:sp>
        <p:nvSpPr>
          <p:cNvPr id="13" name="Rectangle: Rounded Corners 12">
            <a:extLst>
              <a:ext uri="{FF2B5EF4-FFF2-40B4-BE49-F238E27FC236}">
                <a16:creationId xmlns:a16="http://schemas.microsoft.com/office/drawing/2014/main" id="{681684BB-59A4-484F-ACDE-6C14558F2CCD}"/>
              </a:ext>
            </a:extLst>
          </p:cNvPr>
          <p:cNvSpPr/>
          <p:nvPr/>
        </p:nvSpPr>
        <p:spPr>
          <a:xfrm>
            <a:off x="3619500" y="5874231"/>
            <a:ext cx="1905000" cy="1627877"/>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Week </a:t>
            </a:r>
          </a:p>
        </p:txBody>
      </p:sp>
      <p:sp>
        <p:nvSpPr>
          <p:cNvPr id="2" name="Title 1">
            <a:extLst>
              <a:ext uri="{FF2B5EF4-FFF2-40B4-BE49-F238E27FC236}">
                <a16:creationId xmlns:a16="http://schemas.microsoft.com/office/drawing/2014/main" id="{75E0EAE5-9AA9-4848-8E2D-54D7F57AB360}"/>
              </a:ext>
            </a:extLst>
          </p:cNvPr>
          <p:cNvSpPr>
            <a:spLocks noGrp="1"/>
          </p:cNvSpPr>
          <p:nvPr>
            <p:ph type="title"/>
          </p:nvPr>
        </p:nvSpPr>
        <p:spPr>
          <a:solidFill>
            <a:schemeClr val="bg1"/>
          </a:solidFill>
        </p:spPr>
        <p:txBody>
          <a:bodyPr/>
          <a:lstStyle/>
          <a:p>
            <a:r>
              <a:rPr lang="en-US" dirty="0"/>
              <a:t>Two groups in class</a:t>
            </a:r>
          </a:p>
        </p:txBody>
      </p:sp>
    </p:spTree>
    <p:extLst>
      <p:ext uri="{BB962C8B-B14F-4D97-AF65-F5344CB8AC3E}">
        <p14:creationId xmlns:p14="http://schemas.microsoft.com/office/powerpoint/2010/main" val="2551999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4082B-EC41-4186-B4DC-CB298AF8084D}"/>
              </a:ext>
            </a:extLst>
          </p:cNvPr>
          <p:cNvSpPr>
            <a:spLocks noGrp="1"/>
          </p:cNvSpPr>
          <p:nvPr>
            <p:ph type="title"/>
          </p:nvPr>
        </p:nvSpPr>
        <p:spPr/>
        <p:txBody>
          <a:bodyPr>
            <a:normAutofit/>
          </a:bodyPr>
          <a:lstStyle/>
          <a:p>
            <a:r>
              <a:rPr lang="en-US" dirty="0"/>
              <a:t>Sprint “Homework”</a:t>
            </a:r>
          </a:p>
        </p:txBody>
      </p:sp>
      <p:sp>
        <p:nvSpPr>
          <p:cNvPr id="3" name="Content Placeholder 2">
            <a:extLst>
              <a:ext uri="{FF2B5EF4-FFF2-40B4-BE49-F238E27FC236}">
                <a16:creationId xmlns:a16="http://schemas.microsoft.com/office/drawing/2014/main" id="{A231C8C5-B0CC-4008-AA5D-DCA2F8E57EB8}"/>
              </a:ext>
            </a:extLst>
          </p:cNvPr>
          <p:cNvSpPr>
            <a:spLocks noGrp="1"/>
          </p:cNvSpPr>
          <p:nvPr>
            <p:ph idx="1"/>
          </p:nvPr>
        </p:nvSpPr>
        <p:spPr/>
        <p:txBody>
          <a:bodyPr>
            <a:normAutofit/>
          </a:bodyPr>
          <a:lstStyle/>
          <a:p>
            <a:pPr marL="0" indent="0">
              <a:buNone/>
            </a:pPr>
            <a:r>
              <a:rPr lang="en-US" sz="2400" dirty="0"/>
              <a:t>It’s up to you, as long as…</a:t>
            </a:r>
          </a:p>
          <a:p>
            <a:r>
              <a:rPr lang="en-US" sz="2400" dirty="0"/>
              <a:t>It’s relevant</a:t>
            </a:r>
          </a:p>
          <a:p>
            <a:r>
              <a:rPr lang="en-US" sz="2400" dirty="0"/>
              <a:t>Covers the themes</a:t>
            </a:r>
          </a:p>
          <a:p>
            <a:r>
              <a:rPr lang="en-US" sz="2400" dirty="0"/>
              <a:t>It isn’t for another class, etc.</a:t>
            </a:r>
          </a:p>
        </p:txBody>
      </p:sp>
    </p:spTree>
    <p:extLst>
      <p:ext uri="{BB962C8B-B14F-4D97-AF65-F5344CB8AC3E}">
        <p14:creationId xmlns:p14="http://schemas.microsoft.com/office/powerpoint/2010/main" val="2710456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51185-F855-4918-B086-090DB565E6C5}"/>
              </a:ext>
            </a:extLst>
          </p:cNvPr>
          <p:cNvSpPr>
            <a:spLocks noGrp="1"/>
          </p:cNvSpPr>
          <p:nvPr>
            <p:ph type="title"/>
          </p:nvPr>
        </p:nvSpPr>
        <p:spPr/>
        <p:txBody>
          <a:bodyPr/>
          <a:lstStyle/>
          <a:p>
            <a:r>
              <a:rPr lang="en-US" dirty="0"/>
              <a:t>Sprint Grading?</a:t>
            </a:r>
          </a:p>
        </p:txBody>
      </p:sp>
      <p:sp>
        <p:nvSpPr>
          <p:cNvPr id="3" name="Content Placeholder 2">
            <a:extLst>
              <a:ext uri="{FF2B5EF4-FFF2-40B4-BE49-F238E27FC236}">
                <a16:creationId xmlns:a16="http://schemas.microsoft.com/office/drawing/2014/main" id="{23746DE9-A98C-4774-8E4D-FD4AAD9C11E8}"/>
              </a:ext>
            </a:extLst>
          </p:cNvPr>
          <p:cNvSpPr>
            <a:spLocks noGrp="1"/>
          </p:cNvSpPr>
          <p:nvPr>
            <p:ph idx="1"/>
          </p:nvPr>
        </p:nvSpPr>
        <p:spPr/>
        <p:txBody>
          <a:bodyPr>
            <a:normAutofit/>
          </a:bodyPr>
          <a:lstStyle/>
          <a:p>
            <a:pPr marL="514350" indent="-514350">
              <a:buFont typeface="+mj-lt"/>
              <a:buAutoNum type="arabicPeriod"/>
            </a:pPr>
            <a:r>
              <a:rPr lang="en-US" sz="2400" dirty="0"/>
              <a:t>Your self assessment.</a:t>
            </a:r>
          </a:p>
          <a:p>
            <a:pPr marL="914400" lvl="1" indent="-514350">
              <a:buFont typeface="+mj-lt"/>
              <a:buAutoNum type="arabicPeriod"/>
            </a:pPr>
            <a:r>
              <a:rPr lang="en-US" sz="2000" dirty="0"/>
              <a:t>Did you spend hours and hours outside of class working on this sprint?</a:t>
            </a:r>
          </a:p>
          <a:p>
            <a:pPr marL="514350" indent="-514350">
              <a:buFont typeface="+mj-lt"/>
              <a:buAutoNum type="arabicPeriod"/>
            </a:pPr>
            <a:r>
              <a:rPr lang="en-US" sz="2400" dirty="0"/>
              <a:t>My assessment.</a:t>
            </a:r>
          </a:p>
          <a:p>
            <a:pPr marL="914400" lvl="1" indent="-514350">
              <a:buFont typeface="+mj-lt"/>
              <a:buAutoNum type="arabicPeriod"/>
            </a:pPr>
            <a:r>
              <a:rPr lang="en-US" sz="2000" dirty="0"/>
              <a:t>You can communicate about the project.</a:t>
            </a:r>
          </a:p>
          <a:p>
            <a:pPr marL="914400" lvl="1" indent="-514350">
              <a:buFont typeface="+mj-lt"/>
              <a:buAutoNum type="arabicPeriod"/>
            </a:pPr>
            <a:r>
              <a:rPr lang="en-US" sz="2000" dirty="0"/>
              <a:t>You are participating in class.</a:t>
            </a:r>
          </a:p>
          <a:p>
            <a:pPr marL="914400" lvl="1" indent="-514350">
              <a:buFont typeface="+mj-lt"/>
              <a:buAutoNum type="arabicPeriod"/>
            </a:pPr>
            <a:r>
              <a:rPr lang="en-US" sz="2000" dirty="0"/>
              <a:t>What you achieved in your sprint.</a:t>
            </a:r>
          </a:p>
        </p:txBody>
      </p:sp>
    </p:spTree>
    <p:extLst>
      <p:ext uri="{BB962C8B-B14F-4D97-AF65-F5344CB8AC3E}">
        <p14:creationId xmlns:p14="http://schemas.microsoft.com/office/powerpoint/2010/main" val="813361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8C443-861F-47C1-9FCD-AE2758DE2CC1}"/>
              </a:ext>
            </a:extLst>
          </p:cNvPr>
          <p:cNvSpPr>
            <a:spLocks noGrp="1"/>
          </p:cNvSpPr>
          <p:nvPr>
            <p:ph type="title"/>
          </p:nvPr>
        </p:nvSpPr>
        <p:spPr/>
        <p:txBody>
          <a:bodyPr/>
          <a:lstStyle/>
          <a:p>
            <a:r>
              <a:rPr lang="en-US" dirty="0"/>
              <a:t>Things to remember</a:t>
            </a:r>
          </a:p>
        </p:txBody>
      </p:sp>
      <p:sp>
        <p:nvSpPr>
          <p:cNvPr id="3" name="Content Placeholder 2">
            <a:extLst>
              <a:ext uri="{FF2B5EF4-FFF2-40B4-BE49-F238E27FC236}">
                <a16:creationId xmlns:a16="http://schemas.microsoft.com/office/drawing/2014/main" id="{3296FF32-E347-4F2E-B427-830FB22D1969}"/>
              </a:ext>
            </a:extLst>
          </p:cNvPr>
          <p:cNvSpPr>
            <a:spLocks noGrp="1"/>
          </p:cNvSpPr>
          <p:nvPr>
            <p:ph idx="1"/>
          </p:nvPr>
        </p:nvSpPr>
        <p:spPr/>
        <p:txBody>
          <a:bodyPr>
            <a:normAutofit/>
          </a:bodyPr>
          <a:lstStyle/>
          <a:p>
            <a:r>
              <a:rPr lang="en-US" sz="2400" dirty="0"/>
              <a:t>Come to class</a:t>
            </a:r>
          </a:p>
          <a:p>
            <a:r>
              <a:rPr lang="en-US" sz="2400" dirty="0"/>
              <a:t>Work at home</a:t>
            </a:r>
          </a:p>
          <a:p>
            <a:r>
              <a:rPr lang="en-US" sz="2400" dirty="0"/>
              <a:t>Relax</a:t>
            </a:r>
          </a:p>
        </p:txBody>
      </p:sp>
    </p:spTree>
    <p:extLst>
      <p:ext uri="{BB962C8B-B14F-4D97-AF65-F5344CB8AC3E}">
        <p14:creationId xmlns:p14="http://schemas.microsoft.com/office/powerpoint/2010/main" val="27464048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404</Words>
  <Application>Microsoft Office PowerPoint</Application>
  <PresentationFormat>On-screen Show (4:3)</PresentationFormat>
  <Paragraphs>68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Bookman Old Style</vt:lpstr>
      <vt:lpstr>Calibri</vt:lpstr>
      <vt:lpstr>Office Theme</vt:lpstr>
      <vt:lpstr>An Agile, Sprint-based Class</vt:lpstr>
      <vt:lpstr>PowerPoint Presentation</vt:lpstr>
      <vt:lpstr>PowerPoint Presentation</vt:lpstr>
      <vt:lpstr>Comparison</vt:lpstr>
      <vt:lpstr>Sprint Details</vt:lpstr>
      <vt:lpstr>Two groups in class</vt:lpstr>
      <vt:lpstr>Sprint “Homework”</vt:lpstr>
      <vt:lpstr>Sprint Grading?</vt:lpstr>
      <vt:lpstr>Things to remember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2012-08-24T00:53:15Z</dcterms:created>
  <dcterms:modified xsi:type="dcterms:W3CDTF">2019-01-09T19:10:09Z</dcterms:modified>
</cp:coreProperties>
</file>