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</p:sldIdLst>
  <p:sldSz cx="51206400" cy="5120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60"/>
  </p:normalViewPr>
  <p:slideViewPr>
    <p:cSldViewPr snapToGrid="0">
      <p:cViewPr>
        <p:scale>
          <a:sx n="30" d="100"/>
          <a:sy n="30" d="100"/>
        </p:scale>
        <p:origin x="72" y="-42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8380311"/>
            <a:ext cx="43525440" cy="17827413"/>
          </a:xfrm>
        </p:spPr>
        <p:txBody>
          <a:bodyPr anchor="b"/>
          <a:lstStyle>
            <a:lvl1pPr algn="ctr">
              <a:defRPr sz="3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26895217"/>
            <a:ext cx="38404800" cy="12363023"/>
          </a:xfrm>
        </p:spPr>
        <p:txBody>
          <a:bodyPr/>
          <a:lstStyle>
            <a:lvl1pPr marL="0" indent="0" algn="ctr">
              <a:buNone/>
              <a:defRPr sz="13440"/>
            </a:lvl1pPr>
            <a:lvl2pPr marL="2560320" indent="0" algn="ctr">
              <a:buNone/>
              <a:defRPr sz="11200"/>
            </a:lvl2pPr>
            <a:lvl3pPr marL="5120640" indent="0" algn="ctr">
              <a:buNone/>
              <a:defRPr sz="10080"/>
            </a:lvl3pPr>
            <a:lvl4pPr marL="7680960" indent="0" algn="ctr">
              <a:buNone/>
              <a:defRPr sz="8960"/>
            </a:lvl4pPr>
            <a:lvl5pPr marL="10241280" indent="0" algn="ctr">
              <a:buNone/>
              <a:defRPr sz="8960"/>
            </a:lvl5pPr>
            <a:lvl6pPr marL="12801600" indent="0" algn="ctr">
              <a:buNone/>
              <a:defRPr sz="8960"/>
            </a:lvl6pPr>
            <a:lvl7pPr marL="15361920" indent="0" algn="ctr">
              <a:buNone/>
              <a:defRPr sz="8960"/>
            </a:lvl7pPr>
            <a:lvl8pPr marL="17922240" indent="0" algn="ctr">
              <a:buNone/>
              <a:defRPr sz="8960"/>
            </a:lvl8pPr>
            <a:lvl9pPr marL="20482560" indent="0" algn="ctr">
              <a:buNone/>
              <a:defRPr sz="896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DECD-4369-47EE-8F68-D4D438E3BBE4}" type="datetimeFigureOut">
              <a:rPr lang="it-IT" smtClean="0"/>
              <a:t>12/01/2018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07BC-7197-42C1-8752-6DAB0F3C4B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6617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DECD-4369-47EE-8F68-D4D438E3BBE4}" type="datetimeFigureOut">
              <a:rPr lang="it-IT" smtClean="0"/>
              <a:t>12/01/2018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07BC-7197-42C1-8752-6DAB0F3C4B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42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3" y="2726267"/>
            <a:ext cx="11041380" cy="43395057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2726267"/>
            <a:ext cx="32484060" cy="43395057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DECD-4369-47EE-8F68-D4D438E3BBE4}" type="datetimeFigureOut">
              <a:rPr lang="it-IT" smtClean="0"/>
              <a:t>12/01/2018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07BC-7197-42C1-8752-6DAB0F3C4B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2081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DECD-4369-47EE-8F68-D4D438E3BBE4}" type="datetimeFigureOut">
              <a:rPr lang="it-IT" smtClean="0"/>
              <a:t>12/01/2018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07BC-7197-42C1-8752-6DAB0F3C4B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4766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3" y="12766055"/>
            <a:ext cx="44165520" cy="21300436"/>
          </a:xfrm>
        </p:spPr>
        <p:txBody>
          <a:bodyPr anchor="b"/>
          <a:lstStyle>
            <a:lvl1pPr>
              <a:defRPr sz="3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3" y="34268002"/>
            <a:ext cx="44165520" cy="11201396"/>
          </a:xfrm>
        </p:spPr>
        <p:txBody>
          <a:bodyPr/>
          <a:lstStyle>
            <a:lvl1pPr marL="0" indent="0">
              <a:buNone/>
              <a:defRPr sz="13440">
                <a:solidFill>
                  <a:schemeClr val="tx1"/>
                </a:solidFill>
              </a:defRPr>
            </a:lvl1pPr>
            <a:lvl2pPr marL="2560320" indent="0">
              <a:buNone/>
              <a:defRPr sz="11200">
                <a:solidFill>
                  <a:schemeClr val="tx1">
                    <a:tint val="75000"/>
                  </a:schemeClr>
                </a:solidFill>
              </a:defRPr>
            </a:lvl2pPr>
            <a:lvl3pPr marL="5120640" indent="0">
              <a:buNone/>
              <a:defRPr sz="10080">
                <a:solidFill>
                  <a:schemeClr val="tx1">
                    <a:tint val="75000"/>
                  </a:schemeClr>
                </a:solidFill>
              </a:defRPr>
            </a:lvl3pPr>
            <a:lvl4pPr marL="768096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4pPr>
            <a:lvl5pPr marL="1024128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5pPr>
            <a:lvl6pPr marL="1280160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6pPr>
            <a:lvl7pPr marL="1536192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7pPr>
            <a:lvl8pPr marL="1792224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8pPr>
            <a:lvl9pPr marL="2048256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DECD-4369-47EE-8F68-D4D438E3BBE4}" type="datetimeFigureOut">
              <a:rPr lang="it-IT" smtClean="0"/>
              <a:t>12/01/2018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07BC-7197-42C1-8752-6DAB0F3C4B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647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13631334"/>
            <a:ext cx="21762720" cy="32489990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13631334"/>
            <a:ext cx="21762720" cy="32489990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DECD-4369-47EE-8F68-D4D438E3BBE4}" type="datetimeFigureOut">
              <a:rPr lang="it-IT" smtClean="0"/>
              <a:t>12/01/2018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07BC-7197-42C1-8752-6DAB0F3C4B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2148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2726278"/>
            <a:ext cx="44165520" cy="989753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5" y="12552684"/>
            <a:ext cx="21662704" cy="6151876"/>
          </a:xfrm>
        </p:spPr>
        <p:txBody>
          <a:bodyPr anchor="b"/>
          <a:lstStyle>
            <a:lvl1pPr marL="0" indent="0">
              <a:buNone/>
              <a:defRPr sz="1344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080" b="1"/>
            </a:lvl3pPr>
            <a:lvl4pPr marL="7680960" indent="0">
              <a:buNone/>
              <a:defRPr sz="8960" b="1"/>
            </a:lvl4pPr>
            <a:lvl5pPr marL="10241280" indent="0">
              <a:buNone/>
              <a:defRPr sz="8960" b="1"/>
            </a:lvl5pPr>
            <a:lvl6pPr marL="12801600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2560" indent="0">
              <a:buNone/>
              <a:defRPr sz="896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5" y="18704560"/>
            <a:ext cx="21662704" cy="27511590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3" y="12552684"/>
            <a:ext cx="21769390" cy="6151876"/>
          </a:xfrm>
        </p:spPr>
        <p:txBody>
          <a:bodyPr anchor="b"/>
          <a:lstStyle>
            <a:lvl1pPr marL="0" indent="0">
              <a:buNone/>
              <a:defRPr sz="1344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080" b="1"/>
            </a:lvl3pPr>
            <a:lvl4pPr marL="7680960" indent="0">
              <a:buNone/>
              <a:defRPr sz="8960" b="1"/>
            </a:lvl4pPr>
            <a:lvl5pPr marL="10241280" indent="0">
              <a:buNone/>
              <a:defRPr sz="8960" b="1"/>
            </a:lvl5pPr>
            <a:lvl6pPr marL="12801600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2560" indent="0">
              <a:buNone/>
              <a:defRPr sz="896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3" y="18704560"/>
            <a:ext cx="21769390" cy="27511590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DECD-4369-47EE-8F68-D4D438E3BBE4}" type="datetimeFigureOut">
              <a:rPr lang="it-IT" smtClean="0"/>
              <a:t>12/01/2018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07BC-7197-42C1-8752-6DAB0F3C4B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986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DECD-4369-47EE-8F68-D4D438E3BBE4}" type="datetimeFigureOut">
              <a:rPr lang="it-IT" smtClean="0"/>
              <a:t>12/01/2018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07BC-7197-42C1-8752-6DAB0F3C4B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5759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DECD-4369-47EE-8F68-D4D438E3BBE4}" type="datetimeFigureOut">
              <a:rPr lang="it-IT" smtClean="0"/>
              <a:t>12/01/2018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07BC-7197-42C1-8752-6DAB0F3C4B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9389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3413760"/>
            <a:ext cx="16515397" cy="11948160"/>
          </a:xfrm>
        </p:spPr>
        <p:txBody>
          <a:bodyPr anchor="b"/>
          <a:lstStyle>
            <a:lvl1pPr>
              <a:defRPr sz="1792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7372785"/>
            <a:ext cx="25923240" cy="36389733"/>
          </a:xfrm>
        </p:spPr>
        <p:txBody>
          <a:bodyPr/>
          <a:lstStyle>
            <a:lvl1pPr>
              <a:defRPr sz="17920"/>
            </a:lvl1pPr>
            <a:lvl2pPr>
              <a:defRPr sz="15680"/>
            </a:lvl2pPr>
            <a:lvl3pPr>
              <a:defRPr sz="13440"/>
            </a:lvl3pPr>
            <a:lvl4pPr>
              <a:defRPr sz="11200"/>
            </a:lvl4pPr>
            <a:lvl5pPr>
              <a:defRPr sz="11200"/>
            </a:lvl5pPr>
            <a:lvl6pPr>
              <a:defRPr sz="11200"/>
            </a:lvl6pPr>
            <a:lvl7pPr>
              <a:defRPr sz="11200"/>
            </a:lvl7pPr>
            <a:lvl8pPr>
              <a:defRPr sz="11200"/>
            </a:lvl8pPr>
            <a:lvl9pPr>
              <a:defRPr sz="1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5361920"/>
            <a:ext cx="16515397" cy="28459857"/>
          </a:xfrm>
        </p:spPr>
        <p:txBody>
          <a:bodyPr/>
          <a:lstStyle>
            <a:lvl1pPr marL="0" indent="0">
              <a:buNone/>
              <a:defRPr sz="8960"/>
            </a:lvl1pPr>
            <a:lvl2pPr marL="2560320" indent="0">
              <a:buNone/>
              <a:defRPr sz="7840"/>
            </a:lvl2pPr>
            <a:lvl3pPr marL="5120640" indent="0">
              <a:buNone/>
              <a:defRPr sz="6720"/>
            </a:lvl3pPr>
            <a:lvl4pPr marL="7680960" indent="0">
              <a:buNone/>
              <a:defRPr sz="5600"/>
            </a:lvl4pPr>
            <a:lvl5pPr marL="10241280" indent="0">
              <a:buNone/>
              <a:defRPr sz="5600"/>
            </a:lvl5pPr>
            <a:lvl6pPr marL="12801600" indent="0">
              <a:buNone/>
              <a:defRPr sz="5600"/>
            </a:lvl6pPr>
            <a:lvl7pPr marL="15361920" indent="0">
              <a:buNone/>
              <a:defRPr sz="5600"/>
            </a:lvl7pPr>
            <a:lvl8pPr marL="17922240" indent="0">
              <a:buNone/>
              <a:defRPr sz="5600"/>
            </a:lvl8pPr>
            <a:lvl9pPr marL="20482560" indent="0">
              <a:buNone/>
              <a:defRPr sz="56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DECD-4369-47EE-8F68-D4D438E3BBE4}" type="datetimeFigureOut">
              <a:rPr lang="it-IT" smtClean="0"/>
              <a:t>12/01/2018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07BC-7197-42C1-8752-6DAB0F3C4B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1993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3413760"/>
            <a:ext cx="16515397" cy="11948160"/>
          </a:xfrm>
        </p:spPr>
        <p:txBody>
          <a:bodyPr anchor="b"/>
          <a:lstStyle>
            <a:lvl1pPr>
              <a:defRPr sz="1792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7372785"/>
            <a:ext cx="25923240" cy="36389733"/>
          </a:xfrm>
        </p:spPr>
        <p:txBody>
          <a:bodyPr anchor="t"/>
          <a:lstStyle>
            <a:lvl1pPr marL="0" indent="0">
              <a:buNone/>
              <a:defRPr sz="17920"/>
            </a:lvl1pPr>
            <a:lvl2pPr marL="2560320" indent="0">
              <a:buNone/>
              <a:defRPr sz="15680"/>
            </a:lvl2pPr>
            <a:lvl3pPr marL="5120640" indent="0">
              <a:buNone/>
              <a:defRPr sz="13440"/>
            </a:lvl3pPr>
            <a:lvl4pPr marL="7680960" indent="0">
              <a:buNone/>
              <a:defRPr sz="11200"/>
            </a:lvl4pPr>
            <a:lvl5pPr marL="10241280" indent="0">
              <a:buNone/>
              <a:defRPr sz="11200"/>
            </a:lvl5pPr>
            <a:lvl6pPr marL="12801600" indent="0">
              <a:buNone/>
              <a:defRPr sz="11200"/>
            </a:lvl6pPr>
            <a:lvl7pPr marL="15361920" indent="0">
              <a:buNone/>
              <a:defRPr sz="11200"/>
            </a:lvl7pPr>
            <a:lvl8pPr marL="17922240" indent="0">
              <a:buNone/>
              <a:defRPr sz="11200"/>
            </a:lvl8pPr>
            <a:lvl9pPr marL="20482560" indent="0">
              <a:buNone/>
              <a:defRPr sz="112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5361920"/>
            <a:ext cx="16515397" cy="28459857"/>
          </a:xfrm>
        </p:spPr>
        <p:txBody>
          <a:bodyPr/>
          <a:lstStyle>
            <a:lvl1pPr marL="0" indent="0">
              <a:buNone/>
              <a:defRPr sz="8960"/>
            </a:lvl1pPr>
            <a:lvl2pPr marL="2560320" indent="0">
              <a:buNone/>
              <a:defRPr sz="7840"/>
            </a:lvl2pPr>
            <a:lvl3pPr marL="5120640" indent="0">
              <a:buNone/>
              <a:defRPr sz="6720"/>
            </a:lvl3pPr>
            <a:lvl4pPr marL="7680960" indent="0">
              <a:buNone/>
              <a:defRPr sz="5600"/>
            </a:lvl4pPr>
            <a:lvl5pPr marL="10241280" indent="0">
              <a:buNone/>
              <a:defRPr sz="5600"/>
            </a:lvl5pPr>
            <a:lvl6pPr marL="12801600" indent="0">
              <a:buNone/>
              <a:defRPr sz="5600"/>
            </a:lvl6pPr>
            <a:lvl7pPr marL="15361920" indent="0">
              <a:buNone/>
              <a:defRPr sz="5600"/>
            </a:lvl7pPr>
            <a:lvl8pPr marL="17922240" indent="0">
              <a:buNone/>
              <a:defRPr sz="5600"/>
            </a:lvl8pPr>
            <a:lvl9pPr marL="20482560" indent="0">
              <a:buNone/>
              <a:defRPr sz="56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DECD-4369-47EE-8F68-D4D438E3BBE4}" type="datetimeFigureOut">
              <a:rPr lang="it-IT" smtClean="0"/>
              <a:t>12/01/2018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07BC-7197-42C1-8752-6DAB0F3C4B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4782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2726278"/>
            <a:ext cx="44165520" cy="9897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13631334"/>
            <a:ext cx="44165520" cy="32489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47460758"/>
            <a:ext cx="1152144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5DECD-4369-47EE-8F68-D4D438E3BBE4}" type="datetimeFigureOut">
              <a:rPr lang="it-IT" smtClean="0"/>
              <a:t>12/01/2018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47460758"/>
            <a:ext cx="1728216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47460758"/>
            <a:ext cx="1152144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807BC-7197-42C1-8752-6DAB0F3C4B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1854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5120640" rtl="0" eaLnBrk="1" latinLnBrk="0" hangingPunct="1">
        <a:lnSpc>
          <a:spcPct val="90000"/>
        </a:lnSpc>
        <a:spcBef>
          <a:spcPct val="0"/>
        </a:spcBef>
        <a:buNone/>
        <a:defRPr sz="2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0160" indent="-1280160" algn="l" defTabSz="5120640" rtl="0" eaLnBrk="1" latinLnBrk="0" hangingPunct="1">
        <a:lnSpc>
          <a:spcPct val="90000"/>
        </a:lnSpc>
        <a:spcBef>
          <a:spcPts val="5600"/>
        </a:spcBef>
        <a:buFont typeface="Arial" panose="020B0604020202020204" pitchFamily="34" charset="0"/>
        <a:buChar char="•"/>
        <a:defRPr sz="15680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3pPr>
      <a:lvl4pPr marL="896112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5pPr>
      <a:lvl6pPr marL="1408176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6pPr>
      <a:lvl7pPr marL="1664208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512064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4pPr>
      <a:lvl5pPr marL="1024128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5pPr>
      <a:lvl6pPr marL="1280160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6pPr>
      <a:lvl7pPr marL="1536192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7pPr>
      <a:lvl8pPr marL="1792224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Rettangolo arrotondato 461"/>
          <p:cNvSpPr/>
          <p:nvPr/>
        </p:nvSpPr>
        <p:spPr>
          <a:xfrm>
            <a:off x="17921958" y="9238175"/>
            <a:ext cx="32471642" cy="406989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CasellaDiTesto 62"/>
          <p:cNvSpPr txBox="1"/>
          <p:nvPr/>
        </p:nvSpPr>
        <p:spPr>
          <a:xfrm>
            <a:off x="26827806" y="1117252"/>
            <a:ext cx="8027995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r>
              <a:rPr lang="en-US" dirty="0"/>
              <a:t>Read/Create </a:t>
            </a:r>
            <a:r>
              <a:rPr lang="en-US" b="1" i="1" dirty="0" err="1"/>
              <a:t>download_table</a:t>
            </a:r>
            <a:r>
              <a:rPr lang="en-US" dirty="0"/>
              <a:t>:</a:t>
            </a:r>
          </a:p>
          <a:p>
            <a:pPr marL="571360" indent="-57136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Last_date</a:t>
            </a:r>
            <a:r>
              <a:rPr lang="en-US" dirty="0">
                <a:solidFill>
                  <a:srgbClr val="FF0000"/>
                </a:solidFill>
              </a:rPr>
              <a:t> (last date in file processed)</a:t>
            </a:r>
          </a:p>
          <a:p>
            <a:pPr marL="571360" indent="-57136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5"/>
                </a:solidFill>
              </a:rPr>
              <a:t>Stop_DQC</a:t>
            </a:r>
            <a:r>
              <a:rPr lang="en-US" dirty="0">
                <a:solidFill>
                  <a:schemeClr val="accent5"/>
                </a:solidFill>
              </a:rPr>
              <a:t> (flag for exclude DQC)</a:t>
            </a:r>
            <a:endParaRPr lang="en-US" dirty="0">
              <a:solidFill>
                <a:schemeClr val="accent6"/>
              </a:solidFill>
            </a:endParaRPr>
          </a:p>
          <a:p>
            <a:pPr marL="571360" indent="-57136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6"/>
                </a:solidFill>
              </a:rPr>
              <a:t>Last_Modification</a:t>
            </a:r>
            <a:r>
              <a:rPr lang="en-US" dirty="0">
                <a:solidFill>
                  <a:schemeClr val="accent6"/>
                </a:solidFill>
              </a:rPr>
              <a:t> (last file update) 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64" name="CasellaDiTesto 63"/>
          <p:cNvSpPr txBox="1"/>
          <p:nvPr/>
        </p:nvSpPr>
        <p:spPr>
          <a:xfrm>
            <a:off x="7653982" y="6971371"/>
            <a:ext cx="3329353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3600" dirty="0"/>
              <a:t>Don’t do DQC</a:t>
            </a:r>
            <a:endParaRPr lang="it-IT" sz="3600" dirty="0"/>
          </a:p>
        </p:txBody>
      </p:sp>
      <p:sp>
        <p:nvSpPr>
          <p:cNvPr id="65" name="CasellaDiTesto 64"/>
          <p:cNvSpPr txBox="1"/>
          <p:nvPr/>
        </p:nvSpPr>
        <p:spPr>
          <a:xfrm>
            <a:off x="2314349" y="1163015"/>
            <a:ext cx="4639912" cy="646331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ctr"/>
            <a:r>
              <a:rPr lang="en-US" sz="3600" dirty="0"/>
              <a:t>Read </a:t>
            </a:r>
            <a:r>
              <a:rPr lang="en-US" sz="3600" b="1" dirty="0"/>
              <a:t>files</a:t>
            </a:r>
            <a:r>
              <a:rPr lang="en-US" sz="3600" dirty="0"/>
              <a:t> in data folder</a:t>
            </a:r>
          </a:p>
        </p:txBody>
      </p:sp>
      <p:graphicFrame>
        <p:nvGraphicFramePr>
          <p:cNvPr id="66" name="Tabella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363803"/>
              </p:ext>
            </p:extLst>
          </p:nvPr>
        </p:nvGraphicFramePr>
        <p:xfrm>
          <a:off x="26735526" y="4066182"/>
          <a:ext cx="8028019" cy="336801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64501">
                  <a:extLst>
                    <a:ext uri="{9D8B030D-6E8A-4147-A177-3AD203B41FA5}">
                      <a16:colId xmlns:a16="http://schemas.microsoft.com/office/drawing/2014/main" val="1333747262"/>
                    </a:ext>
                  </a:extLst>
                </a:gridCol>
                <a:gridCol w="2476783">
                  <a:extLst>
                    <a:ext uri="{9D8B030D-6E8A-4147-A177-3AD203B41FA5}">
                      <a16:colId xmlns:a16="http://schemas.microsoft.com/office/drawing/2014/main" val="3526886053"/>
                    </a:ext>
                  </a:extLst>
                </a:gridCol>
                <a:gridCol w="1524176">
                  <a:extLst>
                    <a:ext uri="{9D8B030D-6E8A-4147-A177-3AD203B41FA5}">
                      <a16:colId xmlns:a16="http://schemas.microsoft.com/office/drawing/2014/main" val="4191088750"/>
                    </a:ext>
                  </a:extLst>
                </a:gridCol>
                <a:gridCol w="2762559">
                  <a:extLst>
                    <a:ext uri="{9D8B030D-6E8A-4147-A177-3AD203B41FA5}">
                      <a16:colId xmlns:a16="http://schemas.microsoft.com/office/drawing/2014/main" val="390503946"/>
                    </a:ext>
                  </a:extLst>
                </a:gridCol>
              </a:tblGrid>
              <a:tr h="421002">
                <a:tc>
                  <a:txBody>
                    <a:bodyPr/>
                    <a:lstStyle/>
                    <a:p>
                      <a:pPr algn="l" fontAlgn="b"/>
                      <a:r>
                        <a:rPr lang="it-IT" sz="2400" u="none" strike="noStrike" dirty="0">
                          <a:effectLst/>
                        </a:rPr>
                        <a:t>Station</a:t>
                      </a:r>
                      <a:endParaRPr lang="it-I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7" marR="9527" marT="95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400" u="none" strike="noStrike" dirty="0" err="1">
                          <a:solidFill>
                            <a:sysClr val="windowText" lastClr="000000"/>
                          </a:solidFill>
                          <a:effectLst/>
                        </a:rPr>
                        <a:t>Last_date</a:t>
                      </a:r>
                      <a:endParaRPr lang="it-IT" sz="2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7" marR="9527" marT="9527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400" u="none" strike="noStrike" dirty="0" err="1">
                          <a:solidFill>
                            <a:sysClr val="windowText" lastClr="000000"/>
                          </a:solidFill>
                          <a:effectLst/>
                        </a:rPr>
                        <a:t>Stop_DQC</a:t>
                      </a:r>
                      <a:endParaRPr lang="it-IT" sz="2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7" marR="9527" marT="9527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400" u="none" strike="noStrike" dirty="0" err="1">
                          <a:solidFill>
                            <a:sysClr val="windowText" lastClr="000000"/>
                          </a:solidFill>
                          <a:effectLst/>
                        </a:rPr>
                        <a:t>Last_Modification</a:t>
                      </a:r>
                      <a:endParaRPr lang="it-IT" sz="2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7" marR="9527" marT="9527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1585"/>
                  </a:ext>
                </a:extLst>
              </a:tr>
              <a:tr h="421002">
                <a:tc>
                  <a:txBody>
                    <a:bodyPr/>
                    <a:lstStyle/>
                    <a:p>
                      <a:pPr algn="l" fontAlgn="b"/>
                      <a:r>
                        <a:rPr lang="it-IT" sz="2400" u="none" strike="noStrike">
                          <a:effectLst/>
                        </a:rPr>
                        <a:t>M3</a:t>
                      </a:r>
                      <a:endParaRPr lang="it-IT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7" marR="9527" marT="95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4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2018-01-08 14:15</a:t>
                      </a:r>
                      <a:endParaRPr lang="it-IT" sz="2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7" marR="9527" marT="9527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4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lang="it-IT" sz="2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7" marR="9527" marT="9527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400" u="none" strike="noStrike" dirty="0">
                          <a:effectLst/>
                        </a:rPr>
                        <a:t>2017-12-20 11:48</a:t>
                      </a:r>
                      <a:endParaRPr lang="it-I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7" marR="9527" marT="9527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114430"/>
                  </a:ext>
                </a:extLst>
              </a:tr>
              <a:tr h="421002">
                <a:tc>
                  <a:txBody>
                    <a:bodyPr/>
                    <a:lstStyle/>
                    <a:p>
                      <a:pPr algn="l" fontAlgn="b"/>
                      <a:r>
                        <a:rPr lang="it-IT" sz="2400" u="none" strike="noStrike">
                          <a:effectLst/>
                        </a:rPr>
                        <a:t>P2</a:t>
                      </a:r>
                      <a:endParaRPr lang="it-IT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7" marR="9527" marT="95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4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NA</a:t>
                      </a:r>
                      <a:endParaRPr lang="it-IT" sz="2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7" marR="9527" marT="9527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4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lang="it-IT" sz="2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7" marR="9527" marT="9527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400" u="none" strike="noStrike" dirty="0">
                          <a:effectLst/>
                        </a:rPr>
                        <a:t>2017-12-04 10:46</a:t>
                      </a:r>
                      <a:endParaRPr lang="it-I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7" marR="9527" marT="9527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348946"/>
                  </a:ext>
                </a:extLst>
              </a:tr>
              <a:tr h="421002">
                <a:tc>
                  <a:txBody>
                    <a:bodyPr/>
                    <a:lstStyle/>
                    <a:p>
                      <a:pPr algn="l" fontAlgn="b"/>
                      <a:r>
                        <a:rPr lang="it-IT" sz="2400" u="none" strike="noStrike">
                          <a:effectLst/>
                        </a:rPr>
                        <a:t>S2</a:t>
                      </a:r>
                      <a:endParaRPr lang="it-IT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7" marR="9527" marT="95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4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NA</a:t>
                      </a:r>
                      <a:endParaRPr lang="it-IT" sz="2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7" marR="9527" marT="9527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4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lang="it-IT" sz="2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7" marR="9527" marT="9527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400" u="none" strike="noStrike" dirty="0">
                          <a:effectLst/>
                        </a:rPr>
                        <a:t>2017-12-19 15:50</a:t>
                      </a:r>
                      <a:endParaRPr lang="it-I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7" marR="9527" marT="9527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431151"/>
                  </a:ext>
                </a:extLst>
              </a:tr>
              <a:tr h="421002">
                <a:tc>
                  <a:txBody>
                    <a:bodyPr/>
                    <a:lstStyle/>
                    <a:p>
                      <a:pPr algn="l" fontAlgn="b"/>
                      <a:r>
                        <a:rPr lang="it-IT" sz="2400" u="none" strike="noStrike">
                          <a:effectLst/>
                        </a:rPr>
                        <a:t>S3</a:t>
                      </a:r>
                      <a:endParaRPr lang="it-IT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7" marR="9527" marT="95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4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NA</a:t>
                      </a:r>
                      <a:endParaRPr lang="it-IT" sz="2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7" marR="9527" marT="9527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4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lang="it-IT" sz="2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7" marR="9527" marT="9527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400" u="none" strike="noStrike" dirty="0">
                          <a:effectLst/>
                        </a:rPr>
                        <a:t>2017-12-04 00:30</a:t>
                      </a:r>
                      <a:endParaRPr lang="it-I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7" marR="9527" marT="9527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659512"/>
                  </a:ext>
                </a:extLst>
              </a:tr>
              <a:tr h="421002">
                <a:tc>
                  <a:txBody>
                    <a:bodyPr/>
                    <a:lstStyle/>
                    <a:p>
                      <a:pPr algn="l" fontAlgn="b"/>
                      <a:r>
                        <a:rPr lang="it-IT" sz="2400" u="none" strike="noStrike">
                          <a:effectLst/>
                        </a:rPr>
                        <a:t>S4</a:t>
                      </a:r>
                      <a:endParaRPr lang="it-IT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7" marR="9527" marT="95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4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NA</a:t>
                      </a:r>
                      <a:endParaRPr lang="it-IT" sz="2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7" marR="9527" marT="9527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4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lang="it-IT" sz="2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7" marR="9527" marT="9527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400" u="none" strike="noStrike" dirty="0">
                          <a:effectLst/>
                        </a:rPr>
                        <a:t>2017-12-04 00:48</a:t>
                      </a:r>
                      <a:endParaRPr lang="it-I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7" marR="9527" marT="9527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31358"/>
                  </a:ext>
                </a:extLst>
              </a:tr>
              <a:tr h="421002">
                <a:tc>
                  <a:txBody>
                    <a:bodyPr/>
                    <a:lstStyle/>
                    <a:p>
                      <a:pPr algn="l" fontAlgn="b"/>
                      <a:r>
                        <a:rPr lang="it-IT" sz="2400" u="none" strike="noStrike">
                          <a:effectLst/>
                        </a:rPr>
                        <a:t>M1</a:t>
                      </a:r>
                      <a:endParaRPr lang="it-IT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7" marR="9527" marT="95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4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NA</a:t>
                      </a:r>
                      <a:endParaRPr lang="it-IT" sz="2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7" marR="9527" marT="9527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4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lang="it-IT" sz="2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7" marR="9527" marT="9527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400" u="none" strike="noStrike" dirty="0">
                          <a:effectLst/>
                        </a:rPr>
                        <a:t>2017-12-14 17:10</a:t>
                      </a:r>
                      <a:endParaRPr lang="it-I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7" marR="9527" marT="9527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191309"/>
                  </a:ext>
                </a:extLst>
              </a:tr>
              <a:tr h="421002">
                <a:tc>
                  <a:txBody>
                    <a:bodyPr/>
                    <a:lstStyle/>
                    <a:p>
                      <a:pPr algn="l" fontAlgn="b"/>
                      <a:r>
                        <a:rPr lang="it-IT" sz="2400" u="none" strike="noStrike">
                          <a:effectLst/>
                        </a:rPr>
                        <a:t>M4</a:t>
                      </a:r>
                      <a:endParaRPr lang="it-IT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7" marR="9527" marT="95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4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NA</a:t>
                      </a:r>
                      <a:endParaRPr lang="it-IT" sz="2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7" marR="9527" marT="9527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4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lang="it-IT" sz="2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7" marR="9527" marT="9527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400" u="none" strike="noStrike" dirty="0">
                          <a:effectLst/>
                        </a:rPr>
                        <a:t>2018-01-08 14:24</a:t>
                      </a:r>
                      <a:endParaRPr lang="it-I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7" marR="9527" marT="9527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489524"/>
                  </a:ext>
                </a:extLst>
              </a:tr>
            </a:tbl>
          </a:graphicData>
        </a:graphic>
      </p:graphicFrame>
      <p:sp>
        <p:nvSpPr>
          <p:cNvPr id="67" name="Rettangolo 66"/>
          <p:cNvSpPr/>
          <p:nvPr/>
        </p:nvSpPr>
        <p:spPr>
          <a:xfrm>
            <a:off x="26528471" y="4496282"/>
            <a:ext cx="8534395" cy="468924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23" rIns="91438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68" name="Decisione 67"/>
          <p:cNvSpPr/>
          <p:nvPr/>
        </p:nvSpPr>
        <p:spPr>
          <a:xfrm>
            <a:off x="2417319" y="6661488"/>
            <a:ext cx="4431327" cy="126609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23" rIns="91438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>
                <a:solidFill>
                  <a:sysClr val="windowText" lastClr="000000"/>
                </a:solidFill>
              </a:rPr>
              <a:t>Stop_DQC</a:t>
            </a:r>
            <a:r>
              <a:rPr lang="en-US" sz="2400" dirty="0">
                <a:solidFill>
                  <a:sysClr val="windowText" lastClr="000000"/>
                </a:solidFill>
              </a:rPr>
              <a:t>  </a:t>
            </a:r>
            <a:r>
              <a:rPr lang="en-US" sz="2400" dirty="0">
                <a:solidFill>
                  <a:sysClr val="windowText" lastClr="000000"/>
                </a:solidFill>
              </a:rPr>
              <a:t>= </a:t>
            </a:r>
            <a:r>
              <a:rPr lang="en-US" sz="2400" dirty="0">
                <a:solidFill>
                  <a:sysClr val="windowText" lastClr="000000"/>
                </a:solidFill>
              </a:rPr>
              <a:t>0</a:t>
            </a:r>
          </a:p>
        </p:txBody>
      </p:sp>
      <p:cxnSp>
        <p:nvCxnSpPr>
          <p:cNvPr id="69" name="Connettore 2 68"/>
          <p:cNvCxnSpPr>
            <a:stCxn id="63" idx="2"/>
            <a:endCxn id="66" idx="0"/>
          </p:cNvCxnSpPr>
          <p:nvPr/>
        </p:nvCxnSpPr>
        <p:spPr>
          <a:xfrm flipH="1">
            <a:off x="30749535" y="3425576"/>
            <a:ext cx="92269" cy="640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2 71"/>
          <p:cNvCxnSpPr>
            <a:stCxn id="68" idx="3"/>
            <a:endCxn id="64" idx="1"/>
          </p:cNvCxnSpPr>
          <p:nvPr/>
        </p:nvCxnSpPr>
        <p:spPr>
          <a:xfrm flipV="1">
            <a:off x="6848641" y="7294532"/>
            <a:ext cx="805336" cy="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sellaDiTesto 72"/>
          <p:cNvSpPr txBox="1"/>
          <p:nvPr/>
        </p:nvSpPr>
        <p:spPr>
          <a:xfrm>
            <a:off x="4091567" y="7927586"/>
            <a:ext cx="367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FF0000"/>
                </a:solidFill>
              </a:defRPr>
            </a:lvl1pPr>
          </a:lstStyle>
          <a:p>
            <a:r>
              <a:rPr lang="en-US" dirty="0">
                <a:solidFill>
                  <a:srgbClr val="00B050"/>
                </a:solidFill>
              </a:rPr>
              <a:t>T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74" name="CasellaDiTesto 73"/>
          <p:cNvSpPr txBox="1"/>
          <p:nvPr/>
        </p:nvSpPr>
        <p:spPr>
          <a:xfrm>
            <a:off x="6832979" y="6756691"/>
            <a:ext cx="325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F</a:t>
            </a:r>
          </a:p>
        </p:txBody>
      </p:sp>
      <p:sp>
        <p:nvSpPr>
          <p:cNvPr id="75" name="Decisione 74"/>
          <p:cNvSpPr/>
          <p:nvPr/>
        </p:nvSpPr>
        <p:spPr>
          <a:xfrm>
            <a:off x="2022318" y="8514452"/>
            <a:ext cx="5221320" cy="126609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23" rIns="91438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>
                <a:solidFill>
                  <a:sysClr val="windowText" lastClr="000000"/>
                </a:solidFill>
              </a:rPr>
              <a:t>file.mtime</a:t>
            </a:r>
            <a:r>
              <a:rPr lang="en-US" sz="2400" dirty="0">
                <a:solidFill>
                  <a:sysClr val="windowText" lastClr="000000"/>
                </a:solidFill>
              </a:rPr>
              <a:t>(FILE)  != </a:t>
            </a:r>
            <a:r>
              <a:rPr lang="en-US" sz="2400" dirty="0" err="1">
                <a:solidFill>
                  <a:sysClr val="windowText" lastClr="000000"/>
                </a:solidFill>
              </a:rPr>
              <a:t>Last_Modification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76" name="Connettore 2 75"/>
          <p:cNvCxnSpPr>
            <a:stCxn id="68" idx="2"/>
            <a:endCxn id="75" idx="0"/>
          </p:cNvCxnSpPr>
          <p:nvPr/>
        </p:nvCxnSpPr>
        <p:spPr>
          <a:xfrm>
            <a:off x="4632970" y="7927574"/>
            <a:ext cx="0" cy="58687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sellaDiTesto 76"/>
          <p:cNvSpPr txBox="1"/>
          <p:nvPr/>
        </p:nvSpPr>
        <p:spPr>
          <a:xfrm>
            <a:off x="7653982" y="8824343"/>
            <a:ext cx="3329353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3600" dirty="0"/>
              <a:t>Don’t do DQC</a:t>
            </a:r>
            <a:endParaRPr lang="it-IT" sz="3600" dirty="0"/>
          </a:p>
        </p:txBody>
      </p:sp>
      <p:cxnSp>
        <p:nvCxnSpPr>
          <p:cNvPr id="78" name="Connettore 2 77"/>
          <p:cNvCxnSpPr>
            <a:stCxn id="75" idx="3"/>
            <a:endCxn id="77" idx="1"/>
          </p:cNvCxnSpPr>
          <p:nvPr/>
        </p:nvCxnSpPr>
        <p:spPr>
          <a:xfrm>
            <a:off x="7243643" y="9147498"/>
            <a:ext cx="410339" cy="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sellaDiTesto 78"/>
          <p:cNvSpPr txBox="1"/>
          <p:nvPr/>
        </p:nvSpPr>
        <p:spPr>
          <a:xfrm>
            <a:off x="4091567" y="9807890"/>
            <a:ext cx="367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T</a:t>
            </a:r>
            <a:endParaRPr lang="it-IT" dirty="0"/>
          </a:p>
        </p:txBody>
      </p:sp>
      <p:sp>
        <p:nvSpPr>
          <p:cNvPr id="80" name="CasellaDiTesto 79"/>
          <p:cNvSpPr txBox="1"/>
          <p:nvPr/>
        </p:nvSpPr>
        <p:spPr>
          <a:xfrm>
            <a:off x="320258" y="10595954"/>
            <a:ext cx="8625433" cy="95102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3600" dirty="0" smtClean="0"/>
              <a:t>Run </a:t>
            </a:r>
            <a:r>
              <a:rPr lang="en-US" sz="3600" dirty="0" err="1"/>
              <a:t>DQC_Report_Generator</a:t>
            </a:r>
            <a:r>
              <a:rPr lang="en-US" sz="3600" dirty="0"/>
              <a:t>:</a:t>
            </a:r>
          </a:p>
          <a:p>
            <a:r>
              <a:rPr lang="en-US" sz="3600" i="1" dirty="0"/>
              <a:t>Inputs:</a:t>
            </a:r>
          </a:p>
          <a:p>
            <a:pPr marL="571360" indent="-571360">
              <a:buFont typeface="Arial" panose="020B0604020202020204" pitchFamily="34" charset="0"/>
              <a:buChar char="•"/>
            </a:pPr>
            <a:r>
              <a:rPr lang="en-GB" sz="3600" dirty="0" err="1"/>
              <a:t>input_dir</a:t>
            </a:r>
            <a:endParaRPr lang="en-GB" sz="3600" dirty="0"/>
          </a:p>
          <a:p>
            <a:pPr marL="571360" indent="-571360">
              <a:buFont typeface="Arial" panose="020B0604020202020204" pitchFamily="34" charset="0"/>
              <a:buChar char="•"/>
            </a:pPr>
            <a:r>
              <a:rPr lang="en-GB" sz="3600" dirty="0" err="1"/>
              <a:t>output_dir_data</a:t>
            </a:r>
            <a:endParaRPr lang="en-GB" sz="3600" dirty="0"/>
          </a:p>
          <a:p>
            <a:pPr marL="571360" indent="-571360">
              <a:buFont typeface="Arial" panose="020B0604020202020204" pitchFamily="34" charset="0"/>
              <a:buChar char="•"/>
            </a:pPr>
            <a:r>
              <a:rPr lang="en-GB" sz="3600" dirty="0" err="1"/>
              <a:t>output_dir_report</a:t>
            </a:r>
            <a:endParaRPr lang="en-GB" sz="3600" dirty="0"/>
          </a:p>
          <a:p>
            <a:pPr marL="571360" indent="-571360">
              <a:buFont typeface="Arial" panose="020B0604020202020204" pitchFamily="34" charset="0"/>
              <a:buChar char="•"/>
            </a:pPr>
            <a:r>
              <a:rPr lang="en-GB" sz="3600" dirty="0" err="1"/>
              <a:t>project_dir</a:t>
            </a:r>
            <a:endParaRPr lang="en-GB" sz="3600" dirty="0"/>
          </a:p>
          <a:p>
            <a:pPr marL="571360" indent="-571360">
              <a:buFont typeface="Arial" panose="020B0604020202020204" pitchFamily="34" charset="0"/>
              <a:buChar char="•"/>
            </a:pPr>
            <a:r>
              <a:rPr lang="en-GB" sz="3600" dirty="0" err="1"/>
              <a:t>data_from_row</a:t>
            </a:r>
            <a:endParaRPr lang="en-GB" sz="3600" dirty="0"/>
          </a:p>
          <a:p>
            <a:pPr marL="571360" indent="-571360">
              <a:buFont typeface="Arial" panose="020B0604020202020204" pitchFamily="34" charset="0"/>
              <a:buChar char="•"/>
            </a:pPr>
            <a:r>
              <a:rPr lang="en-GB" sz="3600" dirty="0" err="1"/>
              <a:t>header_row_number</a:t>
            </a:r>
            <a:endParaRPr lang="en-GB" sz="3600" dirty="0"/>
          </a:p>
          <a:p>
            <a:pPr marL="571360" indent="-571360">
              <a:buFont typeface="Arial" panose="020B0604020202020204" pitchFamily="34" charset="0"/>
              <a:buChar char="•"/>
            </a:pPr>
            <a:r>
              <a:rPr lang="en-GB" sz="3600" dirty="0" err="1"/>
              <a:t>datetime_header</a:t>
            </a:r>
            <a:endParaRPr lang="en-GB" sz="3600" dirty="0"/>
          </a:p>
          <a:p>
            <a:pPr marL="571360" indent="-571360">
              <a:buFont typeface="Arial" panose="020B0604020202020204" pitchFamily="34" charset="0"/>
              <a:buChar char="•"/>
            </a:pPr>
            <a:r>
              <a:rPr lang="en-GB" sz="3600" dirty="0" err="1"/>
              <a:t>datetime_format</a:t>
            </a:r>
            <a:endParaRPr lang="en-GB" sz="3600" dirty="0"/>
          </a:p>
          <a:p>
            <a:pPr marL="571360" indent="-571360">
              <a:buFont typeface="Arial" panose="020B0604020202020204" pitchFamily="34" charset="0"/>
              <a:buChar char="•"/>
            </a:pPr>
            <a:r>
              <a:rPr lang="en-GB" sz="3600" dirty="0" err="1"/>
              <a:t>datetime_sampling</a:t>
            </a:r>
            <a:endParaRPr lang="en-GB" sz="3600" dirty="0"/>
          </a:p>
          <a:p>
            <a:pPr marL="571360" indent="-571360">
              <a:buFont typeface="Arial" panose="020B0604020202020204" pitchFamily="34" charset="0"/>
              <a:buChar char="•"/>
            </a:pPr>
            <a:r>
              <a:rPr lang="en-GB" sz="3600" dirty="0" err="1"/>
              <a:t>record_header</a:t>
            </a:r>
            <a:endParaRPr lang="en-GB" sz="3600" dirty="0"/>
          </a:p>
          <a:p>
            <a:pPr marL="571360" indent="-571360">
              <a:buFont typeface="Arial" panose="020B0604020202020204" pitchFamily="34" charset="0"/>
              <a:buChar char="•"/>
            </a:pPr>
            <a:r>
              <a:rPr lang="en-GB" sz="3600" dirty="0" err="1"/>
              <a:t>range_file</a:t>
            </a:r>
            <a:endParaRPr lang="en-GB" sz="3600" dirty="0"/>
          </a:p>
          <a:p>
            <a:pPr marL="571360" indent="-571360">
              <a:buFont typeface="Arial" panose="020B0604020202020204" pitchFamily="34" charset="0"/>
              <a:buChar char="•"/>
            </a:pPr>
            <a:r>
              <a:rPr lang="en-GB" sz="3600" dirty="0" err="1"/>
              <a:t>write_output_files</a:t>
            </a:r>
            <a:endParaRPr lang="en-GB" sz="3600" dirty="0"/>
          </a:p>
          <a:p>
            <a:pPr marL="571360" indent="-571360">
              <a:buFont typeface="Arial" panose="020B0604020202020204" pitchFamily="34" charset="0"/>
              <a:buChar char="•"/>
            </a:pPr>
            <a:r>
              <a:rPr lang="en-GB" sz="3600" dirty="0" err="1"/>
              <a:t>write_output_report</a:t>
            </a:r>
            <a:endParaRPr lang="en-GB" sz="3600" dirty="0"/>
          </a:p>
          <a:p>
            <a:pPr marL="571360" indent="-571360">
              <a:buFont typeface="Arial" panose="020B0604020202020204" pitchFamily="34" charset="0"/>
              <a:buChar char="•"/>
            </a:pPr>
            <a:r>
              <a:rPr lang="en-GB" sz="3600" b="1" dirty="0"/>
              <a:t>file</a:t>
            </a:r>
          </a:p>
          <a:p>
            <a:pPr marL="571360" indent="-571360">
              <a:buFont typeface="Arial" panose="020B0604020202020204" pitchFamily="34" charset="0"/>
              <a:buChar char="•"/>
            </a:pPr>
            <a:r>
              <a:rPr lang="en-GB" sz="3600" dirty="0" err="1"/>
              <a:t>start_date</a:t>
            </a:r>
            <a:r>
              <a:rPr lang="en-GB" sz="3600" dirty="0"/>
              <a:t> = </a:t>
            </a:r>
            <a:r>
              <a:rPr lang="en-GB" sz="3600" dirty="0" err="1"/>
              <a:t>download_table$Last_date</a:t>
            </a:r>
            <a:endParaRPr lang="it-IT" sz="3600" dirty="0"/>
          </a:p>
        </p:txBody>
      </p:sp>
      <p:sp>
        <p:nvSpPr>
          <p:cNvPr id="81" name="CasellaDiTesto 80"/>
          <p:cNvSpPr txBox="1"/>
          <p:nvPr/>
        </p:nvSpPr>
        <p:spPr>
          <a:xfrm>
            <a:off x="7044344" y="847505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F</a:t>
            </a:r>
          </a:p>
        </p:txBody>
      </p:sp>
      <p:cxnSp>
        <p:nvCxnSpPr>
          <p:cNvPr id="82" name="Connettore 2 81"/>
          <p:cNvCxnSpPr>
            <a:stCxn id="75" idx="2"/>
            <a:endCxn id="80" idx="0"/>
          </p:cNvCxnSpPr>
          <p:nvPr/>
        </p:nvCxnSpPr>
        <p:spPr>
          <a:xfrm flipH="1">
            <a:off x="4632970" y="9780544"/>
            <a:ext cx="8" cy="81541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ecisione 25"/>
          <p:cNvSpPr/>
          <p:nvPr/>
        </p:nvSpPr>
        <p:spPr>
          <a:xfrm>
            <a:off x="2418647" y="4781360"/>
            <a:ext cx="4431327" cy="126609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23" rIns="91438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file</a:t>
            </a:r>
            <a:r>
              <a:rPr lang="en-US" sz="2400" dirty="0">
                <a:solidFill>
                  <a:sysClr val="windowText" lastClr="000000"/>
                </a:solidFill>
              </a:rPr>
              <a:t> </a:t>
            </a:r>
            <a:r>
              <a:rPr lang="en-US" sz="2400" dirty="0">
                <a:solidFill>
                  <a:sysClr val="windowText" lastClr="000000"/>
                </a:solidFill>
              </a:rPr>
              <a:t>%in% </a:t>
            </a:r>
            <a:r>
              <a:rPr lang="en-US" sz="2400" dirty="0" err="1">
                <a:solidFill>
                  <a:sysClr val="windowText" lastClr="000000"/>
                </a:solidFill>
              </a:rPr>
              <a:t>download_table</a:t>
            </a:r>
            <a:r>
              <a:rPr lang="en-US" sz="2400" dirty="0">
                <a:solidFill>
                  <a:sysClr val="windowText" lastClr="000000"/>
                </a:solidFill>
              </a:rPr>
              <a:t> </a:t>
            </a:r>
          </a:p>
        </p:txBody>
      </p:sp>
      <p:sp>
        <p:nvSpPr>
          <p:cNvPr id="29" name="CasellaDiTesto 28"/>
          <p:cNvSpPr txBox="1"/>
          <p:nvPr/>
        </p:nvSpPr>
        <p:spPr>
          <a:xfrm>
            <a:off x="2314349" y="3650289"/>
            <a:ext cx="4639912" cy="646331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ctr"/>
            <a:r>
              <a:rPr lang="en-US" sz="3600" dirty="0"/>
              <a:t>Extract </a:t>
            </a:r>
            <a:r>
              <a:rPr lang="en-US" sz="3600" b="1" dirty="0"/>
              <a:t>file</a:t>
            </a:r>
            <a:r>
              <a:rPr lang="en-US" sz="3600" dirty="0"/>
              <a:t> = files[</a:t>
            </a:r>
            <a:r>
              <a:rPr lang="en-US" sz="3600" dirty="0" err="1"/>
              <a:t>i</a:t>
            </a:r>
            <a:r>
              <a:rPr lang="en-US" sz="3600" dirty="0"/>
              <a:t>]</a:t>
            </a:r>
          </a:p>
        </p:txBody>
      </p:sp>
      <p:sp>
        <p:nvSpPr>
          <p:cNvPr id="5" name="Preparazione 4"/>
          <p:cNvSpPr/>
          <p:nvPr/>
        </p:nvSpPr>
        <p:spPr>
          <a:xfrm>
            <a:off x="1187181" y="2389928"/>
            <a:ext cx="6894248" cy="646331"/>
          </a:xfrm>
          <a:prstGeom prst="flowChartPreparation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sz="3600" dirty="0"/>
              <a:t>For </a:t>
            </a:r>
            <a:r>
              <a:rPr lang="en-US" sz="3600" dirty="0" err="1"/>
              <a:t>i</a:t>
            </a:r>
            <a:r>
              <a:rPr lang="en-US" sz="3600" dirty="0"/>
              <a:t> in 1:length(</a:t>
            </a:r>
            <a:r>
              <a:rPr lang="en-US" sz="3600" b="1" dirty="0"/>
              <a:t>files</a:t>
            </a:r>
            <a:r>
              <a:rPr lang="en-US" sz="3600" dirty="0"/>
              <a:t>)</a:t>
            </a:r>
            <a:endParaRPr lang="it-IT" sz="3600" dirty="0"/>
          </a:p>
        </p:txBody>
      </p:sp>
      <p:cxnSp>
        <p:nvCxnSpPr>
          <p:cNvPr id="7" name="Connettore 2 6"/>
          <p:cNvCxnSpPr>
            <a:stCxn id="65" idx="2"/>
            <a:endCxn id="5" idx="0"/>
          </p:cNvCxnSpPr>
          <p:nvPr/>
        </p:nvCxnSpPr>
        <p:spPr>
          <a:xfrm>
            <a:off x="4634305" y="1809341"/>
            <a:ext cx="0" cy="580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/>
          <p:cNvCxnSpPr>
            <a:stCxn id="5" idx="2"/>
            <a:endCxn id="29" idx="0"/>
          </p:cNvCxnSpPr>
          <p:nvPr/>
        </p:nvCxnSpPr>
        <p:spPr>
          <a:xfrm>
            <a:off x="4634305" y="3036254"/>
            <a:ext cx="0" cy="614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>
            <a:stCxn id="29" idx="2"/>
            <a:endCxn id="26" idx="0"/>
          </p:cNvCxnSpPr>
          <p:nvPr/>
        </p:nvCxnSpPr>
        <p:spPr>
          <a:xfrm>
            <a:off x="4634310" y="4296620"/>
            <a:ext cx="1" cy="484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sellaDiTesto 43"/>
          <p:cNvSpPr txBox="1"/>
          <p:nvPr/>
        </p:nvSpPr>
        <p:spPr>
          <a:xfrm>
            <a:off x="7750226" y="4814249"/>
            <a:ext cx="1033767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3600" dirty="0"/>
              <a:t>Add file a </a:t>
            </a:r>
            <a:r>
              <a:rPr lang="en-US" sz="3600" b="1" dirty="0" err="1"/>
              <a:t>download_table</a:t>
            </a:r>
            <a:r>
              <a:rPr lang="en-US" sz="3600" dirty="0"/>
              <a:t>, con </a:t>
            </a:r>
            <a:r>
              <a:rPr lang="en-US" sz="3600" dirty="0" err="1"/>
              <a:t>last_date</a:t>
            </a:r>
            <a:r>
              <a:rPr lang="en-US" sz="3600" dirty="0"/>
              <a:t> = NA, </a:t>
            </a:r>
            <a:r>
              <a:rPr lang="en-US" sz="3600" dirty="0" err="1"/>
              <a:t>Stop_DQC</a:t>
            </a:r>
            <a:r>
              <a:rPr lang="en-US" sz="3600" dirty="0"/>
              <a:t>=0, </a:t>
            </a:r>
            <a:r>
              <a:rPr lang="en-US" sz="3600" dirty="0" err="1"/>
              <a:t>Last_Modification</a:t>
            </a:r>
            <a:r>
              <a:rPr lang="en-US" sz="3600" dirty="0"/>
              <a:t> = </a:t>
            </a:r>
            <a:r>
              <a:rPr lang="en-US" sz="3600" dirty="0" err="1"/>
              <a:t>file.mtime</a:t>
            </a:r>
            <a:r>
              <a:rPr lang="en-US" sz="3600" dirty="0"/>
              <a:t>(</a:t>
            </a:r>
            <a:r>
              <a:rPr lang="en-US" sz="3600" b="1" dirty="0"/>
              <a:t>file</a:t>
            </a:r>
            <a:r>
              <a:rPr lang="en-US" sz="3600" dirty="0"/>
              <a:t>)</a:t>
            </a:r>
            <a:endParaRPr lang="it-IT" sz="3600" dirty="0"/>
          </a:p>
        </p:txBody>
      </p:sp>
      <p:sp>
        <p:nvSpPr>
          <p:cNvPr id="46" name="CasellaDiTesto 45"/>
          <p:cNvSpPr txBox="1"/>
          <p:nvPr/>
        </p:nvSpPr>
        <p:spPr>
          <a:xfrm>
            <a:off x="6760884" y="4939467"/>
            <a:ext cx="368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F</a:t>
            </a:r>
          </a:p>
        </p:txBody>
      </p:sp>
      <p:cxnSp>
        <p:nvCxnSpPr>
          <p:cNvPr id="18" name="Connettore 2 17"/>
          <p:cNvCxnSpPr>
            <a:stCxn id="26" idx="3"/>
            <a:endCxn id="44" idx="1"/>
          </p:cNvCxnSpPr>
          <p:nvPr/>
        </p:nvCxnSpPr>
        <p:spPr>
          <a:xfrm>
            <a:off x="6849974" y="5414411"/>
            <a:ext cx="900257" cy="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sellaDiTesto 48"/>
          <p:cNvSpPr txBox="1"/>
          <p:nvPr/>
        </p:nvSpPr>
        <p:spPr>
          <a:xfrm>
            <a:off x="4091567" y="6065319"/>
            <a:ext cx="367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FF0000"/>
                </a:solidFill>
              </a:defRPr>
            </a:lvl1pPr>
          </a:lstStyle>
          <a:p>
            <a:r>
              <a:rPr lang="en-US" dirty="0">
                <a:solidFill>
                  <a:srgbClr val="00B050"/>
                </a:solidFill>
              </a:rPr>
              <a:t>T</a:t>
            </a:r>
            <a:endParaRPr lang="it-IT" dirty="0">
              <a:solidFill>
                <a:srgbClr val="00B050"/>
              </a:solidFill>
            </a:endParaRPr>
          </a:p>
        </p:txBody>
      </p:sp>
      <p:cxnSp>
        <p:nvCxnSpPr>
          <p:cNvPr id="22" name="Connettore 2 21"/>
          <p:cNvCxnSpPr>
            <a:stCxn id="26" idx="2"/>
            <a:endCxn id="68" idx="0"/>
          </p:cNvCxnSpPr>
          <p:nvPr/>
        </p:nvCxnSpPr>
        <p:spPr>
          <a:xfrm flipH="1">
            <a:off x="4632970" y="6047448"/>
            <a:ext cx="1328" cy="61402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4 23"/>
          <p:cNvCxnSpPr>
            <a:stCxn id="44" idx="2"/>
          </p:cNvCxnSpPr>
          <p:nvPr/>
        </p:nvCxnSpPr>
        <p:spPr>
          <a:xfrm rot="5400000">
            <a:off x="8606080" y="2041484"/>
            <a:ext cx="339901" cy="82860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/>
          <p:cNvCxnSpPr>
            <a:stCxn id="67" idx="1"/>
            <a:endCxn id="29" idx="3"/>
          </p:cNvCxnSpPr>
          <p:nvPr/>
        </p:nvCxnSpPr>
        <p:spPr>
          <a:xfrm flipH="1" flipV="1">
            <a:off x="6954261" y="3973455"/>
            <a:ext cx="19574208" cy="757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sellaDiTesto 82"/>
          <p:cNvSpPr txBox="1"/>
          <p:nvPr/>
        </p:nvSpPr>
        <p:spPr>
          <a:xfrm>
            <a:off x="27617870" y="10157250"/>
            <a:ext cx="6250846" cy="715089"/>
          </a:xfrm>
          <a:prstGeom prst="flowChartAlternateProcess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ctr"/>
            <a:r>
              <a:rPr lang="en-US" sz="3600" u="sng" dirty="0" err="1"/>
              <a:t>DQC_Report_Generator.Rmd</a:t>
            </a:r>
            <a:endParaRPr lang="en-US" sz="3600" u="sng" dirty="0"/>
          </a:p>
        </p:txBody>
      </p:sp>
      <p:sp>
        <p:nvSpPr>
          <p:cNvPr id="36" name="Documento multiplo 35"/>
          <p:cNvSpPr/>
          <p:nvPr/>
        </p:nvSpPr>
        <p:spPr>
          <a:xfrm>
            <a:off x="28782149" y="11420216"/>
            <a:ext cx="3922295" cy="808851"/>
          </a:xfrm>
          <a:prstGeom prst="flowChartMultidocumen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sz="3600" i="1" dirty="0"/>
              <a:t>Inputs</a:t>
            </a:r>
            <a:endParaRPr lang="it-IT" sz="3600" i="1" dirty="0"/>
          </a:p>
        </p:txBody>
      </p:sp>
      <p:cxnSp>
        <p:nvCxnSpPr>
          <p:cNvPr id="38" name="Connettore 2 37"/>
          <p:cNvCxnSpPr>
            <a:stCxn id="83" idx="2"/>
            <a:endCxn id="36" idx="0"/>
          </p:cNvCxnSpPr>
          <p:nvPr/>
        </p:nvCxnSpPr>
        <p:spPr>
          <a:xfrm>
            <a:off x="30743297" y="10872339"/>
            <a:ext cx="269839" cy="547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/>
          <p:cNvCxnSpPr>
            <a:stCxn id="80" idx="3"/>
            <a:endCxn id="36" idx="1"/>
          </p:cNvCxnSpPr>
          <p:nvPr/>
        </p:nvCxnSpPr>
        <p:spPr>
          <a:xfrm flipV="1">
            <a:off x="8945689" y="11824640"/>
            <a:ext cx="19836458" cy="3526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Elaborazione 84"/>
          <p:cNvSpPr/>
          <p:nvPr/>
        </p:nvSpPr>
        <p:spPr>
          <a:xfrm>
            <a:off x="28277329" y="14354432"/>
            <a:ext cx="4931928" cy="646331"/>
          </a:xfrm>
          <a:prstGeom prst="flowChartProcess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sz="3600" dirty="0"/>
              <a:t>Check if </a:t>
            </a:r>
            <a:r>
              <a:rPr lang="en-US" sz="3600" b="1" dirty="0"/>
              <a:t>file</a:t>
            </a:r>
            <a:r>
              <a:rPr lang="en-US" sz="3600" dirty="0"/>
              <a:t> is empty</a:t>
            </a:r>
            <a:endParaRPr lang="it-IT" sz="3600" dirty="0"/>
          </a:p>
        </p:txBody>
      </p:sp>
      <p:sp>
        <p:nvSpPr>
          <p:cNvPr id="86" name="Decisione 85"/>
          <p:cNvSpPr/>
          <p:nvPr/>
        </p:nvSpPr>
        <p:spPr>
          <a:xfrm>
            <a:off x="28679343" y="15637051"/>
            <a:ext cx="4127900" cy="917079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23" rIns="91438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>
                <a:solidFill>
                  <a:sysClr val="windowText" lastClr="000000"/>
                </a:solidFill>
              </a:rPr>
              <a:t>flag_empty</a:t>
            </a:r>
            <a:r>
              <a:rPr lang="en-US" sz="2400" dirty="0">
                <a:solidFill>
                  <a:sysClr val="windowText" lastClr="000000"/>
                </a:solidFill>
              </a:rPr>
              <a:t> = 0</a:t>
            </a:r>
            <a:endParaRPr lang="it-IT" sz="2400" dirty="0">
              <a:solidFill>
                <a:sysClr val="windowText" lastClr="000000"/>
              </a:solidFill>
            </a:endParaRPr>
          </a:p>
        </p:txBody>
      </p:sp>
      <p:sp>
        <p:nvSpPr>
          <p:cNvPr id="95" name="Elaborazione 94"/>
          <p:cNvSpPr/>
          <p:nvPr/>
        </p:nvSpPr>
        <p:spPr>
          <a:xfrm>
            <a:off x="33695085" y="15772424"/>
            <a:ext cx="3935011" cy="646331"/>
          </a:xfrm>
          <a:prstGeom prst="flowChartProcess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i="1" dirty="0"/>
              <a:t>Error</a:t>
            </a:r>
            <a:r>
              <a:rPr lang="en-US" sz="3600" dirty="0"/>
              <a:t>: </a:t>
            </a:r>
            <a:r>
              <a:rPr lang="en-US" sz="3600" b="1" dirty="0"/>
              <a:t>file</a:t>
            </a:r>
            <a:r>
              <a:rPr lang="en-US" sz="3600" dirty="0"/>
              <a:t> is empty </a:t>
            </a:r>
            <a:endParaRPr lang="it-IT" sz="3600" dirty="0"/>
          </a:p>
        </p:txBody>
      </p:sp>
      <p:sp>
        <p:nvSpPr>
          <p:cNvPr id="96" name="Elaborazione 95"/>
          <p:cNvSpPr/>
          <p:nvPr/>
        </p:nvSpPr>
        <p:spPr>
          <a:xfrm>
            <a:off x="27839600" y="17037762"/>
            <a:ext cx="5800518" cy="646331"/>
          </a:xfrm>
          <a:prstGeom prst="flowChartProcess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sz="3600" dirty="0"/>
              <a:t>Check data structure issue</a:t>
            </a:r>
            <a:r>
              <a:rPr lang="it-IT" sz="3600" dirty="0"/>
              <a:t>s</a:t>
            </a:r>
            <a:endParaRPr lang="en-US" sz="3600" dirty="0"/>
          </a:p>
        </p:txBody>
      </p:sp>
      <p:sp>
        <p:nvSpPr>
          <p:cNvPr id="97" name="Decisione 96"/>
          <p:cNvSpPr/>
          <p:nvPr/>
        </p:nvSpPr>
        <p:spPr>
          <a:xfrm>
            <a:off x="28821552" y="18292735"/>
            <a:ext cx="3843487" cy="94312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23" rIns="91438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>
                <a:solidFill>
                  <a:sysClr val="windowText" lastClr="000000"/>
                </a:solidFill>
              </a:rPr>
              <a:t>flag_error_df</a:t>
            </a:r>
            <a:endParaRPr lang="it-IT" sz="2400" dirty="0">
              <a:solidFill>
                <a:sysClr val="windowText" lastClr="000000"/>
              </a:solidFill>
            </a:endParaRPr>
          </a:p>
        </p:txBody>
      </p:sp>
      <p:sp>
        <p:nvSpPr>
          <p:cNvPr id="98" name="CasellaDiTesto 97"/>
          <p:cNvSpPr txBox="1"/>
          <p:nvPr/>
        </p:nvSpPr>
        <p:spPr>
          <a:xfrm>
            <a:off x="41307349" y="16844887"/>
            <a:ext cx="600595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Note: </a:t>
            </a:r>
          </a:p>
          <a:p>
            <a:r>
              <a:rPr lang="en-US" sz="2400" dirty="0"/>
              <a:t>Compare number of data column with header column</a:t>
            </a:r>
            <a:endParaRPr lang="it-IT" sz="2400" dirty="0"/>
          </a:p>
        </p:txBody>
      </p:sp>
      <p:sp>
        <p:nvSpPr>
          <p:cNvPr id="99" name="Elaborazione 98"/>
          <p:cNvSpPr/>
          <p:nvPr/>
        </p:nvSpPr>
        <p:spPr>
          <a:xfrm>
            <a:off x="33722777" y="18162095"/>
            <a:ext cx="3624427" cy="1200329"/>
          </a:xfrm>
          <a:prstGeom prst="flowChartProcess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i="1" dirty="0"/>
              <a:t>Error</a:t>
            </a:r>
            <a:r>
              <a:rPr lang="en-US" sz="3600" dirty="0"/>
              <a:t>: more header than data!</a:t>
            </a:r>
            <a:endParaRPr lang="it-IT" sz="3600" dirty="0"/>
          </a:p>
        </p:txBody>
      </p:sp>
      <p:sp>
        <p:nvSpPr>
          <p:cNvPr id="103" name="Elaborazione 102"/>
          <p:cNvSpPr/>
          <p:nvPr/>
        </p:nvSpPr>
        <p:spPr>
          <a:xfrm>
            <a:off x="22784699" y="18162095"/>
            <a:ext cx="4979115" cy="1200329"/>
          </a:xfrm>
          <a:prstGeom prst="flowChartProcess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i="1" dirty="0"/>
              <a:t>Error</a:t>
            </a:r>
            <a:r>
              <a:rPr lang="en-US" sz="3600" dirty="0"/>
              <a:t>: header not defined or manipulation errors</a:t>
            </a:r>
            <a:endParaRPr lang="it-IT" sz="3600" dirty="0"/>
          </a:p>
        </p:txBody>
      </p:sp>
      <p:sp>
        <p:nvSpPr>
          <p:cNvPr id="107" name="Elaborazione 106"/>
          <p:cNvSpPr/>
          <p:nvPr/>
        </p:nvSpPr>
        <p:spPr>
          <a:xfrm>
            <a:off x="28066701" y="19985382"/>
            <a:ext cx="5336289" cy="646331"/>
          </a:xfrm>
          <a:prstGeom prst="flowChartProcess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sz="3600" dirty="0"/>
              <a:t>Check last download date</a:t>
            </a:r>
          </a:p>
        </p:txBody>
      </p:sp>
      <p:sp>
        <p:nvSpPr>
          <p:cNvPr id="108" name="Decisione 107"/>
          <p:cNvSpPr/>
          <p:nvPr/>
        </p:nvSpPr>
        <p:spPr>
          <a:xfrm>
            <a:off x="28807561" y="21285909"/>
            <a:ext cx="3854567" cy="104883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23" rIns="91438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>
                <a:solidFill>
                  <a:sysClr val="windowText" lastClr="000000"/>
                </a:solidFill>
              </a:rPr>
              <a:t>flag_date</a:t>
            </a:r>
            <a:r>
              <a:rPr lang="en-US" sz="2400" dirty="0">
                <a:solidFill>
                  <a:sysClr val="windowText" lastClr="000000"/>
                </a:solidFill>
              </a:rPr>
              <a:t> = 0</a:t>
            </a:r>
            <a:endParaRPr lang="it-IT" sz="2400" dirty="0">
              <a:solidFill>
                <a:sysClr val="windowText" lastClr="000000"/>
              </a:solidFill>
            </a:endParaRPr>
          </a:p>
        </p:txBody>
      </p:sp>
      <p:sp>
        <p:nvSpPr>
          <p:cNvPr id="109" name="Elaborazione 108"/>
          <p:cNvSpPr/>
          <p:nvPr/>
        </p:nvSpPr>
        <p:spPr>
          <a:xfrm>
            <a:off x="27805396" y="22937337"/>
            <a:ext cx="5858895" cy="646331"/>
          </a:xfrm>
          <a:prstGeom prst="flowChartProcess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sz="3600" dirty="0"/>
              <a:t>Deletes duplicated rows</a:t>
            </a:r>
          </a:p>
        </p:txBody>
      </p:sp>
      <p:sp>
        <p:nvSpPr>
          <p:cNvPr id="112" name="Elaborazione 111"/>
          <p:cNvSpPr/>
          <p:nvPr/>
        </p:nvSpPr>
        <p:spPr>
          <a:xfrm>
            <a:off x="33722773" y="21468456"/>
            <a:ext cx="5162778" cy="646331"/>
          </a:xfrm>
          <a:prstGeom prst="flowChartProcess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i="1" dirty="0"/>
              <a:t>Error</a:t>
            </a:r>
            <a:r>
              <a:rPr lang="en-US" sz="3600" dirty="0"/>
              <a:t>: </a:t>
            </a:r>
            <a:r>
              <a:rPr lang="en-US" sz="3600" b="1" dirty="0"/>
              <a:t>file</a:t>
            </a:r>
            <a:r>
              <a:rPr lang="en-US" sz="3600" dirty="0"/>
              <a:t> already process</a:t>
            </a:r>
            <a:endParaRPr lang="it-IT" sz="3600" dirty="0"/>
          </a:p>
        </p:txBody>
      </p:sp>
      <p:sp>
        <p:nvSpPr>
          <p:cNvPr id="115" name="CasellaDiTesto 114"/>
          <p:cNvSpPr txBox="1"/>
          <p:nvPr/>
        </p:nvSpPr>
        <p:spPr>
          <a:xfrm>
            <a:off x="20507653" y="19523714"/>
            <a:ext cx="6794181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Note: </a:t>
            </a:r>
          </a:p>
          <a:p>
            <a:r>
              <a:rPr lang="en-US" dirty="0"/>
              <a:t>Compare last date in files with last date in download table. If download table is higher or equal to date file, file is already process.</a:t>
            </a:r>
            <a:endParaRPr lang="it-IT" dirty="0"/>
          </a:p>
        </p:txBody>
      </p:sp>
      <p:sp>
        <p:nvSpPr>
          <p:cNvPr id="116" name="Elaborazione 115"/>
          <p:cNvSpPr/>
          <p:nvPr/>
        </p:nvSpPr>
        <p:spPr>
          <a:xfrm>
            <a:off x="28950183" y="25826707"/>
            <a:ext cx="3582786" cy="646331"/>
          </a:xfrm>
          <a:prstGeom prst="flowChartProcess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sz="3600" dirty="0"/>
              <a:t>Detect overlaps</a:t>
            </a:r>
          </a:p>
        </p:txBody>
      </p:sp>
      <p:sp>
        <p:nvSpPr>
          <p:cNvPr id="118" name="CasellaDiTesto 117"/>
          <p:cNvSpPr txBox="1"/>
          <p:nvPr/>
        </p:nvSpPr>
        <p:spPr>
          <a:xfrm>
            <a:off x="22485217" y="22860712"/>
            <a:ext cx="4827124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Note: </a:t>
            </a:r>
          </a:p>
          <a:p>
            <a:r>
              <a:rPr lang="en-US" dirty="0"/>
              <a:t>Identical rows are deletes</a:t>
            </a:r>
            <a:endParaRPr lang="it-IT" dirty="0"/>
          </a:p>
        </p:txBody>
      </p:sp>
      <p:sp>
        <p:nvSpPr>
          <p:cNvPr id="119" name="CasellaDiTesto 118"/>
          <p:cNvSpPr txBox="1"/>
          <p:nvPr/>
        </p:nvSpPr>
        <p:spPr>
          <a:xfrm>
            <a:off x="19338765" y="25724790"/>
            <a:ext cx="7962552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Note: </a:t>
            </a:r>
          </a:p>
          <a:p>
            <a:r>
              <a:rPr lang="en-US" sz="2400" dirty="0"/>
              <a:t>Overlaps are data having the same dates but different values</a:t>
            </a:r>
            <a:endParaRPr lang="it-IT" sz="2400" dirty="0"/>
          </a:p>
        </p:txBody>
      </p:sp>
      <p:sp>
        <p:nvSpPr>
          <p:cNvPr id="120" name="Decisione 119"/>
          <p:cNvSpPr/>
          <p:nvPr/>
        </p:nvSpPr>
        <p:spPr>
          <a:xfrm>
            <a:off x="28373296" y="27217465"/>
            <a:ext cx="4736565" cy="97773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23" rIns="91438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>
                <a:solidFill>
                  <a:sysClr val="windowText" lastClr="000000"/>
                </a:solidFill>
              </a:rPr>
              <a:t>flag_overlap</a:t>
            </a:r>
            <a:r>
              <a:rPr lang="en-US" sz="2400" dirty="0">
                <a:solidFill>
                  <a:sysClr val="windowText" lastClr="000000"/>
                </a:solidFill>
              </a:rPr>
              <a:t> = 0</a:t>
            </a:r>
            <a:endParaRPr lang="it-IT" sz="2400" dirty="0">
              <a:solidFill>
                <a:sysClr val="windowText" lastClr="000000"/>
              </a:solidFill>
            </a:endParaRPr>
          </a:p>
        </p:txBody>
      </p:sp>
      <p:sp>
        <p:nvSpPr>
          <p:cNvPr id="121" name="Rettangolo 120"/>
          <p:cNvSpPr/>
          <p:nvPr/>
        </p:nvSpPr>
        <p:spPr>
          <a:xfrm>
            <a:off x="41306978" y="24409616"/>
            <a:ext cx="7739337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r>
              <a:rPr lang="en-US" sz="3200" i="1" dirty="0">
                <a:solidFill>
                  <a:schemeClr val="accent2">
                    <a:lumMod val="75000"/>
                  </a:schemeClr>
                </a:solidFill>
              </a:rPr>
              <a:t>Warning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: there are duplicated rows in files</a:t>
            </a:r>
            <a:endParaRPr lang="it-IT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3" name="Elaborazione 122"/>
          <p:cNvSpPr/>
          <p:nvPr/>
        </p:nvSpPr>
        <p:spPr>
          <a:xfrm>
            <a:off x="33733577" y="27371171"/>
            <a:ext cx="4849957" cy="646331"/>
          </a:xfrm>
          <a:prstGeom prst="flowChartProcess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i="1" dirty="0"/>
              <a:t>Error</a:t>
            </a:r>
            <a:r>
              <a:rPr lang="en-US" sz="3600" dirty="0"/>
              <a:t>: Fix overlaps issues</a:t>
            </a:r>
            <a:endParaRPr lang="it-IT" sz="3600" dirty="0"/>
          </a:p>
        </p:txBody>
      </p:sp>
      <p:sp>
        <p:nvSpPr>
          <p:cNvPr id="125" name="Elaborazione 124"/>
          <p:cNvSpPr/>
          <p:nvPr/>
        </p:nvSpPr>
        <p:spPr>
          <a:xfrm>
            <a:off x="27230389" y="28968063"/>
            <a:ext cx="7028496" cy="646331"/>
          </a:xfrm>
          <a:prstGeom prst="flowChartProcess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sz="3600" dirty="0"/>
              <a:t>Find and </a:t>
            </a:r>
            <a:r>
              <a:rPr lang="en-US" sz="3600" dirty="0"/>
              <a:t>fill missing </a:t>
            </a:r>
            <a:r>
              <a:rPr lang="en-US" sz="3600" dirty="0"/>
              <a:t>dates with </a:t>
            </a:r>
            <a:r>
              <a:rPr lang="en-US" sz="3600" dirty="0" err="1"/>
              <a:t>NaN</a:t>
            </a:r>
            <a:endParaRPr lang="en-US" sz="3600" dirty="0"/>
          </a:p>
        </p:txBody>
      </p:sp>
      <p:cxnSp>
        <p:nvCxnSpPr>
          <p:cNvPr id="130" name="Connettore 2 129"/>
          <p:cNvCxnSpPr>
            <a:stCxn id="96" idx="2"/>
            <a:endCxn id="97" idx="0"/>
          </p:cNvCxnSpPr>
          <p:nvPr/>
        </p:nvCxnSpPr>
        <p:spPr>
          <a:xfrm>
            <a:off x="30739859" y="17684090"/>
            <a:ext cx="3434" cy="608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ttore 2 130"/>
          <p:cNvCxnSpPr>
            <a:stCxn id="97" idx="3"/>
            <a:endCxn id="99" idx="1"/>
          </p:cNvCxnSpPr>
          <p:nvPr/>
        </p:nvCxnSpPr>
        <p:spPr>
          <a:xfrm flipV="1">
            <a:off x="32665035" y="18762260"/>
            <a:ext cx="1057738" cy="20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ttore 2 133"/>
          <p:cNvCxnSpPr>
            <a:stCxn id="97" idx="1"/>
            <a:endCxn id="103" idx="3"/>
          </p:cNvCxnSpPr>
          <p:nvPr/>
        </p:nvCxnSpPr>
        <p:spPr>
          <a:xfrm flipH="1" flipV="1">
            <a:off x="27763810" y="18762260"/>
            <a:ext cx="1057738" cy="20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Elaborazione 142"/>
          <p:cNvSpPr/>
          <p:nvPr/>
        </p:nvSpPr>
        <p:spPr>
          <a:xfrm>
            <a:off x="27621437" y="32300571"/>
            <a:ext cx="6256198" cy="646331"/>
          </a:xfrm>
          <a:prstGeom prst="flowChartProcess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sz="3600" dirty="0"/>
              <a:t>Add missing header in range file</a:t>
            </a:r>
          </a:p>
        </p:txBody>
      </p:sp>
      <p:sp>
        <p:nvSpPr>
          <p:cNvPr id="146" name="Decisione 145"/>
          <p:cNvSpPr/>
          <p:nvPr/>
        </p:nvSpPr>
        <p:spPr>
          <a:xfrm>
            <a:off x="27272266" y="33537175"/>
            <a:ext cx="6938623" cy="117380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23" rIns="91438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>
                <a:solidFill>
                  <a:sysClr val="windowText" lastClr="000000"/>
                </a:solidFill>
              </a:rPr>
              <a:t>flag_range_to_update</a:t>
            </a:r>
            <a:r>
              <a:rPr lang="en-US" sz="2400" dirty="0">
                <a:solidFill>
                  <a:sysClr val="windowText" lastClr="000000"/>
                </a:solidFill>
              </a:rPr>
              <a:t> = 0</a:t>
            </a:r>
            <a:endParaRPr lang="it-IT" sz="2400" dirty="0">
              <a:solidFill>
                <a:sysClr val="windowText" lastClr="000000"/>
              </a:solidFill>
            </a:endParaRPr>
          </a:p>
        </p:txBody>
      </p:sp>
      <p:sp>
        <p:nvSpPr>
          <p:cNvPr id="149" name="Elaborazione 148"/>
          <p:cNvSpPr/>
          <p:nvPr/>
        </p:nvSpPr>
        <p:spPr>
          <a:xfrm>
            <a:off x="35110547" y="33808681"/>
            <a:ext cx="5103331" cy="646331"/>
          </a:xfrm>
          <a:prstGeom prst="flowChartProcess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i="1" dirty="0"/>
              <a:t>Error: </a:t>
            </a:r>
            <a:r>
              <a:rPr lang="en-US" sz="3600" dirty="0"/>
              <a:t>update range limits</a:t>
            </a:r>
            <a:endParaRPr lang="it-IT" sz="3600" dirty="0"/>
          </a:p>
        </p:txBody>
      </p:sp>
      <p:sp>
        <p:nvSpPr>
          <p:cNvPr id="153" name="Elaborazione 152"/>
          <p:cNvSpPr/>
          <p:nvPr/>
        </p:nvSpPr>
        <p:spPr>
          <a:xfrm>
            <a:off x="28157379" y="35397906"/>
            <a:ext cx="5168392" cy="646331"/>
          </a:xfrm>
          <a:prstGeom prst="flowChartProcess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sz="3600" dirty="0"/>
              <a:t>Detect values out of range</a:t>
            </a:r>
          </a:p>
        </p:txBody>
      </p:sp>
      <p:cxnSp>
        <p:nvCxnSpPr>
          <p:cNvPr id="157" name="Connettore 2 156"/>
          <p:cNvCxnSpPr>
            <a:stCxn id="115" idx="3"/>
            <a:endCxn id="107" idx="1"/>
          </p:cNvCxnSpPr>
          <p:nvPr/>
        </p:nvCxnSpPr>
        <p:spPr>
          <a:xfrm>
            <a:off x="27301834" y="20308547"/>
            <a:ext cx="764867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ttore 2 158"/>
          <p:cNvCxnSpPr>
            <a:stCxn id="119" idx="3"/>
            <a:endCxn id="116" idx="1"/>
          </p:cNvCxnSpPr>
          <p:nvPr/>
        </p:nvCxnSpPr>
        <p:spPr>
          <a:xfrm>
            <a:off x="27301317" y="26140286"/>
            <a:ext cx="1648866" cy="958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Documento 159"/>
          <p:cNvSpPr/>
          <p:nvPr/>
        </p:nvSpPr>
        <p:spPr>
          <a:xfrm>
            <a:off x="27820089" y="40880117"/>
            <a:ext cx="5858895" cy="802600"/>
          </a:xfrm>
          <a:prstGeom prst="flowChartDocumen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sz="3600" dirty="0" smtClean="0"/>
              <a:t>DQC_OK_</a:t>
            </a:r>
            <a:r>
              <a:rPr lang="en-US" sz="3600" b="1" dirty="0" smtClean="0"/>
              <a:t>file</a:t>
            </a:r>
            <a:r>
              <a:rPr lang="en-US" sz="3600" dirty="0" smtClean="0"/>
              <a:t>_</a:t>
            </a:r>
            <a:r>
              <a:rPr lang="en-US" sz="3600" i="1" dirty="0" smtClean="0"/>
              <a:t>lastdate</a:t>
            </a:r>
            <a:r>
              <a:rPr lang="en-US" sz="3600" dirty="0" smtClean="0"/>
              <a:t>.csv</a:t>
            </a:r>
            <a:endParaRPr lang="it-IT" sz="3600" dirty="0"/>
          </a:p>
        </p:txBody>
      </p:sp>
      <p:sp>
        <p:nvSpPr>
          <p:cNvPr id="162" name="Terminatore 161"/>
          <p:cNvSpPr/>
          <p:nvPr/>
        </p:nvSpPr>
        <p:spPr>
          <a:xfrm>
            <a:off x="29908364" y="47373137"/>
            <a:ext cx="1702800" cy="908864"/>
          </a:xfrm>
          <a:prstGeom prst="flowChartTerminator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End</a:t>
            </a:r>
            <a:endParaRPr lang="it-IT" sz="3600" dirty="0">
              <a:solidFill>
                <a:srgbClr val="FF0000"/>
              </a:solidFill>
            </a:endParaRPr>
          </a:p>
        </p:txBody>
      </p:sp>
      <p:sp>
        <p:nvSpPr>
          <p:cNvPr id="164" name="Documento 163"/>
          <p:cNvSpPr/>
          <p:nvPr/>
        </p:nvSpPr>
        <p:spPr>
          <a:xfrm>
            <a:off x="35170708" y="24306946"/>
            <a:ext cx="5512397" cy="802600"/>
          </a:xfrm>
          <a:prstGeom prst="flowChartDocumen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sz="3600" dirty="0"/>
              <a:t>Duplicated_</a:t>
            </a:r>
            <a:r>
              <a:rPr lang="en-US" sz="3600" b="1" dirty="0"/>
              <a:t>file</a:t>
            </a:r>
            <a:r>
              <a:rPr lang="en-US" sz="3600" dirty="0"/>
              <a:t>_</a:t>
            </a:r>
            <a:r>
              <a:rPr lang="en-US" sz="3600" i="1" dirty="0"/>
              <a:t>lastdate</a:t>
            </a:r>
            <a:r>
              <a:rPr lang="en-US" sz="3600" dirty="0"/>
              <a:t>.csv</a:t>
            </a:r>
            <a:endParaRPr lang="it-IT" sz="3600" dirty="0"/>
          </a:p>
        </p:txBody>
      </p:sp>
      <p:sp>
        <p:nvSpPr>
          <p:cNvPr id="172" name="CasellaDiTesto 171"/>
          <p:cNvSpPr txBox="1"/>
          <p:nvPr/>
        </p:nvSpPr>
        <p:spPr>
          <a:xfrm>
            <a:off x="32807243" y="1559336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173" name="CasellaDiTesto 172"/>
          <p:cNvSpPr txBox="1"/>
          <p:nvPr/>
        </p:nvSpPr>
        <p:spPr>
          <a:xfrm>
            <a:off x="30137543" y="16549590"/>
            <a:ext cx="367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T</a:t>
            </a:r>
            <a:endParaRPr lang="it-IT" dirty="0"/>
          </a:p>
        </p:txBody>
      </p:sp>
      <p:cxnSp>
        <p:nvCxnSpPr>
          <p:cNvPr id="62" name="Connettore 2 61"/>
          <p:cNvCxnSpPr>
            <a:stCxn id="85" idx="2"/>
            <a:endCxn id="86" idx="0"/>
          </p:cNvCxnSpPr>
          <p:nvPr/>
        </p:nvCxnSpPr>
        <p:spPr>
          <a:xfrm>
            <a:off x="30743293" y="15000759"/>
            <a:ext cx="0" cy="636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ttore 2 174"/>
          <p:cNvCxnSpPr>
            <a:stCxn id="86" idx="3"/>
            <a:endCxn id="95" idx="1"/>
          </p:cNvCxnSpPr>
          <p:nvPr/>
        </p:nvCxnSpPr>
        <p:spPr>
          <a:xfrm flipV="1">
            <a:off x="32807243" y="16095590"/>
            <a:ext cx="887838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CasellaDiTesto 176"/>
          <p:cNvSpPr txBox="1"/>
          <p:nvPr/>
        </p:nvSpPr>
        <p:spPr>
          <a:xfrm>
            <a:off x="41332381" y="14400598"/>
            <a:ext cx="7701230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Note: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ysClr val="windowText" lastClr="000000"/>
                </a:solidFill>
              </a:rPr>
              <a:t>flag_empty</a:t>
            </a:r>
            <a:r>
              <a:rPr lang="en-US" sz="2400" dirty="0">
                <a:solidFill>
                  <a:sysClr val="windowText" lastClr="000000"/>
                </a:solidFill>
              </a:rPr>
              <a:t> = 1:  </a:t>
            </a:r>
            <a:r>
              <a:rPr lang="en-US" sz="2400" b="1" dirty="0">
                <a:solidFill>
                  <a:sysClr val="windowText" lastClr="000000"/>
                </a:solidFill>
              </a:rPr>
              <a:t>file</a:t>
            </a:r>
            <a:r>
              <a:rPr lang="en-US" sz="2400" dirty="0">
                <a:solidFill>
                  <a:sysClr val="windowText" lastClr="000000"/>
                </a:solidFill>
              </a:rPr>
              <a:t> is empty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ysClr val="windowText" lastClr="000000"/>
                </a:solidFill>
              </a:rPr>
              <a:t>flag_empty</a:t>
            </a:r>
            <a:r>
              <a:rPr lang="en-US" sz="2400" dirty="0">
                <a:solidFill>
                  <a:sysClr val="windowText" lastClr="000000"/>
                </a:solidFill>
              </a:rPr>
              <a:t> = 0:  </a:t>
            </a:r>
            <a:r>
              <a:rPr lang="en-US" sz="2400" b="1" dirty="0">
                <a:solidFill>
                  <a:sysClr val="windowText" lastClr="000000"/>
                </a:solidFill>
              </a:rPr>
              <a:t>file</a:t>
            </a:r>
            <a:r>
              <a:rPr lang="en-US" sz="2400" dirty="0">
                <a:solidFill>
                  <a:sysClr val="windowText" lastClr="000000"/>
                </a:solidFill>
              </a:rPr>
              <a:t> contains data</a:t>
            </a:r>
            <a:endParaRPr lang="it-IT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187" name="Connettore 2 186"/>
          <p:cNvCxnSpPr>
            <a:stCxn id="177" idx="1"/>
            <a:endCxn id="86" idx="0"/>
          </p:cNvCxnSpPr>
          <p:nvPr/>
        </p:nvCxnSpPr>
        <p:spPr>
          <a:xfrm flipH="1">
            <a:off x="30743293" y="15000761"/>
            <a:ext cx="10589088" cy="6362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ttore 2 218"/>
          <p:cNvCxnSpPr>
            <a:stCxn id="98" idx="1"/>
            <a:endCxn id="96" idx="3"/>
          </p:cNvCxnSpPr>
          <p:nvPr/>
        </p:nvCxnSpPr>
        <p:spPr>
          <a:xfrm flipH="1" flipV="1">
            <a:off x="33640121" y="17360925"/>
            <a:ext cx="7667231" cy="8412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ttore 2 222"/>
          <p:cNvCxnSpPr>
            <a:stCxn id="86" idx="2"/>
            <a:endCxn id="96" idx="0"/>
          </p:cNvCxnSpPr>
          <p:nvPr/>
        </p:nvCxnSpPr>
        <p:spPr>
          <a:xfrm flipH="1">
            <a:off x="30739859" y="16554127"/>
            <a:ext cx="3434" cy="48363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Rettangolo 233"/>
          <p:cNvSpPr/>
          <p:nvPr/>
        </p:nvSpPr>
        <p:spPr>
          <a:xfrm flipH="1">
            <a:off x="28135128" y="18260901"/>
            <a:ext cx="544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-1</a:t>
            </a:r>
            <a:endParaRPr lang="it-IT" sz="2400" b="1" dirty="0">
              <a:solidFill>
                <a:srgbClr val="FF0000"/>
              </a:solidFill>
            </a:endParaRPr>
          </a:p>
        </p:txBody>
      </p:sp>
      <p:sp>
        <p:nvSpPr>
          <p:cNvPr id="235" name="Rettangolo 234"/>
          <p:cNvSpPr/>
          <p:nvPr/>
        </p:nvSpPr>
        <p:spPr>
          <a:xfrm flipH="1">
            <a:off x="32703096" y="18194692"/>
            <a:ext cx="534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  <a:endParaRPr lang="it-IT" sz="2400" b="1" dirty="0">
              <a:solidFill>
                <a:srgbClr val="FF0000"/>
              </a:solidFill>
            </a:endParaRPr>
          </a:p>
        </p:txBody>
      </p:sp>
      <p:sp>
        <p:nvSpPr>
          <p:cNvPr id="236" name="Rettangolo 235"/>
          <p:cNvSpPr/>
          <p:nvPr/>
        </p:nvSpPr>
        <p:spPr>
          <a:xfrm flipH="1">
            <a:off x="30198442" y="19185911"/>
            <a:ext cx="544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43" name="CasellaDiTesto 242"/>
          <p:cNvSpPr txBox="1"/>
          <p:nvPr/>
        </p:nvSpPr>
        <p:spPr>
          <a:xfrm>
            <a:off x="41307349" y="19253049"/>
            <a:ext cx="7726262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Note: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ysClr val="windowText" lastClr="000000"/>
                </a:solidFill>
              </a:rPr>
              <a:t>flag_error_df</a:t>
            </a:r>
            <a:r>
              <a:rPr lang="it-IT" sz="2400" dirty="0">
                <a:solidFill>
                  <a:sysClr val="windowText" lastClr="000000"/>
                </a:solidFill>
              </a:rPr>
              <a:t> </a:t>
            </a:r>
            <a:r>
              <a:rPr lang="en-US" sz="2400" dirty="0">
                <a:solidFill>
                  <a:sysClr val="windowText" lastClr="000000"/>
                </a:solidFill>
              </a:rPr>
              <a:t>= 0:  </a:t>
            </a:r>
            <a:r>
              <a:rPr lang="en-US" sz="2400" dirty="0" err="1">
                <a:solidFill>
                  <a:sysClr val="windowText" lastClr="000000"/>
                </a:solidFill>
              </a:rPr>
              <a:t>ncol</a:t>
            </a:r>
            <a:r>
              <a:rPr lang="en-US" sz="2400" dirty="0"/>
              <a:t>(header) = </a:t>
            </a:r>
            <a:r>
              <a:rPr lang="en-US" sz="2400" dirty="0" err="1"/>
              <a:t>ncol</a:t>
            </a:r>
            <a:r>
              <a:rPr lang="en-US" sz="2400" dirty="0"/>
              <a:t>(data)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ysClr val="windowText" lastClr="000000"/>
                </a:solidFill>
              </a:rPr>
              <a:t>flag_error_df</a:t>
            </a:r>
            <a:r>
              <a:rPr lang="it-IT" sz="2400" dirty="0">
                <a:solidFill>
                  <a:sysClr val="windowText" lastClr="000000"/>
                </a:solidFill>
              </a:rPr>
              <a:t> </a:t>
            </a:r>
            <a:r>
              <a:rPr lang="en-US" sz="2400" dirty="0">
                <a:solidFill>
                  <a:sysClr val="windowText" lastClr="000000"/>
                </a:solidFill>
              </a:rPr>
              <a:t>= -1: </a:t>
            </a:r>
            <a:r>
              <a:rPr lang="en-US" sz="2400" dirty="0" err="1">
                <a:solidFill>
                  <a:sysClr val="windowText" lastClr="000000"/>
                </a:solidFill>
              </a:rPr>
              <a:t>ncol</a:t>
            </a:r>
            <a:r>
              <a:rPr lang="en-US" sz="2400" dirty="0"/>
              <a:t>(header) &gt; </a:t>
            </a:r>
            <a:r>
              <a:rPr lang="en-US" sz="2400" dirty="0" err="1"/>
              <a:t>ncol</a:t>
            </a:r>
            <a:r>
              <a:rPr lang="en-US" sz="2400" dirty="0"/>
              <a:t>(data)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ysClr val="windowText" lastClr="000000"/>
                </a:solidFill>
              </a:rPr>
              <a:t>flag_error_df</a:t>
            </a:r>
            <a:r>
              <a:rPr lang="it-IT" sz="2400" dirty="0">
                <a:solidFill>
                  <a:sysClr val="windowText" lastClr="000000"/>
                </a:solidFill>
              </a:rPr>
              <a:t> </a:t>
            </a:r>
            <a:r>
              <a:rPr lang="en-US" sz="2400" dirty="0">
                <a:solidFill>
                  <a:sysClr val="windowText" lastClr="000000"/>
                </a:solidFill>
              </a:rPr>
              <a:t>= 1:  </a:t>
            </a:r>
            <a:r>
              <a:rPr lang="en-US" sz="2400" dirty="0" err="1">
                <a:solidFill>
                  <a:sysClr val="windowText" lastClr="000000"/>
                </a:solidFill>
              </a:rPr>
              <a:t>ncol</a:t>
            </a:r>
            <a:r>
              <a:rPr lang="en-US" sz="2400" dirty="0"/>
              <a:t>(header) &lt; </a:t>
            </a:r>
            <a:r>
              <a:rPr lang="en-US" sz="2400" dirty="0" err="1"/>
              <a:t>ncol</a:t>
            </a:r>
            <a:r>
              <a:rPr lang="en-US" sz="2400" dirty="0"/>
              <a:t>(data) </a:t>
            </a:r>
          </a:p>
        </p:txBody>
      </p:sp>
      <p:cxnSp>
        <p:nvCxnSpPr>
          <p:cNvPr id="251" name="Connettore 2 250"/>
          <p:cNvCxnSpPr>
            <a:stCxn id="243" idx="1"/>
            <a:endCxn id="97" idx="2"/>
          </p:cNvCxnSpPr>
          <p:nvPr/>
        </p:nvCxnSpPr>
        <p:spPr>
          <a:xfrm flipH="1" flipV="1">
            <a:off x="30743296" y="19235858"/>
            <a:ext cx="10564055" cy="80202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Connettore 2 274"/>
          <p:cNvCxnSpPr>
            <a:stCxn id="97" idx="2"/>
            <a:endCxn id="107" idx="0"/>
          </p:cNvCxnSpPr>
          <p:nvPr/>
        </p:nvCxnSpPr>
        <p:spPr>
          <a:xfrm flipH="1">
            <a:off x="30734843" y="19235855"/>
            <a:ext cx="8450" cy="74952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CasellaDiTesto 281"/>
          <p:cNvSpPr txBox="1"/>
          <p:nvPr/>
        </p:nvSpPr>
        <p:spPr>
          <a:xfrm>
            <a:off x="19574685" y="21333317"/>
            <a:ext cx="7726635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Note: </a:t>
            </a:r>
            <a:r>
              <a:rPr lang="en-GB" sz="2400" dirty="0">
                <a:solidFill>
                  <a:sysClr val="windowText" lastClr="000000"/>
                </a:solidFill>
              </a:rPr>
              <a:t>Last file date is last download date?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ysClr val="windowText" lastClr="000000"/>
                </a:solidFill>
              </a:rPr>
              <a:t>flag_date</a:t>
            </a:r>
            <a:r>
              <a:rPr lang="it-IT" sz="2400" dirty="0">
                <a:solidFill>
                  <a:sysClr val="windowText" lastClr="000000"/>
                </a:solidFill>
              </a:rPr>
              <a:t> </a:t>
            </a:r>
            <a:r>
              <a:rPr lang="en-US" sz="2400" dirty="0">
                <a:solidFill>
                  <a:sysClr val="windowText" lastClr="000000"/>
                </a:solidFill>
              </a:rPr>
              <a:t>= 0:  </a:t>
            </a:r>
            <a:r>
              <a:rPr lang="en-GB" sz="2400" dirty="0">
                <a:solidFill>
                  <a:sysClr val="windowText" lastClr="000000"/>
                </a:solidFill>
              </a:rPr>
              <a:t>Last file date is not the last download date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ysClr val="windowText" lastClr="000000"/>
                </a:solidFill>
              </a:rPr>
              <a:t>flag_date</a:t>
            </a:r>
            <a:r>
              <a:rPr lang="it-IT" sz="2400" dirty="0">
                <a:solidFill>
                  <a:sysClr val="windowText" lastClr="000000"/>
                </a:solidFill>
              </a:rPr>
              <a:t> </a:t>
            </a:r>
            <a:r>
              <a:rPr lang="en-US" sz="2400" dirty="0">
                <a:solidFill>
                  <a:sysClr val="windowText" lastClr="000000"/>
                </a:solidFill>
              </a:rPr>
              <a:t>= 1: </a:t>
            </a:r>
            <a:r>
              <a:rPr lang="en-GB" sz="2400" dirty="0">
                <a:solidFill>
                  <a:sysClr val="windowText" lastClr="000000"/>
                </a:solidFill>
              </a:rPr>
              <a:t>Last file date is last download date</a:t>
            </a:r>
          </a:p>
        </p:txBody>
      </p:sp>
      <p:cxnSp>
        <p:nvCxnSpPr>
          <p:cNvPr id="284" name="Connettore 2 283"/>
          <p:cNvCxnSpPr>
            <a:stCxn id="107" idx="2"/>
            <a:endCxn id="108" idx="0"/>
          </p:cNvCxnSpPr>
          <p:nvPr/>
        </p:nvCxnSpPr>
        <p:spPr>
          <a:xfrm flipH="1">
            <a:off x="30734845" y="20631710"/>
            <a:ext cx="1" cy="654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CasellaDiTesto 285"/>
          <p:cNvSpPr txBox="1"/>
          <p:nvPr/>
        </p:nvSpPr>
        <p:spPr>
          <a:xfrm>
            <a:off x="32703099" y="21327937"/>
            <a:ext cx="581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287" name="CasellaDiTesto 286"/>
          <p:cNvSpPr txBox="1"/>
          <p:nvPr/>
        </p:nvSpPr>
        <p:spPr>
          <a:xfrm>
            <a:off x="30185824" y="22332474"/>
            <a:ext cx="319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T</a:t>
            </a:r>
            <a:endParaRPr lang="it-IT" dirty="0"/>
          </a:p>
        </p:txBody>
      </p:sp>
      <p:cxnSp>
        <p:nvCxnSpPr>
          <p:cNvPr id="291" name="Connettore 2 290"/>
          <p:cNvCxnSpPr>
            <a:stCxn id="108" idx="3"/>
            <a:endCxn id="112" idx="1"/>
          </p:cNvCxnSpPr>
          <p:nvPr/>
        </p:nvCxnSpPr>
        <p:spPr>
          <a:xfrm flipV="1">
            <a:off x="32662125" y="21791622"/>
            <a:ext cx="1060648" cy="187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Decisione 307"/>
          <p:cNvSpPr/>
          <p:nvPr/>
        </p:nvSpPr>
        <p:spPr>
          <a:xfrm>
            <a:off x="27210797" y="24183832"/>
            <a:ext cx="7048091" cy="104883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23" rIns="91438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>
                <a:solidFill>
                  <a:sysClr val="windowText" lastClr="000000"/>
                </a:solidFill>
              </a:rPr>
              <a:t>flag_duplicates_rows</a:t>
            </a:r>
            <a:r>
              <a:rPr lang="en-US" sz="2400" dirty="0">
                <a:solidFill>
                  <a:sysClr val="windowText" lastClr="000000"/>
                </a:solidFill>
              </a:rPr>
              <a:t> = 0</a:t>
            </a:r>
            <a:endParaRPr lang="it-IT" sz="2400" dirty="0">
              <a:solidFill>
                <a:sysClr val="windowText" lastClr="000000"/>
              </a:solidFill>
            </a:endParaRPr>
          </a:p>
        </p:txBody>
      </p:sp>
      <p:sp>
        <p:nvSpPr>
          <p:cNvPr id="310" name="CasellaDiTesto 309"/>
          <p:cNvSpPr txBox="1"/>
          <p:nvPr/>
        </p:nvSpPr>
        <p:spPr>
          <a:xfrm>
            <a:off x="34352000" y="24295804"/>
            <a:ext cx="581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311" name="CasellaDiTesto 310"/>
          <p:cNvSpPr txBox="1"/>
          <p:nvPr/>
        </p:nvSpPr>
        <p:spPr>
          <a:xfrm>
            <a:off x="30256157" y="25303047"/>
            <a:ext cx="319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T</a:t>
            </a:r>
            <a:endParaRPr lang="it-IT" dirty="0"/>
          </a:p>
        </p:txBody>
      </p:sp>
      <p:cxnSp>
        <p:nvCxnSpPr>
          <p:cNvPr id="314" name="Connettore 2 313"/>
          <p:cNvCxnSpPr>
            <a:stCxn id="108" idx="2"/>
            <a:endCxn id="109" idx="0"/>
          </p:cNvCxnSpPr>
          <p:nvPr/>
        </p:nvCxnSpPr>
        <p:spPr>
          <a:xfrm flipH="1">
            <a:off x="30734844" y="22334744"/>
            <a:ext cx="1" cy="60259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Connettore 2 315"/>
          <p:cNvCxnSpPr>
            <a:stCxn id="109" idx="2"/>
            <a:endCxn id="308" idx="0"/>
          </p:cNvCxnSpPr>
          <p:nvPr/>
        </p:nvCxnSpPr>
        <p:spPr>
          <a:xfrm flipH="1">
            <a:off x="30734843" y="23583665"/>
            <a:ext cx="1" cy="600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Connettore 2 317"/>
          <p:cNvCxnSpPr>
            <a:stCxn id="308" idx="3"/>
            <a:endCxn id="164" idx="1"/>
          </p:cNvCxnSpPr>
          <p:nvPr/>
        </p:nvCxnSpPr>
        <p:spPr>
          <a:xfrm flipV="1">
            <a:off x="34258885" y="24708249"/>
            <a:ext cx="91182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Connettore 2 320"/>
          <p:cNvCxnSpPr>
            <a:stCxn id="164" idx="3"/>
            <a:endCxn id="121" idx="1"/>
          </p:cNvCxnSpPr>
          <p:nvPr/>
        </p:nvCxnSpPr>
        <p:spPr>
          <a:xfrm flipV="1">
            <a:off x="40683105" y="24702004"/>
            <a:ext cx="623873" cy="6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ttore 2 324"/>
          <p:cNvCxnSpPr>
            <a:stCxn id="118" idx="3"/>
            <a:endCxn id="109" idx="1"/>
          </p:cNvCxnSpPr>
          <p:nvPr/>
        </p:nvCxnSpPr>
        <p:spPr>
          <a:xfrm flipV="1">
            <a:off x="27312341" y="23260500"/>
            <a:ext cx="493052" cy="1570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CasellaDiTesto 327"/>
          <p:cNvSpPr txBox="1"/>
          <p:nvPr/>
        </p:nvSpPr>
        <p:spPr>
          <a:xfrm>
            <a:off x="41307352" y="22839860"/>
            <a:ext cx="7726635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Note: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ysClr val="windowText" lastClr="000000"/>
                </a:solidFill>
              </a:rPr>
              <a:t>flag_duplicates_rows</a:t>
            </a:r>
            <a:r>
              <a:rPr lang="it-IT" sz="2400" dirty="0">
                <a:solidFill>
                  <a:sysClr val="windowText" lastClr="000000"/>
                </a:solidFill>
              </a:rPr>
              <a:t> </a:t>
            </a:r>
            <a:r>
              <a:rPr lang="en-US" sz="2400" dirty="0">
                <a:solidFill>
                  <a:sysClr val="windowText" lastClr="000000"/>
                </a:solidFill>
              </a:rPr>
              <a:t>= 0: There aren’t duplicated rows</a:t>
            </a:r>
            <a:endParaRPr lang="en-GB" sz="2400" dirty="0">
              <a:solidFill>
                <a:sysClr val="windowText" lastClr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ysClr val="windowText" lastClr="000000"/>
                </a:solidFill>
              </a:rPr>
              <a:t>flag_duplicates_rows</a:t>
            </a:r>
            <a:r>
              <a:rPr lang="it-IT" sz="2400" dirty="0">
                <a:solidFill>
                  <a:sysClr val="windowText" lastClr="000000"/>
                </a:solidFill>
              </a:rPr>
              <a:t> </a:t>
            </a:r>
            <a:r>
              <a:rPr lang="en-US" sz="2400" dirty="0">
                <a:solidFill>
                  <a:sysClr val="windowText" lastClr="000000"/>
                </a:solidFill>
              </a:rPr>
              <a:t>= 1: There are duplicated rows</a:t>
            </a:r>
            <a:endParaRPr lang="en-GB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330" name="Connettore 2 329"/>
          <p:cNvCxnSpPr>
            <a:stCxn id="328" idx="1"/>
            <a:endCxn id="308" idx="0"/>
          </p:cNvCxnSpPr>
          <p:nvPr/>
        </p:nvCxnSpPr>
        <p:spPr>
          <a:xfrm flipH="1">
            <a:off x="30734843" y="23440025"/>
            <a:ext cx="10572509" cy="74380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Connettore 2 358"/>
          <p:cNvCxnSpPr>
            <a:stCxn id="308" idx="2"/>
            <a:endCxn id="116" idx="0"/>
          </p:cNvCxnSpPr>
          <p:nvPr/>
        </p:nvCxnSpPr>
        <p:spPr>
          <a:xfrm>
            <a:off x="30734840" y="25232664"/>
            <a:ext cx="6736" cy="59404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Connettore 4 360"/>
          <p:cNvCxnSpPr>
            <a:stCxn id="121" idx="2"/>
          </p:cNvCxnSpPr>
          <p:nvPr/>
        </p:nvCxnSpPr>
        <p:spPr>
          <a:xfrm rot="5400000">
            <a:off x="37665336" y="18070632"/>
            <a:ext cx="587552" cy="144350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5" name="CasellaDiTesto 364"/>
          <p:cNvSpPr txBox="1"/>
          <p:nvPr/>
        </p:nvSpPr>
        <p:spPr>
          <a:xfrm>
            <a:off x="33043073" y="27217467"/>
            <a:ext cx="581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366" name="CasellaDiTesto 365"/>
          <p:cNvSpPr txBox="1"/>
          <p:nvPr/>
        </p:nvSpPr>
        <p:spPr>
          <a:xfrm>
            <a:off x="30336368" y="28270843"/>
            <a:ext cx="319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T</a:t>
            </a:r>
            <a:endParaRPr lang="it-IT" dirty="0"/>
          </a:p>
        </p:txBody>
      </p:sp>
      <p:sp>
        <p:nvSpPr>
          <p:cNvPr id="369" name="CasellaDiTesto 368"/>
          <p:cNvSpPr txBox="1"/>
          <p:nvPr/>
        </p:nvSpPr>
        <p:spPr>
          <a:xfrm>
            <a:off x="41307352" y="26071130"/>
            <a:ext cx="7726635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Note: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ysClr val="windowText" lastClr="000000"/>
                </a:solidFill>
              </a:rPr>
              <a:t>flag_overlap</a:t>
            </a:r>
            <a:r>
              <a:rPr lang="it-IT" sz="2400" dirty="0">
                <a:solidFill>
                  <a:sysClr val="windowText" lastClr="000000"/>
                </a:solidFill>
              </a:rPr>
              <a:t> </a:t>
            </a:r>
            <a:r>
              <a:rPr lang="en-US" sz="2400" dirty="0">
                <a:solidFill>
                  <a:sysClr val="windowText" lastClr="000000"/>
                </a:solidFill>
              </a:rPr>
              <a:t>= 0: There aren’t overlaps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ysClr val="windowText" lastClr="000000"/>
                </a:solidFill>
              </a:rPr>
              <a:t>flag_duplicates_rows</a:t>
            </a:r>
            <a:r>
              <a:rPr lang="it-IT" sz="2400" dirty="0">
                <a:solidFill>
                  <a:sysClr val="windowText" lastClr="000000"/>
                </a:solidFill>
              </a:rPr>
              <a:t> </a:t>
            </a:r>
            <a:r>
              <a:rPr lang="en-US" sz="2400" dirty="0">
                <a:solidFill>
                  <a:sysClr val="windowText" lastClr="000000"/>
                </a:solidFill>
              </a:rPr>
              <a:t>= 1: There are duplicated rows</a:t>
            </a:r>
            <a:endParaRPr lang="en-GB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373" name="Connettore 2 372"/>
          <p:cNvCxnSpPr>
            <a:stCxn id="120" idx="3"/>
            <a:endCxn id="123" idx="1"/>
          </p:cNvCxnSpPr>
          <p:nvPr/>
        </p:nvCxnSpPr>
        <p:spPr>
          <a:xfrm flipV="1">
            <a:off x="33109858" y="27694337"/>
            <a:ext cx="623716" cy="119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Connettore 2 378"/>
          <p:cNvCxnSpPr>
            <a:stCxn id="116" idx="2"/>
            <a:endCxn id="120" idx="0"/>
          </p:cNvCxnSpPr>
          <p:nvPr/>
        </p:nvCxnSpPr>
        <p:spPr>
          <a:xfrm>
            <a:off x="30741576" y="26473035"/>
            <a:ext cx="0" cy="744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8" name="Connettore 2 387"/>
          <p:cNvCxnSpPr>
            <a:stCxn id="120" idx="2"/>
            <a:endCxn id="125" idx="0"/>
          </p:cNvCxnSpPr>
          <p:nvPr/>
        </p:nvCxnSpPr>
        <p:spPr>
          <a:xfrm>
            <a:off x="30741579" y="28195204"/>
            <a:ext cx="3061" cy="77285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Decisione 388"/>
          <p:cNvSpPr/>
          <p:nvPr/>
        </p:nvSpPr>
        <p:spPr>
          <a:xfrm>
            <a:off x="27230392" y="30252921"/>
            <a:ext cx="7048091" cy="104883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23" rIns="91438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>
                <a:solidFill>
                  <a:sysClr val="windowText" lastClr="000000"/>
                </a:solidFill>
              </a:rPr>
              <a:t>flag_missing_dates</a:t>
            </a:r>
            <a:r>
              <a:rPr lang="en-US" sz="2400" dirty="0">
                <a:solidFill>
                  <a:sysClr val="windowText" lastClr="000000"/>
                </a:solidFill>
              </a:rPr>
              <a:t> = 0</a:t>
            </a:r>
            <a:endParaRPr lang="it-IT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393" name="Connettore 2 392"/>
          <p:cNvCxnSpPr>
            <a:stCxn id="125" idx="2"/>
            <a:endCxn id="389" idx="0"/>
          </p:cNvCxnSpPr>
          <p:nvPr/>
        </p:nvCxnSpPr>
        <p:spPr>
          <a:xfrm>
            <a:off x="30744637" y="29614394"/>
            <a:ext cx="9798" cy="638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7" name="CasellaDiTesto 396"/>
          <p:cNvSpPr txBox="1"/>
          <p:nvPr/>
        </p:nvSpPr>
        <p:spPr>
          <a:xfrm>
            <a:off x="34352000" y="30330655"/>
            <a:ext cx="581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398" name="CasellaDiTesto 397"/>
          <p:cNvSpPr txBox="1"/>
          <p:nvPr/>
        </p:nvSpPr>
        <p:spPr>
          <a:xfrm>
            <a:off x="30392516" y="31358946"/>
            <a:ext cx="319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T</a:t>
            </a:r>
            <a:endParaRPr lang="it-IT" dirty="0"/>
          </a:p>
        </p:txBody>
      </p:sp>
      <p:cxnSp>
        <p:nvCxnSpPr>
          <p:cNvPr id="400" name="Connettore 2 399"/>
          <p:cNvCxnSpPr>
            <a:stCxn id="369" idx="1"/>
            <a:endCxn id="120" idx="0"/>
          </p:cNvCxnSpPr>
          <p:nvPr/>
        </p:nvCxnSpPr>
        <p:spPr>
          <a:xfrm flipH="1">
            <a:off x="30741579" y="26671293"/>
            <a:ext cx="10565773" cy="54617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CasellaDiTesto 400"/>
          <p:cNvSpPr txBox="1"/>
          <p:nvPr/>
        </p:nvSpPr>
        <p:spPr>
          <a:xfrm>
            <a:off x="41306978" y="28561360"/>
            <a:ext cx="7726635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Note: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ysClr val="windowText" lastClr="000000"/>
                </a:solidFill>
              </a:rPr>
              <a:t>flag_missing_dates</a:t>
            </a:r>
            <a:r>
              <a:rPr lang="it-IT" sz="2400" dirty="0">
                <a:solidFill>
                  <a:sysClr val="windowText" lastClr="000000"/>
                </a:solidFill>
              </a:rPr>
              <a:t> </a:t>
            </a:r>
            <a:r>
              <a:rPr lang="en-US" sz="2400" dirty="0">
                <a:solidFill>
                  <a:sysClr val="windowText" lastClr="000000"/>
                </a:solidFill>
              </a:rPr>
              <a:t>= 0: There aren’t </a:t>
            </a:r>
            <a:r>
              <a:rPr lang="en-US" sz="2400" dirty="0">
                <a:solidFill>
                  <a:sysClr val="windowText" lastClr="000000"/>
                </a:solidFill>
              </a:rPr>
              <a:t>missing dates</a:t>
            </a:r>
            <a:endParaRPr lang="en-US" sz="2400" dirty="0">
              <a:solidFill>
                <a:sysClr val="windowText" lastClr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ysClr val="windowText" lastClr="000000"/>
                </a:solidFill>
              </a:rPr>
              <a:t>flag_duplicates_rows</a:t>
            </a:r>
            <a:r>
              <a:rPr lang="it-IT" sz="2400" dirty="0">
                <a:solidFill>
                  <a:sysClr val="windowText" lastClr="000000"/>
                </a:solidFill>
              </a:rPr>
              <a:t> </a:t>
            </a:r>
            <a:r>
              <a:rPr lang="en-US" sz="2400" dirty="0">
                <a:solidFill>
                  <a:sysClr val="windowText" lastClr="000000"/>
                </a:solidFill>
              </a:rPr>
              <a:t>= 1: There </a:t>
            </a:r>
            <a:r>
              <a:rPr lang="en-US" sz="2400" dirty="0">
                <a:solidFill>
                  <a:sysClr val="windowText" lastClr="000000"/>
                </a:solidFill>
              </a:rPr>
              <a:t>are </a:t>
            </a:r>
            <a:r>
              <a:rPr lang="en-US" sz="2400" dirty="0">
                <a:solidFill>
                  <a:sysClr val="windowText" lastClr="000000"/>
                </a:solidFill>
              </a:rPr>
              <a:t>missing dates</a:t>
            </a:r>
          </a:p>
        </p:txBody>
      </p:sp>
      <p:sp>
        <p:nvSpPr>
          <p:cNvPr id="403" name="Elaborazione 402"/>
          <p:cNvSpPr/>
          <p:nvPr/>
        </p:nvSpPr>
        <p:spPr>
          <a:xfrm>
            <a:off x="35433118" y="30177173"/>
            <a:ext cx="1800000" cy="1200329"/>
          </a:xfrm>
          <a:prstGeom prst="flowChartProcess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Plot </a:t>
            </a:r>
            <a:r>
              <a:rPr lang="en-US" sz="3600" dirty="0">
                <a:solidFill>
                  <a:schemeClr val="tx1"/>
                </a:solidFill>
              </a:rPr>
              <a:t>+ Table</a:t>
            </a:r>
            <a:endParaRPr lang="it-IT" sz="3600" dirty="0">
              <a:solidFill>
                <a:schemeClr val="tx1"/>
              </a:solidFill>
            </a:endParaRPr>
          </a:p>
        </p:txBody>
      </p:sp>
      <p:cxnSp>
        <p:nvCxnSpPr>
          <p:cNvPr id="405" name="Connettore 2 404"/>
          <p:cNvCxnSpPr>
            <a:stCxn id="389" idx="2"/>
            <a:endCxn id="143" idx="0"/>
          </p:cNvCxnSpPr>
          <p:nvPr/>
        </p:nvCxnSpPr>
        <p:spPr>
          <a:xfrm flipH="1">
            <a:off x="30749536" y="31301756"/>
            <a:ext cx="4900" cy="99881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Connettore 2 406"/>
          <p:cNvCxnSpPr>
            <a:stCxn id="389" idx="3"/>
            <a:endCxn id="403" idx="1"/>
          </p:cNvCxnSpPr>
          <p:nvPr/>
        </p:nvCxnSpPr>
        <p:spPr>
          <a:xfrm flipV="1">
            <a:off x="34278483" y="30777338"/>
            <a:ext cx="1154637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Connettore 4 408"/>
          <p:cNvCxnSpPr>
            <a:stCxn id="403" idx="2"/>
          </p:cNvCxnSpPr>
          <p:nvPr/>
        </p:nvCxnSpPr>
        <p:spPr>
          <a:xfrm rot="5400000">
            <a:off x="33221758" y="28897318"/>
            <a:ext cx="631178" cy="55915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4" name="CasellaDiTesto 413"/>
          <p:cNvSpPr txBox="1"/>
          <p:nvPr/>
        </p:nvSpPr>
        <p:spPr>
          <a:xfrm>
            <a:off x="34311896" y="33635324"/>
            <a:ext cx="581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415" name="CasellaDiTesto 414"/>
          <p:cNvSpPr txBox="1"/>
          <p:nvPr/>
        </p:nvSpPr>
        <p:spPr>
          <a:xfrm>
            <a:off x="30287800" y="34710976"/>
            <a:ext cx="319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T</a:t>
            </a:r>
            <a:endParaRPr lang="it-IT" dirty="0"/>
          </a:p>
        </p:txBody>
      </p:sp>
      <p:cxnSp>
        <p:nvCxnSpPr>
          <p:cNvPr id="417" name="Connettore 2 416"/>
          <p:cNvCxnSpPr>
            <a:stCxn id="146" idx="3"/>
            <a:endCxn id="149" idx="1"/>
          </p:cNvCxnSpPr>
          <p:nvPr/>
        </p:nvCxnSpPr>
        <p:spPr>
          <a:xfrm>
            <a:off x="34210887" y="34124076"/>
            <a:ext cx="899658" cy="77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Connettore 2 421"/>
          <p:cNvCxnSpPr>
            <a:stCxn id="401" idx="1"/>
            <a:endCxn id="389" idx="0"/>
          </p:cNvCxnSpPr>
          <p:nvPr/>
        </p:nvCxnSpPr>
        <p:spPr>
          <a:xfrm flipH="1">
            <a:off x="30754436" y="29161523"/>
            <a:ext cx="10552540" cy="109139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CasellaDiTesto 424"/>
          <p:cNvSpPr txBox="1"/>
          <p:nvPr/>
        </p:nvSpPr>
        <p:spPr>
          <a:xfrm>
            <a:off x="41306978" y="31133190"/>
            <a:ext cx="7726635" cy="19389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Note: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ysClr val="windowText" lastClr="000000"/>
                </a:solidFill>
              </a:rPr>
              <a:t>flag_range_to_update</a:t>
            </a:r>
            <a:r>
              <a:rPr lang="it-IT" sz="2400" dirty="0">
                <a:solidFill>
                  <a:sysClr val="windowText" lastClr="000000"/>
                </a:solidFill>
              </a:rPr>
              <a:t> </a:t>
            </a:r>
            <a:r>
              <a:rPr lang="en-US" sz="2400" dirty="0">
                <a:solidFill>
                  <a:sysClr val="windowText" lastClr="000000"/>
                </a:solidFill>
              </a:rPr>
              <a:t>= 0: </a:t>
            </a:r>
            <a:r>
              <a:rPr lang="en-US" sz="2400" dirty="0">
                <a:solidFill>
                  <a:sysClr val="windowText" lastClr="000000"/>
                </a:solidFill>
              </a:rPr>
              <a:t>All header are in range file and limits are updated</a:t>
            </a:r>
            <a:endParaRPr lang="en-US" sz="2400" dirty="0">
              <a:solidFill>
                <a:sysClr val="windowText" lastClr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ysClr val="windowText" lastClr="000000"/>
                </a:solidFill>
              </a:rPr>
              <a:t>flag_range_to_update</a:t>
            </a:r>
            <a:r>
              <a:rPr lang="it-IT" sz="2400" dirty="0">
                <a:solidFill>
                  <a:sysClr val="windowText" lastClr="000000"/>
                </a:solidFill>
              </a:rPr>
              <a:t> </a:t>
            </a:r>
            <a:r>
              <a:rPr lang="en-US" sz="2400" dirty="0">
                <a:solidFill>
                  <a:sysClr val="windowText" lastClr="000000"/>
                </a:solidFill>
              </a:rPr>
              <a:t>= </a:t>
            </a:r>
            <a:r>
              <a:rPr lang="en-US" sz="2400" dirty="0">
                <a:solidFill>
                  <a:sysClr val="windowText" lastClr="000000"/>
                </a:solidFill>
              </a:rPr>
              <a:t>1: </a:t>
            </a:r>
            <a:r>
              <a:rPr lang="en-US" sz="2400" dirty="0" err="1">
                <a:solidFill>
                  <a:sysClr val="windowText" lastClr="000000"/>
                </a:solidFill>
              </a:rPr>
              <a:t>Substiture</a:t>
            </a:r>
            <a:r>
              <a:rPr lang="en-US" sz="2400" dirty="0">
                <a:solidFill>
                  <a:sysClr val="windowText" lastClr="000000"/>
                </a:solidFill>
              </a:rPr>
              <a:t> “</a:t>
            </a:r>
            <a:r>
              <a:rPr lang="en-US" sz="2400" b="1" dirty="0">
                <a:solidFill>
                  <a:sysClr val="windowText" lastClr="000000"/>
                </a:solidFill>
              </a:rPr>
              <a:t>to set</a:t>
            </a:r>
            <a:r>
              <a:rPr lang="en-US" sz="2400" dirty="0">
                <a:solidFill>
                  <a:sysClr val="windowText" lastClr="000000"/>
                </a:solidFill>
              </a:rPr>
              <a:t>” with a physical range for the new variable in range file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427" name="Connettore 2 426"/>
          <p:cNvCxnSpPr>
            <a:stCxn id="143" idx="2"/>
            <a:endCxn id="146" idx="0"/>
          </p:cNvCxnSpPr>
          <p:nvPr/>
        </p:nvCxnSpPr>
        <p:spPr>
          <a:xfrm flipH="1">
            <a:off x="30741576" y="32946902"/>
            <a:ext cx="7960" cy="590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2" name="Connettore 2 431"/>
          <p:cNvCxnSpPr>
            <a:stCxn id="425" idx="1"/>
            <a:endCxn id="146" idx="0"/>
          </p:cNvCxnSpPr>
          <p:nvPr/>
        </p:nvCxnSpPr>
        <p:spPr>
          <a:xfrm flipH="1">
            <a:off x="30741576" y="32102688"/>
            <a:ext cx="10565400" cy="143448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" name="Decisione 433"/>
          <p:cNvSpPr/>
          <p:nvPr/>
        </p:nvSpPr>
        <p:spPr>
          <a:xfrm>
            <a:off x="27280226" y="36743280"/>
            <a:ext cx="6938623" cy="117380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23" rIns="91438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>
                <a:solidFill>
                  <a:sysClr val="windowText" lastClr="000000"/>
                </a:solidFill>
              </a:rPr>
              <a:t>flag_out_of_range</a:t>
            </a:r>
            <a:r>
              <a:rPr lang="en-US" sz="2400" dirty="0">
                <a:solidFill>
                  <a:sysClr val="windowText" lastClr="000000"/>
                </a:solidFill>
              </a:rPr>
              <a:t> = 0</a:t>
            </a:r>
            <a:endParaRPr lang="it-IT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437" name="Connettore 2 436"/>
          <p:cNvCxnSpPr>
            <a:stCxn id="146" idx="2"/>
            <a:endCxn id="153" idx="0"/>
          </p:cNvCxnSpPr>
          <p:nvPr/>
        </p:nvCxnSpPr>
        <p:spPr>
          <a:xfrm flipH="1">
            <a:off x="30741577" y="34710974"/>
            <a:ext cx="1" cy="68693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Connettore 2 438"/>
          <p:cNvCxnSpPr>
            <a:stCxn id="153" idx="2"/>
            <a:endCxn id="434" idx="0"/>
          </p:cNvCxnSpPr>
          <p:nvPr/>
        </p:nvCxnSpPr>
        <p:spPr>
          <a:xfrm>
            <a:off x="30741577" y="36044237"/>
            <a:ext cx="7961" cy="699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1" name="CasellaDiTesto 440"/>
          <p:cNvSpPr txBox="1"/>
          <p:nvPr/>
        </p:nvSpPr>
        <p:spPr>
          <a:xfrm>
            <a:off x="34273944" y="36808427"/>
            <a:ext cx="581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442" name="CasellaDiTesto 441"/>
          <p:cNvSpPr txBox="1"/>
          <p:nvPr/>
        </p:nvSpPr>
        <p:spPr>
          <a:xfrm>
            <a:off x="30151427" y="37984573"/>
            <a:ext cx="319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T</a:t>
            </a:r>
            <a:endParaRPr lang="it-IT" dirty="0"/>
          </a:p>
        </p:txBody>
      </p:sp>
      <p:sp>
        <p:nvSpPr>
          <p:cNvPr id="443" name="Elaborazione 442"/>
          <p:cNvSpPr/>
          <p:nvPr/>
        </p:nvSpPr>
        <p:spPr>
          <a:xfrm>
            <a:off x="35830094" y="36730015"/>
            <a:ext cx="1800000" cy="1200329"/>
          </a:xfrm>
          <a:prstGeom prst="flowChartProcess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Plots + Tables</a:t>
            </a:r>
            <a:endParaRPr lang="it-IT" sz="3600" dirty="0">
              <a:solidFill>
                <a:schemeClr val="tx1"/>
              </a:solidFill>
            </a:endParaRPr>
          </a:p>
        </p:txBody>
      </p:sp>
      <p:sp>
        <p:nvSpPr>
          <p:cNvPr id="446" name="Elaborazione 445"/>
          <p:cNvSpPr/>
          <p:nvPr/>
        </p:nvSpPr>
        <p:spPr>
          <a:xfrm>
            <a:off x="34688713" y="38746343"/>
            <a:ext cx="4082762" cy="1200329"/>
          </a:xfrm>
          <a:prstGeom prst="flowChartProcess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sz="3600" dirty="0"/>
              <a:t>Substitute </a:t>
            </a:r>
            <a:r>
              <a:rPr lang="en-US" sz="3600" dirty="0"/>
              <a:t>values out of </a:t>
            </a:r>
            <a:r>
              <a:rPr lang="en-US" sz="3600" dirty="0"/>
              <a:t>range with </a:t>
            </a:r>
            <a:r>
              <a:rPr lang="en-US" sz="3600" dirty="0" err="1"/>
              <a:t>NaN</a:t>
            </a:r>
            <a:endParaRPr lang="en-US" sz="3600" dirty="0"/>
          </a:p>
        </p:txBody>
      </p:sp>
      <p:cxnSp>
        <p:nvCxnSpPr>
          <p:cNvPr id="450" name="Connettore 2 449"/>
          <p:cNvCxnSpPr>
            <a:stCxn id="434" idx="2"/>
            <a:endCxn id="160" idx="0"/>
          </p:cNvCxnSpPr>
          <p:nvPr/>
        </p:nvCxnSpPr>
        <p:spPr>
          <a:xfrm flipH="1">
            <a:off x="30749537" y="37917079"/>
            <a:ext cx="1" cy="296303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Connettore 2 451"/>
          <p:cNvCxnSpPr>
            <a:stCxn id="434" idx="3"/>
            <a:endCxn id="443" idx="1"/>
          </p:cNvCxnSpPr>
          <p:nvPr/>
        </p:nvCxnSpPr>
        <p:spPr>
          <a:xfrm flipV="1">
            <a:off x="34218849" y="37330180"/>
            <a:ext cx="1611247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Connettore 2 453"/>
          <p:cNvCxnSpPr>
            <a:stCxn id="443" idx="2"/>
            <a:endCxn id="446" idx="0"/>
          </p:cNvCxnSpPr>
          <p:nvPr/>
        </p:nvCxnSpPr>
        <p:spPr>
          <a:xfrm>
            <a:off x="36730094" y="37930344"/>
            <a:ext cx="0" cy="815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6" name="Connettore 4 455"/>
          <p:cNvCxnSpPr>
            <a:stCxn id="446" idx="2"/>
          </p:cNvCxnSpPr>
          <p:nvPr/>
        </p:nvCxnSpPr>
        <p:spPr>
          <a:xfrm rot="5400000">
            <a:off x="33489412" y="37206792"/>
            <a:ext cx="500804" cy="59805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6" name="CasellaDiTesto 465"/>
          <p:cNvSpPr txBox="1"/>
          <p:nvPr/>
        </p:nvSpPr>
        <p:spPr>
          <a:xfrm>
            <a:off x="41319680" y="35229851"/>
            <a:ext cx="7726635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Note: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ysClr val="windowText" lastClr="000000"/>
                </a:solidFill>
              </a:rPr>
              <a:t>flag_out_of_range</a:t>
            </a:r>
            <a:r>
              <a:rPr lang="it-IT" sz="2400" dirty="0">
                <a:solidFill>
                  <a:sysClr val="windowText" lastClr="000000"/>
                </a:solidFill>
              </a:rPr>
              <a:t> </a:t>
            </a:r>
            <a:r>
              <a:rPr lang="en-US" sz="2400" dirty="0">
                <a:solidFill>
                  <a:sysClr val="windowText" lastClr="000000"/>
                </a:solidFill>
              </a:rPr>
              <a:t>= 0: </a:t>
            </a:r>
            <a:r>
              <a:rPr lang="en-US" sz="2400" dirty="0">
                <a:solidFill>
                  <a:sysClr val="windowText" lastClr="000000"/>
                </a:solidFill>
              </a:rPr>
              <a:t>Any data is out of range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ysClr val="windowText" lastClr="000000"/>
                </a:solidFill>
              </a:rPr>
              <a:t>flag_out_of_range</a:t>
            </a:r>
            <a:r>
              <a:rPr lang="it-IT" sz="2400" dirty="0">
                <a:solidFill>
                  <a:sysClr val="windowText" lastClr="000000"/>
                </a:solidFill>
              </a:rPr>
              <a:t> </a:t>
            </a:r>
            <a:r>
              <a:rPr lang="en-US" sz="2400" dirty="0">
                <a:solidFill>
                  <a:sysClr val="windowText" lastClr="000000"/>
                </a:solidFill>
              </a:rPr>
              <a:t>= </a:t>
            </a:r>
            <a:r>
              <a:rPr lang="en-US" sz="2400" dirty="0">
                <a:solidFill>
                  <a:sysClr val="windowText" lastClr="000000"/>
                </a:solidFill>
              </a:rPr>
              <a:t>1: There are values out of range  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470" name="Connettore 2 469"/>
          <p:cNvCxnSpPr>
            <a:stCxn id="466" idx="1"/>
            <a:endCxn id="434" idx="0"/>
          </p:cNvCxnSpPr>
          <p:nvPr/>
        </p:nvCxnSpPr>
        <p:spPr>
          <a:xfrm flipH="1">
            <a:off x="30749536" y="35830014"/>
            <a:ext cx="10570142" cy="91326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CasellaDiTesto 477"/>
          <p:cNvSpPr txBox="1"/>
          <p:nvPr/>
        </p:nvSpPr>
        <p:spPr>
          <a:xfrm>
            <a:off x="41332383" y="40197072"/>
            <a:ext cx="5153293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Note: </a:t>
            </a:r>
          </a:p>
          <a:p>
            <a:r>
              <a:rPr lang="en-US" sz="2400" i="1" dirty="0" err="1">
                <a:solidFill>
                  <a:schemeClr val="dk1"/>
                </a:solidFill>
              </a:rPr>
              <a:t>Lastdate</a:t>
            </a:r>
            <a:r>
              <a:rPr lang="en-US" sz="2400" i="1" dirty="0">
                <a:solidFill>
                  <a:schemeClr val="dk1"/>
                </a:solidFill>
              </a:rPr>
              <a:t> </a:t>
            </a:r>
            <a:r>
              <a:rPr lang="en-US" sz="2400" dirty="0">
                <a:solidFill>
                  <a:schemeClr val="dk1"/>
                </a:solidFill>
              </a:rPr>
              <a:t>is the </a:t>
            </a:r>
            <a:r>
              <a:rPr lang="en-US" sz="2400" dirty="0" err="1">
                <a:solidFill>
                  <a:schemeClr val="dk1"/>
                </a:solidFill>
              </a:rPr>
              <a:t>datetime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dirty="0">
                <a:solidFill>
                  <a:schemeClr val="dk1"/>
                </a:solidFill>
              </a:rPr>
              <a:t>in file </a:t>
            </a:r>
            <a:r>
              <a:rPr lang="en-US" sz="2400" dirty="0" err="1">
                <a:solidFill>
                  <a:schemeClr val="dk1"/>
                </a:solidFill>
              </a:rPr>
              <a:t>whitout</a:t>
            </a:r>
            <a:r>
              <a:rPr lang="en-US" sz="2400" dirty="0">
                <a:solidFill>
                  <a:schemeClr val="dk1"/>
                </a:solidFill>
              </a:rPr>
              <a:t> space and separator.</a:t>
            </a:r>
          </a:p>
          <a:p>
            <a:r>
              <a:rPr lang="en-US" sz="2400" dirty="0">
                <a:solidFill>
                  <a:schemeClr val="dk1"/>
                </a:solidFill>
              </a:rPr>
              <a:t>For example: 2017-01-10 15:00 become 201701101500 (</a:t>
            </a:r>
            <a:r>
              <a:rPr lang="en-US" sz="2400" dirty="0" err="1">
                <a:solidFill>
                  <a:schemeClr val="dk1"/>
                </a:solidFill>
              </a:rPr>
              <a:t>YYYYMMDDhhmm</a:t>
            </a:r>
            <a:r>
              <a:rPr lang="en-US" sz="2400" dirty="0">
                <a:solidFill>
                  <a:schemeClr val="dk1"/>
                </a:solidFill>
              </a:rPr>
              <a:t>)</a:t>
            </a:r>
            <a:endParaRPr lang="it-IT" sz="2400" dirty="0"/>
          </a:p>
        </p:txBody>
      </p:sp>
      <p:cxnSp>
        <p:nvCxnSpPr>
          <p:cNvPr id="480" name="Connettore 2 479"/>
          <p:cNvCxnSpPr>
            <a:stCxn id="478" idx="1"/>
            <a:endCxn id="160" idx="3"/>
          </p:cNvCxnSpPr>
          <p:nvPr/>
        </p:nvCxnSpPr>
        <p:spPr>
          <a:xfrm flipH="1">
            <a:off x="33678984" y="41166570"/>
            <a:ext cx="7653399" cy="11484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Dati 175"/>
          <p:cNvSpPr/>
          <p:nvPr/>
        </p:nvSpPr>
        <p:spPr>
          <a:xfrm>
            <a:off x="25393386" y="42305465"/>
            <a:ext cx="10717198" cy="1754326"/>
          </a:xfrm>
          <a:prstGeom prst="flowChartInputOutput">
            <a:avLst/>
          </a:prstGeom>
          <a:solidFill>
            <a:srgbClr val="92D050"/>
          </a:solidFill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 anchor="ctr">
            <a:spAutoFit/>
          </a:bodyPr>
          <a:lstStyle/>
          <a:p>
            <a:r>
              <a:rPr lang="en-US" sz="3600" dirty="0"/>
              <a:t>Write: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Duplicated_file_lastdate.csv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DQC_OK_file_lastdate.csv</a:t>
            </a:r>
            <a:endParaRPr lang="en-US" sz="3600" dirty="0"/>
          </a:p>
        </p:txBody>
      </p:sp>
      <p:sp>
        <p:nvSpPr>
          <p:cNvPr id="178" name="Dati 177"/>
          <p:cNvSpPr/>
          <p:nvPr/>
        </p:nvSpPr>
        <p:spPr>
          <a:xfrm>
            <a:off x="26862752" y="44772691"/>
            <a:ext cx="7797964" cy="1754326"/>
          </a:xfrm>
          <a:prstGeom prst="flowChartInputOutpu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 anchor="ctr">
            <a:spAutoFit/>
          </a:bodyPr>
          <a:lstStyle/>
          <a:p>
            <a:r>
              <a:rPr lang="en-US" sz="3600" dirty="0" smtClean="0"/>
              <a:t>Save: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 smtClean="0"/>
              <a:t>flags_df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Last date in </a:t>
            </a:r>
            <a:r>
              <a:rPr lang="en-US" sz="3600" dirty="0" err="1" smtClean="0"/>
              <a:t>mydata</a:t>
            </a:r>
            <a:endParaRPr lang="en-US" sz="3600" dirty="0"/>
          </a:p>
        </p:txBody>
      </p:sp>
      <p:cxnSp>
        <p:nvCxnSpPr>
          <p:cNvPr id="33" name="Connettore 2 32"/>
          <p:cNvCxnSpPr>
            <a:stCxn id="160" idx="2"/>
            <a:endCxn id="176" idx="1"/>
          </p:cNvCxnSpPr>
          <p:nvPr/>
        </p:nvCxnSpPr>
        <p:spPr>
          <a:xfrm>
            <a:off x="30749537" y="41629656"/>
            <a:ext cx="2448" cy="675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ttore 2 34"/>
          <p:cNvCxnSpPr>
            <a:stCxn id="176" idx="4"/>
            <a:endCxn id="178" idx="1"/>
          </p:cNvCxnSpPr>
          <p:nvPr/>
        </p:nvCxnSpPr>
        <p:spPr>
          <a:xfrm>
            <a:off x="30751985" y="44059791"/>
            <a:ext cx="9749" cy="71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ttore 2 38"/>
          <p:cNvCxnSpPr>
            <a:stCxn id="178" idx="4"/>
            <a:endCxn id="162" idx="0"/>
          </p:cNvCxnSpPr>
          <p:nvPr/>
        </p:nvCxnSpPr>
        <p:spPr>
          <a:xfrm flipH="1">
            <a:off x="30759764" y="46527017"/>
            <a:ext cx="1970" cy="846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Dati 204"/>
          <p:cNvSpPr/>
          <p:nvPr/>
        </p:nvSpPr>
        <p:spPr>
          <a:xfrm>
            <a:off x="25780598" y="12874170"/>
            <a:ext cx="9914779" cy="646331"/>
          </a:xfrm>
          <a:prstGeom prst="flowChartInputOutpu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sz="3600" dirty="0" err="1" smtClean="0"/>
              <a:t>mydata</a:t>
            </a:r>
            <a:r>
              <a:rPr lang="en-US" sz="3600" dirty="0" smtClean="0"/>
              <a:t> = file[</a:t>
            </a:r>
            <a:r>
              <a:rPr lang="en-GB" sz="3600" dirty="0" err="1"/>
              <a:t>start_date</a:t>
            </a:r>
            <a:r>
              <a:rPr lang="en-GB" sz="3600" dirty="0"/>
              <a:t> </a:t>
            </a:r>
            <a:r>
              <a:rPr lang="en-US" sz="3600" dirty="0" smtClean="0"/>
              <a:t>:end]</a:t>
            </a:r>
            <a:endParaRPr lang="it-IT" sz="3600" dirty="0"/>
          </a:p>
        </p:txBody>
      </p:sp>
      <p:sp>
        <p:nvSpPr>
          <p:cNvPr id="206" name="Dati 205"/>
          <p:cNvSpPr/>
          <p:nvPr/>
        </p:nvSpPr>
        <p:spPr>
          <a:xfrm>
            <a:off x="33877635" y="11516641"/>
            <a:ext cx="9833364" cy="646331"/>
          </a:xfrm>
          <a:prstGeom prst="flowChartInputOutpu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sz="3600" dirty="0" smtClean="0"/>
              <a:t>original = file[</a:t>
            </a:r>
            <a:r>
              <a:rPr lang="en-GB" sz="3600" dirty="0" err="1"/>
              <a:t>start_date</a:t>
            </a:r>
            <a:r>
              <a:rPr lang="en-GB" sz="3600" dirty="0"/>
              <a:t> </a:t>
            </a:r>
            <a:r>
              <a:rPr lang="en-US" sz="3600" dirty="0" smtClean="0"/>
              <a:t>:end]</a:t>
            </a:r>
          </a:p>
        </p:txBody>
      </p:sp>
      <p:cxnSp>
        <p:nvCxnSpPr>
          <p:cNvPr id="89" name="Connettore 2 88"/>
          <p:cNvCxnSpPr>
            <a:stCxn id="36" idx="2"/>
            <a:endCxn id="205" idx="1"/>
          </p:cNvCxnSpPr>
          <p:nvPr/>
        </p:nvCxnSpPr>
        <p:spPr>
          <a:xfrm>
            <a:off x="30470552" y="12198436"/>
            <a:ext cx="267436" cy="675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nettore 2 90"/>
          <p:cNvCxnSpPr>
            <a:stCxn id="205" idx="4"/>
            <a:endCxn id="85" idx="0"/>
          </p:cNvCxnSpPr>
          <p:nvPr/>
        </p:nvCxnSpPr>
        <p:spPr>
          <a:xfrm>
            <a:off x="30737988" y="13520501"/>
            <a:ext cx="5305" cy="83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nettore 2 92"/>
          <p:cNvCxnSpPr>
            <a:stCxn id="36" idx="3"/>
            <a:endCxn id="206" idx="2"/>
          </p:cNvCxnSpPr>
          <p:nvPr/>
        </p:nvCxnSpPr>
        <p:spPr>
          <a:xfrm>
            <a:off x="32704444" y="11824642"/>
            <a:ext cx="2156527" cy="1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CasellaDiTesto 212"/>
          <p:cNvSpPr txBox="1"/>
          <p:nvPr/>
        </p:nvSpPr>
        <p:spPr>
          <a:xfrm>
            <a:off x="41291559" y="6350950"/>
            <a:ext cx="6873803" cy="1584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glow rad="228600">
              <a:srgbClr val="FF0000">
                <a:alpha val="40000"/>
              </a:srgbClr>
            </a:glow>
          </a:effectLst>
        </p:spPr>
        <p:txBody>
          <a:bodyPr wrap="square" rtlCol="0" anchor="ctr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Where to save original data?</a:t>
            </a:r>
            <a:endParaRPr lang="it-IT" sz="4400" dirty="0">
              <a:solidFill>
                <a:srgbClr val="FF0000"/>
              </a:solidFill>
            </a:endParaRPr>
          </a:p>
        </p:txBody>
      </p:sp>
      <p:cxnSp>
        <p:nvCxnSpPr>
          <p:cNvPr id="110" name="Connettore 2 109"/>
          <p:cNvCxnSpPr>
            <a:stCxn id="213" idx="2"/>
            <a:endCxn id="206" idx="0"/>
          </p:cNvCxnSpPr>
          <p:nvPr/>
        </p:nvCxnSpPr>
        <p:spPr>
          <a:xfrm flipH="1">
            <a:off x="39777653" y="7934950"/>
            <a:ext cx="4950808" cy="358169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Dati 227"/>
          <p:cNvSpPr/>
          <p:nvPr/>
        </p:nvSpPr>
        <p:spPr>
          <a:xfrm>
            <a:off x="320258" y="20795528"/>
            <a:ext cx="9930647" cy="1200329"/>
          </a:xfrm>
          <a:prstGeom prst="flowChartInputOutpu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r>
              <a:rPr lang="en-US" sz="3600" dirty="0" smtClean="0"/>
              <a:t>Write report as: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DQC_Report_file_tmp.html</a:t>
            </a:r>
          </a:p>
        </p:txBody>
      </p:sp>
      <p:sp>
        <p:nvSpPr>
          <p:cNvPr id="229" name="Dati 228"/>
          <p:cNvSpPr/>
          <p:nvPr/>
        </p:nvSpPr>
        <p:spPr>
          <a:xfrm>
            <a:off x="320258" y="22714094"/>
            <a:ext cx="13034795" cy="2862322"/>
          </a:xfrm>
          <a:prstGeom prst="flowChartInputOutput">
            <a:avLst/>
          </a:prstGeom>
          <a:solidFill>
            <a:srgbClr val="92D050"/>
          </a:solidFill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r>
              <a:rPr lang="en-US" sz="3600" dirty="0"/>
              <a:t>Rename </a:t>
            </a:r>
            <a:r>
              <a:rPr lang="en-US" sz="3600" dirty="0" smtClean="0"/>
              <a:t>as: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 DQC_Report_file_lastdate.html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DQC_Report_file_lastdate_versY.html (created only if there is a previous version Y = 1 … n)</a:t>
            </a:r>
          </a:p>
        </p:txBody>
      </p:sp>
      <p:cxnSp>
        <p:nvCxnSpPr>
          <p:cNvPr id="137" name="Connettore 2 136"/>
          <p:cNvCxnSpPr>
            <a:stCxn id="80" idx="2"/>
            <a:endCxn id="228" idx="0"/>
          </p:cNvCxnSpPr>
          <p:nvPr/>
        </p:nvCxnSpPr>
        <p:spPr>
          <a:xfrm>
            <a:off x="4632975" y="20106250"/>
            <a:ext cx="1645671" cy="689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Connettore 2 138"/>
          <p:cNvCxnSpPr>
            <a:stCxn id="228" idx="3"/>
            <a:endCxn id="229" idx="1"/>
          </p:cNvCxnSpPr>
          <p:nvPr/>
        </p:nvCxnSpPr>
        <p:spPr>
          <a:xfrm>
            <a:off x="4292517" y="21995857"/>
            <a:ext cx="2545139" cy="71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7" name="Decisione 236"/>
          <p:cNvSpPr/>
          <p:nvPr/>
        </p:nvSpPr>
        <p:spPr>
          <a:xfrm>
            <a:off x="2071711" y="26505331"/>
            <a:ext cx="6938623" cy="117380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23" rIns="91438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>
                <a:solidFill>
                  <a:sysClr val="windowText" lastClr="000000"/>
                </a:solidFill>
              </a:rPr>
              <a:t>flag_out_of_range</a:t>
            </a:r>
            <a:r>
              <a:rPr lang="en-US" sz="2400" dirty="0">
                <a:solidFill>
                  <a:sysClr val="windowText" lastClr="000000"/>
                </a:solidFill>
              </a:rPr>
              <a:t> </a:t>
            </a:r>
            <a:r>
              <a:rPr lang="en-US" sz="2400" dirty="0" smtClean="0">
                <a:solidFill>
                  <a:sysClr val="windowText" lastClr="000000"/>
                </a:solidFill>
              </a:rPr>
              <a:t>!= NA</a:t>
            </a:r>
            <a:endParaRPr lang="it-IT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141" name="Connettore 2 140"/>
          <p:cNvCxnSpPr>
            <a:stCxn id="229" idx="3"/>
            <a:endCxn id="237" idx="0"/>
          </p:cNvCxnSpPr>
          <p:nvPr/>
        </p:nvCxnSpPr>
        <p:spPr>
          <a:xfrm>
            <a:off x="5534176" y="25576416"/>
            <a:ext cx="6847" cy="928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9" name="CasellaDiTesto 238"/>
          <p:cNvSpPr txBox="1"/>
          <p:nvPr/>
        </p:nvSpPr>
        <p:spPr>
          <a:xfrm>
            <a:off x="9194433" y="26666290"/>
            <a:ext cx="581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240" name="CasellaDiTesto 239"/>
          <p:cNvSpPr txBox="1"/>
          <p:nvPr/>
        </p:nvSpPr>
        <p:spPr>
          <a:xfrm>
            <a:off x="4894278" y="27717459"/>
            <a:ext cx="319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T</a:t>
            </a:r>
            <a:endParaRPr lang="it-IT" dirty="0"/>
          </a:p>
        </p:txBody>
      </p:sp>
      <p:sp>
        <p:nvSpPr>
          <p:cNvPr id="241" name="CasellaDiTesto 240"/>
          <p:cNvSpPr txBox="1"/>
          <p:nvPr/>
        </p:nvSpPr>
        <p:spPr>
          <a:xfrm>
            <a:off x="33195473" y="27369867"/>
            <a:ext cx="581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242" name="CasellaDiTesto 241"/>
          <p:cNvSpPr txBox="1"/>
          <p:nvPr/>
        </p:nvSpPr>
        <p:spPr>
          <a:xfrm>
            <a:off x="30488768" y="28423243"/>
            <a:ext cx="319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T</a:t>
            </a:r>
            <a:endParaRPr lang="it-IT" dirty="0"/>
          </a:p>
        </p:txBody>
      </p:sp>
      <p:sp>
        <p:nvSpPr>
          <p:cNvPr id="244" name="CasellaDiTesto 243"/>
          <p:cNvSpPr txBox="1"/>
          <p:nvPr/>
        </p:nvSpPr>
        <p:spPr>
          <a:xfrm>
            <a:off x="10528019" y="26473035"/>
            <a:ext cx="3329353" cy="120032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3600" dirty="0"/>
              <a:t>Don’t </a:t>
            </a:r>
            <a:r>
              <a:rPr lang="en-US" sz="3600" dirty="0" smtClean="0"/>
              <a:t>update </a:t>
            </a:r>
            <a:r>
              <a:rPr lang="en-US" sz="3600" dirty="0" err="1" smtClean="0"/>
              <a:t>download_table</a:t>
            </a:r>
            <a:endParaRPr lang="it-IT" sz="3600" dirty="0"/>
          </a:p>
        </p:txBody>
      </p:sp>
      <p:cxnSp>
        <p:nvCxnSpPr>
          <p:cNvPr id="145" name="Connettore 2 144"/>
          <p:cNvCxnSpPr>
            <a:stCxn id="237" idx="3"/>
            <a:endCxn id="244" idx="1"/>
          </p:cNvCxnSpPr>
          <p:nvPr/>
        </p:nvCxnSpPr>
        <p:spPr>
          <a:xfrm flipV="1">
            <a:off x="9010334" y="27073200"/>
            <a:ext cx="1517685" cy="19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CasellaDiTesto 246"/>
          <p:cNvSpPr txBox="1"/>
          <p:nvPr/>
        </p:nvSpPr>
        <p:spPr>
          <a:xfrm>
            <a:off x="2878095" y="28407855"/>
            <a:ext cx="5312162" cy="1754326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r>
              <a:rPr lang="en-US" dirty="0"/>
              <a:t>Update </a:t>
            </a:r>
            <a:r>
              <a:rPr lang="en-US" dirty="0" err="1"/>
              <a:t>download_table</a:t>
            </a:r>
            <a:r>
              <a:rPr lang="en-US" dirty="0"/>
              <a:t> :</a:t>
            </a:r>
          </a:p>
          <a:p>
            <a:r>
              <a:rPr lang="it-IT" dirty="0" err="1"/>
              <a:t>Last_date</a:t>
            </a:r>
            <a:endParaRPr lang="it-IT" dirty="0"/>
          </a:p>
          <a:p>
            <a:r>
              <a:rPr lang="it-IT" dirty="0" err="1"/>
              <a:t>Last_Modification</a:t>
            </a:r>
            <a:endParaRPr lang="it-IT" dirty="0"/>
          </a:p>
        </p:txBody>
      </p:sp>
      <p:cxnSp>
        <p:nvCxnSpPr>
          <p:cNvPr id="151" name="Connettore 2 150"/>
          <p:cNvCxnSpPr>
            <a:stCxn id="237" idx="2"/>
            <a:endCxn id="247" idx="0"/>
          </p:cNvCxnSpPr>
          <p:nvPr/>
        </p:nvCxnSpPr>
        <p:spPr>
          <a:xfrm flipH="1">
            <a:off x="5534176" y="27679132"/>
            <a:ext cx="6847" cy="72872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CasellaDiTesto 249"/>
          <p:cNvSpPr txBox="1"/>
          <p:nvPr/>
        </p:nvSpPr>
        <p:spPr>
          <a:xfrm>
            <a:off x="2088501" y="31025430"/>
            <a:ext cx="6891349" cy="2308324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Save in a </a:t>
            </a:r>
            <a:r>
              <a:rPr lang="en-US" dirty="0" err="1" smtClean="0">
                <a:solidFill>
                  <a:srgbClr val="FF0000"/>
                </a:solidFill>
              </a:rPr>
              <a:t>dataframe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file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Status of writing data (to do)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Status of writing report</a:t>
            </a:r>
            <a:r>
              <a:rPr lang="en-US" dirty="0">
                <a:solidFill>
                  <a:srgbClr val="FF0000"/>
                </a:solidFill>
              </a:rPr>
              <a:t> (to do)</a:t>
            </a:r>
            <a:endParaRPr lang="it-IT" dirty="0">
              <a:solidFill>
                <a:srgbClr val="FF0000"/>
              </a:solidFill>
            </a:endParaRPr>
          </a:p>
        </p:txBody>
      </p:sp>
      <p:cxnSp>
        <p:nvCxnSpPr>
          <p:cNvPr id="154" name="Connettore 2 153"/>
          <p:cNvCxnSpPr>
            <a:stCxn id="247" idx="2"/>
            <a:endCxn id="250" idx="0"/>
          </p:cNvCxnSpPr>
          <p:nvPr/>
        </p:nvCxnSpPr>
        <p:spPr>
          <a:xfrm>
            <a:off x="5534176" y="30162181"/>
            <a:ext cx="0" cy="863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Connettore 4 180"/>
          <p:cNvCxnSpPr>
            <a:stCxn id="95" idx="3"/>
          </p:cNvCxnSpPr>
          <p:nvPr/>
        </p:nvCxnSpPr>
        <p:spPr>
          <a:xfrm>
            <a:off x="37630096" y="16095590"/>
            <a:ext cx="3437188" cy="30854487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Connettore diritto 198"/>
          <p:cNvCxnSpPr/>
          <p:nvPr/>
        </p:nvCxnSpPr>
        <p:spPr>
          <a:xfrm>
            <a:off x="38771475" y="12162972"/>
            <a:ext cx="0" cy="39326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Connettore diritto 201"/>
          <p:cNvCxnSpPr>
            <a:stCxn id="99" idx="3"/>
          </p:cNvCxnSpPr>
          <p:nvPr/>
        </p:nvCxnSpPr>
        <p:spPr>
          <a:xfrm flipV="1">
            <a:off x="37347204" y="18762259"/>
            <a:ext cx="3720080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nettore diritto 207"/>
          <p:cNvCxnSpPr>
            <a:stCxn id="112" idx="3"/>
          </p:cNvCxnSpPr>
          <p:nvPr/>
        </p:nvCxnSpPr>
        <p:spPr>
          <a:xfrm flipV="1">
            <a:off x="38885551" y="21789602"/>
            <a:ext cx="2181733" cy="20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nettore diritto 209"/>
          <p:cNvCxnSpPr>
            <a:stCxn id="123" idx="3"/>
          </p:cNvCxnSpPr>
          <p:nvPr/>
        </p:nvCxnSpPr>
        <p:spPr>
          <a:xfrm flipV="1">
            <a:off x="38583534" y="27656590"/>
            <a:ext cx="2483750" cy="377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ttore diritto 211"/>
          <p:cNvCxnSpPr>
            <a:stCxn id="149" idx="3"/>
          </p:cNvCxnSpPr>
          <p:nvPr/>
        </p:nvCxnSpPr>
        <p:spPr>
          <a:xfrm flipV="1">
            <a:off x="40213878" y="34131846"/>
            <a:ext cx="853406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nettore 2 214"/>
          <p:cNvCxnSpPr/>
          <p:nvPr/>
        </p:nvCxnSpPr>
        <p:spPr>
          <a:xfrm flipH="1">
            <a:off x="30756859" y="46950077"/>
            <a:ext cx="103104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4 216"/>
          <p:cNvCxnSpPr>
            <a:stCxn id="103" idx="1"/>
          </p:cNvCxnSpPr>
          <p:nvPr/>
        </p:nvCxnSpPr>
        <p:spPr>
          <a:xfrm rot="10800000" flipV="1">
            <a:off x="19228281" y="18762259"/>
            <a:ext cx="3556419" cy="28187815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nettore 2 229"/>
          <p:cNvCxnSpPr/>
          <p:nvPr/>
        </p:nvCxnSpPr>
        <p:spPr>
          <a:xfrm>
            <a:off x="19231684" y="46950076"/>
            <a:ext cx="11520000" cy="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Connettore 4 259"/>
          <p:cNvCxnSpPr/>
          <p:nvPr/>
        </p:nvCxnSpPr>
        <p:spPr>
          <a:xfrm rot="16200000" flipH="1">
            <a:off x="91495" y="18326037"/>
            <a:ext cx="26697649" cy="4913968"/>
          </a:xfrm>
          <a:prstGeom prst="bentConnector3">
            <a:avLst>
              <a:gd name="adj1" fmla="val -585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Connettore diritto 264"/>
          <p:cNvCxnSpPr>
            <a:stCxn id="77" idx="3"/>
          </p:cNvCxnSpPr>
          <p:nvPr/>
        </p:nvCxnSpPr>
        <p:spPr>
          <a:xfrm flipV="1">
            <a:off x="10983335" y="9147498"/>
            <a:ext cx="4845636" cy="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Connettore diritto 268"/>
          <p:cNvCxnSpPr>
            <a:stCxn id="244" idx="3"/>
          </p:cNvCxnSpPr>
          <p:nvPr/>
        </p:nvCxnSpPr>
        <p:spPr>
          <a:xfrm>
            <a:off x="13857372" y="27073200"/>
            <a:ext cx="197159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onnettore 2 272"/>
          <p:cNvCxnSpPr/>
          <p:nvPr/>
        </p:nvCxnSpPr>
        <p:spPr>
          <a:xfrm flipH="1">
            <a:off x="5541023" y="34131846"/>
            <a:ext cx="1035628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onnettore 2 277"/>
          <p:cNvCxnSpPr>
            <a:stCxn id="250" idx="2"/>
          </p:cNvCxnSpPr>
          <p:nvPr/>
        </p:nvCxnSpPr>
        <p:spPr>
          <a:xfrm>
            <a:off x="5534176" y="33333754"/>
            <a:ext cx="6847" cy="206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53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645</Words>
  <Application>Microsoft Office PowerPoint</Application>
  <PresentationFormat>Personalizzato</PresentationFormat>
  <Paragraphs>179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>Scientificnetwork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Brida Christian</dc:creator>
  <cp:lastModifiedBy>Brida Christian</cp:lastModifiedBy>
  <cp:revision>96</cp:revision>
  <dcterms:created xsi:type="dcterms:W3CDTF">2018-01-09T09:43:22Z</dcterms:created>
  <dcterms:modified xsi:type="dcterms:W3CDTF">2018-01-12T09:41:56Z</dcterms:modified>
</cp:coreProperties>
</file>