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8" r:id="rId3"/>
    <p:sldId id="292" r:id="rId4"/>
    <p:sldId id="260" r:id="rId5"/>
    <p:sldId id="288" r:id="rId6"/>
    <p:sldId id="290" r:id="rId7"/>
    <p:sldId id="296" r:id="rId8"/>
    <p:sldId id="299" r:id="rId9"/>
    <p:sldId id="273" r:id="rId10"/>
    <p:sldId id="294" r:id="rId11"/>
    <p:sldId id="272" r:id="rId12"/>
    <p:sldId id="293" r:id="rId13"/>
    <p:sldId id="270" r:id="rId14"/>
    <p:sldId id="277" r:id="rId15"/>
    <p:sldId id="274" r:id="rId16"/>
    <p:sldId id="278" r:id="rId17"/>
    <p:sldId id="280" r:id="rId18"/>
    <p:sldId id="279" r:id="rId19"/>
    <p:sldId id="283" r:id="rId20"/>
    <p:sldId id="282" r:id="rId21"/>
    <p:sldId id="281" r:id="rId22"/>
    <p:sldId id="262" r:id="rId23"/>
    <p:sldId id="291" r:id="rId24"/>
    <p:sldId id="295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1675" autoAdjust="0"/>
  </p:normalViewPr>
  <p:slideViewPr>
    <p:cSldViewPr snapToGrid="0">
      <p:cViewPr varScale="1">
        <p:scale>
          <a:sx n="56" d="100"/>
          <a:sy n="56" d="100"/>
        </p:scale>
        <p:origin x="1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4B713-9A56-45E7-884F-E82E665C5FD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2CFD5A6E-795D-4D80-BA43-3712D8FEE256}">
      <dgm:prSet phldrT="[Text]" custT="1"/>
      <dgm:spPr>
        <a:xfrm>
          <a:off x="647116" y="172819"/>
          <a:ext cx="2046148" cy="691276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400" b="1" dirty="0" smtClea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+mn-ea"/>
              <a:cs typeface="+mn-cs"/>
            </a:rPr>
            <a:t>PREVENT</a:t>
          </a:r>
          <a:endParaRPr lang="en-US" sz="2400" b="1" dirty="0">
            <a:solidFill>
              <a:sysClr val="windowText" lastClr="000000">
                <a:lumMod val="95000"/>
                <a:lumOff val="5000"/>
              </a:sysClr>
            </a:solidFill>
            <a:latin typeface="Calibri"/>
            <a:ea typeface="+mn-ea"/>
            <a:cs typeface="+mn-cs"/>
          </a:endParaRPr>
        </a:p>
      </dgm:t>
    </dgm:pt>
    <dgm:pt modelId="{79B90D03-7BA3-4A52-B607-C72C801B42EC}" type="parTrans" cxnId="{14745147-F026-42C9-925A-640CB800E718}">
      <dgm:prSet/>
      <dgm:spPr/>
      <dgm:t>
        <a:bodyPr/>
        <a:lstStyle/>
        <a:p>
          <a:endParaRPr lang="en-US" sz="2400"/>
        </a:p>
      </dgm:t>
    </dgm:pt>
    <dgm:pt modelId="{F026E22C-98B6-4ACB-B119-51E9D3329235}" type="sibTrans" cxnId="{14745147-F026-42C9-925A-640CB800E718}">
      <dgm:prSet/>
      <dgm:spPr/>
      <dgm:t>
        <a:bodyPr/>
        <a:lstStyle/>
        <a:p>
          <a:endParaRPr lang="en-US" sz="2400"/>
        </a:p>
      </dgm:t>
    </dgm:pt>
    <dgm:pt modelId="{6A5F81EA-3423-4341-BF17-67FE53DA7F7A}">
      <dgm:prSet phldrT="[Text]" custT="1"/>
      <dgm:spPr>
        <a:xfrm>
          <a:off x="3414801" y="172819"/>
          <a:ext cx="2046148" cy="69127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400" b="1" dirty="0" smtClean="0">
              <a:solidFill>
                <a:srgbClr val="C00000"/>
              </a:solidFill>
              <a:latin typeface="Calibri"/>
              <a:ea typeface="+mn-ea"/>
              <a:cs typeface="+mn-cs"/>
            </a:rPr>
            <a:t>DETECT &amp; REPORT</a:t>
          </a:r>
          <a:endParaRPr lang="en-US" sz="2400" b="1" dirty="0">
            <a:solidFill>
              <a:srgbClr val="C00000"/>
            </a:solidFill>
            <a:latin typeface="Calibri"/>
            <a:ea typeface="+mn-ea"/>
            <a:cs typeface="+mn-cs"/>
          </a:endParaRPr>
        </a:p>
      </dgm:t>
    </dgm:pt>
    <dgm:pt modelId="{138030AB-68D9-4E7B-94AD-168F8F9AF4F8}" type="parTrans" cxnId="{E20853E5-A097-4BD1-8CC2-46A0A2286C3A}">
      <dgm:prSet/>
      <dgm:spPr/>
      <dgm:t>
        <a:bodyPr/>
        <a:lstStyle/>
        <a:p>
          <a:endParaRPr lang="en-US" sz="2400"/>
        </a:p>
      </dgm:t>
    </dgm:pt>
    <dgm:pt modelId="{B29E2B4D-6E1F-4602-9E11-D4863DDC55B0}" type="sibTrans" cxnId="{E20853E5-A097-4BD1-8CC2-46A0A2286C3A}">
      <dgm:prSet/>
      <dgm:spPr/>
      <dgm:t>
        <a:bodyPr/>
        <a:lstStyle/>
        <a:p>
          <a:endParaRPr lang="en-US" sz="2400"/>
        </a:p>
      </dgm:t>
    </dgm:pt>
    <dgm:pt modelId="{69EBB217-16AC-4CA0-9B8F-3800B1F6E530}">
      <dgm:prSet phldrT="[Text]" custT="1"/>
      <dgm:spPr>
        <a:xfrm>
          <a:off x="6182487" y="172819"/>
          <a:ext cx="2046148" cy="691276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sz="2400" b="1" dirty="0" smtClea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+mn-ea"/>
              <a:cs typeface="+mn-cs"/>
            </a:rPr>
            <a:t>RESPOND</a:t>
          </a:r>
          <a:endParaRPr lang="en-US" sz="2400" b="1" dirty="0">
            <a:solidFill>
              <a:sysClr val="windowText" lastClr="000000">
                <a:lumMod val="95000"/>
                <a:lumOff val="5000"/>
              </a:sysClr>
            </a:solidFill>
            <a:latin typeface="Calibri"/>
            <a:ea typeface="+mn-ea"/>
            <a:cs typeface="+mn-cs"/>
          </a:endParaRPr>
        </a:p>
      </dgm:t>
    </dgm:pt>
    <dgm:pt modelId="{B0FC371B-F243-41CB-AB9C-20C14FD5689C}" type="parTrans" cxnId="{A6015F33-8270-4E6E-B5B7-35A69A5FDAFC}">
      <dgm:prSet/>
      <dgm:spPr/>
      <dgm:t>
        <a:bodyPr/>
        <a:lstStyle/>
        <a:p>
          <a:endParaRPr lang="en-US" sz="2400"/>
        </a:p>
      </dgm:t>
    </dgm:pt>
    <dgm:pt modelId="{36EAB14E-11B1-464C-91E9-BCEB749124E0}" type="sibTrans" cxnId="{A6015F33-8270-4E6E-B5B7-35A69A5FDAFC}">
      <dgm:prSet/>
      <dgm:spPr/>
      <dgm:t>
        <a:bodyPr/>
        <a:lstStyle/>
        <a:p>
          <a:endParaRPr lang="en-US" sz="2400"/>
        </a:p>
      </dgm:t>
    </dgm:pt>
    <dgm:pt modelId="{13ED5108-92E1-4532-BB45-E4E3A1D26882}" type="pres">
      <dgm:prSet presAssocID="{3E84B713-9A56-45E7-884F-E82E665C5FDD}" presName="Name0" presStyleCnt="0">
        <dgm:presLayoutVars>
          <dgm:dir/>
          <dgm:resizeHandles val="exact"/>
        </dgm:presLayoutVars>
      </dgm:prSet>
      <dgm:spPr/>
    </dgm:pt>
    <dgm:pt modelId="{348D5729-17A2-4BA3-9B33-1C8851CAE735}" type="pres">
      <dgm:prSet presAssocID="{2CFD5A6E-795D-4D80-BA43-3712D8FEE256}" presName="composite" presStyleCnt="0"/>
      <dgm:spPr/>
    </dgm:pt>
    <dgm:pt modelId="{49F10CFA-93CB-4428-BEAC-6F1670451956}" type="pres">
      <dgm:prSet presAssocID="{2CFD5A6E-795D-4D80-BA43-3712D8FEE256}" presName="bgChev" presStyleLbl="node1" presStyleIdx="0" presStyleCnt="3"/>
      <dgm:spPr>
        <a:xfrm>
          <a:off x="964" y="0"/>
          <a:ext cx="2423070" cy="691276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14CFCEFF-B4D7-405F-8DCB-E70496BB2950}" type="pres">
      <dgm:prSet presAssocID="{2CFD5A6E-795D-4D80-BA43-3712D8FEE256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5B54B-AA1A-489E-A784-4CCB0BF66B1D}" type="pres">
      <dgm:prSet presAssocID="{F026E22C-98B6-4ACB-B119-51E9D3329235}" presName="compositeSpace" presStyleCnt="0"/>
      <dgm:spPr/>
    </dgm:pt>
    <dgm:pt modelId="{FCE32657-6029-436A-9A1C-8F061D29553B}" type="pres">
      <dgm:prSet presAssocID="{6A5F81EA-3423-4341-BF17-67FE53DA7F7A}" presName="composite" presStyleCnt="0"/>
      <dgm:spPr/>
    </dgm:pt>
    <dgm:pt modelId="{C7F6C14E-BC27-4B49-A227-D714E1C73E50}" type="pres">
      <dgm:prSet presAssocID="{6A5F81EA-3423-4341-BF17-67FE53DA7F7A}" presName="bgChev" presStyleLbl="node1" presStyleIdx="1" presStyleCnt="3"/>
      <dgm:spPr>
        <a:xfrm>
          <a:off x="2768649" y="0"/>
          <a:ext cx="2423070" cy="691275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8A4695C4-F020-4CD0-A748-C89895B5210A}" type="pres">
      <dgm:prSet presAssocID="{6A5F81EA-3423-4341-BF17-67FE53DA7F7A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135A-1156-4A17-BD4B-2EF1C4E7045D}" type="pres">
      <dgm:prSet presAssocID="{B29E2B4D-6E1F-4602-9E11-D4863DDC55B0}" presName="compositeSpace" presStyleCnt="0"/>
      <dgm:spPr/>
    </dgm:pt>
    <dgm:pt modelId="{B90FE416-C62A-466E-AB50-0C1E38AF90BF}" type="pres">
      <dgm:prSet presAssocID="{69EBB217-16AC-4CA0-9B8F-3800B1F6E530}" presName="composite" presStyleCnt="0"/>
      <dgm:spPr/>
    </dgm:pt>
    <dgm:pt modelId="{A2999EC7-FF07-4153-9478-137CB0B30C5B}" type="pres">
      <dgm:prSet presAssocID="{69EBB217-16AC-4CA0-9B8F-3800B1F6E530}" presName="bgChev" presStyleLbl="node1" presStyleIdx="2" presStyleCnt="3"/>
      <dgm:spPr>
        <a:xfrm>
          <a:off x="5536334" y="0"/>
          <a:ext cx="2423070" cy="691276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CE868BE-93D7-4E5D-8062-9E8ECF479001}" type="pres">
      <dgm:prSet presAssocID="{69EBB217-16AC-4CA0-9B8F-3800B1F6E530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D5764-6125-4844-AB03-D495C598E88C}" type="presOf" srcId="{69EBB217-16AC-4CA0-9B8F-3800B1F6E530}" destId="{6CE868BE-93D7-4E5D-8062-9E8ECF479001}" srcOrd="0" destOrd="0" presId="urn:microsoft.com/office/officeart/2005/8/layout/chevronAccent+Icon"/>
    <dgm:cxn modelId="{FDE572B4-0DFC-46FE-BEDE-913C5F582824}" type="presOf" srcId="{2CFD5A6E-795D-4D80-BA43-3712D8FEE256}" destId="{14CFCEFF-B4D7-405F-8DCB-E70496BB2950}" srcOrd="0" destOrd="0" presId="urn:microsoft.com/office/officeart/2005/8/layout/chevronAccent+Icon"/>
    <dgm:cxn modelId="{E20853E5-A097-4BD1-8CC2-46A0A2286C3A}" srcId="{3E84B713-9A56-45E7-884F-E82E665C5FDD}" destId="{6A5F81EA-3423-4341-BF17-67FE53DA7F7A}" srcOrd="1" destOrd="0" parTransId="{138030AB-68D9-4E7B-94AD-168F8F9AF4F8}" sibTransId="{B29E2B4D-6E1F-4602-9E11-D4863DDC55B0}"/>
    <dgm:cxn modelId="{0B6E5383-F1B9-4992-B063-60FC24F02ED9}" type="presOf" srcId="{6A5F81EA-3423-4341-BF17-67FE53DA7F7A}" destId="{8A4695C4-F020-4CD0-A748-C89895B5210A}" srcOrd="0" destOrd="0" presId="urn:microsoft.com/office/officeart/2005/8/layout/chevronAccent+Icon"/>
    <dgm:cxn modelId="{AD4318EE-58F9-4F07-9930-8B4BC344EB3C}" type="presOf" srcId="{3E84B713-9A56-45E7-884F-E82E665C5FDD}" destId="{13ED5108-92E1-4532-BB45-E4E3A1D26882}" srcOrd="0" destOrd="0" presId="urn:microsoft.com/office/officeart/2005/8/layout/chevronAccent+Icon"/>
    <dgm:cxn modelId="{14745147-F026-42C9-925A-640CB800E718}" srcId="{3E84B713-9A56-45E7-884F-E82E665C5FDD}" destId="{2CFD5A6E-795D-4D80-BA43-3712D8FEE256}" srcOrd="0" destOrd="0" parTransId="{79B90D03-7BA3-4A52-B607-C72C801B42EC}" sibTransId="{F026E22C-98B6-4ACB-B119-51E9D3329235}"/>
    <dgm:cxn modelId="{A6015F33-8270-4E6E-B5B7-35A69A5FDAFC}" srcId="{3E84B713-9A56-45E7-884F-E82E665C5FDD}" destId="{69EBB217-16AC-4CA0-9B8F-3800B1F6E530}" srcOrd="2" destOrd="0" parTransId="{B0FC371B-F243-41CB-AB9C-20C14FD5689C}" sibTransId="{36EAB14E-11B1-464C-91E9-BCEB749124E0}"/>
    <dgm:cxn modelId="{F8671280-94CD-4BB1-AC01-D3C9C8903B0F}" type="presParOf" srcId="{13ED5108-92E1-4532-BB45-E4E3A1D26882}" destId="{348D5729-17A2-4BA3-9B33-1C8851CAE735}" srcOrd="0" destOrd="0" presId="urn:microsoft.com/office/officeart/2005/8/layout/chevronAccent+Icon"/>
    <dgm:cxn modelId="{9B55DABF-79EA-47C5-B5D2-577AE5881455}" type="presParOf" srcId="{348D5729-17A2-4BA3-9B33-1C8851CAE735}" destId="{49F10CFA-93CB-4428-BEAC-6F1670451956}" srcOrd="0" destOrd="0" presId="urn:microsoft.com/office/officeart/2005/8/layout/chevronAccent+Icon"/>
    <dgm:cxn modelId="{43C706AD-B882-4EBD-8AA4-291A9427FBAF}" type="presParOf" srcId="{348D5729-17A2-4BA3-9B33-1C8851CAE735}" destId="{14CFCEFF-B4D7-405F-8DCB-E70496BB2950}" srcOrd="1" destOrd="0" presId="urn:microsoft.com/office/officeart/2005/8/layout/chevronAccent+Icon"/>
    <dgm:cxn modelId="{37C12FD0-A898-43E1-B5EE-A1E9732CE6CD}" type="presParOf" srcId="{13ED5108-92E1-4532-BB45-E4E3A1D26882}" destId="{5745B54B-AA1A-489E-A784-4CCB0BF66B1D}" srcOrd="1" destOrd="0" presId="urn:microsoft.com/office/officeart/2005/8/layout/chevronAccent+Icon"/>
    <dgm:cxn modelId="{FA2B4C9C-A8A6-45E9-B67B-87795CCE80B3}" type="presParOf" srcId="{13ED5108-92E1-4532-BB45-E4E3A1D26882}" destId="{FCE32657-6029-436A-9A1C-8F061D29553B}" srcOrd="2" destOrd="0" presId="urn:microsoft.com/office/officeart/2005/8/layout/chevronAccent+Icon"/>
    <dgm:cxn modelId="{99CC8F49-0755-42D4-BF8C-6DFDAE37992D}" type="presParOf" srcId="{FCE32657-6029-436A-9A1C-8F061D29553B}" destId="{C7F6C14E-BC27-4B49-A227-D714E1C73E50}" srcOrd="0" destOrd="0" presId="urn:microsoft.com/office/officeart/2005/8/layout/chevronAccent+Icon"/>
    <dgm:cxn modelId="{2CE38E41-D5D2-4E6E-821A-C51688393205}" type="presParOf" srcId="{FCE32657-6029-436A-9A1C-8F061D29553B}" destId="{8A4695C4-F020-4CD0-A748-C89895B5210A}" srcOrd="1" destOrd="0" presId="urn:microsoft.com/office/officeart/2005/8/layout/chevronAccent+Icon"/>
    <dgm:cxn modelId="{A670AA78-F835-408B-8F1B-8665994C4088}" type="presParOf" srcId="{13ED5108-92E1-4532-BB45-E4E3A1D26882}" destId="{F0F4135A-1156-4A17-BD4B-2EF1C4E7045D}" srcOrd="3" destOrd="0" presId="urn:microsoft.com/office/officeart/2005/8/layout/chevronAccent+Icon"/>
    <dgm:cxn modelId="{BBFA98AE-EF0F-4598-9DA8-C0F00ED48D2D}" type="presParOf" srcId="{13ED5108-92E1-4532-BB45-E4E3A1D26882}" destId="{B90FE416-C62A-466E-AB50-0C1E38AF90BF}" srcOrd="4" destOrd="0" presId="urn:microsoft.com/office/officeart/2005/8/layout/chevronAccent+Icon"/>
    <dgm:cxn modelId="{A7EC7008-401C-48CD-9C06-E32C3DADF341}" type="presParOf" srcId="{B90FE416-C62A-466E-AB50-0C1E38AF90BF}" destId="{A2999EC7-FF07-4153-9478-137CB0B30C5B}" srcOrd="0" destOrd="0" presId="urn:microsoft.com/office/officeart/2005/8/layout/chevronAccent+Icon"/>
    <dgm:cxn modelId="{F54EB1E1-C6AE-4A85-97A7-A64869910074}" type="presParOf" srcId="{B90FE416-C62A-466E-AB50-0C1E38AF90BF}" destId="{6CE868BE-93D7-4E5D-8062-9E8ECF47900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007399-BAC7-4986-BF38-F5D25CF6664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DFF1B-5267-419D-8ACC-EBD6CFB37B58}">
      <dgm:prSet phldrT="[Text]" custT="1"/>
      <dgm:spPr>
        <a:xfrm>
          <a:off x="179512" y="1131551"/>
          <a:ext cx="1853269" cy="3288771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/>
          <a:r>
            <a:rPr lang="en-US" sz="2000" b="1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2016</a:t>
          </a:r>
        </a:p>
        <a:p>
          <a:pPr marL="95250" indent="-95250" algn="l"/>
          <a:r>
            <a:rPr lang="en-ZA" sz="18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Assessment of the current notification processes and channels to identify bottlenecks and learn from best practice</a:t>
          </a:r>
        </a:p>
        <a:p>
          <a:pPr marL="95250" indent="-95250"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Development of new tools for paper based reporting</a:t>
          </a:r>
        </a:p>
        <a:p>
          <a:pPr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Piloting of tools</a:t>
          </a:r>
          <a:endParaRPr lang="en-US" sz="1400" dirty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</dgm:t>
    </dgm:pt>
    <dgm:pt modelId="{F5494260-51E9-49FC-AB02-0D5DF7681173}" type="parTrans" cxnId="{E8957DB7-FC9B-4A07-A3BA-457DBFD56309}">
      <dgm:prSet/>
      <dgm:spPr/>
      <dgm:t>
        <a:bodyPr/>
        <a:lstStyle/>
        <a:p>
          <a:endParaRPr lang="en-US"/>
        </a:p>
      </dgm:t>
    </dgm:pt>
    <dgm:pt modelId="{388B50D2-2641-4B6D-A20B-46281E9E729D}" type="sibTrans" cxnId="{E8957DB7-FC9B-4A07-A3BA-457DBFD56309}">
      <dgm:prSet/>
      <dgm:spPr/>
      <dgm:t>
        <a:bodyPr/>
        <a:lstStyle/>
        <a:p>
          <a:endParaRPr lang="en-US"/>
        </a:p>
      </dgm:t>
    </dgm:pt>
    <dgm:pt modelId="{44768B3C-7821-41FD-B971-A83D3D113E8B}">
      <dgm:prSet phldrT="[Text]" custT="1"/>
      <dgm:spPr>
        <a:xfrm>
          <a:off x="2195736" y="699503"/>
          <a:ext cx="1989602" cy="4018952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/>
          <a:r>
            <a:rPr lang="en-US" sz="2000" b="1" dirty="0" smtClean="0">
              <a:solidFill>
                <a:srgbClr val="C00000"/>
              </a:solidFill>
              <a:latin typeface="Arial Narrow" panose="020B0606020202030204" pitchFamily="34" charset="0"/>
              <a:ea typeface="+mn-ea"/>
              <a:cs typeface="+mn-cs"/>
            </a:rPr>
            <a:t>  </a:t>
          </a:r>
          <a:r>
            <a:rPr lang="en-US" sz="2000" b="1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2017</a:t>
          </a:r>
        </a:p>
        <a:p>
          <a:pPr algn="l"/>
          <a:r>
            <a:rPr lang="en-ZA" sz="16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b="1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New enhanced paper based NMC reporting</a:t>
          </a:r>
        </a:p>
        <a:p>
          <a:pPr marL="266700" indent="-266700"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  . new NMC case notification form </a:t>
          </a:r>
        </a:p>
        <a:p>
          <a:pPr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  . Case definitions </a:t>
          </a:r>
        </a:p>
        <a:p>
          <a:pPr marL="266700" indent="-266700"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  . Standard operating procedures and user manuals</a:t>
          </a:r>
        </a:p>
        <a:p>
          <a:pPr marL="171450" indent="-171450"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b="1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Development &amp; piloting of new NMC APP</a:t>
          </a:r>
        </a:p>
        <a:p>
          <a:pPr marL="95250" indent="-95250"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Revision of NMC Regulations</a:t>
          </a:r>
        </a:p>
        <a:p>
          <a:pPr marL="95250" indent="-95250"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Private labs and Med schemes - planning </a:t>
          </a:r>
          <a:endParaRPr lang="en-US" sz="1400" dirty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</dgm:t>
    </dgm:pt>
    <dgm:pt modelId="{439ECA79-161E-4ADC-8764-99B773C5C77C}" type="parTrans" cxnId="{EDFD64C7-D795-4C70-92D7-0C430ACA2AD2}">
      <dgm:prSet/>
      <dgm:spPr/>
      <dgm:t>
        <a:bodyPr/>
        <a:lstStyle/>
        <a:p>
          <a:endParaRPr lang="en-US"/>
        </a:p>
      </dgm:t>
    </dgm:pt>
    <dgm:pt modelId="{D474C5AE-2F6A-418A-8615-86B72925286B}" type="sibTrans" cxnId="{EDFD64C7-D795-4C70-92D7-0C430ACA2AD2}">
      <dgm:prSet/>
      <dgm:spPr/>
      <dgm:t>
        <a:bodyPr/>
        <a:lstStyle/>
        <a:p>
          <a:endParaRPr lang="en-US"/>
        </a:p>
      </dgm:t>
    </dgm:pt>
    <dgm:pt modelId="{A25D6F8B-5F5E-4255-8F0F-C965A3542402}">
      <dgm:prSet phldrT="[Text]" custT="1"/>
      <dgm:spPr>
        <a:xfrm>
          <a:off x="4283963" y="555487"/>
          <a:ext cx="1918333" cy="4370060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/>
          <a:r>
            <a:rPr lang="en-US" sz="2000" b="1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2018</a:t>
          </a:r>
        </a:p>
        <a:p>
          <a:pPr algn="l"/>
          <a:r>
            <a:rPr lang="en-ZA" sz="18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9 NMC nurse trainers recruited</a:t>
          </a:r>
        </a:p>
        <a:p>
          <a:pPr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Training of Public and Private Sector users</a:t>
          </a:r>
        </a:p>
        <a:p>
          <a:pPr algn="l"/>
          <a:r>
            <a:rPr lang="en-ZA" sz="18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National phased-out roll out of NMC APP  </a:t>
          </a:r>
        </a:p>
        <a:p>
          <a:pPr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- Web based and mobile platforms for real-time electronic reporting at point of diagnosis</a:t>
          </a:r>
        </a:p>
        <a:p>
          <a:pPr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-Inclusion of dashboards and reports</a:t>
          </a:r>
        </a:p>
        <a:p>
          <a:pPr algn="l"/>
          <a:r>
            <a:rPr lang="en-ZA" sz="14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Enhancement of laboratory  based reporting of NMCs </a:t>
          </a:r>
        </a:p>
        <a:p>
          <a:pPr algn="l"/>
          <a:endParaRPr lang="en-US" sz="1400" dirty="0">
            <a:solidFill>
              <a:srgbClr val="C00000"/>
            </a:solidFill>
            <a:latin typeface="Arial Narrow" panose="020B0606020202030204" pitchFamily="34" charset="0"/>
            <a:ea typeface="+mn-ea"/>
            <a:cs typeface="+mn-cs"/>
          </a:endParaRPr>
        </a:p>
      </dgm:t>
    </dgm:pt>
    <dgm:pt modelId="{9956F4BB-46B8-4B47-BF2E-2950E8F22C3A}" type="parTrans" cxnId="{F02DD42E-FBFA-4AE1-BE24-95488D514BC2}">
      <dgm:prSet/>
      <dgm:spPr/>
      <dgm:t>
        <a:bodyPr/>
        <a:lstStyle/>
        <a:p>
          <a:endParaRPr lang="en-US"/>
        </a:p>
      </dgm:t>
    </dgm:pt>
    <dgm:pt modelId="{88893F86-6A0A-4D2F-AF66-18AD156D3807}" type="sibTrans" cxnId="{F02DD42E-FBFA-4AE1-BE24-95488D514BC2}">
      <dgm:prSet/>
      <dgm:spPr/>
      <dgm:t>
        <a:bodyPr/>
        <a:lstStyle/>
        <a:p>
          <a:endParaRPr lang="en-US"/>
        </a:p>
      </dgm:t>
    </dgm:pt>
    <dgm:pt modelId="{3D199A0F-A836-487A-B7E4-42EDF9E9BB0E}">
      <dgm:prSet phldrT="[Text]" custT="1"/>
      <dgm:spPr>
        <a:xfrm>
          <a:off x="6300198" y="267455"/>
          <a:ext cx="2024617" cy="4881681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900" b="1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2019</a:t>
          </a:r>
        </a:p>
        <a:p>
          <a:r>
            <a:rPr lang="en-ZA" sz="19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</a:t>
          </a:r>
          <a:r>
            <a:rPr lang="en-ZA" sz="16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</a:t>
          </a:r>
          <a:r>
            <a:rPr lang="en-ZA" sz="1600" dirty="0" smtClean="0">
              <a:solidFill>
                <a:srgbClr val="FF0000"/>
              </a:solidFill>
              <a:latin typeface="Arial Narrow" panose="020B0606020202030204" pitchFamily="34" charset="0"/>
              <a:ea typeface="+mn-ea"/>
              <a:cs typeface="+mn-cs"/>
            </a:rPr>
            <a:t> </a:t>
          </a:r>
          <a:r>
            <a:rPr lang="en-ZA" sz="16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Strengthening data collection and integrity </a:t>
          </a:r>
        </a:p>
        <a:p>
          <a:r>
            <a:rPr lang="en-ZA" sz="16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Engage NICD centres for epidemiological classification of cases</a:t>
          </a:r>
        </a:p>
        <a:p>
          <a:r>
            <a:rPr lang="en-US" sz="16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Review of case definitions</a:t>
          </a:r>
        </a:p>
        <a:p>
          <a:r>
            <a:rPr lang="en-US" sz="16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-Improvement of data flows and harmonization</a:t>
          </a:r>
        </a:p>
        <a:p>
          <a:r>
            <a:rPr lang="en-US" sz="16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Development of CIFs and outbreak management tools</a:t>
          </a:r>
        </a:p>
        <a:p>
          <a:r>
            <a:rPr lang="en-US" sz="16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-Ongoing engagement of private laboratories and medical schemes</a:t>
          </a:r>
          <a:endParaRPr lang="en-US" sz="1400" dirty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</dgm:t>
    </dgm:pt>
    <dgm:pt modelId="{D58F8A47-B0A5-4FEC-8035-4C676844A7D3}" type="parTrans" cxnId="{9B008272-09D4-448A-80A0-9081FD914922}">
      <dgm:prSet/>
      <dgm:spPr/>
      <dgm:t>
        <a:bodyPr/>
        <a:lstStyle/>
        <a:p>
          <a:endParaRPr lang="en-US"/>
        </a:p>
      </dgm:t>
    </dgm:pt>
    <dgm:pt modelId="{70916E08-6195-45ED-B78F-51BD6170EFEF}" type="sibTrans" cxnId="{9B008272-09D4-448A-80A0-9081FD914922}">
      <dgm:prSet/>
      <dgm:spPr/>
      <dgm:t>
        <a:bodyPr/>
        <a:lstStyle/>
        <a:p>
          <a:endParaRPr lang="en-US"/>
        </a:p>
      </dgm:t>
    </dgm:pt>
    <dgm:pt modelId="{14803BEA-2420-4A7D-B9F5-A6938DC646AF}" type="pres">
      <dgm:prSet presAssocID="{2A007399-BAC7-4986-BF38-F5D25CF6664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D1F27D-15C8-4858-BC9F-7EE151859623}" type="pres">
      <dgm:prSet presAssocID="{2A007399-BAC7-4986-BF38-F5D25CF66641}" presName="arrow" presStyleLbl="bgShp" presStyleIdx="0" presStyleCnt="1" custScaleX="117647" custLinFactNeighborX="-2662" custLinFactNeighborY="-17"/>
      <dgm:spPr>
        <a:xfrm>
          <a:off x="0" y="0"/>
          <a:ext cx="8851100" cy="5513632"/>
        </a:xfrm>
        <a:prstGeom prst="rightArrow">
          <a:avLst/>
        </a:prstGeom>
        <a:solidFill>
          <a:srgbClr val="A4D76B"/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080719C3-84E5-4358-90F9-E52F11D94EA1}" type="pres">
      <dgm:prSet presAssocID="{2A007399-BAC7-4986-BF38-F5D25CF66641}" presName="linearProcess" presStyleCnt="0"/>
      <dgm:spPr/>
    </dgm:pt>
    <dgm:pt modelId="{8D19B3E9-E87A-492F-AA35-A7B5BAA3ED36}" type="pres">
      <dgm:prSet presAssocID="{0E5DFF1B-5267-419D-8ACC-EBD6CFB37B58}" presName="textNode" presStyleLbl="node1" presStyleIdx="0" presStyleCnt="4" custScaleX="153812" custScaleY="149120" custLinFactNeighborX="-74782" custLinFactNeighborY="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C6071-82E7-4433-9863-971464730289}" type="pres">
      <dgm:prSet presAssocID="{388B50D2-2641-4B6D-A20B-46281E9E729D}" presName="sibTrans" presStyleCnt="0"/>
      <dgm:spPr/>
    </dgm:pt>
    <dgm:pt modelId="{F321E62D-495F-4F24-BCCE-520B582AF808}" type="pres">
      <dgm:prSet presAssocID="{44768B3C-7821-41FD-B971-A83D3D113E8B}" presName="textNode" presStyleLbl="node1" presStyleIdx="1" presStyleCnt="4" custScaleX="165127" custScaleY="182228" custLinFactNeighborX="-71054" custLinFactNeighborY="-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88B84-CDD5-4434-B9A8-21F1FB256C49}" type="pres">
      <dgm:prSet presAssocID="{D474C5AE-2F6A-418A-8615-86B72925286B}" presName="sibTrans" presStyleCnt="0"/>
      <dgm:spPr/>
    </dgm:pt>
    <dgm:pt modelId="{C01DC533-BA4C-4F18-BDD8-7FA8E6204383}" type="pres">
      <dgm:prSet presAssocID="{A25D6F8B-5F5E-4255-8F0F-C965A3542402}" presName="textNode" presStyleLbl="node1" presStyleIdx="2" presStyleCnt="4" custScaleX="159212" custScaleY="198148" custLinFactX="-1079" custLinFactNeighborX="-100000" custLinFactNeighborY="-7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D2017-70D2-477C-AC35-E273FDCBEC89}" type="pres">
      <dgm:prSet presAssocID="{88893F86-6A0A-4D2F-AF66-18AD156D3807}" presName="sibTrans" presStyleCnt="0"/>
      <dgm:spPr/>
    </dgm:pt>
    <dgm:pt modelId="{7E862769-972F-41D6-9AB6-7121628C8CCF}" type="pres">
      <dgm:prSet presAssocID="{3D199A0F-A836-487A-B7E4-42EDF9E9BB0E}" presName="textNode" presStyleLbl="node1" presStyleIdx="3" presStyleCnt="4" custScaleX="168033" custScaleY="221346" custLinFactX="-5992" custLinFactNeighborX="-100000" custLinFactNeighborY="-22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EDFD64C7-D795-4C70-92D7-0C430ACA2AD2}" srcId="{2A007399-BAC7-4986-BF38-F5D25CF66641}" destId="{44768B3C-7821-41FD-B971-A83D3D113E8B}" srcOrd="1" destOrd="0" parTransId="{439ECA79-161E-4ADC-8764-99B773C5C77C}" sibTransId="{D474C5AE-2F6A-418A-8615-86B72925286B}"/>
    <dgm:cxn modelId="{E8957DB7-FC9B-4A07-A3BA-457DBFD56309}" srcId="{2A007399-BAC7-4986-BF38-F5D25CF66641}" destId="{0E5DFF1B-5267-419D-8ACC-EBD6CFB37B58}" srcOrd="0" destOrd="0" parTransId="{F5494260-51E9-49FC-AB02-0D5DF7681173}" sibTransId="{388B50D2-2641-4B6D-A20B-46281E9E729D}"/>
    <dgm:cxn modelId="{7E0B26F3-CA38-42D4-8003-F9ABE76CE45C}" type="presOf" srcId="{44768B3C-7821-41FD-B971-A83D3D113E8B}" destId="{F321E62D-495F-4F24-BCCE-520B582AF808}" srcOrd="0" destOrd="0" presId="urn:microsoft.com/office/officeart/2005/8/layout/hProcess9"/>
    <dgm:cxn modelId="{F02DD42E-FBFA-4AE1-BE24-95488D514BC2}" srcId="{2A007399-BAC7-4986-BF38-F5D25CF66641}" destId="{A25D6F8B-5F5E-4255-8F0F-C965A3542402}" srcOrd="2" destOrd="0" parTransId="{9956F4BB-46B8-4B47-BF2E-2950E8F22C3A}" sibTransId="{88893F86-6A0A-4D2F-AF66-18AD156D3807}"/>
    <dgm:cxn modelId="{9B008272-09D4-448A-80A0-9081FD914922}" srcId="{2A007399-BAC7-4986-BF38-F5D25CF66641}" destId="{3D199A0F-A836-487A-B7E4-42EDF9E9BB0E}" srcOrd="3" destOrd="0" parTransId="{D58F8A47-B0A5-4FEC-8035-4C676844A7D3}" sibTransId="{70916E08-6195-45ED-B78F-51BD6170EFEF}"/>
    <dgm:cxn modelId="{EAFD6444-F484-4C49-B35D-45B8C7FE91BF}" type="presOf" srcId="{0E5DFF1B-5267-419D-8ACC-EBD6CFB37B58}" destId="{8D19B3E9-E87A-492F-AA35-A7B5BAA3ED36}" srcOrd="0" destOrd="0" presId="urn:microsoft.com/office/officeart/2005/8/layout/hProcess9"/>
    <dgm:cxn modelId="{9E639629-1066-4212-8C4D-BA2F659209EE}" type="presOf" srcId="{3D199A0F-A836-487A-B7E4-42EDF9E9BB0E}" destId="{7E862769-972F-41D6-9AB6-7121628C8CCF}" srcOrd="0" destOrd="0" presId="urn:microsoft.com/office/officeart/2005/8/layout/hProcess9"/>
    <dgm:cxn modelId="{F42D8297-489F-429B-B7D8-7EB2DE4FDCE0}" type="presOf" srcId="{A25D6F8B-5F5E-4255-8F0F-C965A3542402}" destId="{C01DC533-BA4C-4F18-BDD8-7FA8E6204383}" srcOrd="0" destOrd="0" presId="urn:microsoft.com/office/officeart/2005/8/layout/hProcess9"/>
    <dgm:cxn modelId="{A9B2384B-D6C4-46D6-B67A-626E767DDCC8}" type="presOf" srcId="{2A007399-BAC7-4986-BF38-F5D25CF66641}" destId="{14803BEA-2420-4A7D-B9F5-A6938DC646AF}" srcOrd="0" destOrd="0" presId="urn:microsoft.com/office/officeart/2005/8/layout/hProcess9"/>
    <dgm:cxn modelId="{D68EDEF0-343D-46F1-90CA-0B127B18913A}" type="presParOf" srcId="{14803BEA-2420-4A7D-B9F5-A6938DC646AF}" destId="{EDD1F27D-15C8-4858-BC9F-7EE151859623}" srcOrd="0" destOrd="0" presId="urn:microsoft.com/office/officeart/2005/8/layout/hProcess9"/>
    <dgm:cxn modelId="{09CCF7AA-42D3-4618-8045-88613740BED4}" type="presParOf" srcId="{14803BEA-2420-4A7D-B9F5-A6938DC646AF}" destId="{080719C3-84E5-4358-90F9-E52F11D94EA1}" srcOrd="1" destOrd="0" presId="urn:microsoft.com/office/officeart/2005/8/layout/hProcess9"/>
    <dgm:cxn modelId="{61C46557-CB79-4B61-BD77-1FF864DA03B7}" type="presParOf" srcId="{080719C3-84E5-4358-90F9-E52F11D94EA1}" destId="{8D19B3E9-E87A-492F-AA35-A7B5BAA3ED36}" srcOrd="0" destOrd="0" presId="urn:microsoft.com/office/officeart/2005/8/layout/hProcess9"/>
    <dgm:cxn modelId="{7751ACAF-A3A3-4865-B588-4D1EB767D20D}" type="presParOf" srcId="{080719C3-84E5-4358-90F9-E52F11D94EA1}" destId="{2E2C6071-82E7-4433-9863-971464730289}" srcOrd="1" destOrd="0" presId="urn:microsoft.com/office/officeart/2005/8/layout/hProcess9"/>
    <dgm:cxn modelId="{82DFB8DF-B322-4C6C-BD87-26B664D4373E}" type="presParOf" srcId="{080719C3-84E5-4358-90F9-E52F11D94EA1}" destId="{F321E62D-495F-4F24-BCCE-520B582AF808}" srcOrd="2" destOrd="0" presId="urn:microsoft.com/office/officeart/2005/8/layout/hProcess9"/>
    <dgm:cxn modelId="{C1985F5E-457E-41E2-8C81-B6F132E77524}" type="presParOf" srcId="{080719C3-84E5-4358-90F9-E52F11D94EA1}" destId="{10B88B84-CDD5-4434-B9A8-21F1FB256C49}" srcOrd="3" destOrd="0" presId="urn:microsoft.com/office/officeart/2005/8/layout/hProcess9"/>
    <dgm:cxn modelId="{5834A0A5-96F1-4B5D-BF52-D7F31AEC6141}" type="presParOf" srcId="{080719C3-84E5-4358-90F9-E52F11D94EA1}" destId="{C01DC533-BA4C-4F18-BDD8-7FA8E6204383}" srcOrd="4" destOrd="0" presId="urn:microsoft.com/office/officeart/2005/8/layout/hProcess9"/>
    <dgm:cxn modelId="{53D9AC1F-3E19-4771-8B99-8848FA514E35}" type="presParOf" srcId="{080719C3-84E5-4358-90F9-E52F11D94EA1}" destId="{849D2017-70D2-477C-AC35-E273FDCBEC89}" srcOrd="5" destOrd="0" presId="urn:microsoft.com/office/officeart/2005/8/layout/hProcess9"/>
    <dgm:cxn modelId="{35046757-E7ED-471D-91D1-AADA732D6FE4}" type="presParOf" srcId="{080719C3-84E5-4358-90F9-E52F11D94EA1}" destId="{7E862769-972F-41D6-9AB6-7121628C8CC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69FEB-0178-48C4-AE9A-C4EC9BD4681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C86D09-9B0F-4336-8FC2-CE4B50C7982E}">
      <dgm:prSet phldrT="[Text]"/>
      <dgm:spPr>
        <a:xfrm>
          <a:off x="1003563" y="53724"/>
          <a:ext cx="3148016" cy="4534400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2020</a:t>
          </a:r>
        </a:p>
        <a:p>
          <a:r>
            <a:rPr lang="en-US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COVID-19 notification Module</a:t>
          </a:r>
        </a:p>
        <a:p>
          <a:endParaRPr lang="en-US" dirty="0" smtClean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r>
            <a:rPr lang="en-US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Development of an improved NMC Application</a:t>
          </a:r>
        </a:p>
        <a:p>
          <a:endParaRPr lang="en-US" dirty="0" smtClean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r>
            <a:rPr lang="en-US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NMC line list COVID-19 </a:t>
          </a:r>
        </a:p>
        <a:p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BBB4894-3F1B-4E1B-9CA1-ACC9F0AF5CF7}" type="parTrans" cxnId="{6CFEE482-9B55-402C-89EF-64FFFE106481}">
      <dgm:prSet/>
      <dgm:spPr/>
      <dgm:t>
        <a:bodyPr/>
        <a:lstStyle/>
        <a:p>
          <a:endParaRPr lang="en-US"/>
        </a:p>
      </dgm:t>
    </dgm:pt>
    <dgm:pt modelId="{75AFF0FD-A24B-41DE-BC3C-8EAC7953C530}" type="sibTrans" cxnId="{6CFEE482-9B55-402C-89EF-64FFFE106481}">
      <dgm:prSet/>
      <dgm:spPr/>
      <dgm:t>
        <a:bodyPr/>
        <a:lstStyle/>
        <a:p>
          <a:endParaRPr lang="en-US"/>
        </a:p>
      </dgm:t>
    </dgm:pt>
    <dgm:pt modelId="{74ED456C-46C1-4CAA-A360-A3A6B94E7721}">
      <dgm:prSet/>
      <dgm:spPr>
        <a:xfrm>
          <a:off x="4400718" y="53724"/>
          <a:ext cx="2825318" cy="4534400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2021-2022</a:t>
          </a:r>
        </a:p>
        <a:p>
          <a:endParaRPr lang="en-US" b="1" dirty="0" smtClean="0">
            <a:solidFill>
              <a:srgbClr val="FFFF00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r>
            <a:rPr lang="en-US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Launch of the improved NMCSS electronic application</a:t>
          </a:r>
        </a:p>
        <a:p>
          <a:endParaRPr lang="en-US" dirty="0" smtClean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r>
            <a:rPr lang="en-US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Development of CIFs</a:t>
          </a:r>
        </a:p>
        <a:p>
          <a:endParaRPr lang="en-US" dirty="0" smtClean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r>
            <a:rPr lang="en-US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-Strengthen data quality</a:t>
          </a:r>
          <a:endParaRPr lang="en-US" dirty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</dgm:t>
    </dgm:pt>
    <dgm:pt modelId="{A1EFF787-2F0B-4EB1-B946-3B20FF8B1B45}" type="parTrans" cxnId="{4EA64AAB-8572-4D0B-8A65-E87C572CAEB4}">
      <dgm:prSet/>
      <dgm:spPr/>
      <dgm:t>
        <a:bodyPr/>
        <a:lstStyle/>
        <a:p>
          <a:endParaRPr lang="en-US"/>
        </a:p>
      </dgm:t>
    </dgm:pt>
    <dgm:pt modelId="{5DC3162B-7BE9-4C18-B80B-4BA503863129}" type="sibTrans" cxnId="{4EA64AAB-8572-4D0B-8A65-E87C572CAEB4}">
      <dgm:prSet/>
      <dgm:spPr/>
      <dgm:t>
        <a:bodyPr/>
        <a:lstStyle/>
        <a:p>
          <a:endParaRPr lang="en-US"/>
        </a:p>
      </dgm:t>
    </dgm:pt>
    <dgm:pt modelId="{F3883A64-BDC5-4C41-9752-10CDBF4CF6A0}" type="pres">
      <dgm:prSet presAssocID="{A8869FEB-0178-48C4-AE9A-C4EC9BD46811}" presName="CompostProcess" presStyleCnt="0">
        <dgm:presLayoutVars>
          <dgm:dir/>
          <dgm:resizeHandles val="exact"/>
        </dgm:presLayoutVars>
      </dgm:prSet>
      <dgm:spPr/>
    </dgm:pt>
    <dgm:pt modelId="{61998C77-0AA5-43FA-98B8-B22E8E35C39C}" type="pres">
      <dgm:prSet presAssocID="{A8869FEB-0178-48C4-AE9A-C4EC9BD46811}" presName="arrow" presStyleLbl="bgShp" presStyleIdx="0" presStyleCnt="1" custScaleX="109116"/>
      <dgm:spPr>
        <a:xfrm>
          <a:off x="298380" y="0"/>
          <a:ext cx="7632838" cy="4641849"/>
        </a:xfrm>
        <a:prstGeom prst="rightArrow">
          <a:avLst/>
        </a:prstGeom>
        <a:solidFill>
          <a:srgbClr val="A4D76B"/>
        </a:solidFill>
        <a:ln>
          <a:noFill/>
        </a:ln>
        <a:effectLst/>
      </dgm:spPr>
    </dgm:pt>
    <dgm:pt modelId="{91CA073D-2F9E-4883-B676-9F9B01079255}" type="pres">
      <dgm:prSet presAssocID="{A8869FEB-0178-48C4-AE9A-C4EC9BD46811}" presName="linearProcess" presStyleCnt="0"/>
      <dgm:spPr/>
    </dgm:pt>
    <dgm:pt modelId="{D93F3267-5F90-426A-AC34-6EE9DC1E7C33}" type="pres">
      <dgm:prSet presAssocID="{ECC86D09-9B0F-4336-8FC2-CE4B50C7982E}" presName="textNode" presStyleLbl="node1" presStyleIdx="0" presStyleCnt="2" custScaleX="85823" custScaleY="244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0CC13-5C94-4F6F-B1DD-3219BF6BCA20}" type="pres">
      <dgm:prSet presAssocID="{75AFF0FD-A24B-41DE-BC3C-8EAC7953C530}" presName="sibTrans" presStyleCnt="0"/>
      <dgm:spPr/>
    </dgm:pt>
    <dgm:pt modelId="{4BC35CA1-E142-478F-8922-893C8566A12B}" type="pres">
      <dgm:prSet presAssocID="{74ED456C-46C1-4CAA-A360-A3A6B94E7721}" presName="textNode" presStyleLbl="node1" presStyleIdx="1" presStyleCnt="2" custScaleX="74144" custScaleY="244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454B38-AB8E-4CAA-9768-EB6129E9D4AB}" type="presOf" srcId="{A8869FEB-0178-48C4-AE9A-C4EC9BD46811}" destId="{F3883A64-BDC5-4C41-9752-10CDBF4CF6A0}" srcOrd="0" destOrd="0" presId="urn:microsoft.com/office/officeart/2005/8/layout/hProcess9"/>
    <dgm:cxn modelId="{382BBA6D-480D-4201-9101-989520F9A775}" type="presOf" srcId="{74ED456C-46C1-4CAA-A360-A3A6B94E7721}" destId="{4BC35CA1-E142-478F-8922-893C8566A12B}" srcOrd="0" destOrd="0" presId="urn:microsoft.com/office/officeart/2005/8/layout/hProcess9"/>
    <dgm:cxn modelId="{4EA64AAB-8572-4D0B-8A65-E87C572CAEB4}" srcId="{A8869FEB-0178-48C4-AE9A-C4EC9BD46811}" destId="{74ED456C-46C1-4CAA-A360-A3A6B94E7721}" srcOrd="1" destOrd="0" parTransId="{A1EFF787-2F0B-4EB1-B946-3B20FF8B1B45}" sibTransId="{5DC3162B-7BE9-4C18-B80B-4BA503863129}"/>
    <dgm:cxn modelId="{2EB550FA-CF58-4871-8FEB-DAF7982C4990}" type="presOf" srcId="{ECC86D09-9B0F-4336-8FC2-CE4B50C7982E}" destId="{D93F3267-5F90-426A-AC34-6EE9DC1E7C33}" srcOrd="0" destOrd="0" presId="urn:microsoft.com/office/officeart/2005/8/layout/hProcess9"/>
    <dgm:cxn modelId="{6CFEE482-9B55-402C-89EF-64FFFE106481}" srcId="{A8869FEB-0178-48C4-AE9A-C4EC9BD46811}" destId="{ECC86D09-9B0F-4336-8FC2-CE4B50C7982E}" srcOrd="0" destOrd="0" parTransId="{9BBB4894-3F1B-4E1B-9CA1-ACC9F0AF5CF7}" sibTransId="{75AFF0FD-A24B-41DE-BC3C-8EAC7953C530}"/>
    <dgm:cxn modelId="{4E642ADA-B9D6-469E-A658-ECEEE3225063}" type="presParOf" srcId="{F3883A64-BDC5-4C41-9752-10CDBF4CF6A0}" destId="{61998C77-0AA5-43FA-98B8-B22E8E35C39C}" srcOrd="0" destOrd="0" presId="urn:microsoft.com/office/officeart/2005/8/layout/hProcess9"/>
    <dgm:cxn modelId="{40E2F5CC-B0E1-404A-A9FF-E24743AFB308}" type="presParOf" srcId="{F3883A64-BDC5-4C41-9752-10CDBF4CF6A0}" destId="{91CA073D-2F9E-4883-B676-9F9B01079255}" srcOrd="1" destOrd="0" presId="urn:microsoft.com/office/officeart/2005/8/layout/hProcess9"/>
    <dgm:cxn modelId="{2D50DD38-AE2F-4A36-9212-535DB84BBC3A}" type="presParOf" srcId="{91CA073D-2F9E-4883-B676-9F9B01079255}" destId="{D93F3267-5F90-426A-AC34-6EE9DC1E7C33}" srcOrd="0" destOrd="0" presId="urn:microsoft.com/office/officeart/2005/8/layout/hProcess9"/>
    <dgm:cxn modelId="{404817D1-44ED-4F86-B5BD-1470DECAD1EE}" type="presParOf" srcId="{91CA073D-2F9E-4883-B676-9F9B01079255}" destId="{32D0CC13-5C94-4F6F-B1DD-3219BF6BCA20}" srcOrd="1" destOrd="0" presId="urn:microsoft.com/office/officeart/2005/8/layout/hProcess9"/>
    <dgm:cxn modelId="{A745D620-5911-4DCE-B27E-C48EEAA5A6D5}" type="presParOf" srcId="{91CA073D-2F9E-4883-B676-9F9B01079255}" destId="{4BC35CA1-E142-478F-8922-893C8566A12B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370C4B-122B-4A2B-A52F-F6023A399F09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CEF5C0C-E643-47AA-8DDC-775638BC9D56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Lab</a:t>
          </a:r>
          <a:endParaRPr lang="en-US" sz="1400" b="1" dirty="0">
            <a:solidFill>
              <a:schemeClr val="tx1"/>
            </a:solidFill>
          </a:endParaRPr>
        </a:p>
      </dgm:t>
    </dgm:pt>
    <dgm:pt modelId="{4F4E8495-B698-46DD-8C5C-2CFACD8E2573}" type="parTrans" cxnId="{DC1F261B-01BD-4C67-AC6B-903FDE07F0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DCB712-4453-4BB8-A400-E05EFDFFCED3}" type="sibTrans" cxnId="{DC1F261B-01BD-4C67-AC6B-903FDE07F0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F81298-3242-48AA-BC98-127F3D8F75E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Testing</a:t>
          </a:r>
          <a:endParaRPr lang="en-US" dirty="0">
            <a:solidFill>
              <a:schemeClr val="tx1"/>
            </a:solidFill>
          </a:endParaRPr>
        </a:p>
      </dgm:t>
    </dgm:pt>
    <dgm:pt modelId="{D67DF448-4E12-4473-9498-3B72BC57600E}" type="parTrans" cxnId="{9B1BF21E-338C-4281-954F-8A413733855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5C9C015-30D9-42DE-8EBE-12D5F1D891CD}" type="sibTrans" cxnId="{9B1BF21E-338C-4281-954F-8A413733855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0B8BE4-962B-4C52-9C6F-18DA50039ED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Isolation</a:t>
          </a:r>
          <a:endParaRPr lang="en-US" dirty="0">
            <a:solidFill>
              <a:schemeClr val="tx1"/>
            </a:solidFill>
          </a:endParaRPr>
        </a:p>
      </dgm:t>
    </dgm:pt>
    <dgm:pt modelId="{395747C4-AE85-4A86-BB35-6FE1C2E4788D}" type="parTrans" cxnId="{2FECC4E4-038B-4FE3-A612-DD7DD36CDB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9EEC16-DAFB-44CD-AAF6-CD3270A7300D}" type="sibTrans" cxnId="{2FECC4E4-038B-4FE3-A612-DD7DD36CDB6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5A598A-226F-4C72-89F9-FAC74EB2610B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Referral</a:t>
          </a:r>
          <a:endParaRPr lang="en-US" sz="1400" b="1" dirty="0">
            <a:solidFill>
              <a:schemeClr val="tx1"/>
            </a:solidFill>
          </a:endParaRPr>
        </a:p>
      </dgm:t>
    </dgm:pt>
    <dgm:pt modelId="{559D5ADB-82B5-4026-B55A-378E8F4421CC}" type="parTrans" cxnId="{B42E5EE0-0175-4702-A11E-74C3A426F8B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957BB14-5EF2-4E83-B7CB-BE1C5622D6E8}" type="sibTrans" cxnId="{B42E5EE0-0175-4702-A11E-74C3A426F8B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1687FC-7D07-4849-8979-F784AE7E31E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NICD for further testing</a:t>
          </a:r>
          <a:endParaRPr lang="en-US" dirty="0">
            <a:solidFill>
              <a:schemeClr val="tx1"/>
            </a:solidFill>
          </a:endParaRPr>
        </a:p>
      </dgm:t>
    </dgm:pt>
    <dgm:pt modelId="{D3BC4E08-EF50-4E6D-9A8A-E51EEFE8E7E9}" type="parTrans" cxnId="{10ACB7A3-C66F-40DB-B636-7C8ED18FFF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319C86-F913-41B5-B6F5-20A06995705B}" type="sibTrans" cxnId="{10ACB7A3-C66F-40DB-B636-7C8ED18FFF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055A45-3AED-4119-B69F-84D9AD3BF110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Pheno</a:t>
          </a:r>
          <a:r>
            <a:rPr lang="en-US" dirty="0" smtClean="0">
              <a:solidFill>
                <a:schemeClr val="tx1"/>
              </a:solidFill>
            </a:rPr>
            <a:t>-/genotyping</a:t>
          </a:r>
          <a:endParaRPr lang="en-US" dirty="0">
            <a:solidFill>
              <a:schemeClr val="tx1"/>
            </a:solidFill>
          </a:endParaRPr>
        </a:p>
      </dgm:t>
    </dgm:pt>
    <dgm:pt modelId="{B40FE107-F821-47DC-B600-3FD051B4D6FA}" type="parTrans" cxnId="{9480BB64-6DE7-43EC-92FB-33BCEA21B2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8F05D8-3344-4BCE-B3BB-E945F10EB5CF}" type="sibTrans" cxnId="{9480BB64-6DE7-43EC-92FB-33BCEA21B2F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7DBE6F2-720A-4620-8D21-5D19A248366B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Local Hospital Database</a:t>
          </a:r>
          <a:endParaRPr lang="en-US" sz="1200" b="1" dirty="0">
            <a:solidFill>
              <a:schemeClr val="tx1"/>
            </a:solidFill>
          </a:endParaRPr>
        </a:p>
      </dgm:t>
    </dgm:pt>
    <dgm:pt modelId="{AD4F14F1-971D-4D04-9F47-61D71DC2C064}" type="parTrans" cxnId="{803038DF-BBA6-48F5-88BB-B0653CA47B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4E78F8-5561-4CFC-B330-85E958172261}" type="sibTrans" cxnId="{803038DF-BBA6-48F5-88BB-B0653CA47B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244D59-480E-401D-8021-A6B45FAB8E3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Data management</a:t>
          </a:r>
          <a:endParaRPr lang="en-US" dirty="0">
            <a:solidFill>
              <a:schemeClr val="tx1"/>
            </a:solidFill>
          </a:endParaRPr>
        </a:p>
      </dgm:t>
    </dgm:pt>
    <dgm:pt modelId="{9FA8C9E7-5126-4EFD-BB0A-0AA26D9272DB}" type="parTrans" cxnId="{C9C5D187-27A3-45E9-B820-1523DE8A0E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AE5D7C-82B6-4B70-8DEC-4B14B373AA7B}" type="sibTrans" cxnId="{C9C5D187-27A3-45E9-B820-1523DE8A0EC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670315-F78E-4509-BB61-27FC6441649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Improved local reporting</a:t>
          </a:r>
          <a:endParaRPr lang="en-US" dirty="0">
            <a:solidFill>
              <a:schemeClr val="tx1"/>
            </a:solidFill>
          </a:endParaRPr>
        </a:p>
      </dgm:t>
    </dgm:pt>
    <dgm:pt modelId="{098F9DAE-88C7-44F7-B41D-09E1B0A4E018}" type="parTrans" cxnId="{704836BF-966D-4D04-A37C-361F1A4F03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ADBBD1-4772-4446-897D-FA03D725CB7F}" type="sibTrans" cxnId="{704836BF-966D-4D04-A37C-361F1A4F038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BAC821-65EF-43D1-BB51-D4DB7031996E}">
      <dgm:prSet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Hospital</a:t>
          </a:r>
          <a:endParaRPr lang="en-US" sz="1400" b="1" dirty="0">
            <a:solidFill>
              <a:schemeClr val="tx1"/>
            </a:solidFill>
          </a:endParaRPr>
        </a:p>
      </dgm:t>
    </dgm:pt>
    <dgm:pt modelId="{D8877C3F-9466-4657-B042-51F23BA73A1F}" type="parTrans" cxnId="{8E33688C-521F-49D0-9CDA-2561AA6EE67C}">
      <dgm:prSet/>
      <dgm:spPr/>
      <dgm:t>
        <a:bodyPr/>
        <a:lstStyle/>
        <a:p>
          <a:endParaRPr lang="en-US"/>
        </a:p>
      </dgm:t>
    </dgm:pt>
    <dgm:pt modelId="{30084AB6-EF46-4205-A95B-9A3B8DBC6E76}" type="sibTrans" cxnId="{8E33688C-521F-49D0-9CDA-2561AA6EE67C}">
      <dgm:prSet/>
      <dgm:spPr/>
      <dgm:t>
        <a:bodyPr/>
        <a:lstStyle/>
        <a:p>
          <a:endParaRPr lang="en-US"/>
        </a:p>
      </dgm:t>
    </dgm:pt>
    <dgm:pt modelId="{B5A96A78-0323-4E90-B7F1-1A1EE0EF4D17}">
      <dgm:prSet/>
      <dgm:spPr/>
      <dgm:t>
        <a:bodyPr/>
        <a:lstStyle/>
        <a:p>
          <a:r>
            <a:rPr lang="en-US" dirty="0" smtClean="0"/>
            <a:t>Patient admitted</a:t>
          </a:r>
          <a:endParaRPr lang="en-US" dirty="0"/>
        </a:p>
      </dgm:t>
    </dgm:pt>
    <dgm:pt modelId="{4AA19D8B-883B-49D8-93CB-303A4A0E6AED}" type="parTrans" cxnId="{904F0B95-0075-4069-96DA-45DD90B4257B}">
      <dgm:prSet/>
      <dgm:spPr/>
      <dgm:t>
        <a:bodyPr/>
        <a:lstStyle/>
        <a:p>
          <a:endParaRPr lang="en-US"/>
        </a:p>
      </dgm:t>
    </dgm:pt>
    <dgm:pt modelId="{02168B44-2F9D-40E5-BD38-A6821B80BDE0}" type="sibTrans" cxnId="{904F0B95-0075-4069-96DA-45DD90B4257B}">
      <dgm:prSet/>
      <dgm:spPr/>
      <dgm:t>
        <a:bodyPr/>
        <a:lstStyle/>
        <a:p>
          <a:endParaRPr lang="en-US"/>
        </a:p>
      </dgm:t>
    </dgm:pt>
    <dgm:pt modelId="{36C3E919-31D4-4122-9D07-CA8E9B942818}">
      <dgm:prSet/>
      <dgm:spPr/>
      <dgm:t>
        <a:bodyPr/>
        <a:lstStyle/>
        <a:p>
          <a:r>
            <a:rPr lang="en-US" dirty="0" smtClean="0"/>
            <a:t>Specimen taken</a:t>
          </a:r>
          <a:endParaRPr lang="en-US" dirty="0"/>
        </a:p>
      </dgm:t>
    </dgm:pt>
    <dgm:pt modelId="{A56F7DA6-D5B8-4266-9734-C32653AF23F5}" type="parTrans" cxnId="{CE115503-8546-4FFC-9076-CD2ACF222919}">
      <dgm:prSet/>
      <dgm:spPr/>
      <dgm:t>
        <a:bodyPr/>
        <a:lstStyle/>
        <a:p>
          <a:endParaRPr lang="en-US"/>
        </a:p>
      </dgm:t>
    </dgm:pt>
    <dgm:pt modelId="{58CD7204-2CA9-47DA-A43C-D1EC9D7A27A1}" type="sibTrans" cxnId="{CE115503-8546-4FFC-9076-CD2ACF222919}">
      <dgm:prSet/>
      <dgm:spPr/>
      <dgm:t>
        <a:bodyPr/>
        <a:lstStyle/>
        <a:p>
          <a:endParaRPr lang="en-US"/>
        </a:p>
      </dgm:t>
    </dgm:pt>
    <dgm:pt modelId="{4E819392-B48B-488C-A2BA-D2FD408586F2}" type="pres">
      <dgm:prSet presAssocID="{2A370C4B-122B-4A2B-A52F-F6023A399F0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07DCCD-25E5-4220-BDA0-C01855F07FAC}" type="pres">
      <dgm:prSet presAssocID="{E3BAC821-65EF-43D1-BB51-D4DB7031996E}" presName="composite" presStyleCnt="0"/>
      <dgm:spPr/>
    </dgm:pt>
    <dgm:pt modelId="{A91DFA4C-D5EA-4BB6-A3DC-797D104B736B}" type="pres">
      <dgm:prSet presAssocID="{E3BAC821-65EF-43D1-BB51-D4DB7031996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06E39-8400-4B40-9BB6-C6EA99FC2D67}" type="pres">
      <dgm:prSet presAssocID="{E3BAC821-65EF-43D1-BB51-D4DB7031996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16590-8678-410C-90BC-A7C9CC3E361F}" type="pres">
      <dgm:prSet presAssocID="{30084AB6-EF46-4205-A95B-9A3B8DBC6E76}" presName="sp" presStyleCnt="0"/>
      <dgm:spPr/>
    </dgm:pt>
    <dgm:pt modelId="{966FE639-D04D-48A1-B2F7-5DB8738740EC}" type="pres">
      <dgm:prSet presAssocID="{1CEF5C0C-E643-47AA-8DDC-775638BC9D56}" presName="composite" presStyleCnt="0"/>
      <dgm:spPr/>
    </dgm:pt>
    <dgm:pt modelId="{C905D08A-0197-46BD-907D-5CA7F77EF1C4}" type="pres">
      <dgm:prSet presAssocID="{1CEF5C0C-E643-47AA-8DDC-775638BC9D56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142A3-1972-4394-83DA-ED64C26AEC98}" type="pres">
      <dgm:prSet presAssocID="{1CEF5C0C-E643-47AA-8DDC-775638BC9D56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246ED-A86E-40D2-A21D-F26B19EF74EB}" type="pres">
      <dgm:prSet presAssocID="{56DCB712-4453-4BB8-A400-E05EFDFFCED3}" presName="sp" presStyleCnt="0"/>
      <dgm:spPr/>
    </dgm:pt>
    <dgm:pt modelId="{A69E61F1-68C6-44DF-9A8C-5705BD75635A}" type="pres">
      <dgm:prSet presAssocID="{BA5A598A-226F-4C72-89F9-FAC74EB2610B}" presName="composite" presStyleCnt="0"/>
      <dgm:spPr/>
    </dgm:pt>
    <dgm:pt modelId="{FD2A6968-BDEF-4050-AA37-3CDA268584F9}" type="pres">
      <dgm:prSet presAssocID="{BA5A598A-226F-4C72-89F9-FAC74EB2610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E3E44-E393-4493-8236-D74B10DE152E}" type="pres">
      <dgm:prSet presAssocID="{BA5A598A-226F-4C72-89F9-FAC74EB2610B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C5618-266A-48F0-8A24-D4BAB37E1A3D}" type="pres">
      <dgm:prSet presAssocID="{D957BB14-5EF2-4E83-B7CB-BE1C5622D6E8}" presName="sp" presStyleCnt="0"/>
      <dgm:spPr/>
    </dgm:pt>
    <dgm:pt modelId="{B5E5DB9C-1FE6-4152-894B-58AC9758901D}" type="pres">
      <dgm:prSet presAssocID="{E7DBE6F2-720A-4620-8D21-5D19A248366B}" presName="composite" presStyleCnt="0"/>
      <dgm:spPr/>
    </dgm:pt>
    <dgm:pt modelId="{AF573088-AB2A-4770-A04A-A0E5A84CAD79}" type="pres">
      <dgm:prSet presAssocID="{E7DBE6F2-720A-4620-8D21-5D19A248366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580A9B-34EC-4BBE-8926-34E4411E9AE5}" type="pres">
      <dgm:prSet presAssocID="{E7DBE6F2-720A-4620-8D21-5D19A248366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80BB64-6DE7-43EC-92FB-33BCEA21B2FC}" srcId="{BA5A598A-226F-4C72-89F9-FAC74EB2610B}" destId="{AE055A45-3AED-4119-B69F-84D9AD3BF110}" srcOrd="1" destOrd="0" parTransId="{B40FE107-F821-47DC-B600-3FD051B4D6FA}" sibTransId="{858F05D8-3344-4BCE-B3BB-E945F10EB5CF}"/>
    <dgm:cxn modelId="{5330C6B7-4EF2-4CFE-8136-345D799D6B4F}" type="presOf" srcId="{2A370C4B-122B-4A2B-A52F-F6023A399F09}" destId="{4E819392-B48B-488C-A2BA-D2FD408586F2}" srcOrd="0" destOrd="0" presId="urn:microsoft.com/office/officeart/2005/8/layout/chevron2"/>
    <dgm:cxn modelId="{9B1BF21E-338C-4281-954F-8A4137338557}" srcId="{1CEF5C0C-E643-47AA-8DDC-775638BC9D56}" destId="{24F81298-3242-48AA-BC98-127F3D8F75ED}" srcOrd="0" destOrd="0" parTransId="{D67DF448-4E12-4473-9498-3B72BC57600E}" sibTransId="{B5C9C015-30D9-42DE-8EBE-12D5F1D891CD}"/>
    <dgm:cxn modelId="{23E1DCFF-405B-43AA-87E9-600FBF936F28}" type="presOf" srcId="{E3BAC821-65EF-43D1-BB51-D4DB7031996E}" destId="{A91DFA4C-D5EA-4BB6-A3DC-797D104B736B}" srcOrd="0" destOrd="0" presId="urn:microsoft.com/office/officeart/2005/8/layout/chevron2"/>
    <dgm:cxn modelId="{803038DF-BBA6-48F5-88BB-B0653CA47B2D}" srcId="{2A370C4B-122B-4A2B-A52F-F6023A399F09}" destId="{E7DBE6F2-720A-4620-8D21-5D19A248366B}" srcOrd="3" destOrd="0" parTransId="{AD4F14F1-971D-4D04-9F47-61D71DC2C064}" sibTransId="{C34E78F8-5561-4CFC-B330-85E958172261}"/>
    <dgm:cxn modelId="{ACA99D25-67DA-4941-9779-8E56F0BEC35D}" type="presOf" srcId="{BA5A598A-226F-4C72-89F9-FAC74EB2610B}" destId="{FD2A6968-BDEF-4050-AA37-3CDA268584F9}" srcOrd="0" destOrd="0" presId="urn:microsoft.com/office/officeart/2005/8/layout/chevron2"/>
    <dgm:cxn modelId="{10ACB7A3-C66F-40DB-B636-7C8ED18FFF68}" srcId="{BA5A598A-226F-4C72-89F9-FAC74EB2610B}" destId="{031687FC-7D07-4849-8979-F784AE7E31E9}" srcOrd="0" destOrd="0" parTransId="{D3BC4E08-EF50-4E6D-9A8A-E51EEFE8E7E9}" sibTransId="{85319C86-F913-41B5-B6F5-20A06995705B}"/>
    <dgm:cxn modelId="{C9C5D187-27A3-45E9-B820-1523DE8A0ECE}" srcId="{E7DBE6F2-720A-4620-8D21-5D19A248366B}" destId="{C9244D59-480E-401D-8021-A6B45FAB8E3A}" srcOrd="0" destOrd="0" parTransId="{9FA8C9E7-5126-4EFD-BB0A-0AA26D9272DB}" sibTransId="{50AE5D7C-82B6-4B70-8DEC-4B14B373AA7B}"/>
    <dgm:cxn modelId="{60CABD34-89A9-4156-99D0-F58071AC591B}" type="presOf" srcId="{AE055A45-3AED-4119-B69F-84D9AD3BF110}" destId="{0BCE3E44-E393-4493-8236-D74B10DE152E}" srcOrd="0" destOrd="1" presId="urn:microsoft.com/office/officeart/2005/8/layout/chevron2"/>
    <dgm:cxn modelId="{4DE83DA9-434C-4529-B244-DF0067314D4F}" type="presOf" srcId="{B5A96A78-0323-4E90-B7F1-1A1EE0EF4D17}" destId="{1D006E39-8400-4B40-9BB6-C6EA99FC2D67}" srcOrd="0" destOrd="0" presId="urn:microsoft.com/office/officeart/2005/8/layout/chevron2"/>
    <dgm:cxn modelId="{CE115503-8546-4FFC-9076-CD2ACF222919}" srcId="{E3BAC821-65EF-43D1-BB51-D4DB7031996E}" destId="{36C3E919-31D4-4122-9D07-CA8E9B942818}" srcOrd="1" destOrd="0" parTransId="{A56F7DA6-D5B8-4266-9734-C32653AF23F5}" sibTransId="{58CD7204-2CA9-47DA-A43C-D1EC9D7A27A1}"/>
    <dgm:cxn modelId="{F84353DE-BBB5-4E0A-8699-ECF7B3C387E6}" type="presOf" srcId="{C9244D59-480E-401D-8021-A6B45FAB8E3A}" destId="{D8580A9B-34EC-4BBE-8926-34E4411E9AE5}" srcOrd="0" destOrd="0" presId="urn:microsoft.com/office/officeart/2005/8/layout/chevron2"/>
    <dgm:cxn modelId="{2FECC4E4-038B-4FE3-A612-DD7DD36CDB61}" srcId="{1CEF5C0C-E643-47AA-8DDC-775638BC9D56}" destId="{9C0B8BE4-962B-4C52-9C6F-18DA50039ED3}" srcOrd="1" destOrd="0" parTransId="{395747C4-AE85-4A86-BB35-6FE1C2E4788D}" sibTransId="{D39EEC16-DAFB-44CD-AAF6-CD3270A7300D}"/>
    <dgm:cxn modelId="{507865D4-32DA-4786-BEFC-0837D7FC6EC9}" type="presOf" srcId="{9C0B8BE4-962B-4C52-9C6F-18DA50039ED3}" destId="{BFE142A3-1972-4394-83DA-ED64C26AEC98}" srcOrd="0" destOrd="1" presId="urn:microsoft.com/office/officeart/2005/8/layout/chevron2"/>
    <dgm:cxn modelId="{904F0B95-0075-4069-96DA-45DD90B4257B}" srcId="{E3BAC821-65EF-43D1-BB51-D4DB7031996E}" destId="{B5A96A78-0323-4E90-B7F1-1A1EE0EF4D17}" srcOrd="0" destOrd="0" parTransId="{4AA19D8B-883B-49D8-93CB-303A4A0E6AED}" sibTransId="{02168B44-2F9D-40E5-BD38-A6821B80BDE0}"/>
    <dgm:cxn modelId="{456BA153-7C5F-440D-B59F-1E1B126CFC9E}" type="presOf" srcId="{1CEF5C0C-E643-47AA-8DDC-775638BC9D56}" destId="{C905D08A-0197-46BD-907D-5CA7F77EF1C4}" srcOrd="0" destOrd="0" presId="urn:microsoft.com/office/officeart/2005/8/layout/chevron2"/>
    <dgm:cxn modelId="{B42E5EE0-0175-4702-A11E-74C3A426F8B0}" srcId="{2A370C4B-122B-4A2B-A52F-F6023A399F09}" destId="{BA5A598A-226F-4C72-89F9-FAC74EB2610B}" srcOrd="2" destOrd="0" parTransId="{559D5ADB-82B5-4026-B55A-378E8F4421CC}" sibTransId="{D957BB14-5EF2-4E83-B7CB-BE1C5622D6E8}"/>
    <dgm:cxn modelId="{1F79BA23-881B-48AC-9E4D-602B4855DBE6}" type="presOf" srcId="{E7DBE6F2-720A-4620-8D21-5D19A248366B}" destId="{AF573088-AB2A-4770-A04A-A0E5A84CAD79}" srcOrd="0" destOrd="0" presId="urn:microsoft.com/office/officeart/2005/8/layout/chevron2"/>
    <dgm:cxn modelId="{9C233FE9-B80E-4382-9D84-CEA138D96264}" type="presOf" srcId="{24F81298-3242-48AA-BC98-127F3D8F75ED}" destId="{BFE142A3-1972-4394-83DA-ED64C26AEC98}" srcOrd="0" destOrd="0" presId="urn:microsoft.com/office/officeart/2005/8/layout/chevron2"/>
    <dgm:cxn modelId="{8E33688C-521F-49D0-9CDA-2561AA6EE67C}" srcId="{2A370C4B-122B-4A2B-A52F-F6023A399F09}" destId="{E3BAC821-65EF-43D1-BB51-D4DB7031996E}" srcOrd="0" destOrd="0" parTransId="{D8877C3F-9466-4657-B042-51F23BA73A1F}" sibTransId="{30084AB6-EF46-4205-A95B-9A3B8DBC6E76}"/>
    <dgm:cxn modelId="{704836BF-966D-4D04-A37C-361F1A4F038F}" srcId="{E7DBE6F2-720A-4620-8D21-5D19A248366B}" destId="{93670315-F78E-4509-BB61-27FC6441649C}" srcOrd="1" destOrd="0" parTransId="{098F9DAE-88C7-44F7-B41D-09E1B0A4E018}" sibTransId="{3DADBBD1-4772-4446-897D-FA03D725CB7F}"/>
    <dgm:cxn modelId="{DC1F261B-01BD-4C67-AC6B-903FDE07F0B6}" srcId="{2A370C4B-122B-4A2B-A52F-F6023A399F09}" destId="{1CEF5C0C-E643-47AA-8DDC-775638BC9D56}" srcOrd="1" destOrd="0" parTransId="{4F4E8495-B698-46DD-8C5C-2CFACD8E2573}" sibTransId="{56DCB712-4453-4BB8-A400-E05EFDFFCED3}"/>
    <dgm:cxn modelId="{08C70DE9-23E3-4882-BC64-0138B1B97D6C}" type="presOf" srcId="{031687FC-7D07-4849-8979-F784AE7E31E9}" destId="{0BCE3E44-E393-4493-8236-D74B10DE152E}" srcOrd="0" destOrd="0" presId="urn:microsoft.com/office/officeart/2005/8/layout/chevron2"/>
    <dgm:cxn modelId="{B87A9BAA-2C47-466B-AD76-4E129A8926C8}" type="presOf" srcId="{93670315-F78E-4509-BB61-27FC6441649C}" destId="{D8580A9B-34EC-4BBE-8926-34E4411E9AE5}" srcOrd="0" destOrd="1" presId="urn:microsoft.com/office/officeart/2005/8/layout/chevron2"/>
    <dgm:cxn modelId="{EF9E7029-137E-4643-ABC8-E1344A6315AC}" type="presOf" srcId="{36C3E919-31D4-4122-9D07-CA8E9B942818}" destId="{1D006E39-8400-4B40-9BB6-C6EA99FC2D67}" srcOrd="0" destOrd="1" presId="urn:microsoft.com/office/officeart/2005/8/layout/chevron2"/>
    <dgm:cxn modelId="{AF7AFA25-F90F-4738-B300-B6AC6A946E69}" type="presParOf" srcId="{4E819392-B48B-488C-A2BA-D2FD408586F2}" destId="{8007DCCD-25E5-4220-BDA0-C01855F07FAC}" srcOrd="0" destOrd="0" presId="urn:microsoft.com/office/officeart/2005/8/layout/chevron2"/>
    <dgm:cxn modelId="{518E40DE-439E-4A4C-AA29-22EA0E82E8CA}" type="presParOf" srcId="{8007DCCD-25E5-4220-BDA0-C01855F07FAC}" destId="{A91DFA4C-D5EA-4BB6-A3DC-797D104B736B}" srcOrd="0" destOrd="0" presId="urn:microsoft.com/office/officeart/2005/8/layout/chevron2"/>
    <dgm:cxn modelId="{32CB0DA7-7EFC-4568-B08C-B835B0DA3581}" type="presParOf" srcId="{8007DCCD-25E5-4220-BDA0-C01855F07FAC}" destId="{1D006E39-8400-4B40-9BB6-C6EA99FC2D67}" srcOrd="1" destOrd="0" presId="urn:microsoft.com/office/officeart/2005/8/layout/chevron2"/>
    <dgm:cxn modelId="{D1EC5FCD-7720-4369-B9DE-225E3B051589}" type="presParOf" srcId="{4E819392-B48B-488C-A2BA-D2FD408586F2}" destId="{73216590-8678-410C-90BC-A7C9CC3E361F}" srcOrd="1" destOrd="0" presId="urn:microsoft.com/office/officeart/2005/8/layout/chevron2"/>
    <dgm:cxn modelId="{598DC9D1-EBE7-4E27-88E7-2417F999006B}" type="presParOf" srcId="{4E819392-B48B-488C-A2BA-D2FD408586F2}" destId="{966FE639-D04D-48A1-B2F7-5DB8738740EC}" srcOrd="2" destOrd="0" presId="urn:microsoft.com/office/officeart/2005/8/layout/chevron2"/>
    <dgm:cxn modelId="{CCC09B46-F43B-486A-AB69-D442D2069DDA}" type="presParOf" srcId="{966FE639-D04D-48A1-B2F7-5DB8738740EC}" destId="{C905D08A-0197-46BD-907D-5CA7F77EF1C4}" srcOrd="0" destOrd="0" presId="urn:microsoft.com/office/officeart/2005/8/layout/chevron2"/>
    <dgm:cxn modelId="{67FCF035-124B-4ECB-B443-6A1908254088}" type="presParOf" srcId="{966FE639-D04D-48A1-B2F7-5DB8738740EC}" destId="{BFE142A3-1972-4394-83DA-ED64C26AEC98}" srcOrd="1" destOrd="0" presId="urn:microsoft.com/office/officeart/2005/8/layout/chevron2"/>
    <dgm:cxn modelId="{2B0B1CC5-4004-4A76-9FD9-A15D952F78E6}" type="presParOf" srcId="{4E819392-B48B-488C-A2BA-D2FD408586F2}" destId="{349246ED-A86E-40D2-A21D-F26B19EF74EB}" srcOrd="3" destOrd="0" presId="urn:microsoft.com/office/officeart/2005/8/layout/chevron2"/>
    <dgm:cxn modelId="{4A04A4F1-3C2F-4C3A-ACE7-729549B9678C}" type="presParOf" srcId="{4E819392-B48B-488C-A2BA-D2FD408586F2}" destId="{A69E61F1-68C6-44DF-9A8C-5705BD75635A}" srcOrd="4" destOrd="0" presId="urn:microsoft.com/office/officeart/2005/8/layout/chevron2"/>
    <dgm:cxn modelId="{FB592C4E-9865-4544-8416-79ECE654875F}" type="presParOf" srcId="{A69E61F1-68C6-44DF-9A8C-5705BD75635A}" destId="{FD2A6968-BDEF-4050-AA37-3CDA268584F9}" srcOrd="0" destOrd="0" presId="urn:microsoft.com/office/officeart/2005/8/layout/chevron2"/>
    <dgm:cxn modelId="{5747EDF9-C8D5-48AB-9AB1-F02B1C5F31F5}" type="presParOf" srcId="{A69E61F1-68C6-44DF-9A8C-5705BD75635A}" destId="{0BCE3E44-E393-4493-8236-D74B10DE152E}" srcOrd="1" destOrd="0" presId="urn:microsoft.com/office/officeart/2005/8/layout/chevron2"/>
    <dgm:cxn modelId="{5EDA88CA-9DE2-42C8-8849-AC37AB02B47F}" type="presParOf" srcId="{4E819392-B48B-488C-A2BA-D2FD408586F2}" destId="{0D9C5618-266A-48F0-8A24-D4BAB37E1A3D}" srcOrd="5" destOrd="0" presId="urn:microsoft.com/office/officeart/2005/8/layout/chevron2"/>
    <dgm:cxn modelId="{B2F7EF17-30EB-4939-A13D-D856498D1C94}" type="presParOf" srcId="{4E819392-B48B-488C-A2BA-D2FD408586F2}" destId="{B5E5DB9C-1FE6-4152-894B-58AC9758901D}" srcOrd="6" destOrd="0" presId="urn:microsoft.com/office/officeart/2005/8/layout/chevron2"/>
    <dgm:cxn modelId="{29A9A4E1-FE13-44A6-9DA2-55B1BCD72290}" type="presParOf" srcId="{B5E5DB9C-1FE6-4152-894B-58AC9758901D}" destId="{AF573088-AB2A-4770-A04A-A0E5A84CAD79}" srcOrd="0" destOrd="0" presId="urn:microsoft.com/office/officeart/2005/8/layout/chevron2"/>
    <dgm:cxn modelId="{FC2C06C8-995F-4B62-8ECB-5EDFDA29D90F}" type="presParOf" srcId="{B5E5DB9C-1FE6-4152-894B-58AC9758901D}" destId="{D8580A9B-34EC-4BBE-8926-34E4411E9A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10CFA-93CB-4428-BEAC-6F1670451956}">
      <dsp:nvSpPr>
        <dsp:cNvPr id="0" name=""/>
        <dsp:cNvSpPr/>
      </dsp:nvSpPr>
      <dsp:spPr>
        <a:xfrm>
          <a:off x="964" y="0"/>
          <a:ext cx="2423070" cy="691276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FCEFF-B4D7-405F-8DCB-E70496BB2950}">
      <dsp:nvSpPr>
        <dsp:cNvPr id="0" name=""/>
        <dsp:cNvSpPr/>
      </dsp:nvSpPr>
      <dsp:spPr>
        <a:xfrm>
          <a:off x="647116" y="172819"/>
          <a:ext cx="2046148" cy="691276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+mn-ea"/>
              <a:cs typeface="+mn-cs"/>
            </a:rPr>
            <a:t>PREVENT</a:t>
          </a:r>
          <a:endParaRPr lang="en-US" sz="2400" b="1" kern="1200" dirty="0">
            <a:solidFill>
              <a:sysClr val="windowText" lastClr="000000">
                <a:lumMod val="95000"/>
                <a:lumOff val="5000"/>
              </a:sysClr>
            </a:solidFill>
            <a:latin typeface="Calibri"/>
            <a:ea typeface="+mn-ea"/>
            <a:cs typeface="+mn-cs"/>
          </a:endParaRPr>
        </a:p>
      </dsp:txBody>
      <dsp:txXfrm>
        <a:off x="667363" y="193066"/>
        <a:ext cx="2005654" cy="650782"/>
      </dsp:txXfrm>
    </dsp:sp>
    <dsp:sp modelId="{C7F6C14E-BC27-4B49-A227-D714E1C73E50}">
      <dsp:nvSpPr>
        <dsp:cNvPr id="0" name=""/>
        <dsp:cNvSpPr/>
      </dsp:nvSpPr>
      <dsp:spPr>
        <a:xfrm>
          <a:off x="2768649" y="0"/>
          <a:ext cx="2423070" cy="691275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95C4-F020-4CD0-A748-C89895B5210A}">
      <dsp:nvSpPr>
        <dsp:cNvPr id="0" name=""/>
        <dsp:cNvSpPr/>
      </dsp:nvSpPr>
      <dsp:spPr>
        <a:xfrm>
          <a:off x="3414801" y="172819"/>
          <a:ext cx="2046148" cy="691275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C00000"/>
              </a:solidFill>
              <a:latin typeface="Calibri"/>
              <a:ea typeface="+mn-ea"/>
              <a:cs typeface="+mn-cs"/>
            </a:rPr>
            <a:t>DETECT &amp; REPORT</a:t>
          </a:r>
          <a:endParaRPr lang="en-US" sz="2400" b="1" kern="1200" dirty="0">
            <a:solidFill>
              <a:srgbClr val="C00000"/>
            </a:solidFill>
            <a:latin typeface="Calibri"/>
            <a:ea typeface="+mn-ea"/>
            <a:cs typeface="+mn-cs"/>
          </a:endParaRPr>
        </a:p>
      </dsp:txBody>
      <dsp:txXfrm>
        <a:off x="3435048" y="193066"/>
        <a:ext cx="2005654" cy="650781"/>
      </dsp:txXfrm>
    </dsp:sp>
    <dsp:sp modelId="{A2999EC7-FF07-4153-9478-137CB0B30C5B}">
      <dsp:nvSpPr>
        <dsp:cNvPr id="0" name=""/>
        <dsp:cNvSpPr/>
      </dsp:nvSpPr>
      <dsp:spPr>
        <a:xfrm>
          <a:off x="5536334" y="0"/>
          <a:ext cx="2423070" cy="691276"/>
        </a:xfrm>
        <a:prstGeom prst="chevron">
          <a:avLst>
            <a:gd name="adj" fmla="val 4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868BE-93D7-4E5D-8062-9E8ECF479001}">
      <dsp:nvSpPr>
        <dsp:cNvPr id="0" name=""/>
        <dsp:cNvSpPr/>
      </dsp:nvSpPr>
      <dsp:spPr>
        <a:xfrm>
          <a:off x="6182487" y="172819"/>
          <a:ext cx="2046148" cy="691276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ysClr val="windowText" lastClr="000000">
                  <a:lumMod val="95000"/>
                  <a:lumOff val="5000"/>
                </a:sysClr>
              </a:solidFill>
              <a:latin typeface="Calibri"/>
              <a:ea typeface="+mn-ea"/>
              <a:cs typeface="+mn-cs"/>
            </a:rPr>
            <a:t>RESPOND</a:t>
          </a:r>
          <a:endParaRPr lang="en-US" sz="2400" b="1" kern="1200" dirty="0">
            <a:solidFill>
              <a:sysClr val="windowText" lastClr="000000">
                <a:lumMod val="95000"/>
                <a:lumOff val="5000"/>
              </a:sysClr>
            </a:solidFill>
            <a:latin typeface="Calibri"/>
            <a:ea typeface="+mn-ea"/>
            <a:cs typeface="+mn-cs"/>
          </a:endParaRPr>
        </a:p>
      </dsp:txBody>
      <dsp:txXfrm>
        <a:off x="6202734" y="193066"/>
        <a:ext cx="2005654" cy="650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1F27D-15C8-4858-BC9F-7EE151859623}">
      <dsp:nvSpPr>
        <dsp:cNvPr id="0" name=""/>
        <dsp:cNvSpPr/>
      </dsp:nvSpPr>
      <dsp:spPr>
        <a:xfrm>
          <a:off x="0" y="0"/>
          <a:ext cx="8851100" cy="5513632"/>
        </a:xfrm>
        <a:prstGeom prst="rightArrow">
          <a:avLst/>
        </a:prstGeom>
        <a:solidFill>
          <a:srgbClr val="A4D76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9B3E9-E87A-492F-AA35-A7B5BAA3ED36}">
      <dsp:nvSpPr>
        <dsp:cNvPr id="0" name=""/>
        <dsp:cNvSpPr/>
      </dsp:nvSpPr>
      <dsp:spPr>
        <a:xfrm>
          <a:off x="179512" y="1131551"/>
          <a:ext cx="1853269" cy="3288771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2016</a:t>
          </a:r>
        </a:p>
        <a:p>
          <a:pPr marL="95250" lvl="0" indent="-95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Assessment of the current notification processes and channels to identify bottlenecks and learn from best practice</a:t>
          </a:r>
        </a:p>
        <a:p>
          <a:pPr marL="95250" lvl="0" indent="-95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Development of new tools for paper based reporting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Piloting of tools</a:t>
          </a:r>
          <a:endParaRPr lang="en-US" sz="1400" kern="1200" dirty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269981" y="1222020"/>
        <a:ext cx="1672331" cy="3107833"/>
      </dsp:txXfrm>
    </dsp:sp>
    <dsp:sp modelId="{F321E62D-495F-4F24-BCCE-520B582AF808}">
      <dsp:nvSpPr>
        <dsp:cNvPr id="0" name=""/>
        <dsp:cNvSpPr/>
      </dsp:nvSpPr>
      <dsp:spPr>
        <a:xfrm>
          <a:off x="2195736" y="699503"/>
          <a:ext cx="1989602" cy="4018952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C00000"/>
              </a:solidFill>
              <a:latin typeface="Arial Narrow" panose="020B0606020202030204" pitchFamily="34" charset="0"/>
              <a:ea typeface="+mn-ea"/>
              <a:cs typeface="+mn-cs"/>
            </a:rPr>
            <a:t>  </a:t>
          </a:r>
          <a:r>
            <a:rPr lang="en-US" sz="2000" b="1" kern="1200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2017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b="1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New enhanced paper based NMC reporting</a:t>
          </a:r>
        </a:p>
        <a:p>
          <a:pPr marL="266700" lvl="0" indent="-2667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  . new NMC case notification form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  . Case definitions </a:t>
          </a:r>
        </a:p>
        <a:p>
          <a:pPr marL="266700" lvl="0" indent="-26670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  . Standard operating procedures and user manuals</a:t>
          </a:r>
        </a:p>
        <a:p>
          <a:pPr marL="171450" lvl="0" indent="-1714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b="1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Development &amp; piloting of new NMC APP</a:t>
          </a:r>
        </a:p>
        <a:p>
          <a:pPr marL="95250" lvl="0" indent="-95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Revision of NMC Regulations</a:t>
          </a:r>
        </a:p>
        <a:p>
          <a:pPr marL="95250" lvl="0" indent="-9525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Private labs and Med schemes - planning </a:t>
          </a:r>
          <a:endParaRPr lang="en-US" sz="1400" kern="1200" dirty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2292860" y="796627"/>
        <a:ext cx="1795354" cy="3824704"/>
      </dsp:txXfrm>
    </dsp:sp>
    <dsp:sp modelId="{C01DC533-BA4C-4F18-BDD8-7FA8E6204383}">
      <dsp:nvSpPr>
        <dsp:cNvPr id="0" name=""/>
        <dsp:cNvSpPr/>
      </dsp:nvSpPr>
      <dsp:spPr>
        <a:xfrm>
          <a:off x="4283963" y="555487"/>
          <a:ext cx="1918333" cy="4370060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2018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9 NMC nurse trainers recruited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Training of Public and Private Sector users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8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</a:t>
          </a: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National phased-out roll out of NMC APP 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- Web based and mobile platforms for real-time electronic reporting at point of diagnosis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-Inclusion of dashboards and reports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Enhancement of laboratory  based reporting of NMCs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solidFill>
              <a:srgbClr val="C00000"/>
            </a:solidFill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4377608" y="649132"/>
        <a:ext cx="1731043" cy="4182770"/>
      </dsp:txXfrm>
    </dsp:sp>
    <dsp:sp modelId="{7E862769-972F-41D6-9AB6-7121628C8CCF}">
      <dsp:nvSpPr>
        <dsp:cNvPr id="0" name=""/>
        <dsp:cNvSpPr/>
      </dsp:nvSpPr>
      <dsp:spPr>
        <a:xfrm>
          <a:off x="6300198" y="267455"/>
          <a:ext cx="2024617" cy="4881681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2019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9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 </a:t>
          </a:r>
          <a:r>
            <a:rPr lang="en-ZA" sz="16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</a:t>
          </a:r>
          <a:r>
            <a:rPr lang="en-ZA" sz="1600" kern="1200" dirty="0" smtClean="0">
              <a:solidFill>
                <a:srgbClr val="FF0000"/>
              </a:solidFill>
              <a:latin typeface="Arial Narrow" panose="020B0606020202030204" pitchFamily="34" charset="0"/>
              <a:ea typeface="+mn-ea"/>
              <a:cs typeface="+mn-cs"/>
            </a:rPr>
            <a:t> </a:t>
          </a:r>
          <a:r>
            <a:rPr lang="en-ZA" sz="16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Strengthening data collection and integrity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Engage NICD centres for epidemiological classification of cases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Review of case definitions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-Improvement of data flows and harmonization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Development of CIFs and outbreak management tools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-Ongoing engagement of private laboratories and medical schemes</a:t>
          </a:r>
          <a:endParaRPr lang="en-US" sz="1400" kern="1200" dirty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6399032" y="366289"/>
        <a:ext cx="1826949" cy="4684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98C77-0AA5-43FA-98B8-B22E8E35C39C}">
      <dsp:nvSpPr>
        <dsp:cNvPr id="0" name=""/>
        <dsp:cNvSpPr/>
      </dsp:nvSpPr>
      <dsp:spPr>
        <a:xfrm>
          <a:off x="298380" y="0"/>
          <a:ext cx="7632838" cy="4641849"/>
        </a:xfrm>
        <a:prstGeom prst="rightArrow">
          <a:avLst/>
        </a:prstGeom>
        <a:solidFill>
          <a:srgbClr val="A4D76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F3267-5F90-426A-AC34-6EE9DC1E7C33}">
      <dsp:nvSpPr>
        <dsp:cNvPr id="0" name=""/>
        <dsp:cNvSpPr/>
      </dsp:nvSpPr>
      <dsp:spPr>
        <a:xfrm>
          <a:off x="1003563" y="53724"/>
          <a:ext cx="3148016" cy="4534400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2020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COVID-19 notification Module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Development of an improved NMC Application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NMC line list COVID-19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157236" y="207397"/>
        <a:ext cx="2840670" cy="4227054"/>
      </dsp:txXfrm>
    </dsp:sp>
    <dsp:sp modelId="{4BC35CA1-E142-478F-8922-893C8566A12B}">
      <dsp:nvSpPr>
        <dsp:cNvPr id="0" name=""/>
        <dsp:cNvSpPr/>
      </dsp:nvSpPr>
      <dsp:spPr>
        <a:xfrm>
          <a:off x="4400718" y="53724"/>
          <a:ext cx="2825318" cy="4534400"/>
        </a:xfrm>
        <a:prstGeom prst="roundRect">
          <a:avLst/>
        </a:prstGeom>
        <a:solidFill>
          <a:srgbClr val="00500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FF00"/>
              </a:solidFill>
              <a:latin typeface="Arial Narrow" panose="020B0606020202030204" pitchFamily="34" charset="0"/>
              <a:ea typeface="+mn-ea"/>
              <a:cs typeface="+mn-cs"/>
            </a:rPr>
            <a:t>2021-2022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solidFill>
              <a:srgbClr val="FFFF00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Launch of the improved NMCSS electronic application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 Development of CIFs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 smtClean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ysClr val="window" lastClr="FFFFFF"/>
              </a:solidFill>
              <a:latin typeface="Arial Narrow" panose="020B0606020202030204" pitchFamily="34" charset="0"/>
              <a:ea typeface="+mn-ea"/>
              <a:cs typeface="+mn-cs"/>
            </a:rPr>
            <a:t>-Strengthen data quality</a:t>
          </a:r>
          <a:endParaRPr lang="en-US" sz="2200" kern="1200" dirty="0">
            <a:solidFill>
              <a:sysClr val="window" lastClr="FFFFFF"/>
            </a:solidFill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4538639" y="191645"/>
        <a:ext cx="2549476" cy="4258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DFA4C-D5EA-4BB6-A3DC-797D104B736B}">
      <dsp:nvSpPr>
        <dsp:cNvPr id="0" name=""/>
        <dsp:cNvSpPr/>
      </dsp:nvSpPr>
      <dsp:spPr>
        <a:xfrm rot="5400000">
          <a:off x="-146235" y="149305"/>
          <a:ext cx="974900" cy="6824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Hospital</a:t>
          </a:r>
          <a:endParaRPr lang="en-US" sz="1400" b="1" kern="1200" dirty="0">
            <a:solidFill>
              <a:schemeClr val="tx1"/>
            </a:solidFill>
          </a:endParaRPr>
        </a:p>
      </dsp:txBody>
      <dsp:txXfrm rot="-5400000">
        <a:off x="0" y="344285"/>
        <a:ext cx="682430" cy="292470"/>
      </dsp:txXfrm>
    </dsp:sp>
    <dsp:sp modelId="{1D006E39-8400-4B40-9BB6-C6EA99FC2D67}">
      <dsp:nvSpPr>
        <dsp:cNvPr id="0" name=""/>
        <dsp:cNvSpPr/>
      </dsp:nvSpPr>
      <dsp:spPr>
        <a:xfrm rot="5400000">
          <a:off x="1276595" y="-591094"/>
          <a:ext cx="633685" cy="1822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Patient admitted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Specimen taken</a:t>
          </a:r>
          <a:endParaRPr lang="en-US" sz="1200" kern="1200" dirty="0"/>
        </a:p>
      </dsp:txBody>
      <dsp:txXfrm rot="-5400000">
        <a:off x="682430" y="34005"/>
        <a:ext cx="1791081" cy="571817"/>
      </dsp:txXfrm>
    </dsp:sp>
    <dsp:sp modelId="{C905D08A-0197-46BD-907D-5CA7F77EF1C4}">
      <dsp:nvSpPr>
        <dsp:cNvPr id="0" name=""/>
        <dsp:cNvSpPr/>
      </dsp:nvSpPr>
      <dsp:spPr>
        <a:xfrm rot="5400000">
          <a:off x="-146235" y="950437"/>
          <a:ext cx="974900" cy="682430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Lab</a:t>
          </a:r>
          <a:endParaRPr lang="en-US" sz="1400" b="1" kern="1200" dirty="0">
            <a:solidFill>
              <a:schemeClr val="tx1"/>
            </a:solidFill>
          </a:endParaRPr>
        </a:p>
      </dsp:txBody>
      <dsp:txXfrm rot="-5400000">
        <a:off x="0" y="1145417"/>
        <a:ext cx="682430" cy="292470"/>
      </dsp:txXfrm>
    </dsp:sp>
    <dsp:sp modelId="{BFE142A3-1972-4394-83DA-ED64C26AEC98}">
      <dsp:nvSpPr>
        <dsp:cNvPr id="0" name=""/>
        <dsp:cNvSpPr/>
      </dsp:nvSpPr>
      <dsp:spPr>
        <a:xfrm rot="5400000">
          <a:off x="1276595" y="210036"/>
          <a:ext cx="633685" cy="1822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Testing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Isolation</a:t>
          </a:r>
          <a:endParaRPr lang="en-US" sz="1200" kern="1200" dirty="0">
            <a:solidFill>
              <a:schemeClr val="tx1"/>
            </a:solidFill>
          </a:endParaRPr>
        </a:p>
      </dsp:txBody>
      <dsp:txXfrm rot="-5400000">
        <a:off x="682430" y="835135"/>
        <a:ext cx="1791081" cy="571817"/>
      </dsp:txXfrm>
    </dsp:sp>
    <dsp:sp modelId="{FD2A6968-BDEF-4050-AA37-3CDA268584F9}">
      <dsp:nvSpPr>
        <dsp:cNvPr id="0" name=""/>
        <dsp:cNvSpPr/>
      </dsp:nvSpPr>
      <dsp:spPr>
        <a:xfrm rot="5400000">
          <a:off x="-146235" y="1751568"/>
          <a:ext cx="974900" cy="682430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Referral</a:t>
          </a:r>
          <a:endParaRPr lang="en-US" sz="1400" b="1" kern="1200" dirty="0">
            <a:solidFill>
              <a:schemeClr val="tx1"/>
            </a:solidFill>
          </a:endParaRPr>
        </a:p>
      </dsp:txBody>
      <dsp:txXfrm rot="-5400000">
        <a:off x="0" y="1946548"/>
        <a:ext cx="682430" cy="292470"/>
      </dsp:txXfrm>
    </dsp:sp>
    <dsp:sp modelId="{0BCE3E44-E393-4493-8236-D74B10DE152E}">
      <dsp:nvSpPr>
        <dsp:cNvPr id="0" name=""/>
        <dsp:cNvSpPr/>
      </dsp:nvSpPr>
      <dsp:spPr>
        <a:xfrm rot="5400000">
          <a:off x="1276595" y="1011168"/>
          <a:ext cx="633685" cy="1822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NICD for further testing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>
              <a:solidFill>
                <a:schemeClr val="tx1"/>
              </a:solidFill>
            </a:rPr>
            <a:t>Pheno</a:t>
          </a:r>
          <a:r>
            <a:rPr lang="en-US" sz="1200" kern="1200" dirty="0" smtClean="0">
              <a:solidFill>
                <a:schemeClr val="tx1"/>
              </a:solidFill>
            </a:rPr>
            <a:t>-/genotyping</a:t>
          </a:r>
          <a:endParaRPr lang="en-US" sz="1200" kern="1200" dirty="0">
            <a:solidFill>
              <a:schemeClr val="tx1"/>
            </a:solidFill>
          </a:endParaRPr>
        </a:p>
      </dsp:txBody>
      <dsp:txXfrm rot="-5400000">
        <a:off x="682430" y="1636267"/>
        <a:ext cx="1791081" cy="571817"/>
      </dsp:txXfrm>
    </dsp:sp>
    <dsp:sp modelId="{AF573088-AB2A-4770-A04A-A0E5A84CAD79}">
      <dsp:nvSpPr>
        <dsp:cNvPr id="0" name=""/>
        <dsp:cNvSpPr/>
      </dsp:nvSpPr>
      <dsp:spPr>
        <a:xfrm rot="5400000">
          <a:off x="-146235" y="2552699"/>
          <a:ext cx="974900" cy="682430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Local Hospital Database</a:t>
          </a:r>
          <a:endParaRPr lang="en-US" sz="1200" b="1" kern="1200" dirty="0">
            <a:solidFill>
              <a:schemeClr val="tx1"/>
            </a:solidFill>
          </a:endParaRPr>
        </a:p>
      </dsp:txBody>
      <dsp:txXfrm rot="-5400000">
        <a:off x="0" y="2747679"/>
        <a:ext cx="682430" cy="292470"/>
      </dsp:txXfrm>
    </dsp:sp>
    <dsp:sp modelId="{D8580A9B-34EC-4BBE-8926-34E4411E9AE5}">
      <dsp:nvSpPr>
        <dsp:cNvPr id="0" name=""/>
        <dsp:cNvSpPr/>
      </dsp:nvSpPr>
      <dsp:spPr>
        <a:xfrm rot="5400000">
          <a:off x="1276428" y="1812466"/>
          <a:ext cx="634018" cy="1822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Data management</a:t>
          </a:r>
          <a:endParaRPr lang="en-US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</a:rPr>
            <a:t>Improved local reporting</a:t>
          </a:r>
          <a:endParaRPr lang="en-US" sz="1200" kern="1200" dirty="0">
            <a:solidFill>
              <a:schemeClr val="tx1"/>
            </a:solidFill>
          </a:endParaRPr>
        </a:p>
      </dsp:txBody>
      <dsp:txXfrm rot="-5400000">
        <a:off x="682430" y="2437414"/>
        <a:ext cx="1791065" cy="572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A3D-E44B-4621-A0D4-489C7F09E6A2}" type="datetimeFigureOut">
              <a:rPr lang="en-ZA" smtClean="0"/>
              <a:t>2022/09/29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453EB-04CC-4CB6-B991-BE67A5B1528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68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Facility based, Laboratory</a:t>
            </a:r>
            <a:r>
              <a:rPr lang="en-US" baseline="0" dirty="0" smtClean="0"/>
              <a:t> based, Disease specific, Case based, Syndromic, Community based…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53EB-04CC-4CB6-B991-BE67A5B15282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093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DE664-054C-42AB-BC19-46CDAE2028B3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B156F-B33D-4ABA-9714-47E0DF7D6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1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26E3-8C55-4736-94DD-B4E521139CD2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61A57-21D7-4E20-B139-E025FC550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6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4A10-B480-4959-986D-7BE1AD549353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AC4D8-AC42-4C12-9D38-951D6A367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75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78ABA-41D2-47F5-BD4B-4A97197DFB20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B156F-B33D-4ABA-9714-47E0DF7D6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2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69A36-BFF5-4116-AA7D-4948D54AE28C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F7650-4B0E-4C77-BAFD-321B294A4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308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B94B-3B35-4A99-A0B6-B52C96883C7F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E786C-E450-4B97-B1F6-FCD19010A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33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8E482-EDDB-41F5-A055-85A485C70193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B2373-9CAB-4B44-9425-7654093C5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84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15457-0770-4BC2-9A2D-6FB544F3234F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C8ECB-5CE4-4382-B6B1-AC4399E21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66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C543-D3A0-4D1E-86AA-5F12970D0DB5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21CEB-3D2F-4825-B63F-6FEA223CB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587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17192-2D60-45D1-9E74-A66D9EB02ECD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8C49-9807-4382-82EC-F0D81C41C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434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8970-BAAB-47CC-8FE8-3FBCDEA8BB00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6D08A-9E96-4B62-9C26-3938F074A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84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D5E6-D34F-4BC1-B99D-7F4CA8828428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F7650-4B0E-4C77-BAFD-321B294A4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820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F5F5-80AC-4166-85A8-F5ED5E3743D0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F3309-C240-4953-82CF-0246586C9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78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98AB-CA33-49EB-A483-3E0923F5C770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61A57-21D7-4E20-B139-E025FC550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808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8CB4-5B6C-4DF9-8A5B-707C2B8E213A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AC4D8-AC42-4C12-9D38-951D6A367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18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A87B-996C-46A0-8A0B-681E3E4B51F9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E786C-E450-4B97-B1F6-FCD19010A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7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26EA-6A43-4F8B-ABA9-88BD826FC255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B2373-9CAB-4B44-9425-7654093C5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7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67969-7AD8-48ED-B906-98A694B7ECE7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C8ECB-5CE4-4382-B6B1-AC4399E21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3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CB5A7-0158-47CF-BC5B-6BA2C0113D48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21CEB-3D2F-4825-B63F-6FEA223CB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6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5E1C-8A9D-41BF-9BDE-3F42281FB403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8C49-9807-4382-82EC-F0D81C41C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49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0C711-5FB9-4ED0-ACF8-A4C67B291C79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6D08A-9E96-4B62-9C26-3938F074A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6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865FB-C8A3-4235-9392-E73036808098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F3309-C240-4953-82CF-0246586C95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19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51A090-E64A-4722-8E2E-02F0D13009E9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183BE5-F616-4CAE-9951-26EE1C931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84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02C6379-FC58-450A-8E76-8997C693BBBB}" type="datetime1">
              <a:rPr lang="en-US" altLang="en-US" smtClean="0"/>
              <a:t>9/29/2022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183BE5-F616-4CAE-9951-26EE1C9312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8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448" y="2167703"/>
            <a:ext cx="830699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NMC Medical Conditions</a:t>
            </a:r>
            <a:endParaRPr lang="en-US" sz="28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 smtClean="0">
              <a:solidFill>
                <a:srgbClr val="A6CE3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600" b="1" dirty="0">
              <a:solidFill>
                <a:srgbClr val="A6CE39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Date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03 October 2022</a:t>
            </a:r>
          </a:p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Venue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PRF Lecture </a:t>
            </a:r>
            <a:r>
              <a:rPr 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Hall</a:t>
            </a:r>
            <a:endParaRPr lang="en-ZA" sz="120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2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842603" y="773804"/>
            <a:ext cx="8301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NMC Reporting App- web based platform</a:t>
            </a:r>
            <a:endParaRPr lang="en-ZA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25275" y="1595018"/>
            <a:ext cx="6427948" cy="395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988" y="2140249"/>
            <a:ext cx="74136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350" y="7150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Arial Narrow" pitchFamily="34" charset="0"/>
              </a:rPr>
              <a:t>Category 1</a:t>
            </a: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 - within 24 hours of diagnosis by healthcare providers (22 conditions)</a:t>
            </a:r>
          </a:p>
          <a:p>
            <a:pPr lvl="1" defTabSz="914400"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Notified based on clinical suspicion </a:t>
            </a:r>
          </a:p>
          <a:p>
            <a:pPr lvl="1" defTabSz="914400"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Telephonic report to local or district authority</a:t>
            </a:r>
          </a:p>
          <a:p>
            <a:pPr lvl="1" defTabSz="914400"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Completion of NMC case notification form</a:t>
            </a:r>
          </a:p>
          <a:p>
            <a:pPr lvl="0" defTabSz="914400">
              <a:buFont typeface="Arial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lvl="0" defTabSz="91440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Arial Narrow" pitchFamily="34" charset="0"/>
              </a:rPr>
              <a:t>Category 2</a:t>
            </a: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 - within 7 days of diagnosis by healthcare providers  (21 conditions)</a:t>
            </a:r>
          </a:p>
          <a:p>
            <a:pPr lvl="1" defTabSz="914400"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Notified upon receipt of a laboratory confirmation </a:t>
            </a:r>
          </a:p>
          <a:p>
            <a:pPr lvl="1" defTabSz="914400"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Completion of NMC case notification form</a:t>
            </a:r>
          </a:p>
          <a:p>
            <a:pPr lvl="0" defTabSz="914400">
              <a:buFont typeface="Arial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lvl="0" defTabSz="91440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Arial Narrow" pitchFamily="34" charset="0"/>
              </a:rPr>
              <a:t>Category 3</a:t>
            </a: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 - within 7 days of diagnosis by </a:t>
            </a:r>
            <a:r>
              <a:rPr lang="en-US" sz="2000" b="1" dirty="0">
                <a:solidFill>
                  <a:sysClr val="windowText" lastClr="000000"/>
                </a:solidFill>
                <a:latin typeface="Arial Narrow" pitchFamily="34" charset="0"/>
              </a:rPr>
              <a:t>private and public</a:t>
            </a: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 health laboratories (7 conditions)</a:t>
            </a:r>
          </a:p>
          <a:p>
            <a:pPr lvl="0" defTabSz="914400">
              <a:buFont typeface="Arial" pitchFamily="34" charset="0"/>
              <a:buChar char="•"/>
              <a:defRPr/>
            </a:pPr>
            <a:endParaRPr lang="en-US" sz="2000" dirty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lvl="0" defTabSz="914400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Arial Narrow" pitchFamily="34" charset="0"/>
              </a:rPr>
              <a:t>Category 4</a:t>
            </a: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 - within 1 month of diagnosis by </a:t>
            </a:r>
            <a:r>
              <a:rPr lang="en-US" sz="2000" b="1" dirty="0">
                <a:solidFill>
                  <a:sysClr val="windowText" lastClr="000000"/>
                </a:solidFill>
                <a:latin typeface="Arial Narrow" pitchFamily="34" charset="0"/>
              </a:rPr>
              <a:t>private and public</a:t>
            </a:r>
            <a:r>
              <a:rPr lang="en-US" sz="2000" dirty="0">
                <a:solidFill>
                  <a:sysClr val="windowText" lastClr="000000"/>
                </a:solidFill>
                <a:latin typeface="Arial Narrow" pitchFamily="34" charset="0"/>
              </a:rPr>
              <a:t> health laboratories (4 conditions)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5770" y="193963"/>
            <a:ext cx="8229600" cy="52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NMC categories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2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862155" y="765175"/>
            <a:ext cx="8212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NMC Surveillance Data Flow and Communication</a:t>
            </a:r>
            <a:endParaRPr lang="en-ZA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56" y="1413811"/>
            <a:ext cx="7091399" cy="51258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1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790845" y="702875"/>
            <a:ext cx="795634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200" b="1" dirty="0" smtClean="0">
                <a:solidFill>
                  <a:schemeClr val="accent3">
                    <a:lumMod val="50000"/>
                  </a:schemeClr>
                </a:solidFill>
              </a:rPr>
              <a:t>A day in a life of a Infection Control Nurse </a:t>
            </a:r>
            <a:r>
              <a:rPr lang="en-US" altLang="en-US" sz="2200" b="1" u="sng" dirty="0" smtClean="0">
                <a:solidFill>
                  <a:schemeClr val="accent3">
                    <a:lumMod val="50000"/>
                  </a:schemeClr>
                </a:solidFill>
              </a:rPr>
              <a:t>with</a:t>
            </a:r>
            <a:r>
              <a:rPr lang="en-US" altLang="en-US" sz="2200" b="1" dirty="0" smtClean="0">
                <a:solidFill>
                  <a:schemeClr val="accent3">
                    <a:lumMod val="50000"/>
                  </a:schemeClr>
                </a:solidFill>
              </a:rPr>
              <a:t> the NMC Reporting App</a:t>
            </a:r>
            <a:endParaRPr lang="en-ZA" altLang="en-US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18089367"/>
              </p:ext>
            </p:extLst>
          </p:nvPr>
        </p:nvGraphicFramePr>
        <p:xfrm>
          <a:off x="790845" y="2041579"/>
          <a:ext cx="2504446" cy="338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845" y="1387403"/>
            <a:ext cx="200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Surveillance flow</a:t>
            </a:r>
            <a:endParaRPr lang="en-ZA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2325" y="1448958"/>
            <a:ext cx="269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Infection Control Nurse</a:t>
            </a:r>
            <a:endParaRPr lang="en-ZA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5347" y="1935637"/>
            <a:ext cx="1218140" cy="10426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822" y="1823676"/>
            <a:ext cx="1516477" cy="2073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5234" y="1446750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NMCSS</a:t>
            </a:r>
            <a:endParaRPr lang="en-ZA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76042" y="2426129"/>
            <a:ext cx="947090" cy="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07088" y="2873040"/>
            <a:ext cx="1181818" cy="324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84475" y="2978325"/>
            <a:ext cx="1604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84475" y="2237580"/>
            <a:ext cx="14492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323" y="1849068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 1: SMS Alerts</a:t>
            </a:r>
            <a:endParaRPr lang="en-ZA" dirty="0"/>
          </a:p>
        </p:txBody>
      </p:sp>
      <p:sp>
        <p:nvSpPr>
          <p:cNvPr id="26" name="TextBox 25"/>
          <p:cNvSpPr txBox="1"/>
          <p:nvPr/>
        </p:nvSpPr>
        <p:spPr>
          <a:xfrm>
            <a:off x="5038437" y="258981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 2: In your App</a:t>
            </a:r>
            <a:endParaRPr lang="en-ZA" dirty="0"/>
          </a:p>
        </p:txBody>
      </p:sp>
      <p:sp>
        <p:nvSpPr>
          <p:cNvPr id="27" name="TextBox 26"/>
          <p:cNvSpPr txBox="1"/>
          <p:nvPr/>
        </p:nvSpPr>
        <p:spPr>
          <a:xfrm>
            <a:off x="3307088" y="3686119"/>
            <a:ext cx="57100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NMCSS integrated to </a:t>
            </a:r>
            <a:r>
              <a:rPr lang="en-US" sz="2000" dirty="0" err="1" smtClean="0"/>
              <a:t>TrakCare</a:t>
            </a:r>
            <a:r>
              <a:rPr lang="en-US" sz="2000" dirty="0" smtClean="0"/>
              <a:t> (NHLS)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Follow up a </a:t>
            </a:r>
            <a:r>
              <a:rPr lang="en-US" sz="2000" dirty="0" smtClean="0"/>
              <a:t>known confirmed </a:t>
            </a:r>
            <a:r>
              <a:rPr lang="en-US" sz="2000" dirty="0"/>
              <a:t>specimen in </a:t>
            </a:r>
            <a:r>
              <a:rPr lang="en-US" sz="2000" dirty="0" smtClean="0"/>
              <a:t>lab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relationships with lab staff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Improved 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Facility name provided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Locate and interview patient in near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SMS alerts on suspicion and confirmation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Improved follow up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6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710075" y="747923"/>
            <a:ext cx="8242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There is more:- NMC Functions to boost daily activities  </a:t>
            </a:r>
            <a:endParaRPr lang="en-ZA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1664" y="1619558"/>
            <a:ext cx="7134571" cy="4222424"/>
            <a:chOff x="1134577" y="1817965"/>
            <a:chExt cx="7134571" cy="4222424"/>
          </a:xfrm>
        </p:grpSpPr>
        <p:pic>
          <p:nvPicPr>
            <p:cNvPr id="4" name="Picture 3" descr="C:\Users\LehlohonoloC\Downloads\Screenshot 2021-01-14 at 15.03.48[1].png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42" t="17816" r="9086" b="30845"/>
            <a:stretch/>
          </p:blipFill>
          <p:spPr bwMode="auto">
            <a:xfrm>
              <a:off x="1134577" y="1817965"/>
              <a:ext cx="7134571" cy="422242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565154" y="4724587"/>
              <a:ext cx="2273416" cy="1191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2492" y="4724587"/>
              <a:ext cx="2273416" cy="1191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2" descr="Image result for cl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73" y="4101907"/>
            <a:ext cx="424273" cy="4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1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58" y="1242203"/>
            <a:ext cx="8610642" cy="4564861"/>
          </a:xfrm>
          <a:prstGeom prst="rect">
            <a:avLst/>
          </a:prstGeom>
        </p:spPr>
      </p:pic>
      <p:pic>
        <p:nvPicPr>
          <p:cNvPr id="5" name="Picture 2" descr="Image result for cl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39" y="3196134"/>
            <a:ext cx="424273" cy="4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96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" y="1692427"/>
            <a:ext cx="8142642" cy="4376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5004" y="802256"/>
            <a:ext cx="6735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Looking for cases notified by linked facilities</a:t>
            </a:r>
            <a:endParaRPr lang="en-ZA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87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2180" y="828136"/>
            <a:ext cx="8782642" cy="5232909"/>
            <a:chOff x="252180" y="828136"/>
            <a:chExt cx="8782642" cy="52329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180" y="828136"/>
              <a:ext cx="8782642" cy="523290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832785" y="4382219"/>
              <a:ext cx="1133026" cy="1595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6" name="Up Arrow 5"/>
          <p:cNvSpPr/>
          <p:nvPr/>
        </p:nvSpPr>
        <p:spPr>
          <a:xfrm rot="16200000">
            <a:off x="2437896" y="3731857"/>
            <a:ext cx="343194" cy="457197"/>
          </a:xfrm>
          <a:prstGeom prst="upArrow">
            <a:avLst>
              <a:gd name="adj1" fmla="val 55957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99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771036" y="730506"/>
            <a:ext cx="82423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There is more:- NMC Functions to boost daily activities  </a:t>
            </a:r>
            <a:endParaRPr lang="en-ZA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1664" y="1619558"/>
            <a:ext cx="7134571" cy="4222424"/>
            <a:chOff x="1134577" y="1817965"/>
            <a:chExt cx="7134571" cy="4222424"/>
          </a:xfrm>
        </p:grpSpPr>
        <p:pic>
          <p:nvPicPr>
            <p:cNvPr id="4" name="Picture 3" descr="C:\Users\LehlohonoloC\Downloads\Screenshot 2021-01-14 at 15.03.48[1]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42" t="17816" r="9086" b="30845"/>
            <a:stretch/>
          </p:blipFill>
          <p:spPr bwMode="auto">
            <a:xfrm>
              <a:off x="1134577" y="1817965"/>
              <a:ext cx="7134571" cy="422242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565154" y="4724587"/>
              <a:ext cx="2273416" cy="1191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2492" y="4724587"/>
              <a:ext cx="2273416" cy="1191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2" descr="Image result for cl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62" y="4101907"/>
            <a:ext cx="424273" cy="4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45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38" y="1371601"/>
            <a:ext cx="7332453" cy="509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881" y="715993"/>
            <a:ext cx="2703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Advanced search</a:t>
            </a:r>
            <a:endParaRPr lang="en-ZA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988" y="2140249"/>
            <a:ext cx="74136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73729"/>
            <a:ext cx="8229600" cy="2606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2400" b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systematic</a:t>
            </a:r>
            <a:r>
              <a:rPr lang="en-US" sz="2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identification, collection, </a:t>
            </a:r>
            <a:r>
              <a:rPr lang="en-US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collation, analysis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interpretation of disease occurrence and </a:t>
            </a:r>
            <a:r>
              <a:rPr lang="en-US" sz="2400" b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health event</a:t>
            </a:r>
            <a:r>
              <a:rPr lang="en-US" sz="2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to take </a:t>
            </a:r>
            <a:r>
              <a:rPr lang="en-US" sz="2400" b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timely and robust action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Passive versus Active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Indicator based versus Event based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03860" y="252593"/>
            <a:ext cx="8183880" cy="52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Public Health Surveillance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" y="3380602"/>
            <a:ext cx="8561070" cy="33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894" y="724044"/>
            <a:ext cx="444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Limitations and way forward</a:t>
            </a:r>
            <a:endParaRPr lang="en-ZA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9894" y="1656272"/>
            <a:ext cx="75998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Current Limitations</a:t>
            </a:r>
          </a:p>
          <a:p>
            <a:endParaRPr lang="en-ZA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Low clinical notification </a:t>
            </a:r>
            <a:r>
              <a:rPr lang="en-US" sz="2400" dirty="0" smtClean="0"/>
              <a:t>rates and low uptake in some provinces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Dual reporting systems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User can only link to maximum of five facilities within a province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Additional facilities requested with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System access matrix does not allow cross province and cross NICD Centre linkage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NMC Matrix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988" y="2140249"/>
            <a:ext cx="74136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16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develop an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national NMC surveillance system that enables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timely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data collection, collation, analyses and dissemination for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public health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/>
              <a:t>Create window of opportunity for rapid detection and </a:t>
            </a:r>
            <a:r>
              <a:rPr lang="en-US" sz="2000" u="sng" dirty="0"/>
              <a:t>response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Platform for </a:t>
            </a:r>
            <a:r>
              <a:rPr lang="en-US" sz="2000" u="sng" dirty="0"/>
              <a:t>efficient communication of information for action</a:t>
            </a:r>
          </a:p>
          <a:p>
            <a:pPr lvl="1"/>
            <a:r>
              <a:rPr lang="en-US" sz="2000" dirty="0"/>
              <a:t>Enable </a:t>
            </a:r>
            <a:r>
              <a:rPr lang="en-US" sz="2000" u="sng" dirty="0"/>
              <a:t>timely and coordinated follow-up </a:t>
            </a:r>
            <a:r>
              <a:rPr lang="en-US" sz="2000" dirty="0"/>
              <a:t>on required clinical, laboratory and public health procedures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495301"/>
            <a:ext cx="8229600" cy="52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NMC reengineering</a:t>
            </a:r>
            <a:endParaRPr lang="en-GB" sz="28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21" y="4471584"/>
            <a:ext cx="2055058" cy="13926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976" y="4659923"/>
            <a:ext cx="1343755" cy="13141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38" y="4389958"/>
            <a:ext cx="1474248" cy="147424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54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64655" y="765175"/>
            <a:ext cx="9009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Rethinking NMC Surveillance Data Flow and Communication</a:t>
            </a:r>
            <a:endParaRPr kumimoji="0" lang="en-ZA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" y="1413163"/>
            <a:ext cx="8968509" cy="506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838" y="1016437"/>
            <a:ext cx="7413625" cy="50752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2500" dirty="0">
                <a:solidFill>
                  <a:prstClr val="black"/>
                </a:solidFill>
                <a:latin typeface="Arial Narrow" panose="020B0606020202030204" pitchFamily="34" charset="0"/>
              </a:rPr>
              <a:t>Interactive NMC App</a:t>
            </a:r>
          </a:p>
          <a:p>
            <a:pPr marL="342900" lvl="0" indent="-342900" defTabSz="457200">
              <a:spcBef>
                <a:spcPct val="20000"/>
              </a:spcBef>
              <a:buFontTx/>
              <a:buChar char="-"/>
            </a:pPr>
            <a:r>
              <a:rPr lang="en-GB" sz="1900" dirty="0">
                <a:solidFill>
                  <a:prstClr val="black"/>
                </a:solidFill>
                <a:latin typeface="Arial Narrow" panose="020B0606020202030204" pitchFamily="34" charset="0"/>
              </a:rPr>
              <a:t>Chat-box approach</a:t>
            </a:r>
          </a:p>
          <a:p>
            <a:pPr marL="342900" lvl="0" indent="-342900" defTabSz="457200">
              <a:spcBef>
                <a:spcPct val="20000"/>
              </a:spcBef>
              <a:buFontTx/>
              <a:buChar char="-"/>
            </a:pPr>
            <a:r>
              <a:rPr lang="en-GB" sz="1900" dirty="0">
                <a:solidFill>
                  <a:prstClr val="black"/>
                </a:solidFill>
                <a:latin typeface="Arial Narrow" panose="020B0606020202030204" pitchFamily="34" charset="0"/>
              </a:rPr>
              <a:t>Communication when server is down or during maintenance </a:t>
            </a:r>
          </a:p>
          <a:p>
            <a:pPr marL="742950" lvl="1" indent="-285750" defTabSz="457200">
              <a:spcBef>
                <a:spcPct val="20000"/>
              </a:spcBef>
              <a:buFontTx/>
              <a:buChar char="-"/>
            </a:pPr>
            <a:r>
              <a:rPr lang="en-GB" sz="1600" dirty="0">
                <a:solidFill>
                  <a:prstClr val="black"/>
                </a:solidFill>
                <a:latin typeface="Arial Narrow" panose="020B0606020202030204" pitchFamily="34" charset="0"/>
              </a:rPr>
              <a:t>E.g. SMS alerts (benchmark on banks</a:t>
            </a:r>
            <a:r>
              <a:rPr lang="en-GB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)</a:t>
            </a:r>
            <a:endParaRPr lang="en-GB" sz="19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 defTabSz="457200">
              <a:spcBef>
                <a:spcPct val="20000"/>
              </a:spcBef>
              <a:buFontTx/>
              <a:buChar char="-"/>
            </a:pPr>
            <a:endParaRPr lang="en-GB" sz="19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2500" dirty="0">
                <a:solidFill>
                  <a:prstClr val="black"/>
                </a:solidFill>
                <a:latin typeface="Arial Narrow" panose="020B0606020202030204" pitchFamily="34" charset="0"/>
              </a:rPr>
              <a:t>Feedback to user </a:t>
            </a:r>
          </a:p>
          <a:p>
            <a:pPr lvl="0" defTabSz="457200">
              <a:spcBef>
                <a:spcPct val="20000"/>
              </a:spcBef>
            </a:pPr>
            <a:r>
              <a:rPr lang="en-GB" sz="1900" dirty="0">
                <a:solidFill>
                  <a:prstClr val="black"/>
                </a:solidFill>
                <a:latin typeface="Arial Narrow" panose="020B0606020202030204" pitchFamily="34" charset="0"/>
              </a:rPr>
              <a:t>-  Dashboards –filter according to user needs (interactive)</a:t>
            </a:r>
          </a:p>
          <a:p>
            <a:pPr lvl="0" defTabSz="457200">
              <a:spcBef>
                <a:spcPct val="20000"/>
              </a:spcBef>
            </a:pPr>
            <a:r>
              <a:rPr lang="en-GB" sz="1900" dirty="0">
                <a:solidFill>
                  <a:prstClr val="black"/>
                </a:solidFill>
                <a:latin typeface="Arial Narrow" panose="020B0606020202030204" pitchFamily="34" charset="0"/>
              </a:rPr>
              <a:t> - Epidemiological classified cases –MMWR</a:t>
            </a:r>
          </a:p>
          <a:p>
            <a:pPr lvl="0" defTabSz="457200">
              <a:spcBef>
                <a:spcPct val="20000"/>
              </a:spcBef>
            </a:pPr>
            <a:r>
              <a:rPr lang="en-GB" sz="1900" dirty="0">
                <a:solidFill>
                  <a:prstClr val="black"/>
                </a:solidFill>
                <a:latin typeface="Arial Narrow" panose="020B0606020202030204" pitchFamily="34" charset="0"/>
              </a:rPr>
              <a:t>-  Public health Response outcome </a:t>
            </a:r>
          </a:p>
          <a:p>
            <a:pPr lvl="0" defTabSz="457200">
              <a:spcBef>
                <a:spcPct val="20000"/>
              </a:spcBef>
            </a:pPr>
            <a:endParaRPr lang="en-GB" sz="19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2500" dirty="0">
                <a:solidFill>
                  <a:prstClr val="black"/>
                </a:solidFill>
                <a:latin typeface="Arial Narrow" panose="020B0606020202030204" pitchFamily="34" charset="0"/>
              </a:rPr>
              <a:t>Stable and flexible system</a:t>
            </a:r>
          </a:p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endParaRPr lang="en-GB" sz="25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 defTabSz="457200">
              <a:spcBef>
                <a:spcPct val="20000"/>
              </a:spcBef>
              <a:buFont typeface="Arial"/>
              <a:buChar char="•"/>
            </a:pPr>
            <a:r>
              <a:rPr lang="en-GB" sz="2500" dirty="0">
                <a:solidFill>
                  <a:prstClr val="black"/>
                </a:solidFill>
                <a:latin typeface="Arial Narrow" panose="020B0606020202030204" pitchFamily="34" charset="0"/>
              </a:rPr>
              <a:t>Interoperable system for integration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16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495301"/>
            <a:ext cx="8229600" cy="52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NMC improvements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3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1"/>
          <p:cNvSpPr txBox="1">
            <a:spLocks noChangeArrowheads="1"/>
          </p:cNvSpPr>
          <p:nvPr/>
        </p:nvSpPr>
        <p:spPr bwMode="auto">
          <a:xfrm>
            <a:off x="859856" y="2386941"/>
            <a:ext cx="74042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chemeClr val="accent3">
                    <a:lumMod val="50000"/>
                  </a:schemeClr>
                </a:solidFill>
              </a:rPr>
              <a:t>Thank you</a:t>
            </a: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NMC’s hotline number: 072 621 3805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ZA" alt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5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687327" y="694000"/>
            <a:ext cx="8284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accent3">
                    <a:lumMod val="75000"/>
                  </a:schemeClr>
                </a:solidFill>
              </a:rPr>
              <a:t>IHR and Notifiable Medical Conditions</a:t>
            </a:r>
            <a:endParaRPr lang="en-ZA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020198"/>
              </p:ext>
            </p:extLst>
          </p:nvPr>
        </p:nvGraphicFramePr>
        <p:xfrm>
          <a:off x="321295" y="5642912"/>
          <a:ext cx="8229600" cy="86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21295" y="1405041"/>
            <a:ext cx="7667901" cy="3506079"/>
            <a:chOff x="121359" y="2307497"/>
            <a:chExt cx="6330907" cy="27646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359" y="2307497"/>
              <a:ext cx="2012725" cy="27646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77002" y="2385607"/>
              <a:ext cx="4075264" cy="99744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834640" y="2817419"/>
            <a:ext cx="6136831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457200"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“to </a:t>
            </a:r>
            <a:r>
              <a:rPr lang="en-US" sz="1600" kern="0" dirty="0">
                <a:solidFill>
                  <a:prstClr val="black"/>
                </a:solidFill>
              </a:rPr>
              <a:t>prevent, protect against, control and provide a public health response to the international spread of disease in ways that are commensurate with and restricted to public health risks, avoiding unnecessary interference with international traffic and trade.” </a:t>
            </a:r>
            <a:endParaRPr lang="en-US" sz="1600" kern="0" dirty="0" smtClean="0">
              <a:solidFill>
                <a:prstClr val="black"/>
              </a:solidFill>
            </a:endParaRPr>
          </a:p>
          <a:p>
            <a:pPr marL="285750" lvl="1" indent="-285750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Through </a:t>
            </a:r>
            <a:r>
              <a:rPr lang="en-US" sz="1600" kern="0" dirty="0">
                <a:solidFill>
                  <a:prstClr val="black"/>
                </a:solidFill>
              </a:rPr>
              <a:t>the IHR, countries agreed to build national surveillance and response systems with capacities to detect, assess, notify and report </a:t>
            </a:r>
            <a:r>
              <a:rPr lang="en-US" sz="1600" i="1" u="sng" kern="0" dirty="0">
                <a:solidFill>
                  <a:prstClr val="black"/>
                </a:solidFill>
              </a:rPr>
              <a:t>any public health emergency of international concern</a:t>
            </a:r>
            <a:r>
              <a:rPr lang="en-US" sz="1600" kern="0" dirty="0">
                <a:solidFill>
                  <a:prstClr val="black"/>
                </a:solidFill>
              </a:rPr>
              <a:t>. </a:t>
            </a:r>
            <a:endParaRPr lang="en-US" sz="1600" kern="0" dirty="0" smtClean="0">
              <a:solidFill>
                <a:prstClr val="black"/>
              </a:solidFill>
            </a:endParaRPr>
          </a:p>
          <a:p>
            <a:pPr marL="742950" lvl="2" indent="-285750" defTabSz="457200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includes </a:t>
            </a:r>
            <a:r>
              <a:rPr lang="en-US" sz="1600" kern="0" dirty="0">
                <a:solidFill>
                  <a:prstClr val="black"/>
                </a:solidFill>
              </a:rPr>
              <a:t>specific measures at points of entry (</a:t>
            </a:r>
            <a:r>
              <a:rPr lang="en-US" sz="1600" kern="0" dirty="0" err="1">
                <a:solidFill>
                  <a:prstClr val="black"/>
                </a:solidFill>
              </a:rPr>
              <a:t>PoE</a:t>
            </a:r>
            <a:r>
              <a:rPr lang="en-US" sz="1600" kern="0" dirty="0">
                <a:solidFill>
                  <a:prstClr val="black"/>
                </a:solidFill>
              </a:rPr>
              <a:t>) such as ports, airports and ground crossings to limit the spread of health risks to </a:t>
            </a:r>
            <a:r>
              <a:rPr lang="en-US" sz="1600" kern="0" dirty="0" err="1">
                <a:solidFill>
                  <a:prstClr val="black"/>
                </a:solidFill>
              </a:rPr>
              <a:t>neighbouring</a:t>
            </a:r>
            <a:r>
              <a:rPr lang="en-US" sz="1600" kern="0" dirty="0">
                <a:solidFill>
                  <a:prstClr val="black"/>
                </a:solidFill>
              </a:rPr>
              <a:t> countries.      </a:t>
            </a:r>
            <a:r>
              <a:rPr lang="en-US" sz="1600" b="1" kern="0" dirty="0">
                <a:solidFill>
                  <a:prstClr val="black"/>
                </a:solidFill>
              </a:rPr>
              <a:t>         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1" indent="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itchFamily="2" charset="2"/>
              <a:buChar char="ü"/>
              <a:tabLst/>
              <a:defRPr/>
            </a:pP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1" indent="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2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157019" y="773804"/>
            <a:ext cx="8986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9BBB59">
                    <a:lumMod val="50000"/>
                  </a:srgbClr>
                </a:solidFill>
              </a:rPr>
              <a:t>Legislation for Notifiable Medical Conditions in South Africa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5093"/>
            <a:ext cx="3871296" cy="3407959"/>
          </a:xfrm>
          <a:prstGeom prst="rect">
            <a:avLst/>
          </a:prstGeom>
        </p:spPr>
      </p:pic>
      <p:sp>
        <p:nvSpPr>
          <p:cNvPr id="6" name="The International Health Regulations, 2005 (IHR) and the National Health Act, 61 of 2003 in South Africa…"/>
          <p:cNvSpPr txBox="1">
            <a:spLocks/>
          </p:cNvSpPr>
          <p:nvPr/>
        </p:nvSpPr>
        <p:spPr bwMode="auto">
          <a:xfrm>
            <a:off x="3574474" y="1505527"/>
            <a:ext cx="5306208" cy="50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7054" indent="-167054" defTabSz="294084">
              <a:spcBef>
                <a:spcPts val="0"/>
              </a:spcBef>
              <a:defRPr sz="3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The National Health Act, 61 of 2003 in South Africa</a:t>
            </a:r>
          </a:p>
          <a:p>
            <a:pPr marL="285750" indent="-285750" defTabSz="294084">
              <a:spcBef>
                <a:spcPts val="0"/>
              </a:spcBef>
              <a:buFont typeface="Arial" panose="020B0604020202020204" pitchFamily="34" charset="0"/>
              <a:buChar char="•"/>
              <a:defRPr sz="3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strategy for the prevention and control of epidemic prone diseases</a:t>
            </a:r>
          </a:p>
          <a:p>
            <a:pPr defTabSz="294084">
              <a:spcBef>
                <a:spcPts val="0"/>
              </a:spcBef>
              <a:defRPr sz="3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167054" indent="-167054" defTabSz="294084">
              <a:spcBef>
                <a:spcPts val="0"/>
              </a:spcBef>
              <a:defRPr sz="3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Regulations Relating to the Surveillance and the Control of Notifiable Medical Conditions, 2017</a:t>
            </a:r>
          </a:p>
          <a:p>
            <a:pPr marL="167054" indent="-167054" defTabSz="294084">
              <a:spcBef>
                <a:spcPts val="0"/>
              </a:spcBef>
              <a:defRPr sz="3800">
                <a:solidFill>
                  <a:srgbClr val="000000"/>
                </a:solidFill>
              </a:defRPr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502920" lvl="1" indent="-285750" algn="l" defTabSz="294084">
              <a:spcBef>
                <a:spcPts val="0"/>
              </a:spcBef>
              <a:buFont typeface="Arial" panose="020B0604020202020204" pitchFamily="34" charset="0"/>
              <a:buChar char="•"/>
              <a:defRPr sz="3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Legal requirement for laboratories to notify</a:t>
            </a:r>
          </a:p>
          <a:p>
            <a:pPr marL="502920" lvl="1" indent="-285750" algn="l" defTabSz="294084">
              <a:spcBef>
                <a:spcPts val="0"/>
              </a:spcBef>
              <a:buFont typeface="Arial" panose="020B0604020202020204" pitchFamily="34" charset="0"/>
              <a:buChar char="•"/>
              <a:defRPr sz="3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Duty to investigate when cases have not presented to health care providers</a:t>
            </a:r>
          </a:p>
          <a:p>
            <a:pPr marL="502920" lvl="1" indent="-285750" algn="l" defTabSz="294084">
              <a:spcBef>
                <a:spcPts val="0"/>
              </a:spcBef>
              <a:buFont typeface="Arial" panose="020B0604020202020204" pitchFamily="34" charset="0"/>
              <a:buChar char="•"/>
              <a:defRPr sz="3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Include redundancy in category 1 definition to include new threats as proclaimed by the Minister of Health (</a:t>
            </a:r>
            <a:r>
              <a:rPr lang="en-US" sz="1800" dirty="0" err="1" smtClean="0">
                <a:solidFill>
                  <a:srgbClr val="000000"/>
                </a:solidFill>
              </a:rPr>
              <a:t>e.g</a:t>
            </a:r>
            <a:r>
              <a:rPr lang="en-US" sz="1800" dirty="0" smtClean="0">
                <a:solidFill>
                  <a:srgbClr val="000000"/>
                </a:solidFill>
              </a:rPr>
              <a:t> in 1993, it was only after 800,000 people had died that it was considered a “genocide”; requirement to gazette may not be timely)</a:t>
            </a:r>
          </a:p>
          <a:p>
            <a:pPr marL="502920" lvl="1" indent="-285750" algn="l" defTabSz="294084">
              <a:spcBef>
                <a:spcPts val="0"/>
              </a:spcBef>
              <a:buFont typeface="Arial" panose="020B0604020202020204" pitchFamily="34" charset="0"/>
              <a:buChar char="•"/>
              <a:defRPr sz="3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rgbClr val="000000"/>
                </a:solidFill>
              </a:rPr>
              <a:t>Currently under review &gt;250,000 comments submitted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988" y="2140249"/>
            <a:ext cx="74136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16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Established in 2015</a:t>
            </a:r>
          </a:p>
          <a:p>
            <a:pPr lvl="1" indent="-342900" algn="just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Memorandum of understanding  between 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NDoH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Based</a:t>
            </a:r>
          </a:p>
          <a:p>
            <a:pPr lvl="1" indent="-342900" algn="just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2015 NMC surveillance was mainly paper-based</a:t>
            </a:r>
          </a:p>
          <a:p>
            <a:pPr lvl="1" indent="-342900" algn="just">
              <a:spcBef>
                <a:spcPts val="1000"/>
              </a:spcBef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2017, new standard NMC case notification was developed and published 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 development</a:t>
            </a:r>
          </a:p>
          <a:p>
            <a:pPr lvl="1" algn="just">
              <a:spcBef>
                <a:spcPts val="1000"/>
              </a:spcBef>
              <a:buClr>
                <a:srgbClr val="90C226"/>
              </a:buClr>
              <a:buSzPct val="80000"/>
              <a:buFontTx/>
              <a:buChar char="-"/>
              <a:defRPr/>
            </a:pPr>
            <a:r>
              <a:rPr lang="en-US" sz="2000" noProof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NMC App was developed and piloted in 2017;</a:t>
            </a:r>
          </a:p>
          <a:p>
            <a:pPr lvl="1" algn="just">
              <a:spcBef>
                <a:spcPts val="1000"/>
              </a:spcBef>
              <a:buClr>
                <a:srgbClr val="90C226"/>
              </a:buClr>
              <a:buSzPct val="80000"/>
              <a:buFontTx/>
              <a:buChar char="-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officially launched in April 2018; </a:t>
            </a:r>
          </a:p>
          <a:p>
            <a:pPr lvl="1" algn="just">
              <a:spcBef>
                <a:spcPts val="1000"/>
              </a:spcBef>
              <a:buClr>
                <a:srgbClr val="90C226"/>
              </a:buClr>
              <a:buSzPct val="80000"/>
              <a:buFontTx/>
              <a:buChar char="-"/>
              <a:defRPr/>
            </a:pPr>
            <a:r>
              <a:rPr lang="en-US" sz="20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out of 9 provinces officially launched the App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App</a:t>
            </a:r>
            <a:endParaRPr lang="en-US" sz="240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lang="en-US" sz="2400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495301"/>
            <a:ext cx="8229600" cy="52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History of NMC reporting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 SA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988" y="2140249"/>
            <a:ext cx="74136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16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495301"/>
            <a:ext cx="8229600" cy="52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History of NMC reporting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 SA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57530"/>
              </p:ext>
            </p:extLst>
          </p:nvPr>
        </p:nvGraphicFramePr>
        <p:xfrm>
          <a:off x="146447" y="1025280"/>
          <a:ext cx="8851105" cy="551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99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988" y="2140249"/>
            <a:ext cx="74136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164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495301"/>
            <a:ext cx="8229600" cy="521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History of NMC reporting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in SA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727649"/>
              </p:ext>
            </p:extLst>
          </p:nvPr>
        </p:nvGraphicFramePr>
        <p:xfrm>
          <a:off x="381000" y="1421686"/>
          <a:ext cx="822960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3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81" y="4556639"/>
            <a:ext cx="5402922" cy="15624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7977" y="4839419"/>
            <a:ext cx="4004014" cy="127971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689" y="1437835"/>
            <a:ext cx="2620368" cy="3582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981" y="785004"/>
            <a:ext cx="3475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Notification platforms</a:t>
            </a:r>
            <a:endParaRPr lang="en-ZA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81" y="1563440"/>
            <a:ext cx="4769571" cy="26544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B156F-B33D-4ABA-9714-47E0DF7D60E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685585" y="785684"/>
            <a:ext cx="8301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NMC</a:t>
            </a:r>
            <a:r>
              <a:rPr kumimoji="0" lang="en-US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Users</a:t>
            </a:r>
            <a:endParaRPr kumimoji="0" lang="en-ZA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4B156F-B33D-4ABA-9714-47E0DF7D60E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066" y="1308904"/>
            <a:ext cx="4413887" cy="2274005"/>
          </a:xfrm>
          <a:prstGeom prst="rect">
            <a:avLst/>
          </a:prstGeom>
        </p:spPr>
      </p:pic>
      <p:sp>
        <p:nvSpPr>
          <p:cNvPr id="6" name="Text Placeholder 13"/>
          <p:cNvSpPr txBox="1">
            <a:spLocks/>
          </p:cNvSpPr>
          <p:nvPr/>
        </p:nvSpPr>
        <p:spPr>
          <a:xfrm>
            <a:off x="457200" y="3704672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Health facility based</a:t>
            </a:r>
            <a:endParaRPr lang="en-ZA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902537" y="4456366"/>
            <a:ext cx="3149514" cy="142310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A6CE39"/>
              </a:buClr>
              <a:buFont typeface="Wingdings" panose="05000000000000000000" pitchFamily="2" charset="2"/>
              <a:buChar char="§"/>
            </a:pPr>
            <a:r>
              <a:rPr lang="en-ZA" sz="2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Public facility</a:t>
            </a:r>
          </a:p>
          <a:p>
            <a:pPr lvl="1">
              <a:buClr>
                <a:srgbClr val="A6CE39"/>
              </a:buClr>
              <a:buFont typeface="Wingdings" panose="05000000000000000000" pitchFamily="2" charset="2"/>
              <a:buChar char="§"/>
            </a:pPr>
            <a:r>
              <a:rPr lang="en-ZA" sz="2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Private facility</a:t>
            </a:r>
          </a:p>
          <a:p>
            <a:pPr lvl="1">
              <a:buClr>
                <a:srgbClr val="A6CE39"/>
              </a:buClr>
              <a:buFont typeface="Wingdings" panose="05000000000000000000" pitchFamily="2" charset="2"/>
              <a:buChar char="§"/>
            </a:pPr>
            <a:endParaRPr lang="en-ZA" dirty="0" smtClean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 Placeholder 14"/>
          <p:cNvSpPr txBox="1">
            <a:spLocks/>
          </p:cNvSpPr>
          <p:nvPr/>
        </p:nvSpPr>
        <p:spPr>
          <a:xfrm>
            <a:off x="4497388" y="3751660"/>
            <a:ext cx="3739081" cy="5457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Role based</a:t>
            </a:r>
            <a:endParaRPr lang="en-ZA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Content Placeholder 15"/>
          <p:cNvSpPr txBox="1">
            <a:spLocks/>
          </p:cNvSpPr>
          <p:nvPr/>
        </p:nvSpPr>
        <p:spPr>
          <a:xfrm>
            <a:off x="4949462" y="4390638"/>
            <a:ext cx="3415939" cy="15467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6CE3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ZA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National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6CE3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ZA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Province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6CE3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ZA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District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6CE39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ZA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Sub-district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2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971</Words>
  <Application>Microsoft Office PowerPoint</Application>
  <PresentationFormat>On-screen Show (4:3)</PresentationFormat>
  <Paragraphs>215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Arial Narrow</vt:lpstr>
      <vt:lpstr>Calibri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Puseletso Kobedi</dc:creator>
  <cp:lastModifiedBy>Susan Nzenze</cp:lastModifiedBy>
  <cp:revision>64</cp:revision>
  <dcterms:created xsi:type="dcterms:W3CDTF">2019-07-04T07:56:27Z</dcterms:created>
  <dcterms:modified xsi:type="dcterms:W3CDTF">2022-09-29T09:17:59Z</dcterms:modified>
</cp:coreProperties>
</file>