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7FF"/>
    <a:srgbClr val="FF4BFF"/>
    <a:srgbClr val="CC00CC"/>
    <a:srgbClr val="FF3BA2"/>
    <a:srgbClr val="FF9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69" d="100"/>
          <a:sy n="69" d="100"/>
        </p:scale>
        <p:origin x="57" y="35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5BD4CC-7EA5-4A0B-835F-12EAC4608A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3D34C9D-CBFC-4EC4-AEE2-5AF60271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0D80BC-52B3-4AF1-BCB1-0371BA53D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BAA0-4DB5-4CFB-ABAD-32A62C52FCF2}" type="datetimeFigureOut">
              <a:rPr kumimoji="1" lang="ja-JP" altLang="en-US" smtClean="0"/>
              <a:t>2021/11/1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166DEE-09CE-4109-8CEE-3A8DF0126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8EDE4D-A284-4A1E-8781-F75502AD5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0D5BA-20FF-44C7-9766-1F059EEC2C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6130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626AF5-EEE0-4F5D-B6F9-C1F6DE73C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2C50561-38A8-4032-8799-910997691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9E4D09-325C-41BD-9985-D482BDDD9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BAA0-4DB5-4CFB-ABAD-32A62C52FCF2}" type="datetimeFigureOut">
              <a:rPr kumimoji="1" lang="ja-JP" altLang="en-US" smtClean="0"/>
              <a:t>2021/11/1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B7B860-4630-4B63-8E52-8730AD56D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4A73CE-663C-465E-8A37-23F7F2B2A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0D5BA-20FF-44C7-9766-1F059EEC2C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7452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1FCD477-66BE-480D-A250-280C403661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B557B70-CEDC-4259-A881-20444B935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4122DF-AD17-4EF8-A95A-9B8815DDB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BAA0-4DB5-4CFB-ABAD-32A62C52FCF2}" type="datetimeFigureOut">
              <a:rPr kumimoji="1" lang="ja-JP" altLang="en-US" smtClean="0"/>
              <a:t>2021/11/1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3AE55C-204B-4460-894B-77C612111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4DDF70-EA8B-4F23-B03D-9F0CA45B2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0D5BA-20FF-44C7-9766-1F059EEC2C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8931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473B28-28B5-4D09-B881-7A90854CF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1037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1B93A4-15B4-44B3-9B97-773E4785E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4459"/>
            <a:ext cx="10515600" cy="5352504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947D74-0506-49F2-A32A-5FC92A104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BAA0-4DB5-4CFB-ABAD-32A62C52FCF2}" type="datetimeFigureOut">
              <a:rPr kumimoji="1" lang="ja-JP" altLang="en-US" smtClean="0"/>
              <a:t>2021/11/1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6E5E72-F12F-4C65-90FC-97B1256A6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AF75D3-ED8D-4A18-A5E5-47C0E0D03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0D5BA-20FF-44C7-9766-1F059EEC2C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362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619510-9258-4408-996C-297E6D925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F209919-A378-479E-AE17-6C385427C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226D3A-5403-49B9-AEF5-B12D01EA5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BAA0-4DB5-4CFB-ABAD-32A62C52FCF2}" type="datetimeFigureOut">
              <a:rPr kumimoji="1" lang="ja-JP" altLang="en-US" smtClean="0"/>
              <a:t>2021/11/1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715A63-0C72-4651-A708-14D27FC00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2984C0-4E26-494C-B3FA-365D1571C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0D5BA-20FF-44C7-9766-1F059EEC2C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6395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06C327-7C66-4232-B25C-B1C7BF3B1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F8786E-902F-4D61-BD63-535B6938C0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3932CA0-C605-4C40-BD75-615FEDD00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EC51BF2-669C-44E4-A575-27F4480A5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BAA0-4DB5-4CFB-ABAD-32A62C52FCF2}" type="datetimeFigureOut">
              <a:rPr kumimoji="1" lang="ja-JP" altLang="en-US" smtClean="0"/>
              <a:t>2021/11/1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2063BC5-9332-4AA2-8C7E-8F5F7F509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CE4FF1-71E5-40EB-A5E3-62B1878EC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0D5BA-20FF-44C7-9766-1F059EEC2C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8599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11E295-4C24-4F8E-9C1B-40BD9C96C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05A76DC-8FA1-477C-B890-C2AE07E42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6EC207D-5264-4EDC-8DEB-EF01BF2F6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0FF0C53-A005-4C2C-924D-11ADF89E61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D2CD3EA-FFE7-49EE-B28A-BC34EBF948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1D22D58-3326-447E-AED4-0B3B9279F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BAA0-4DB5-4CFB-ABAD-32A62C52FCF2}" type="datetimeFigureOut">
              <a:rPr kumimoji="1" lang="ja-JP" altLang="en-US" smtClean="0"/>
              <a:t>2021/11/1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C016E95-99F1-4B84-83BE-6EF199B75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390A3C2-C7E6-45F8-A9B9-DF7E0F830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0D5BA-20FF-44C7-9766-1F059EEC2C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4350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15B691-59F6-4CA3-BF7D-1D8B87D4E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92FEC22-E8E2-42CE-BF01-078503B7C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BAA0-4DB5-4CFB-ABAD-32A62C52FCF2}" type="datetimeFigureOut">
              <a:rPr kumimoji="1" lang="ja-JP" altLang="en-US" smtClean="0"/>
              <a:t>2021/11/1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7BAC2D3-4534-4704-B8A0-089A39264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B8C214F-6538-43BE-8FFC-952A960E8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0D5BA-20FF-44C7-9766-1F059EEC2C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3838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8FEA93B-9F0A-403E-95BA-8E98A06E1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BAA0-4DB5-4CFB-ABAD-32A62C52FCF2}" type="datetimeFigureOut">
              <a:rPr kumimoji="1" lang="ja-JP" altLang="en-US" smtClean="0"/>
              <a:t>2021/11/1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EC00BCC-010A-4554-914C-00A35E420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2B4CF1C-28AF-4FFA-82DD-59F73BA34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0D5BA-20FF-44C7-9766-1F059EEC2C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1184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045691-29CA-4380-A640-F2B7ABC40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2A8A29-62D4-49F5-978E-7B3A58335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DA021A5-27D8-4D8A-A4AD-49EA0AD30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5D4204B-8C0A-4FE0-8B6E-7D81E969C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BAA0-4DB5-4CFB-ABAD-32A62C52FCF2}" type="datetimeFigureOut">
              <a:rPr kumimoji="1" lang="ja-JP" altLang="en-US" smtClean="0"/>
              <a:t>2021/11/1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FA60F03-9496-4A8E-8BB7-39A7C7507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BF2E2D3-AD43-4AB4-A8C7-17AC0C5F0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0D5BA-20FF-44C7-9766-1F059EEC2C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7363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E7B198-7C78-428F-944E-BAD3E19D3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742F708-15DD-4B77-B0E1-05A6A27CCE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C9806FC-E8D7-46A4-B8BE-CB471FA1B3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2AE6EA6-F7B0-45EB-96D7-9F01C69E8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BAA0-4DB5-4CFB-ABAD-32A62C52FCF2}" type="datetimeFigureOut">
              <a:rPr kumimoji="1" lang="ja-JP" altLang="en-US" smtClean="0"/>
              <a:t>2021/11/1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E5AB7A3-4CE1-49CF-9E59-6A6A60CF4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21B0A4C-17B6-4936-9A1A-19539FF5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0D5BA-20FF-44C7-9766-1F059EEC2C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289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271B65D-03FF-44B1-8D5E-554483283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572B352-9A06-4881-9AA9-186027F10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6DFE11-5649-494B-88B3-9458E30FF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3BAA0-4DB5-4CFB-ABAD-32A62C52FCF2}" type="datetimeFigureOut">
              <a:rPr kumimoji="1" lang="ja-JP" altLang="en-US" smtClean="0"/>
              <a:t>2021/11/1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7DED18-24FC-4707-AF64-AB89C29C47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D933CF-D156-4CFF-B189-969A421913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0D5BA-20FF-44C7-9766-1F059EEC2C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2627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F44C60-9935-43F0-B515-6A17BF86F6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/>
              <a:t>Specair</a:t>
            </a:r>
            <a:r>
              <a:rPr kumimoji="1" lang="en-US" altLang="ja-JP" dirty="0"/>
              <a:t> </a:t>
            </a:r>
            <a:r>
              <a:rPr kumimoji="1" lang="ja-JP" altLang="en-US" dirty="0"/>
              <a:t>マニュアル</a:t>
            </a:r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8FD147A-C083-457A-93E8-4FDD52B71E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プラズマ工学研究室</a:t>
            </a:r>
            <a:r>
              <a:rPr kumimoji="1" lang="en-US" altLang="ja-JP" dirty="0"/>
              <a:t> M1 </a:t>
            </a:r>
            <a:r>
              <a:rPr kumimoji="1" lang="ja-JP" altLang="en-US" dirty="0"/>
              <a:t>橋本駿哉</a:t>
            </a:r>
          </a:p>
        </p:txBody>
      </p:sp>
    </p:spTree>
    <p:extLst>
      <p:ext uri="{BB962C8B-B14F-4D97-AF65-F5344CB8AC3E}">
        <p14:creationId xmlns:p14="http://schemas.microsoft.com/office/powerpoint/2010/main" val="1677227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025A4E8-AB0C-42EE-8F52-DF8FF72EEBA7}"/>
              </a:ext>
            </a:extLst>
          </p:cNvPr>
          <p:cNvSpPr/>
          <p:nvPr/>
        </p:nvSpPr>
        <p:spPr>
          <a:xfrm>
            <a:off x="7580031" y="5060957"/>
            <a:ext cx="3180412" cy="111506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CF043EA-76E6-45A3-8E82-A205996B3926}"/>
              </a:ext>
            </a:extLst>
          </p:cNvPr>
          <p:cNvSpPr/>
          <p:nvPr/>
        </p:nvSpPr>
        <p:spPr>
          <a:xfrm>
            <a:off x="7612507" y="1452486"/>
            <a:ext cx="3180412" cy="146548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F55ADB5-8802-49F8-807F-BC14B330C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基礎知識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786C9520-EF45-4739-834F-B342588EE688}"/>
              </a:ext>
            </a:extLst>
          </p:cNvPr>
          <p:cNvSpPr/>
          <p:nvPr/>
        </p:nvSpPr>
        <p:spPr>
          <a:xfrm>
            <a:off x="1206303" y="2276630"/>
            <a:ext cx="2570487" cy="2304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プラズマの温度</a:t>
            </a:r>
            <a:endParaRPr kumimoji="1" lang="en-US" altLang="ja-JP" sz="2400" dirty="0"/>
          </a:p>
          <a:p>
            <a:pPr algn="ctr"/>
            <a:r>
              <a:rPr kumimoji="1" lang="en-US" altLang="ja-JP" sz="2400" dirty="0" err="1"/>
              <a:t>T</a:t>
            </a:r>
            <a:r>
              <a:rPr kumimoji="1" lang="en-US" altLang="ja-JP" sz="2400" baseline="-25000" dirty="0" err="1"/>
              <a:t>e</a:t>
            </a:r>
            <a:r>
              <a:rPr kumimoji="1" lang="en-US" altLang="ja-JP" sz="2400" dirty="0"/>
              <a:t>:</a:t>
            </a:r>
            <a:r>
              <a:rPr kumimoji="1" lang="ja-JP" altLang="en-US" sz="2400" dirty="0"/>
              <a:t>電子温度</a:t>
            </a:r>
            <a:endParaRPr kumimoji="1" lang="en-US" altLang="ja-JP" sz="2400" dirty="0"/>
          </a:p>
          <a:p>
            <a:pPr algn="ctr"/>
            <a:r>
              <a:rPr kumimoji="1" lang="en-US" altLang="ja-JP" sz="2400" dirty="0"/>
              <a:t>T</a:t>
            </a:r>
            <a:r>
              <a:rPr kumimoji="1" lang="en-US" altLang="ja-JP" sz="2400" baseline="-25000" dirty="0"/>
              <a:t>v</a:t>
            </a:r>
            <a:r>
              <a:rPr kumimoji="1" lang="en-US" altLang="ja-JP" sz="2400" dirty="0"/>
              <a:t>:</a:t>
            </a:r>
            <a:r>
              <a:rPr kumimoji="1" lang="ja-JP" altLang="en-US" sz="2400" dirty="0"/>
              <a:t>振動温度</a:t>
            </a:r>
          </a:p>
          <a:p>
            <a:pPr algn="ctr"/>
            <a:r>
              <a:rPr kumimoji="1" lang="en-US" altLang="ja-JP" sz="2400" dirty="0"/>
              <a:t>T</a:t>
            </a:r>
            <a:r>
              <a:rPr kumimoji="1" lang="en-US" altLang="ja-JP" sz="2400" baseline="-25000" dirty="0"/>
              <a:t>r</a:t>
            </a:r>
            <a:r>
              <a:rPr kumimoji="1" lang="en-US" altLang="ja-JP" sz="2400" dirty="0"/>
              <a:t>:</a:t>
            </a:r>
            <a:r>
              <a:rPr kumimoji="1" lang="ja-JP" altLang="en-US" sz="2400" dirty="0"/>
              <a:t>回転温度</a:t>
            </a:r>
          </a:p>
          <a:p>
            <a:pPr algn="ctr"/>
            <a:r>
              <a:rPr kumimoji="1" lang="en-US" altLang="ja-JP" sz="2400" dirty="0" err="1"/>
              <a:t>T</a:t>
            </a:r>
            <a:r>
              <a:rPr lang="en-US" altLang="ja-JP" sz="2400" baseline="-25000" dirty="0" err="1"/>
              <a:t>g</a:t>
            </a:r>
            <a:r>
              <a:rPr kumimoji="1" lang="en-US" altLang="ja-JP" sz="2400" dirty="0"/>
              <a:t>:</a:t>
            </a:r>
            <a:r>
              <a:rPr kumimoji="1" lang="ja-JP" altLang="en-US" sz="2400" dirty="0"/>
              <a:t>ガス温度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EC9B23DB-2ACB-4848-81F5-444C2A7ACD9F}"/>
              </a:ext>
            </a:extLst>
          </p:cNvPr>
          <p:cNvSpPr/>
          <p:nvPr/>
        </p:nvSpPr>
        <p:spPr>
          <a:xfrm>
            <a:off x="6880485" y="1064302"/>
            <a:ext cx="3028013" cy="8094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化学的特性</a:t>
            </a:r>
            <a:endParaRPr kumimoji="1" lang="en-US" altLang="ja-JP" sz="2400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50F7768-A711-451D-B30A-E2D3BAB54B4A}"/>
              </a:ext>
            </a:extLst>
          </p:cNvPr>
          <p:cNvSpPr/>
          <p:nvPr/>
        </p:nvSpPr>
        <p:spPr>
          <a:xfrm>
            <a:off x="6848008" y="4670158"/>
            <a:ext cx="3028013" cy="8094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熱的特性</a:t>
            </a:r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E8037369-4A2F-4EF0-82D2-3A082B02DA2F}"/>
              </a:ext>
            </a:extLst>
          </p:cNvPr>
          <p:cNvSpPr/>
          <p:nvPr/>
        </p:nvSpPr>
        <p:spPr>
          <a:xfrm rot="20570556">
            <a:off x="3879954" y="1862119"/>
            <a:ext cx="2863122" cy="5696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93035256-8B73-4758-A17B-D8A4A7892165}"/>
              </a:ext>
            </a:extLst>
          </p:cNvPr>
          <p:cNvSpPr/>
          <p:nvPr/>
        </p:nvSpPr>
        <p:spPr>
          <a:xfrm rot="1571465">
            <a:off x="3838366" y="4296555"/>
            <a:ext cx="2863122" cy="5696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8D8CDA4-54CF-4A36-A3CE-6EFF5B180B4A}"/>
              </a:ext>
            </a:extLst>
          </p:cNvPr>
          <p:cNvSpPr/>
          <p:nvPr/>
        </p:nvSpPr>
        <p:spPr>
          <a:xfrm>
            <a:off x="786982" y="1733863"/>
            <a:ext cx="3372787" cy="32678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728B315-10BB-405A-B76A-A9E35C81B54C}"/>
              </a:ext>
            </a:extLst>
          </p:cNvPr>
          <p:cNvSpPr txBox="1"/>
          <p:nvPr/>
        </p:nvSpPr>
        <p:spPr>
          <a:xfrm>
            <a:off x="8222104" y="1980370"/>
            <a:ext cx="2570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活性種の種類</a:t>
            </a:r>
            <a:endParaRPr kumimoji="1" lang="en-US" altLang="ja-JP" sz="2400" dirty="0"/>
          </a:p>
          <a:p>
            <a:r>
              <a:rPr kumimoji="1" lang="ja-JP" altLang="en-US" sz="2400" dirty="0"/>
              <a:t>活性種の量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BA1A8F9-FE89-44DF-97BA-80665C302AEF}"/>
              </a:ext>
            </a:extLst>
          </p:cNvPr>
          <p:cNvSpPr txBox="1"/>
          <p:nvPr/>
        </p:nvSpPr>
        <p:spPr>
          <a:xfrm>
            <a:off x="7917305" y="5621593"/>
            <a:ext cx="2570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対象への熱負荷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E43F97E9-3949-4277-88AD-65C3C6512AD7}"/>
              </a:ext>
            </a:extLst>
          </p:cNvPr>
          <p:cNvSpPr/>
          <p:nvPr/>
        </p:nvSpPr>
        <p:spPr>
          <a:xfrm>
            <a:off x="406903" y="5468782"/>
            <a:ext cx="1024654" cy="80946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F482F0E-0EA6-4E61-8AE9-C6452A4AB551}"/>
              </a:ext>
            </a:extLst>
          </p:cNvPr>
          <p:cNvSpPr txBox="1"/>
          <p:nvPr/>
        </p:nvSpPr>
        <p:spPr>
          <a:xfrm>
            <a:off x="1431557" y="5642683"/>
            <a:ext cx="5307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これらがわかれば評価が可能になる</a:t>
            </a:r>
          </a:p>
        </p:txBody>
      </p:sp>
    </p:spTree>
    <p:extLst>
      <p:ext uri="{BB962C8B-B14F-4D97-AF65-F5344CB8AC3E}">
        <p14:creationId xmlns:p14="http://schemas.microsoft.com/office/powerpoint/2010/main" val="2052995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2" grpId="0" animBg="1"/>
      <p:bldP spid="6" grpId="0" animBg="1"/>
      <p:bldP spid="7" grpId="0" animBg="1"/>
      <p:bldP spid="8" grpId="0" animBg="1"/>
      <p:bldP spid="9" grpId="0" animBg="1"/>
      <p:bldP spid="11" grpId="0" animBg="1"/>
      <p:bldP spid="3" grpId="0"/>
      <p:bldP spid="17" grpId="0"/>
      <p:bldP spid="4" grpId="0" animBg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6190D8-63FC-4D3A-B3F2-A71F82507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測定方法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C5A3C56-7911-4D99-A96C-09CD384067DB}"/>
              </a:ext>
            </a:extLst>
          </p:cNvPr>
          <p:cNvSpPr txBox="1"/>
          <p:nvPr/>
        </p:nvSpPr>
        <p:spPr>
          <a:xfrm>
            <a:off x="838200" y="899410"/>
            <a:ext cx="5591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Optical Emission Spectroscopy (OES)</a:t>
            </a:r>
            <a:endParaRPr kumimoji="1" lang="ja-JP" altLang="en-US" sz="2400" dirty="0"/>
          </a:p>
        </p:txBody>
      </p:sp>
      <p:sp>
        <p:nvSpPr>
          <p:cNvPr id="5" name="雲 4">
            <a:extLst>
              <a:ext uri="{FF2B5EF4-FFF2-40B4-BE49-F238E27FC236}">
                <a16:creationId xmlns:a16="http://schemas.microsoft.com/office/drawing/2014/main" id="{1D9D4907-D770-42E8-A2D8-562E6174F7E6}"/>
              </a:ext>
            </a:extLst>
          </p:cNvPr>
          <p:cNvSpPr/>
          <p:nvPr/>
        </p:nvSpPr>
        <p:spPr>
          <a:xfrm>
            <a:off x="5786203" y="1822819"/>
            <a:ext cx="2218544" cy="1633927"/>
          </a:xfrm>
          <a:prstGeom prst="cloud">
            <a:avLst/>
          </a:prstGeom>
          <a:gradFill flip="none" rotWithShape="1">
            <a:gsLst>
              <a:gs pos="0">
                <a:srgbClr val="FF3BA2"/>
              </a:gs>
              <a:gs pos="37000">
                <a:srgbClr val="FF4BFF"/>
              </a:gs>
              <a:gs pos="59000">
                <a:srgbClr val="FF4BFF"/>
              </a:gs>
              <a:gs pos="82000">
                <a:srgbClr val="FF97FF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FF9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Plasma</a:t>
            </a:r>
            <a:endParaRPr kumimoji="1" lang="ja-JP" altLang="en-US" sz="24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CF036DE-73A5-4208-9062-C25DDA88B065}"/>
              </a:ext>
            </a:extLst>
          </p:cNvPr>
          <p:cNvSpPr/>
          <p:nvPr/>
        </p:nvSpPr>
        <p:spPr>
          <a:xfrm>
            <a:off x="5066677" y="2639783"/>
            <a:ext cx="524655" cy="164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F4F2D67-C85E-4970-A041-741F5323780A}"/>
              </a:ext>
            </a:extLst>
          </p:cNvPr>
          <p:cNvSpPr/>
          <p:nvPr/>
        </p:nvSpPr>
        <p:spPr>
          <a:xfrm>
            <a:off x="3912433" y="2491397"/>
            <a:ext cx="1274164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アーチ 8">
            <a:extLst>
              <a:ext uri="{FF2B5EF4-FFF2-40B4-BE49-F238E27FC236}">
                <a16:creationId xmlns:a16="http://schemas.microsoft.com/office/drawing/2014/main" id="{AAE9EE34-2DBE-4838-ACB4-460D60C74CBE}"/>
              </a:ext>
            </a:extLst>
          </p:cNvPr>
          <p:cNvSpPr/>
          <p:nvPr/>
        </p:nvSpPr>
        <p:spPr>
          <a:xfrm rot="16200000">
            <a:off x="2411146" y="2620440"/>
            <a:ext cx="3002577" cy="2921568"/>
          </a:xfrm>
          <a:prstGeom prst="blockArc">
            <a:avLst>
              <a:gd name="adj1" fmla="val 10758894"/>
              <a:gd name="adj2" fmla="val 21582184"/>
              <a:gd name="adj3" fmla="val 94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2A23AAB-C32E-4881-8603-F629C6CE6CA8}"/>
              </a:ext>
            </a:extLst>
          </p:cNvPr>
          <p:cNvSpPr/>
          <p:nvPr/>
        </p:nvSpPr>
        <p:spPr>
          <a:xfrm>
            <a:off x="3934918" y="4379512"/>
            <a:ext cx="3702570" cy="211058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分光器</a:t>
            </a:r>
          </a:p>
        </p:txBody>
      </p:sp>
      <p:pic>
        <p:nvPicPr>
          <p:cNvPr id="15" name="グラフィックス 14" descr="ノート PC 単色塗りつぶし">
            <a:extLst>
              <a:ext uri="{FF2B5EF4-FFF2-40B4-BE49-F238E27FC236}">
                <a16:creationId xmlns:a16="http://schemas.microsoft.com/office/drawing/2014/main" id="{102C7112-4F0B-410C-BF37-C2903AA65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20757" y="4081225"/>
            <a:ext cx="2411673" cy="2411673"/>
          </a:xfrm>
          <a:prstGeom prst="rect">
            <a:avLst/>
          </a:prstGeom>
        </p:spPr>
      </p:pic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71C0F681-8A15-4B4F-A3E3-39822055C791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7637488" y="5434804"/>
            <a:ext cx="1896256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071CB77-EA69-479B-87F3-2D91C72AD452}"/>
              </a:ext>
            </a:extLst>
          </p:cNvPr>
          <p:cNvSpPr txBox="1"/>
          <p:nvPr/>
        </p:nvSpPr>
        <p:spPr>
          <a:xfrm>
            <a:off x="10019294" y="4978364"/>
            <a:ext cx="614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PC</a:t>
            </a:r>
            <a:endParaRPr kumimoji="1" lang="ja-JP" altLang="en-US" sz="24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1ACE8FD-D21B-4BC0-B11A-39BE09CFD86E}"/>
              </a:ext>
            </a:extLst>
          </p:cNvPr>
          <p:cNvSpPr txBox="1"/>
          <p:nvPr/>
        </p:nvSpPr>
        <p:spPr>
          <a:xfrm>
            <a:off x="397996" y="3850392"/>
            <a:ext cx="2053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光ファイバー</a:t>
            </a:r>
          </a:p>
        </p:txBody>
      </p:sp>
    </p:spTree>
    <p:extLst>
      <p:ext uri="{BB962C8B-B14F-4D97-AF65-F5344CB8AC3E}">
        <p14:creationId xmlns:p14="http://schemas.microsoft.com/office/powerpoint/2010/main" val="1577794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FE048C-6E3C-40A0-8F80-DB72BDD05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結果</a:t>
            </a:r>
          </a:p>
        </p:txBody>
      </p:sp>
      <p:pic>
        <p:nvPicPr>
          <p:cNvPr id="5" name="図 4" descr="グラフ, ヒストグラム&#10;&#10;自動的に生成された説明">
            <a:extLst>
              <a:ext uri="{FF2B5EF4-FFF2-40B4-BE49-F238E27FC236}">
                <a16:creationId xmlns:a16="http://schemas.microsoft.com/office/drawing/2014/main" id="{4F80A987-E9D6-4D2F-81AC-FB3F9DDE6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90964"/>
            <a:ext cx="5838412" cy="4212237"/>
          </a:xfrm>
          <a:prstGeom prst="rect">
            <a:avLst/>
          </a:prstGeom>
        </p:spPr>
      </p:pic>
      <p:pic>
        <p:nvPicPr>
          <p:cNvPr id="7" name="図 6" descr="ダイアグラム&#10;&#10;自動的に生成された説明">
            <a:extLst>
              <a:ext uri="{FF2B5EF4-FFF2-40B4-BE49-F238E27FC236}">
                <a16:creationId xmlns:a16="http://schemas.microsoft.com/office/drawing/2014/main" id="{34977773-85C8-416A-8981-0704B197A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645" y="1154886"/>
            <a:ext cx="6389767" cy="4548228"/>
          </a:xfrm>
          <a:prstGeom prst="rect">
            <a:avLst/>
          </a:prstGeom>
        </p:spPr>
      </p:pic>
      <p:sp>
        <p:nvSpPr>
          <p:cNvPr id="8" name="楕円 7">
            <a:extLst>
              <a:ext uri="{FF2B5EF4-FFF2-40B4-BE49-F238E27FC236}">
                <a16:creationId xmlns:a16="http://schemas.microsoft.com/office/drawing/2014/main" id="{DFEF6088-C442-4118-AF5C-483FAC29C4E4}"/>
              </a:ext>
            </a:extLst>
          </p:cNvPr>
          <p:cNvSpPr/>
          <p:nvPr/>
        </p:nvSpPr>
        <p:spPr>
          <a:xfrm>
            <a:off x="2338467" y="1254798"/>
            <a:ext cx="1394084" cy="397676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下カーブ 9">
            <a:extLst>
              <a:ext uri="{FF2B5EF4-FFF2-40B4-BE49-F238E27FC236}">
                <a16:creationId xmlns:a16="http://schemas.microsoft.com/office/drawing/2014/main" id="{84C7B84B-CC57-4DFD-9CA7-4DB486CD124E}"/>
              </a:ext>
            </a:extLst>
          </p:cNvPr>
          <p:cNvSpPr/>
          <p:nvPr/>
        </p:nvSpPr>
        <p:spPr>
          <a:xfrm>
            <a:off x="2713220" y="127961"/>
            <a:ext cx="6033284" cy="1126837"/>
          </a:xfrm>
          <a:prstGeom prst="curvedDownArrow">
            <a:avLst>
              <a:gd name="adj1" fmla="val 59684"/>
              <a:gd name="adj2" fmla="val 121033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B4E7B55-8306-402A-8201-B2B230820F29}"/>
              </a:ext>
            </a:extLst>
          </p:cNvPr>
          <p:cNvSpPr txBox="1"/>
          <p:nvPr/>
        </p:nvSpPr>
        <p:spPr>
          <a:xfrm>
            <a:off x="8247193" y="398408"/>
            <a:ext cx="3753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N2 2nd</a:t>
            </a:r>
            <a:r>
              <a:rPr lang="en-US" altLang="ja-JP" sz="2400" dirty="0"/>
              <a:t> Positive System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95374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577F91-75BA-4B11-B821-19A9AC955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sz="4400" dirty="0"/>
              <a:t>N2 2nd</a:t>
            </a:r>
            <a:r>
              <a:rPr lang="en-US" altLang="ja-JP" sz="4400" dirty="0"/>
              <a:t> Positive System</a:t>
            </a:r>
            <a:endParaRPr kumimoji="1" lang="ja-JP" altLang="en-US" dirty="0"/>
          </a:p>
        </p:txBody>
      </p:sp>
      <p:pic>
        <p:nvPicPr>
          <p:cNvPr id="4" name="図 3" descr="ダイアグラム, 設計図&#10;&#10;自動的に生成された説明">
            <a:extLst>
              <a:ext uri="{FF2B5EF4-FFF2-40B4-BE49-F238E27FC236}">
                <a16:creationId xmlns:a16="http://schemas.microsoft.com/office/drawing/2014/main" id="{31E50F45-C1A9-4E54-B735-A743F6C78D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24811"/>
            <a:ext cx="9543305" cy="3932224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DF7334F-4C55-4BDA-A8E1-B0B2C0F82764}"/>
              </a:ext>
            </a:extLst>
          </p:cNvPr>
          <p:cNvSpPr txBox="1"/>
          <p:nvPr/>
        </p:nvSpPr>
        <p:spPr>
          <a:xfrm>
            <a:off x="4538873" y="1663146"/>
            <a:ext cx="3552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rgbClr val="FF0000"/>
                </a:solidFill>
              </a:rPr>
              <a:t>N2 2nd Positive System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A5B9B400-AD94-4C76-A4EE-4707D4E17302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4238762" y="1893979"/>
            <a:ext cx="300111" cy="3883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6AEF6D6-F07A-4660-9495-0B8ECD4E509D}"/>
              </a:ext>
            </a:extLst>
          </p:cNvPr>
          <p:cNvSpPr txBox="1"/>
          <p:nvPr/>
        </p:nvSpPr>
        <p:spPr>
          <a:xfrm>
            <a:off x="3378540" y="6057035"/>
            <a:ext cx="797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[1]D.K. </a:t>
            </a:r>
            <a:r>
              <a:rPr kumimoji="1" lang="en-US" altLang="ja-JP" dirty="0" err="1"/>
              <a:t>Athanasopoulos</a:t>
            </a:r>
            <a:r>
              <a:rPr kumimoji="1" lang="en-US" altLang="ja-JP" dirty="0"/>
              <a:t> et al. Journal of Electrostatics 102 (2019) 103378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2861CE9-2506-4915-BE6D-4FDA2F51AABF}"/>
              </a:ext>
            </a:extLst>
          </p:cNvPr>
          <p:cNvSpPr txBox="1"/>
          <p:nvPr/>
        </p:nvSpPr>
        <p:spPr>
          <a:xfrm>
            <a:off x="718196" y="993731"/>
            <a:ext cx="664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下図の波長を参考にしてスペクトルを特定する</a:t>
            </a:r>
          </a:p>
        </p:txBody>
      </p:sp>
    </p:spTree>
    <p:extLst>
      <p:ext uri="{BB962C8B-B14F-4D97-AF65-F5344CB8AC3E}">
        <p14:creationId xmlns:p14="http://schemas.microsoft.com/office/powerpoint/2010/main" val="3901349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1333</TotalTime>
  <Words>111</Words>
  <Application>Microsoft Office PowerPoint</Application>
  <PresentationFormat>ワイド画面</PresentationFormat>
  <Paragraphs>26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Specair マニュアル </vt:lpstr>
      <vt:lpstr>基礎知識</vt:lpstr>
      <vt:lpstr>測定方法</vt:lpstr>
      <vt:lpstr>結果</vt:lpstr>
      <vt:lpstr>N2 2nd Positive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Specair マニュアル</dc:title>
  <dc:creator>橋本　駿哉</dc:creator>
  <cp:lastModifiedBy>橋本 駿哉</cp:lastModifiedBy>
  <cp:revision>27</cp:revision>
  <dcterms:created xsi:type="dcterms:W3CDTF">2021-05-12T08:57:12Z</dcterms:created>
  <dcterms:modified xsi:type="dcterms:W3CDTF">2021-11-01T06:39:58Z</dcterms:modified>
</cp:coreProperties>
</file>