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300" r:id="rId4"/>
    <p:sldId id="286" r:id="rId5"/>
    <p:sldId id="265" r:id="rId6"/>
    <p:sldId id="299" r:id="rId7"/>
    <p:sldId id="258" r:id="rId8"/>
    <p:sldId id="274" r:id="rId9"/>
    <p:sldId id="275" r:id="rId10"/>
    <p:sldId id="260" r:id="rId11"/>
    <p:sldId id="276" r:id="rId12"/>
    <p:sldId id="270" r:id="rId13"/>
    <p:sldId id="298" r:id="rId14"/>
    <p:sldId id="277" r:id="rId15"/>
    <p:sldId id="297" r:id="rId16"/>
    <p:sldId id="278" r:id="rId17"/>
    <p:sldId id="271" r:id="rId18"/>
    <p:sldId id="259" r:id="rId19"/>
    <p:sldId id="293" r:id="rId20"/>
    <p:sldId id="294" r:id="rId21"/>
    <p:sldId id="261" r:id="rId22"/>
    <p:sldId id="262" r:id="rId23"/>
    <p:sldId id="269" r:id="rId24"/>
    <p:sldId id="279" r:id="rId25"/>
    <p:sldId id="272" r:id="rId26"/>
    <p:sldId id="273" r:id="rId27"/>
    <p:sldId id="291" r:id="rId28"/>
    <p:sldId id="301" r:id="rId29"/>
    <p:sldId id="296" r:id="rId30"/>
    <p:sldId id="26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6B72A1-A4D5-3D1F-0449-079E29ACDDF5}" v="1145" dt="2022-03-03T13:49:07.969"/>
    <p1510:client id="{3AD20DA8-8D00-F59E-BE88-E3C7F47324B1}" v="2211" dt="2022-03-03T20:10:28.429"/>
    <p1510:client id="{6C84D440-74ED-A4E0-4CD4-DF6E53DC49BF}" v="331" dt="2022-03-03T15:39:45.913"/>
    <p1510:client id="{74AB7F70-942A-4C49-1C5F-76569AC2B123}" v="100" dt="2022-03-03T19:15:00.128"/>
    <p1510:client id="{8286EB6D-EC74-101E-2519-0A41CD8AE5BC}" v="51" dt="2022-03-03T21:59:32.808"/>
    <p1510:client id="{914A95C0-A969-A45C-F00E-55ABEFA62C3E}" v="4" dt="2022-03-03T19:38:46.492"/>
    <p1510:client id="{9B5B7AF6-9503-B24E-2119-36E79D381070}" v="16" dt="2022-03-02T19:19:10.232"/>
    <p1510:client id="{AD6EBF96-058D-B198-2156-EE587F9E22A1}" v="334" dt="2022-03-02T18:00:34.057"/>
    <p1510:client id="{AEEA597E-58C1-C748-7BAC-AB2CF19BB01A}" v="190" dt="2022-03-04T11:23:51.824"/>
    <p1510:client id="{B5E1D03F-57FB-E737-92E5-7C9E8F460695}" v="90" dt="2022-03-03T09:42:32.705"/>
    <p1510:client id="{B627B9E7-D997-818B-167D-316B2D6149B5}" v="9" dt="2022-03-02T19:23:34.437"/>
    <p1510:client id="{CC2040AE-258A-67D1-6817-7D0D5E91F9D0}" v="76" dt="2022-03-03T23:25:57.441"/>
    <p1510:client id="{D97EECFE-8807-AB0A-50AB-4859833EAA9A}" v="1946" dt="2022-03-03T21:35:00.620"/>
    <p1510:client id="{DA948176-FDAD-AD43-C6BE-D6C951A65543}" v="12" dt="2022-03-03T12:48:06.130"/>
    <p1510:client id="{F4916176-2BB5-2CD3-22FA-EBCEB2809B01}" v="12" dt="2022-03-03T13:51:25.8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7BDB87-4329-43F2-B9D5-083005B4682C}" type="datetimeFigureOut">
              <a:rPr lang="en-GB" smtClean="0"/>
              <a:t>04/03/2022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44F708-EE19-4A84-98D7-08EA1FEC18B6}" type="slidenum">
              <a:rPr lang="en-GB" smtClean="0"/>
              <a:t>‹#›</a:t>
            </a:fld>
            <a:endParaRPr lang="en-GB"/>
          </a:p>
        </p:txBody>
      </p:sp>
    </p:spTree>
    <p:extLst>
      <p:ext uri="{BB962C8B-B14F-4D97-AF65-F5344CB8AC3E}">
        <p14:creationId xmlns:p14="http://schemas.microsoft.com/office/powerpoint/2010/main" val="3134776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commons.wikimedia.org/wiki/File:Sqlite-square-icon.sv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D044F708-EE19-4A84-98D7-08EA1FEC18B6}" type="slidenum">
              <a:rPr lang="en-GB" smtClean="0"/>
              <a:t>7</a:t>
            </a:fld>
            <a:endParaRPr lang="en-GB"/>
          </a:p>
        </p:txBody>
      </p:sp>
    </p:spTree>
    <p:extLst>
      <p:ext uri="{BB962C8B-B14F-4D97-AF65-F5344CB8AC3E}">
        <p14:creationId xmlns:p14="http://schemas.microsoft.com/office/powerpoint/2010/main" val="3667429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Diego: How did you take our CSVs and put them into SQL? Here's the SQL schema. He is beauty, he is grace.</a:t>
            </a:r>
          </a:p>
          <a:p>
            <a:endParaRPr lang="en-US"/>
          </a:p>
          <a:p>
            <a:r>
              <a:rPr lang="en-US"/>
              <a:t>So the database is now ready and waiting. What about the users and their interaction with the website?</a:t>
            </a:r>
          </a:p>
          <a:p>
            <a:endParaRPr lang="en-US">
              <a:cs typeface="Calibri"/>
            </a:endParaRPr>
          </a:p>
        </p:txBody>
      </p:sp>
      <p:sp>
        <p:nvSpPr>
          <p:cNvPr id="4" name="Slide Number Placeholder 3"/>
          <p:cNvSpPr>
            <a:spLocks noGrp="1"/>
          </p:cNvSpPr>
          <p:nvPr>
            <p:ph type="sldNum" sz="quarter" idx="5"/>
          </p:nvPr>
        </p:nvSpPr>
        <p:spPr/>
        <p:txBody>
          <a:bodyPr/>
          <a:lstStyle/>
          <a:p>
            <a:fld id="{D044F708-EE19-4A84-98D7-08EA1FEC18B6}" type="slidenum">
              <a:rPr lang="en-GB" smtClean="0"/>
              <a:t>16</a:t>
            </a:fld>
            <a:endParaRPr lang="en-GB"/>
          </a:p>
        </p:txBody>
      </p:sp>
    </p:spTree>
    <p:extLst>
      <p:ext uri="{BB962C8B-B14F-4D97-AF65-F5344CB8AC3E}">
        <p14:creationId xmlns:p14="http://schemas.microsoft.com/office/powerpoint/2010/main" val="1216530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Diego: How did you take our CSVs and put them into SQL? Here's the SQL schema. He is beauty, he is grace.</a:t>
            </a:r>
          </a:p>
          <a:p>
            <a:endParaRPr lang="en-US"/>
          </a:p>
          <a:p>
            <a:endParaRPr lang="en-US"/>
          </a:p>
        </p:txBody>
      </p:sp>
      <p:sp>
        <p:nvSpPr>
          <p:cNvPr id="4" name="Slide Number Placeholder 3"/>
          <p:cNvSpPr>
            <a:spLocks noGrp="1"/>
          </p:cNvSpPr>
          <p:nvPr>
            <p:ph type="sldNum" sz="quarter" idx="5"/>
          </p:nvPr>
        </p:nvSpPr>
        <p:spPr/>
        <p:txBody>
          <a:bodyPr/>
          <a:lstStyle/>
          <a:p>
            <a:fld id="{D044F708-EE19-4A84-98D7-08EA1FEC18B6}" type="slidenum">
              <a:rPr lang="en-GB" smtClean="0"/>
              <a:t>17</a:t>
            </a:fld>
            <a:endParaRPr lang="en-GB"/>
          </a:p>
        </p:txBody>
      </p:sp>
    </p:spTree>
    <p:extLst>
      <p:ext uri="{BB962C8B-B14F-4D97-AF65-F5344CB8AC3E}">
        <p14:creationId xmlns:p14="http://schemas.microsoft.com/office/powerpoint/2010/main" val="2236204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Diego: How did you take our CSVs and put them into SQL? Here's the SQL schema. He is beauty, he is grace.</a:t>
            </a:r>
          </a:p>
          <a:p>
            <a:endParaRPr lang="en-US"/>
          </a:p>
          <a:p>
            <a:endParaRPr lang="en-US">
              <a:cs typeface="Calibri"/>
            </a:endParaRPr>
          </a:p>
        </p:txBody>
      </p:sp>
      <p:sp>
        <p:nvSpPr>
          <p:cNvPr id="4" name="Slide Number Placeholder 3"/>
          <p:cNvSpPr>
            <a:spLocks noGrp="1"/>
          </p:cNvSpPr>
          <p:nvPr>
            <p:ph type="sldNum" sz="quarter" idx="5"/>
          </p:nvPr>
        </p:nvSpPr>
        <p:spPr/>
        <p:txBody>
          <a:bodyPr/>
          <a:lstStyle/>
          <a:p>
            <a:fld id="{D044F708-EE19-4A84-98D7-08EA1FEC18B6}" type="slidenum">
              <a:rPr lang="en-GB" smtClean="0"/>
              <a:t>18</a:t>
            </a:fld>
            <a:endParaRPr lang="en-GB"/>
          </a:p>
        </p:txBody>
      </p:sp>
    </p:spTree>
    <p:extLst>
      <p:ext uri="{BB962C8B-B14F-4D97-AF65-F5344CB8AC3E}">
        <p14:creationId xmlns:p14="http://schemas.microsoft.com/office/powerpoint/2010/main" val="1681744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https://commons.wikimedia.org/wiki/File:Sqlite-square-icon.svg</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D044F708-EE19-4A84-98D7-08EA1FEC18B6}" type="slidenum">
              <a:rPr lang="en-GB" smtClean="0"/>
              <a:t>19</a:t>
            </a:fld>
            <a:endParaRPr lang="en-GB"/>
          </a:p>
        </p:txBody>
      </p:sp>
    </p:spTree>
    <p:extLst>
      <p:ext uri="{BB962C8B-B14F-4D97-AF65-F5344CB8AC3E}">
        <p14:creationId xmlns:p14="http://schemas.microsoft.com/office/powerpoint/2010/main" val="871052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Statistics by </a:t>
            </a:r>
            <a:r>
              <a:rPr lang="en-US" err="1"/>
              <a:t>SciKit</a:t>
            </a:r>
            <a:r>
              <a:rPr lang="en-US"/>
              <a:t> </a:t>
            </a:r>
            <a:r>
              <a:rPr lang="en-US" err="1"/>
              <a:t>allel</a:t>
            </a:r>
            <a:r>
              <a:rPr lang="en-US"/>
              <a:t> </a:t>
            </a:r>
          </a:p>
          <a:p>
            <a:r>
              <a:rPr lang="en-US"/>
              <a:t>- integrated in python </a:t>
            </a:r>
          </a:p>
          <a:p>
            <a:r>
              <a:rPr lang="en-US"/>
              <a:t>- required genotype and haplotype arrays which can be easily produced from the VCF</a:t>
            </a:r>
          </a:p>
          <a:p>
            <a:r>
              <a:rPr lang="en-US"/>
              <a:t>- statistical functions </a:t>
            </a:r>
            <a:r>
              <a:rPr lang="en-US" err="1"/>
              <a:t>utilised</a:t>
            </a:r>
            <a:r>
              <a:rPr lang="en-US"/>
              <a:t> where carried out in published articles so reassurance they are reliable </a:t>
            </a:r>
          </a:p>
        </p:txBody>
      </p:sp>
      <p:sp>
        <p:nvSpPr>
          <p:cNvPr id="4" name="Slide Number Placeholder 3"/>
          <p:cNvSpPr>
            <a:spLocks noGrp="1"/>
          </p:cNvSpPr>
          <p:nvPr>
            <p:ph type="sldNum" sz="quarter" idx="5"/>
          </p:nvPr>
        </p:nvSpPr>
        <p:spPr/>
        <p:txBody>
          <a:bodyPr/>
          <a:lstStyle/>
          <a:p>
            <a:fld id="{D044F708-EE19-4A84-98D7-08EA1FEC18B6}" type="slidenum">
              <a:rPr lang="en-GB" smtClean="0"/>
              <a:t>20</a:t>
            </a:fld>
            <a:endParaRPr lang="en-GB"/>
          </a:p>
        </p:txBody>
      </p:sp>
    </p:spTree>
    <p:extLst>
      <p:ext uri="{BB962C8B-B14F-4D97-AF65-F5344CB8AC3E}">
        <p14:creationId xmlns:p14="http://schemas.microsoft.com/office/powerpoint/2010/main" val="3074557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Nucleotide diversity</a:t>
            </a:r>
            <a:endParaRPr lang="en-US"/>
          </a:p>
          <a:p>
            <a:r>
              <a:rPr lang="en-US">
                <a:cs typeface="Calibri"/>
              </a:rPr>
              <a:t>- measure of genetic diversity </a:t>
            </a:r>
          </a:p>
          <a:p>
            <a:r>
              <a:rPr lang="en-US">
                <a:cs typeface="Calibri"/>
              </a:rPr>
              <a:t>- probability that two nucleotide are different when comparing two randomly selected DNA sequences </a:t>
            </a:r>
          </a:p>
          <a:p>
            <a:r>
              <a:rPr lang="en-US">
                <a:cs typeface="Calibri"/>
              </a:rPr>
              <a:t>- smaller values (similar) and larger values (different)</a:t>
            </a:r>
          </a:p>
          <a:p>
            <a:endParaRPr lang="en-US">
              <a:cs typeface="Calibri"/>
            </a:endParaRPr>
          </a:p>
          <a:p>
            <a:r>
              <a:rPr lang="en-US">
                <a:cs typeface="Calibri"/>
              </a:rPr>
              <a:t>Haplotype diversity </a:t>
            </a:r>
          </a:p>
          <a:p>
            <a:r>
              <a:rPr lang="en-US">
                <a:cs typeface="Calibri"/>
              </a:rPr>
              <a:t>- probability that two randomly sampled alleles are different </a:t>
            </a:r>
          </a:p>
          <a:p>
            <a:r>
              <a:rPr lang="en-US">
                <a:cs typeface="Calibri"/>
              </a:rPr>
              <a:t>- smaller values (similar) and larger values (different)</a:t>
            </a:r>
          </a:p>
        </p:txBody>
      </p:sp>
      <p:sp>
        <p:nvSpPr>
          <p:cNvPr id="4" name="Slide Number Placeholder 3"/>
          <p:cNvSpPr>
            <a:spLocks noGrp="1"/>
          </p:cNvSpPr>
          <p:nvPr>
            <p:ph type="sldNum" sz="quarter" idx="5"/>
          </p:nvPr>
        </p:nvSpPr>
        <p:spPr/>
        <p:txBody>
          <a:bodyPr/>
          <a:lstStyle/>
          <a:p>
            <a:fld id="{D044F708-EE19-4A84-98D7-08EA1FEC18B6}" type="slidenum">
              <a:rPr lang="en-GB" smtClean="0"/>
              <a:t>21</a:t>
            </a:fld>
            <a:endParaRPr lang="en-GB"/>
          </a:p>
        </p:txBody>
      </p:sp>
    </p:spTree>
    <p:extLst>
      <p:ext uri="{BB962C8B-B14F-4D97-AF65-F5344CB8AC3E}">
        <p14:creationId xmlns:p14="http://schemas.microsoft.com/office/powerpoint/2010/main" val="2217030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Tajima's D</a:t>
            </a:r>
          </a:p>
          <a:p>
            <a:r>
              <a:rPr lang="en-US">
                <a:cs typeface="Calibri"/>
              </a:rPr>
              <a:t>- neutrality test – population is evolving randomly or via a non random process </a:t>
            </a:r>
          </a:p>
          <a:p>
            <a:r>
              <a:rPr lang="en-US">
                <a:cs typeface="Calibri"/>
              </a:rPr>
              <a:t>- user can see more/less variation than expected </a:t>
            </a:r>
          </a:p>
          <a:p>
            <a:r>
              <a:rPr lang="en-US">
                <a:cs typeface="Calibri"/>
              </a:rPr>
              <a:t>- negative (population not evolving randomly) and positive (population evolving randomly )</a:t>
            </a:r>
          </a:p>
          <a:p>
            <a:endParaRPr lang="en-US">
              <a:cs typeface="Calibri"/>
            </a:endParaRPr>
          </a:p>
          <a:p>
            <a:r>
              <a:rPr lang="en-US">
                <a:cs typeface="Calibri"/>
              </a:rPr>
              <a:t>FST</a:t>
            </a:r>
          </a:p>
          <a:p>
            <a:r>
              <a:rPr lang="en-US">
                <a:cs typeface="Calibri"/>
              </a:rPr>
              <a:t>- measure of population differentiation </a:t>
            </a:r>
          </a:p>
          <a:p>
            <a:r>
              <a:rPr lang="en-US">
                <a:cs typeface="Calibri"/>
              </a:rPr>
              <a:t>- used Hudson FST as values are more stable compared to the weir </a:t>
            </a:r>
            <a:r>
              <a:rPr lang="en-US" err="1">
                <a:cs typeface="Calibri"/>
              </a:rPr>
              <a:t>cockerham</a:t>
            </a:r>
            <a:r>
              <a:rPr lang="en-US">
                <a:cs typeface="Calibri"/>
              </a:rPr>
              <a:t> FST where the FST values diverged for identical populations and identical people </a:t>
            </a:r>
          </a:p>
          <a:p>
            <a:r>
              <a:rPr lang="en-US">
                <a:cs typeface="Calibri"/>
              </a:rPr>
              <a:t>- value close to 1 (no overlaps) and close to 0 (populations similar)</a:t>
            </a:r>
          </a:p>
          <a:p>
            <a:r>
              <a:rPr lang="en-US">
                <a:cs typeface="Calibri"/>
              </a:rPr>
              <a:t>- kept negative values --&gt; shows more variation within the population than between </a:t>
            </a:r>
          </a:p>
        </p:txBody>
      </p:sp>
      <p:sp>
        <p:nvSpPr>
          <p:cNvPr id="4" name="Slide Number Placeholder 3"/>
          <p:cNvSpPr>
            <a:spLocks noGrp="1"/>
          </p:cNvSpPr>
          <p:nvPr>
            <p:ph type="sldNum" sz="quarter" idx="5"/>
          </p:nvPr>
        </p:nvSpPr>
        <p:spPr/>
        <p:txBody>
          <a:bodyPr/>
          <a:lstStyle/>
          <a:p>
            <a:fld id="{D044F708-EE19-4A84-98D7-08EA1FEC18B6}" type="slidenum">
              <a:rPr lang="en-GB" smtClean="0"/>
              <a:t>22</a:t>
            </a:fld>
            <a:endParaRPr lang="en-GB"/>
          </a:p>
        </p:txBody>
      </p:sp>
    </p:spTree>
    <p:extLst>
      <p:ext uri="{BB962C8B-B14F-4D97-AF65-F5344CB8AC3E}">
        <p14:creationId xmlns:p14="http://schemas.microsoft.com/office/powerpoint/2010/main" val="1757839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Isabel: show the statistics output tables and briefly talk through the stats and how they were made, and how they relate to each other. Mention window size in bases and why</a:t>
            </a:r>
          </a:p>
        </p:txBody>
      </p:sp>
      <p:sp>
        <p:nvSpPr>
          <p:cNvPr id="4" name="Slide Number Placeholder 3"/>
          <p:cNvSpPr>
            <a:spLocks noGrp="1"/>
          </p:cNvSpPr>
          <p:nvPr>
            <p:ph type="sldNum" sz="quarter" idx="5"/>
          </p:nvPr>
        </p:nvSpPr>
        <p:spPr/>
        <p:txBody>
          <a:bodyPr/>
          <a:lstStyle/>
          <a:p>
            <a:fld id="{D044F708-EE19-4A84-98D7-08EA1FEC18B6}" type="slidenum">
              <a:rPr lang="en-GB" smtClean="0"/>
              <a:t>23</a:t>
            </a:fld>
            <a:endParaRPr lang="en-GB"/>
          </a:p>
        </p:txBody>
      </p:sp>
    </p:spTree>
    <p:extLst>
      <p:ext uri="{BB962C8B-B14F-4D97-AF65-F5344CB8AC3E}">
        <p14:creationId xmlns:p14="http://schemas.microsoft.com/office/powerpoint/2010/main" val="184713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the database is now ready and waiting. What about the users and their interaction with the website?</a:t>
            </a:r>
          </a:p>
          <a:p>
            <a:endParaRPr lang="en-US">
              <a:cs typeface="Calibri"/>
            </a:endParaRPr>
          </a:p>
        </p:txBody>
      </p:sp>
      <p:sp>
        <p:nvSpPr>
          <p:cNvPr id="4" name="Slide Number Placeholder 3"/>
          <p:cNvSpPr>
            <a:spLocks noGrp="1"/>
          </p:cNvSpPr>
          <p:nvPr>
            <p:ph type="sldNum" sz="quarter" idx="5"/>
          </p:nvPr>
        </p:nvSpPr>
        <p:spPr/>
        <p:txBody>
          <a:bodyPr/>
          <a:lstStyle/>
          <a:p>
            <a:fld id="{D044F708-EE19-4A84-98D7-08EA1FEC18B6}" type="slidenum">
              <a:rPr lang="en-GB" smtClean="0"/>
              <a:t>24</a:t>
            </a:fld>
            <a:endParaRPr lang="en-GB"/>
          </a:p>
        </p:txBody>
      </p:sp>
    </p:spTree>
    <p:extLst>
      <p:ext uri="{BB962C8B-B14F-4D97-AF65-F5344CB8AC3E}">
        <p14:creationId xmlns:p14="http://schemas.microsoft.com/office/powerpoint/2010/main" val="1253417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044F708-EE19-4A84-98D7-08EA1FEC18B6}" type="slidenum">
              <a:rPr lang="en-GB" smtClean="0"/>
              <a:t>26</a:t>
            </a:fld>
            <a:endParaRPr lang="en-GB"/>
          </a:p>
        </p:txBody>
      </p:sp>
    </p:spTree>
    <p:extLst>
      <p:ext uri="{BB962C8B-B14F-4D97-AF65-F5344CB8AC3E}">
        <p14:creationId xmlns:p14="http://schemas.microsoft.com/office/powerpoint/2010/main" val="1701336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D044F708-EE19-4A84-98D7-08EA1FEC18B6}" type="slidenum">
              <a:rPr lang="en-GB" smtClean="0"/>
              <a:t>8</a:t>
            </a:fld>
            <a:endParaRPr lang="en-GB"/>
          </a:p>
        </p:txBody>
      </p:sp>
    </p:spTree>
    <p:extLst>
      <p:ext uri="{BB962C8B-B14F-4D97-AF65-F5344CB8AC3E}">
        <p14:creationId xmlns:p14="http://schemas.microsoft.com/office/powerpoint/2010/main" val="4117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Aravind: demo the download button and talk about how u made it</a:t>
            </a:r>
          </a:p>
        </p:txBody>
      </p:sp>
      <p:sp>
        <p:nvSpPr>
          <p:cNvPr id="4" name="Slide Number Placeholder 3"/>
          <p:cNvSpPr>
            <a:spLocks noGrp="1"/>
          </p:cNvSpPr>
          <p:nvPr>
            <p:ph type="sldNum" sz="quarter" idx="5"/>
          </p:nvPr>
        </p:nvSpPr>
        <p:spPr/>
        <p:txBody>
          <a:bodyPr/>
          <a:lstStyle/>
          <a:p>
            <a:fld id="{D044F708-EE19-4A84-98D7-08EA1FEC18B6}" type="slidenum">
              <a:rPr lang="en-GB" smtClean="0"/>
              <a:t>27</a:t>
            </a:fld>
            <a:endParaRPr lang="en-GB"/>
          </a:p>
        </p:txBody>
      </p:sp>
    </p:spTree>
    <p:extLst>
      <p:ext uri="{BB962C8B-B14F-4D97-AF65-F5344CB8AC3E}">
        <p14:creationId xmlns:p14="http://schemas.microsoft.com/office/powerpoint/2010/main" val="2746384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Diego: how we chose our input VCF. Talk about chromosome size and presence of samples, </a:t>
            </a:r>
            <a:r>
              <a:rPr lang="en-US" err="1"/>
              <a:t>rs</a:t>
            </a:r>
            <a:r>
              <a:rPr lang="en-US"/>
              <a:t> ids and phased genotypes. Also, talk about how you downloaded it and subset it to population VCFs</a:t>
            </a:r>
            <a:endParaRPr lang="en-GB"/>
          </a:p>
        </p:txBody>
      </p:sp>
      <p:sp>
        <p:nvSpPr>
          <p:cNvPr id="4" name="Slide Number Placeholder 3"/>
          <p:cNvSpPr>
            <a:spLocks noGrp="1"/>
          </p:cNvSpPr>
          <p:nvPr>
            <p:ph type="sldNum" sz="quarter" idx="5"/>
          </p:nvPr>
        </p:nvSpPr>
        <p:spPr/>
        <p:txBody>
          <a:bodyPr/>
          <a:lstStyle/>
          <a:p>
            <a:fld id="{D044F708-EE19-4A84-98D7-08EA1FEC18B6}" type="slidenum">
              <a:rPr lang="en-GB" smtClean="0"/>
              <a:t>9</a:t>
            </a:fld>
            <a:endParaRPr lang="en-GB"/>
          </a:p>
        </p:txBody>
      </p:sp>
    </p:spTree>
    <p:extLst>
      <p:ext uri="{BB962C8B-B14F-4D97-AF65-F5344CB8AC3E}">
        <p14:creationId xmlns:p14="http://schemas.microsoft.com/office/powerpoint/2010/main" val="1066451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Janeesh: talk about the python scripts you wrote to get the gene names and gene aliases</a:t>
            </a:r>
            <a:endParaRPr lang="en-GB"/>
          </a:p>
          <a:p>
            <a:endParaRPr lang="en-GB"/>
          </a:p>
          <a:p>
            <a:r>
              <a:rPr lang="en-GB" err="1"/>
              <a:t>Pyensembl</a:t>
            </a:r>
            <a:r>
              <a:rPr lang="en-GB"/>
              <a:t> </a:t>
            </a:r>
            <a:endParaRPr lang="en-GB">
              <a:cs typeface="Calibri"/>
            </a:endParaRPr>
          </a:p>
          <a:p>
            <a:pPr marL="171450" indent="-171450">
              <a:buFontTx/>
              <a:buChar char="-"/>
            </a:pPr>
            <a:r>
              <a:rPr lang="en-GB"/>
              <a:t>Well developed and annotated database </a:t>
            </a:r>
          </a:p>
          <a:p>
            <a:pPr marL="171450" indent="-171450">
              <a:buFontTx/>
              <a:buChar char="-"/>
            </a:pPr>
            <a:r>
              <a:rPr lang="en-GB"/>
              <a:t>Contains info for several species</a:t>
            </a:r>
            <a:endParaRPr lang="en-GB">
              <a:cs typeface="Calibri"/>
            </a:endParaRPr>
          </a:p>
          <a:p>
            <a:pPr marL="171450" indent="-171450">
              <a:buFontTx/>
              <a:buChar char="-"/>
            </a:pPr>
            <a:r>
              <a:rPr lang="en-GB"/>
              <a:t>Integration of ensemble and python easy </a:t>
            </a:r>
            <a:endParaRPr lang="en-GB">
              <a:cs typeface="Calibri"/>
            </a:endParaRPr>
          </a:p>
          <a:p>
            <a:pPr marL="171450" indent="-171450">
              <a:buFontTx/>
              <a:buChar char="-"/>
            </a:pPr>
            <a:r>
              <a:rPr lang="en-GB"/>
              <a:t>Fast querying </a:t>
            </a:r>
            <a:endParaRPr lang="en-GB">
              <a:cs typeface="Calibri"/>
            </a:endParaRPr>
          </a:p>
          <a:p>
            <a:pPr marL="171450" indent="-171450">
              <a:buFontTx/>
              <a:buChar char="-"/>
            </a:pPr>
            <a:r>
              <a:rPr lang="en-GB"/>
              <a:t>Function was utilised to get the gene names for the CSVs</a:t>
            </a:r>
            <a:endParaRPr lang="en-GB">
              <a:cs typeface="Calibri"/>
            </a:endParaRPr>
          </a:p>
          <a:p>
            <a:pPr marL="171450" indent="-171450">
              <a:buFontTx/>
              <a:buChar char="-"/>
            </a:pPr>
            <a:endParaRPr lang="en-GB"/>
          </a:p>
          <a:p>
            <a:r>
              <a:rPr lang="en-GB"/>
              <a:t>Gene alias </a:t>
            </a:r>
            <a:endParaRPr lang="en-GB">
              <a:cs typeface="Calibri"/>
            </a:endParaRPr>
          </a:p>
          <a:p>
            <a:pPr marL="171450" indent="-171450">
              <a:buFontTx/>
              <a:buChar char="-"/>
            </a:pPr>
            <a:r>
              <a:rPr lang="en-GB"/>
              <a:t>The entrez database integrates over 20 databases </a:t>
            </a:r>
            <a:endParaRPr lang="en-GB">
              <a:cs typeface="Calibri"/>
            </a:endParaRPr>
          </a:p>
          <a:p>
            <a:pPr marL="171450" indent="-171450">
              <a:buFontTx/>
              <a:buChar char="-"/>
            </a:pPr>
            <a:r>
              <a:rPr lang="en-GB"/>
              <a:t>Extract many gene names across databases </a:t>
            </a:r>
            <a:endParaRPr lang="en-GB">
              <a:cs typeface="Calibri"/>
            </a:endParaRPr>
          </a:p>
          <a:p>
            <a:pPr marL="171450" indent="-171450">
              <a:buFontTx/>
              <a:buChar char="-"/>
            </a:pPr>
            <a:r>
              <a:rPr lang="en-GB"/>
              <a:t>Code used from </a:t>
            </a:r>
            <a:r>
              <a:rPr lang="en-GB" err="1"/>
              <a:t>biostars</a:t>
            </a:r>
            <a:r>
              <a:rPr lang="en-GB"/>
              <a:t> </a:t>
            </a:r>
            <a:endParaRPr lang="en-GB">
              <a:cs typeface="Calibri"/>
            </a:endParaRPr>
          </a:p>
          <a:p>
            <a:pPr marL="171450" indent="-171450">
              <a:buFontTx/>
              <a:buChar char="-"/>
            </a:pPr>
            <a:r>
              <a:rPr lang="en-GB"/>
              <a:t>Code looked into the records and extracted information such as symbol, aliases, other names, chromosome, annotations (NC)</a:t>
            </a:r>
            <a:endParaRPr lang="en-GB">
              <a:cs typeface="Calibri"/>
            </a:endParaRPr>
          </a:p>
          <a:p>
            <a:pPr marL="171450" indent="-171450">
              <a:buFontTx/>
              <a:buChar char="-"/>
            </a:pPr>
            <a:r>
              <a:rPr lang="en-GB"/>
              <a:t>Altered code slightly to get the gene alias list and remove any </a:t>
            </a:r>
            <a:r>
              <a:rPr lang="en-GB" err="1"/>
              <a:t>charcters</a:t>
            </a:r>
            <a:endParaRPr lang="en-GB"/>
          </a:p>
          <a:p>
            <a:pPr marL="171450" indent="-171450">
              <a:buFontTx/>
              <a:buChar char="-"/>
            </a:pPr>
            <a:r>
              <a:rPr lang="en-GB"/>
              <a:t>Developed a CSV so each gene name had the alias in each row </a:t>
            </a:r>
            <a:endParaRPr lang="en-GB">
              <a:cs typeface="Calibri"/>
            </a:endParaRPr>
          </a:p>
          <a:p>
            <a:pPr marL="171450" indent="-171450">
              <a:buFontTx/>
              <a:buChar char="-"/>
            </a:pPr>
            <a:endParaRPr lang="en-GB"/>
          </a:p>
        </p:txBody>
      </p:sp>
      <p:sp>
        <p:nvSpPr>
          <p:cNvPr id="4" name="Slide Number Placeholder 3"/>
          <p:cNvSpPr>
            <a:spLocks noGrp="1"/>
          </p:cNvSpPr>
          <p:nvPr>
            <p:ph type="sldNum" sz="quarter" idx="5"/>
          </p:nvPr>
        </p:nvSpPr>
        <p:spPr/>
        <p:txBody>
          <a:bodyPr/>
          <a:lstStyle/>
          <a:p>
            <a:fld id="{D044F708-EE19-4A84-98D7-08EA1FEC18B6}" type="slidenum">
              <a:rPr lang="en-GB" smtClean="0"/>
              <a:t>10</a:t>
            </a:fld>
            <a:endParaRPr lang="en-GB"/>
          </a:p>
        </p:txBody>
      </p:sp>
    </p:spTree>
    <p:extLst>
      <p:ext uri="{BB962C8B-B14F-4D97-AF65-F5344CB8AC3E}">
        <p14:creationId xmlns:p14="http://schemas.microsoft.com/office/powerpoint/2010/main" val="2395846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D044F708-EE19-4A84-98D7-08EA1FEC18B6}" type="slidenum">
              <a:rPr lang="en-GB" smtClean="0"/>
              <a:t>11</a:t>
            </a:fld>
            <a:endParaRPr lang="en-GB"/>
          </a:p>
        </p:txBody>
      </p:sp>
    </p:spTree>
    <p:extLst>
      <p:ext uri="{BB962C8B-B14F-4D97-AF65-F5344CB8AC3E}">
        <p14:creationId xmlns:p14="http://schemas.microsoft.com/office/powerpoint/2010/main" val="1428828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Isabel: talk about the script to convert VCFs to pandas </a:t>
            </a:r>
            <a:r>
              <a:rPr lang="en-US" err="1"/>
              <a:t>df</a:t>
            </a:r>
            <a:r>
              <a:rPr lang="en-US"/>
              <a:t>, and then the scripts to convert VCFs and gene name information to CSVs. REMEMBER JANEESH WROTE THE SCRIPT TO GET GENE NAME FROM ENSEMBL BASED ON GENOMIC POSITION</a:t>
            </a:r>
          </a:p>
          <a:p>
            <a:r>
              <a:rPr lang="en-US">
                <a:cs typeface="Calibri"/>
              </a:rPr>
              <a:t>Open </a:t>
            </a:r>
            <a:r>
              <a:rPr lang="en-US" err="1">
                <a:cs typeface="Calibri"/>
              </a:rPr>
              <a:t>vcf</a:t>
            </a:r>
            <a:r>
              <a:rPr lang="en-US">
                <a:cs typeface="Calibri"/>
              </a:rPr>
              <a:t> into pandas </a:t>
            </a:r>
            <a:r>
              <a:rPr lang="en-US" err="1">
                <a:cs typeface="Calibri"/>
              </a:rPr>
              <a:t>df</a:t>
            </a:r>
            <a:r>
              <a:rPr lang="en-US">
                <a:cs typeface="Calibri"/>
              </a:rPr>
              <a:t> using my function. Iterate over each row and pull out and calculate information. For SNP table, only needed to iterate over one population VCFs as all the population VCFs shared the same variants. For SNP characteristic table, needed to iterate over all population VCFs, create an output CSV for each, then merge those CSVs together to form a final output.</a:t>
            </a:r>
          </a:p>
        </p:txBody>
      </p:sp>
      <p:sp>
        <p:nvSpPr>
          <p:cNvPr id="4" name="Slide Number Placeholder 3"/>
          <p:cNvSpPr>
            <a:spLocks noGrp="1"/>
          </p:cNvSpPr>
          <p:nvPr>
            <p:ph type="sldNum" sz="quarter" idx="5"/>
          </p:nvPr>
        </p:nvSpPr>
        <p:spPr/>
        <p:txBody>
          <a:bodyPr/>
          <a:lstStyle/>
          <a:p>
            <a:fld id="{D044F708-EE19-4A84-98D7-08EA1FEC18B6}" type="slidenum">
              <a:rPr lang="en-GB" smtClean="0"/>
              <a:t>12</a:t>
            </a:fld>
            <a:endParaRPr lang="en-GB"/>
          </a:p>
        </p:txBody>
      </p:sp>
    </p:spTree>
    <p:extLst>
      <p:ext uri="{BB962C8B-B14F-4D97-AF65-F5344CB8AC3E}">
        <p14:creationId xmlns:p14="http://schemas.microsoft.com/office/powerpoint/2010/main" val="1054492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Isabel: talk about the script to convert VCFs to pandas </a:t>
            </a:r>
            <a:r>
              <a:rPr lang="en-US" err="1"/>
              <a:t>df</a:t>
            </a:r>
            <a:r>
              <a:rPr lang="en-US"/>
              <a:t>, and then the scripts to convert VCFs and gene name information to CSVs. REMEMBER JANEESH WROTE THE SCRIPT TO GET GENE NAME FROM ENSEMBL BASED ON GENOMIC POSITION</a:t>
            </a:r>
          </a:p>
          <a:p>
            <a:r>
              <a:rPr lang="en-US">
                <a:cs typeface="Calibri"/>
              </a:rPr>
              <a:t>Again I used my function to open and iterate over every row of a single population VCF, but this time I used Janeesh's function to extract the gene name associated with the genomic position of each variant. If no gene name was associated with a genomic position, it was excluded from the table. </a:t>
            </a:r>
          </a:p>
        </p:txBody>
      </p:sp>
      <p:sp>
        <p:nvSpPr>
          <p:cNvPr id="4" name="Slide Number Placeholder 3"/>
          <p:cNvSpPr>
            <a:spLocks noGrp="1"/>
          </p:cNvSpPr>
          <p:nvPr>
            <p:ph type="sldNum" sz="quarter" idx="5"/>
          </p:nvPr>
        </p:nvSpPr>
        <p:spPr/>
        <p:txBody>
          <a:bodyPr/>
          <a:lstStyle/>
          <a:p>
            <a:fld id="{D044F708-EE19-4A84-98D7-08EA1FEC18B6}" type="slidenum">
              <a:rPr lang="en-GB" smtClean="0"/>
              <a:t>13</a:t>
            </a:fld>
            <a:endParaRPr lang="en-GB"/>
          </a:p>
        </p:txBody>
      </p:sp>
    </p:spTree>
    <p:extLst>
      <p:ext uri="{BB962C8B-B14F-4D97-AF65-F5344CB8AC3E}">
        <p14:creationId xmlns:p14="http://schemas.microsoft.com/office/powerpoint/2010/main" val="942771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Janeesh: talk about how you converted the gene alias info to a csv</a:t>
            </a:r>
          </a:p>
          <a:p>
            <a:endParaRPr lang="en-US">
              <a:cs typeface="Calibri"/>
            </a:endParaRPr>
          </a:p>
          <a:p>
            <a:r>
              <a:rPr lang="en-US">
                <a:cs typeface="Calibri"/>
              </a:rPr>
              <a:t>- for each gene name the alias was placed adjacent in the csv file </a:t>
            </a:r>
          </a:p>
          <a:p>
            <a:r>
              <a:rPr lang="en-US">
                <a:cs typeface="Calibri"/>
              </a:rPr>
              <a:t>- and if there were no aliases they were written as nan</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D044F708-EE19-4A84-98D7-08EA1FEC18B6}" type="slidenum">
              <a:rPr lang="en-GB" smtClean="0"/>
              <a:t>14</a:t>
            </a:fld>
            <a:endParaRPr lang="en-GB"/>
          </a:p>
        </p:txBody>
      </p:sp>
    </p:spTree>
    <p:extLst>
      <p:ext uri="{BB962C8B-B14F-4D97-AF65-F5344CB8AC3E}">
        <p14:creationId xmlns:p14="http://schemas.microsoft.com/office/powerpoint/2010/main" val="2854268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used alias function</a:t>
            </a:r>
          </a:p>
          <a:p>
            <a:r>
              <a:rPr lang="en-US">
                <a:cs typeface="Calibri"/>
              </a:rPr>
              <a:t>- used csv containing gene names and then </a:t>
            </a:r>
          </a:p>
        </p:txBody>
      </p:sp>
      <p:sp>
        <p:nvSpPr>
          <p:cNvPr id="4" name="Slide Number Placeholder 3"/>
          <p:cNvSpPr>
            <a:spLocks noGrp="1"/>
          </p:cNvSpPr>
          <p:nvPr>
            <p:ph type="sldNum" sz="quarter" idx="5"/>
          </p:nvPr>
        </p:nvSpPr>
        <p:spPr/>
        <p:txBody>
          <a:bodyPr/>
          <a:lstStyle/>
          <a:p>
            <a:fld id="{D044F708-EE19-4A84-98D7-08EA1FEC18B6}" type="slidenum">
              <a:rPr lang="en-GB" smtClean="0"/>
              <a:t>15</a:t>
            </a:fld>
            <a:endParaRPr lang="en-GB"/>
          </a:p>
        </p:txBody>
      </p:sp>
    </p:spTree>
    <p:extLst>
      <p:ext uri="{BB962C8B-B14F-4D97-AF65-F5344CB8AC3E}">
        <p14:creationId xmlns:p14="http://schemas.microsoft.com/office/powerpoint/2010/main" val="436632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FAF74BE0-4802-428E-9794-6538609352C8}" type="datetimeFigureOut">
              <a:rPr lang="en-GB" smtClean="0"/>
              <a:t>04/03/2022</a:t>
            </a:fld>
            <a:endParaRPr lang="en-GB"/>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GB"/>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7B79226-FE0D-4217-A88A-D46F0674649C}" type="slidenum">
              <a:rPr lang="en-GB" smtClean="0"/>
              <a:t>‹#›</a:t>
            </a:fld>
            <a:endParaRPr lang="en-GB"/>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529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F74BE0-4802-428E-9794-6538609352C8}" type="datetimeFigureOut">
              <a:rPr lang="en-GB" smtClean="0"/>
              <a:t>04/03/2022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B79226-FE0D-4217-A88A-D46F0674649C}" type="slidenum">
              <a:rPr lang="en-GB" smtClean="0"/>
              <a:t>‹#›</a:t>
            </a:fld>
            <a:endParaRPr lang="en-GB"/>
          </a:p>
        </p:txBody>
      </p:sp>
    </p:spTree>
    <p:extLst>
      <p:ext uri="{BB962C8B-B14F-4D97-AF65-F5344CB8AC3E}">
        <p14:creationId xmlns:p14="http://schemas.microsoft.com/office/powerpoint/2010/main" val="336251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F74BE0-4802-428E-9794-6538609352C8}" type="datetimeFigureOut">
              <a:rPr lang="en-GB" smtClean="0"/>
              <a:t>04/03/2022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B79226-FE0D-4217-A88A-D46F0674649C}" type="slidenum">
              <a:rPr lang="en-GB" smtClean="0"/>
              <a:t>‹#›</a:t>
            </a:fld>
            <a:endParaRPr lang="en-GB"/>
          </a:p>
        </p:txBody>
      </p:sp>
    </p:spTree>
    <p:extLst>
      <p:ext uri="{BB962C8B-B14F-4D97-AF65-F5344CB8AC3E}">
        <p14:creationId xmlns:p14="http://schemas.microsoft.com/office/powerpoint/2010/main" val="4100927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F74BE0-4802-428E-9794-6538609352C8}" type="datetimeFigureOut">
              <a:rPr lang="en-GB" smtClean="0"/>
              <a:t>04/03/2022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B79226-FE0D-4217-A88A-D46F0674649C}" type="slidenum">
              <a:rPr lang="en-GB" smtClean="0"/>
              <a:t>‹#›</a:t>
            </a:fld>
            <a:endParaRPr lang="en-GB"/>
          </a:p>
        </p:txBody>
      </p:sp>
    </p:spTree>
    <p:extLst>
      <p:ext uri="{BB962C8B-B14F-4D97-AF65-F5344CB8AC3E}">
        <p14:creationId xmlns:p14="http://schemas.microsoft.com/office/powerpoint/2010/main" val="3327464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F74BE0-4802-428E-9794-6538609352C8}" type="datetimeFigureOut">
              <a:rPr lang="en-GB" smtClean="0"/>
              <a:t>04/03/2022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7B79226-FE0D-4217-A88A-D46F0674649C}" type="slidenum">
              <a:rPr lang="en-GB" smtClean="0"/>
              <a:t>‹#›</a:t>
            </a:fld>
            <a:endParaRPr lang="en-GB"/>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9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F74BE0-4802-428E-9794-6538609352C8}" type="datetimeFigureOut">
              <a:rPr lang="en-GB" smtClean="0"/>
              <a:t>04/03/2022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B79226-FE0D-4217-A88A-D46F0674649C}" type="slidenum">
              <a:rPr lang="en-GB" smtClean="0"/>
              <a:t>‹#›</a:t>
            </a:fld>
            <a:endParaRPr lang="en-GB"/>
          </a:p>
        </p:txBody>
      </p:sp>
    </p:spTree>
    <p:extLst>
      <p:ext uri="{BB962C8B-B14F-4D97-AF65-F5344CB8AC3E}">
        <p14:creationId xmlns:p14="http://schemas.microsoft.com/office/powerpoint/2010/main" val="2157444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F74BE0-4802-428E-9794-6538609352C8}" type="datetimeFigureOut">
              <a:rPr lang="en-GB" smtClean="0"/>
              <a:t>04/03/2022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7B79226-FE0D-4217-A88A-D46F0674649C}" type="slidenum">
              <a:rPr lang="en-GB" smtClean="0"/>
              <a:t>‹#›</a:t>
            </a:fld>
            <a:endParaRPr lang="en-GB"/>
          </a:p>
        </p:txBody>
      </p:sp>
    </p:spTree>
    <p:extLst>
      <p:ext uri="{BB962C8B-B14F-4D97-AF65-F5344CB8AC3E}">
        <p14:creationId xmlns:p14="http://schemas.microsoft.com/office/powerpoint/2010/main" val="257000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AF74BE0-4802-428E-9794-6538609352C8}" type="datetimeFigureOut">
              <a:rPr lang="en-GB" smtClean="0"/>
              <a:t>04/03/2022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7B79226-FE0D-4217-A88A-D46F0674649C}" type="slidenum">
              <a:rPr lang="en-GB" smtClean="0"/>
              <a:t>‹#›</a:t>
            </a:fld>
            <a:endParaRPr lang="en-GB"/>
          </a:p>
        </p:txBody>
      </p:sp>
    </p:spTree>
    <p:extLst>
      <p:ext uri="{BB962C8B-B14F-4D97-AF65-F5344CB8AC3E}">
        <p14:creationId xmlns:p14="http://schemas.microsoft.com/office/powerpoint/2010/main" val="2826615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F74BE0-4802-428E-9794-6538609352C8}" type="datetimeFigureOut">
              <a:rPr lang="en-GB" smtClean="0"/>
              <a:t>04/03/2022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7B79226-FE0D-4217-A88A-D46F0674649C}" type="slidenum">
              <a:rPr lang="en-GB" smtClean="0"/>
              <a:t>‹#›</a:t>
            </a:fld>
            <a:endParaRPr lang="en-GB"/>
          </a:p>
        </p:txBody>
      </p:sp>
    </p:spTree>
    <p:extLst>
      <p:ext uri="{BB962C8B-B14F-4D97-AF65-F5344CB8AC3E}">
        <p14:creationId xmlns:p14="http://schemas.microsoft.com/office/powerpoint/2010/main" val="279004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F74BE0-4802-428E-9794-6538609352C8}" type="datetimeFigureOut">
              <a:rPr lang="en-GB" smtClean="0"/>
              <a:t>04/03/2022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B79226-FE0D-4217-A88A-D46F0674649C}" type="slidenum">
              <a:rPr lang="en-GB" smtClean="0"/>
              <a:t>‹#›</a:t>
            </a:fld>
            <a:endParaRPr lang="en-GB"/>
          </a:p>
        </p:txBody>
      </p:sp>
    </p:spTree>
    <p:extLst>
      <p:ext uri="{BB962C8B-B14F-4D97-AF65-F5344CB8AC3E}">
        <p14:creationId xmlns:p14="http://schemas.microsoft.com/office/powerpoint/2010/main" val="2822599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F74BE0-4802-428E-9794-6538609352C8}" type="datetimeFigureOut">
              <a:rPr lang="en-GB" smtClean="0"/>
              <a:t>04/03/2022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7B79226-FE0D-4217-A88A-D46F0674649C}" type="slidenum">
              <a:rPr lang="en-GB" smtClean="0"/>
              <a:t>‹#›</a:t>
            </a:fld>
            <a:endParaRPr lang="en-GB"/>
          </a:p>
        </p:txBody>
      </p:sp>
    </p:spTree>
    <p:extLst>
      <p:ext uri="{BB962C8B-B14F-4D97-AF65-F5344CB8AC3E}">
        <p14:creationId xmlns:p14="http://schemas.microsoft.com/office/powerpoint/2010/main" val="4280091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FAF74BE0-4802-428E-9794-6538609352C8}" type="datetimeFigureOut">
              <a:rPr lang="en-GB" smtClean="0"/>
              <a:t>04/03/2022</a:t>
            </a:fld>
            <a:endParaRPr lang="en-GB"/>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GB"/>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37B79226-FE0D-4217-A88A-D46F0674649C}" type="slidenum">
              <a:rPr lang="en-GB" smtClean="0"/>
              <a:t>‹#›</a:t>
            </a:fld>
            <a:endParaRPr lang="en-GB"/>
          </a:p>
        </p:txBody>
      </p:sp>
    </p:spTree>
    <p:extLst>
      <p:ext uri="{BB962C8B-B14F-4D97-AF65-F5344CB8AC3E}">
        <p14:creationId xmlns:p14="http://schemas.microsoft.com/office/powerpoint/2010/main" val="28659997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sv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png"/><Relationship Id="rId9"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46101-08A5-4E27-ABD7-26B05699F6F1}"/>
              </a:ext>
            </a:extLst>
          </p:cNvPr>
          <p:cNvSpPr>
            <a:spLocks noGrp="1"/>
          </p:cNvSpPr>
          <p:nvPr>
            <p:ph type="ctrTitle"/>
          </p:nvPr>
        </p:nvSpPr>
        <p:spPr>
          <a:xfrm>
            <a:off x="1109980" y="721955"/>
            <a:ext cx="9966960" cy="2926080"/>
          </a:xfrm>
        </p:spPr>
        <p:txBody>
          <a:bodyPr/>
          <a:lstStyle/>
          <a:p>
            <a:r>
              <a:rPr lang="en-GB"/>
              <a:t>JIDA</a:t>
            </a:r>
          </a:p>
        </p:txBody>
      </p:sp>
      <p:sp>
        <p:nvSpPr>
          <p:cNvPr id="3" name="Subtitle 2">
            <a:extLst>
              <a:ext uri="{FF2B5EF4-FFF2-40B4-BE49-F238E27FC236}">
                <a16:creationId xmlns:a16="http://schemas.microsoft.com/office/drawing/2014/main" id="{322B7454-09BD-48A2-91F3-9B7DF8733322}"/>
              </a:ext>
            </a:extLst>
          </p:cNvPr>
          <p:cNvSpPr>
            <a:spLocks noGrp="1"/>
          </p:cNvSpPr>
          <p:nvPr>
            <p:ph type="subTitle" idx="1"/>
          </p:nvPr>
        </p:nvSpPr>
        <p:spPr>
          <a:xfrm>
            <a:off x="1709530" y="4030055"/>
            <a:ext cx="8767860" cy="1388165"/>
          </a:xfrm>
        </p:spPr>
        <p:txBody>
          <a:bodyPr vert="horz" lIns="91440" tIns="45720" rIns="91440" bIns="45720" rtlCol="0" anchor="t">
            <a:normAutofit/>
          </a:bodyPr>
          <a:lstStyle/>
          <a:p>
            <a:r>
              <a:rPr lang="en-GB">
                <a:ea typeface="+mn-lt"/>
                <a:cs typeface="+mn-lt"/>
              </a:rPr>
              <a:t>Janeesh Kaur Bansal, Isabel Rachel Thompson, Diego Alejandro Pava Mejia and Aravind Venkata Pattisapu</a:t>
            </a:r>
            <a:endParaRPr lang="en-US"/>
          </a:p>
          <a:p>
            <a:endParaRPr lang="en-GB"/>
          </a:p>
        </p:txBody>
      </p:sp>
    </p:spTree>
    <p:extLst>
      <p:ext uri="{BB962C8B-B14F-4D97-AF65-F5344CB8AC3E}">
        <p14:creationId xmlns:p14="http://schemas.microsoft.com/office/powerpoint/2010/main" val="1379874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4864-C8C0-4934-85C3-0062480373E1}"/>
              </a:ext>
            </a:extLst>
          </p:cNvPr>
          <p:cNvSpPr>
            <a:spLocks noGrp="1"/>
          </p:cNvSpPr>
          <p:nvPr>
            <p:ph type="title"/>
          </p:nvPr>
        </p:nvSpPr>
        <p:spPr/>
        <p:txBody>
          <a:bodyPr/>
          <a:lstStyle/>
          <a:p>
            <a:r>
              <a:rPr lang="en-GB"/>
              <a:t>Data sources </a:t>
            </a:r>
          </a:p>
        </p:txBody>
      </p:sp>
      <p:sp>
        <p:nvSpPr>
          <p:cNvPr id="4" name="Rectangle: Rounded Corners 3">
            <a:extLst>
              <a:ext uri="{FF2B5EF4-FFF2-40B4-BE49-F238E27FC236}">
                <a16:creationId xmlns:a16="http://schemas.microsoft.com/office/drawing/2014/main" id="{4CFFB273-1871-4344-BA97-CA93AE0B1961}"/>
              </a:ext>
            </a:extLst>
          </p:cNvPr>
          <p:cNvSpPr/>
          <p:nvPr/>
        </p:nvSpPr>
        <p:spPr>
          <a:xfrm>
            <a:off x="659299" y="1927832"/>
            <a:ext cx="3326296" cy="74393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VCF</a:t>
            </a:r>
          </a:p>
        </p:txBody>
      </p:sp>
      <p:sp>
        <p:nvSpPr>
          <p:cNvPr id="12" name="Rectangle: Rounded Corners 11">
            <a:extLst>
              <a:ext uri="{FF2B5EF4-FFF2-40B4-BE49-F238E27FC236}">
                <a16:creationId xmlns:a16="http://schemas.microsoft.com/office/drawing/2014/main" id="{55D8193A-7A02-4016-BCCA-9D8298410FC4}"/>
              </a:ext>
            </a:extLst>
          </p:cNvPr>
          <p:cNvSpPr/>
          <p:nvPr/>
        </p:nvSpPr>
        <p:spPr>
          <a:xfrm>
            <a:off x="4340962" y="1927832"/>
            <a:ext cx="3326296" cy="74393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Gene name </a:t>
            </a:r>
          </a:p>
        </p:txBody>
      </p:sp>
      <p:sp>
        <p:nvSpPr>
          <p:cNvPr id="13" name="Rectangle: Rounded Corners 12">
            <a:extLst>
              <a:ext uri="{FF2B5EF4-FFF2-40B4-BE49-F238E27FC236}">
                <a16:creationId xmlns:a16="http://schemas.microsoft.com/office/drawing/2014/main" id="{EAC85E14-E496-4A5D-8BFD-B116FD40ADD6}"/>
              </a:ext>
            </a:extLst>
          </p:cNvPr>
          <p:cNvSpPr/>
          <p:nvPr/>
        </p:nvSpPr>
        <p:spPr>
          <a:xfrm>
            <a:off x="8022625" y="1927832"/>
            <a:ext cx="3326295" cy="74393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Gene alias </a:t>
            </a:r>
          </a:p>
        </p:txBody>
      </p:sp>
      <p:sp>
        <p:nvSpPr>
          <p:cNvPr id="14" name="Rectangle: Rounded Corners 13">
            <a:extLst>
              <a:ext uri="{FF2B5EF4-FFF2-40B4-BE49-F238E27FC236}">
                <a16:creationId xmlns:a16="http://schemas.microsoft.com/office/drawing/2014/main" id="{F9BA1933-55A1-41F3-B6C6-93127FE6190D}"/>
              </a:ext>
            </a:extLst>
          </p:cNvPr>
          <p:cNvSpPr/>
          <p:nvPr/>
        </p:nvSpPr>
        <p:spPr>
          <a:xfrm>
            <a:off x="659298" y="2969440"/>
            <a:ext cx="3326296" cy="3139812"/>
          </a:xfrm>
          <a:prstGeom prst="roundRect">
            <a:avLst>
              <a:gd name="adj" fmla="val 11433"/>
            </a:avLst>
          </a:prstGeom>
        </p:spPr>
        <p:style>
          <a:lnRef idx="2">
            <a:schemeClr val="accent4">
              <a:shade val="50000"/>
            </a:schemeClr>
          </a:lnRef>
          <a:fillRef idx="1">
            <a:schemeClr val="accent4"/>
          </a:fillRef>
          <a:effectRef idx="0">
            <a:schemeClr val="accent4"/>
          </a:effectRef>
          <a:fontRef idx="minor">
            <a:schemeClr val="lt1"/>
          </a:fontRef>
        </p:style>
        <p:txBody>
          <a:bodyPr lIns="91440" tIns="45720" rIns="91440" bIns="45720" rtlCol="0" anchor="ctr"/>
          <a:lstStyle/>
          <a:p>
            <a:pPr algn="ctr"/>
            <a:r>
              <a:rPr lang="en-GB">
                <a:ea typeface="+mn-lt"/>
                <a:cs typeface="+mn-lt"/>
              </a:rPr>
              <a:t>1000 genomes project </a:t>
            </a:r>
            <a:endParaRPr lang="en-US">
              <a:ea typeface="+mn-lt"/>
              <a:cs typeface="+mn-lt"/>
            </a:endParaRPr>
          </a:p>
          <a:p>
            <a:pPr algn="ctr"/>
            <a:endParaRPr lang="en-GB">
              <a:ea typeface="+mn-lt"/>
              <a:cs typeface="+mn-lt"/>
            </a:endParaRPr>
          </a:p>
          <a:p>
            <a:pPr algn="ctr"/>
            <a:r>
              <a:rPr lang="en-GB">
                <a:ea typeface="+mn-lt"/>
                <a:cs typeface="+mn-lt"/>
              </a:rPr>
              <a:t>NCBI ftp – data needs</a:t>
            </a:r>
            <a:endParaRPr lang="en-US">
              <a:ea typeface="+mn-lt"/>
              <a:cs typeface="+mn-lt"/>
            </a:endParaRPr>
          </a:p>
          <a:p>
            <a:pPr algn="ctr"/>
            <a:endParaRPr lang="en-GB">
              <a:ea typeface="+mn-lt"/>
              <a:cs typeface="+mn-lt"/>
            </a:endParaRPr>
          </a:p>
          <a:p>
            <a:pPr algn="ctr"/>
            <a:r>
              <a:rPr lang="en-GB" err="1">
                <a:ea typeface="+mn-lt"/>
                <a:cs typeface="+mn-lt"/>
              </a:rPr>
              <a:t>BCFtools</a:t>
            </a:r>
            <a:r>
              <a:rPr lang="en-GB">
                <a:ea typeface="+mn-lt"/>
                <a:cs typeface="+mn-lt"/>
              </a:rPr>
              <a:t> </a:t>
            </a:r>
            <a:endParaRPr lang="en-US">
              <a:ea typeface="+mn-lt"/>
              <a:cs typeface="+mn-lt"/>
            </a:endParaRPr>
          </a:p>
          <a:p>
            <a:pPr algn="ctr"/>
            <a:endParaRPr lang="en-GB">
              <a:ea typeface="+mn-lt"/>
              <a:cs typeface="+mn-lt"/>
            </a:endParaRPr>
          </a:p>
          <a:p>
            <a:pPr algn="ctr"/>
            <a:r>
              <a:rPr lang="en-GB">
                <a:ea typeface="+mn-lt"/>
                <a:cs typeface="+mn-lt"/>
              </a:rPr>
              <a:t>SNVs only </a:t>
            </a:r>
            <a:endParaRPr lang="en-US">
              <a:ea typeface="+mn-lt"/>
              <a:cs typeface="+mn-lt"/>
            </a:endParaRPr>
          </a:p>
          <a:p>
            <a:pPr algn="ctr"/>
            <a:endParaRPr lang="en-GB">
              <a:ea typeface="+mn-lt"/>
              <a:cs typeface="+mn-lt"/>
            </a:endParaRPr>
          </a:p>
          <a:p>
            <a:pPr algn="ctr"/>
            <a:r>
              <a:rPr lang="en-GB">
                <a:ea typeface="+mn-lt"/>
                <a:cs typeface="+mn-lt"/>
              </a:rPr>
              <a:t>Populations and samples</a:t>
            </a:r>
            <a:r>
              <a:rPr lang="en-GB"/>
              <a:t> </a:t>
            </a:r>
          </a:p>
        </p:txBody>
      </p:sp>
      <p:sp>
        <p:nvSpPr>
          <p:cNvPr id="16" name="Rectangle: Rounded Corners 15">
            <a:extLst>
              <a:ext uri="{FF2B5EF4-FFF2-40B4-BE49-F238E27FC236}">
                <a16:creationId xmlns:a16="http://schemas.microsoft.com/office/drawing/2014/main" id="{DC534967-B20D-47DD-8ABC-354664EA349E}"/>
              </a:ext>
            </a:extLst>
          </p:cNvPr>
          <p:cNvSpPr/>
          <p:nvPr/>
        </p:nvSpPr>
        <p:spPr>
          <a:xfrm>
            <a:off x="4340962" y="2969440"/>
            <a:ext cx="3326296" cy="3139812"/>
          </a:xfrm>
          <a:prstGeom prst="roundRect">
            <a:avLst>
              <a:gd name="adj" fmla="val 12596"/>
            </a:avLst>
          </a:prstGeom>
        </p:spPr>
        <p:style>
          <a:lnRef idx="2">
            <a:schemeClr val="accent4">
              <a:shade val="50000"/>
            </a:schemeClr>
          </a:lnRef>
          <a:fillRef idx="1">
            <a:schemeClr val="accent4"/>
          </a:fillRef>
          <a:effectRef idx="0">
            <a:schemeClr val="accent4"/>
          </a:effectRef>
          <a:fontRef idx="minor">
            <a:schemeClr val="lt1"/>
          </a:fontRef>
        </p:style>
        <p:txBody>
          <a:bodyPr lIns="91440" tIns="45720" rIns="91440" bIns="45720" rtlCol="0" anchor="ctr"/>
          <a:lstStyle/>
          <a:p>
            <a:pPr algn="ctr"/>
            <a:r>
              <a:rPr lang="en-GB" err="1"/>
              <a:t>Pyensembl</a:t>
            </a:r>
            <a:endParaRPr lang="en-GB"/>
          </a:p>
          <a:p>
            <a:pPr algn="ctr"/>
            <a:endParaRPr lang="en-GB"/>
          </a:p>
          <a:p>
            <a:pPr algn="ctr"/>
            <a:r>
              <a:rPr lang="en-GB"/>
              <a:t>Well-developed database</a:t>
            </a:r>
          </a:p>
          <a:p>
            <a:pPr algn="ctr"/>
            <a:endParaRPr lang="en-GB"/>
          </a:p>
          <a:p>
            <a:pPr algn="ctr"/>
            <a:r>
              <a:rPr lang="en-GB"/>
              <a:t>Easy integration </a:t>
            </a:r>
          </a:p>
          <a:p>
            <a:pPr algn="ctr"/>
            <a:endParaRPr lang="en-GB"/>
          </a:p>
          <a:p>
            <a:pPr algn="ctr"/>
            <a:r>
              <a:rPr lang="en-GB"/>
              <a:t>Rapid querying </a:t>
            </a:r>
          </a:p>
          <a:p>
            <a:pPr algn="ctr"/>
            <a:endParaRPr lang="en-GB"/>
          </a:p>
          <a:p>
            <a:pPr algn="ctr"/>
            <a:r>
              <a:rPr lang="en-GB"/>
              <a:t>CSV</a:t>
            </a:r>
          </a:p>
          <a:p>
            <a:pPr algn="ctr"/>
            <a:endParaRPr lang="en-GB"/>
          </a:p>
        </p:txBody>
      </p:sp>
      <p:sp>
        <p:nvSpPr>
          <p:cNvPr id="17" name="Rectangle: Rounded Corners 16">
            <a:extLst>
              <a:ext uri="{FF2B5EF4-FFF2-40B4-BE49-F238E27FC236}">
                <a16:creationId xmlns:a16="http://schemas.microsoft.com/office/drawing/2014/main" id="{825E5FFA-8745-4678-93D9-0A691F1E5D0B}"/>
              </a:ext>
            </a:extLst>
          </p:cNvPr>
          <p:cNvSpPr/>
          <p:nvPr/>
        </p:nvSpPr>
        <p:spPr>
          <a:xfrm>
            <a:off x="7970488" y="2969440"/>
            <a:ext cx="3326296" cy="3139812"/>
          </a:xfrm>
          <a:prstGeom prst="roundRect">
            <a:avLst>
              <a:gd name="adj" fmla="val 12015"/>
            </a:avLst>
          </a:prstGeom>
        </p:spPr>
        <p:style>
          <a:lnRef idx="2">
            <a:schemeClr val="accent4">
              <a:shade val="50000"/>
            </a:schemeClr>
          </a:lnRef>
          <a:fillRef idx="1">
            <a:schemeClr val="accent4"/>
          </a:fillRef>
          <a:effectRef idx="0">
            <a:schemeClr val="accent4"/>
          </a:effectRef>
          <a:fontRef idx="minor">
            <a:schemeClr val="lt1"/>
          </a:fontRef>
        </p:style>
        <p:txBody>
          <a:bodyPr lIns="91440" tIns="45720" rIns="91440" bIns="45720" rtlCol="0" anchor="ctr"/>
          <a:lstStyle/>
          <a:p>
            <a:pPr algn="ctr"/>
            <a:r>
              <a:rPr lang="en-GB" err="1">
                <a:ea typeface="+mn-lt"/>
                <a:cs typeface="+mn-lt"/>
              </a:rPr>
              <a:t>Biostars</a:t>
            </a:r>
            <a:r>
              <a:rPr lang="en-GB">
                <a:ea typeface="+mn-lt"/>
                <a:cs typeface="+mn-lt"/>
              </a:rPr>
              <a:t> </a:t>
            </a:r>
            <a:endParaRPr lang="en-US"/>
          </a:p>
          <a:p>
            <a:pPr algn="ctr"/>
            <a:endParaRPr lang="en-GB"/>
          </a:p>
          <a:p>
            <a:pPr algn="ctr"/>
            <a:r>
              <a:rPr lang="en-GB"/>
              <a:t>Entrez</a:t>
            </a:r>
          </a:p>
          <a:p>
            <a:pPr algn="ctr"/>
            <a:endParaRPr lang="en-GB"/>
          </a:p>
          <a:p>
            <a:pPr algn="ctr"/>
            <a:r>
              <a:rPr lang="en-GB"/>
              <a:t>20+ databases integrated </a:t>
            </a:r>
          </a:p>
          <a:p>
            <a:pPr algn="ctr"/>
            <a:endParaRPr lang="en-GB"/>
          </a:p>
          <a:p>
            <a:pPr algn="ctr"/>
            <a:r>
              <a:rPr lang="en-GB"/>
              <a:t>Refining and altering </a:t>
            </a:r>
          </a:p>
          <a:p>
            <a:pPr algn="ctr"/>
            <a:endParaRPr lang="en-GB"/>
          </a:p>
          <a:p>
            <a:pPr algn="ctr"/>
            <a:r>
              <a:rPr lang="en-GB"/>
              <a:t>CSV</a:t>
            </a:r>
          </a:p>
        </p:txBody>
      </p:sp>
      <p:sp>
        <p:nvSpPr>
          <p:cNvPr id="3" name="Oval 2">
            <a:extLst>
              <a:ext uri="{FF2B5EF4-FFF2-40B4-BE49-F238E27FC236}">
                <a16:creationId xmlns:a16="http://schemas.microsoft.com/office/drawing/2014/main" id="{A66050AE-D2A9-4B6E-BD18-BAC3CCCFDC07}"/>
              </a:ext>
            </a:extLst>
          </p:cNvPr>
          <p:cNvSpPr/>
          <p:nvPr/>
        </p:nvSpPr>
        <p:spPr>
          <a:xfrm>
            <a:off x="3951005" y="1091724"/>
            <a:ext cx="8054410" cy="553340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074227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7D40F81-D9D0-4B9D-B0EC-1FF255A8D8EF}"/>
              </a:ext>
            </a:extLst>
          </p:cNvPr>
          <p:cNvSpPr/>
          <p:nvPr/>
        </p:nvSpPr>
        <p:spPr>
          <a:xfrm>
            <a:off x="4182141" y="5099221"/>
            <a:ext cx="5517806" cy="116058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a:t>Website   </a:t>
            </a:r>
          </a:p>
        </p:txBody>
      </p:sp>
      <p:sp>
        <p:nvSpPr>
          <p:cNvPr id="5" name="Rectangle: Rounded Corners 4">
            <a:extLst>
              <a:ext uri="{FF2B5EF4-FFF2-40B4-BE49-F238E27FC236}">
                <a16:creationId xmlns:a16="http://schemas.microsoft.com/office/drawing/2014/main" id="{CFA955B0-7F60-4021-8E85-9B565D208BDF}"/>
              </a:ext>
            </a:extLst>
          </p:cNvPr>
          <p:cNvSpPr/>
          <p:nvPr/>
        </p:nvSpPr>
        <p:spPr>
          <a:xfrm>
            <a:off x="4357988" y="3540053"/>
            <a:ext cx="5130945" cy="116058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a:t>Website   </a:t>
            </a:r>
          </a:p>
        </p:txBody>
      </p:sp>
      <p:sp>
        <p:nvSpPr>
          <p:cNvPr id="6" name="TextBox 5">
            <a:extLst>
              <a:ext uri="{FF2B5EF4-FFF2-40B4-BE49-F238E27FC236}">
                <a16:creationId xmlns:a16="http://schemas.microsoft.com/office/drawing/2014/main" id="{895975C0-B233-409B-BD9F-BA42D3C1764C}"/>
              </a:ext>
            </a:extLst>
          </p:cNvPr>
          <p:cNvSpPr txBox="1"/>
          <p:nvPr/>
        </p:nvSpPr>
        <p:spPr>
          <a:xfrm>
            <a:off x="8434137"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Backend </a:t>
            </a:r>
          </a:p>
        </p:txBody>
      </p:sp>
      <p:sp>
        <p:nvSpPr>
          <p:cNvPr id="7" name="TextBox 6">
            <a:extLst>
              <a:ext uri="{FF2B5EF4-FFF2-40B4-BE49-F238E27FC236}">
                <a16:creationId xmlns:a16="http://schemas.microsoft.com/office/drawing/2014/main" id="{D1CA10E1-95FB-4EB3-8B90-F005FF52FE5E}"/>
              </a:ext>
            </a:extLst>
          </p:cNvPr>
          <p:cNvSpPr txBox="1"/>
          <p:nvPr/>
        </p:nvSpPr>
        <p:spPr>
          <a:xfrm>
            <a:off x="8724900" y="47745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Frontend  </a:t>
            </a:r>
          </a:p>
        </p:txBody>
      </p:sp>
      <p:sp>
        <p:nvSpPr>
          <p:cNvPr id="2" name="Title 1">
            <a:extLst>
              <a:ext uri="{FF2B5EF4-FFF2-40B4-BE49-F238E27FC236}">
                <a16:creationId xmlns:a16="http://schemas.microsoft.com/office/drawing/2014/main" id="{E6F5611B-A944-4B16-BBCF-488725BD16BE}"/>
              </a:ext>
            </a:extLst>
          </p:cNvPr>
          <p:cNvSpPr>
            <a:spLocks noGrp="1"/>
          </p:cNvSpPr>
          <p:nvPr>
            <p:ph type="title"/>
          </p:nvPr>
        </p:nvSpPr>
        <p:spPr>
          <a:xfrm>
            <a:off x="6524005" y="726546"/>
            <a:ext cx="5520612" cy="1356360"/>
          </a:xfrm>
        </p:spPr>
        <p:txBody>
          <a:bodyPr/>
          <a:lstStyle/>
          <a:p>
            <a:r>
              <a:rPr lang="en-GB"/>
              <a:t>Software architecture </a:t>
            </a:r>
          </a:p>
        </p:txBody>
      </p:sp>
      <p:sp>
        <p:nvSpPr>
          <p:cNvPr id="30" name="Rectangle: Rounded Corners 29">
            <a:extLst>
              <a:ext uri="{FF2B5EF4-FFF2-40B4-BE49-F238E27FC236}">
                <a16:creationId xmlns:a16="http://schemas.microsoft.com/office/drawing/2014/main" id="{F62BCCEB-805D-4823-BA60-B56B260C605F}"/>
              </a:ext>
            </a:extLst>
          </p:cNvPr>
          <p:cNvSpPr/>
          <p:nvPr/>
        </p:nvSpPr>
        <p:spPr>
          <a:xfrm>
            <a:off x="6002574" y="3658452"/>
            <a:ext cx="1337629" cy="91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GB"/>
              <a:t>Pandas </a:t>
            </a:r>
            <a:r>
              <a:rPr lang="en-GB" err="1"/>
              <a:t>dataframe</a:t>
            </a:r>
            <a:r>
              <a:rPr lang="en-GB"/>
              <a:t> </a:t>
            </a:r>
          </a:p>
        </p:txBody>
      </p:sp>
      <p:sp>
        <p:nvSpPr>
          <p:cNvPr id="31" name="Rectangle: Rounded Corners 30">
            <a:extLst>
              <a:ext uri="{FF2B5EF4-FFF2-40B4-BE49-F238E27FC236}">
                <a16:creationId xmlns:a16="http://schemas.microsoft.com/office/drawing/2014/main" id="{94B1DB51-A14D-4FBC-BCBA-9A9CD14F4C00}"/>
              </a:ext>
            </a:extLst>
          </p:cNvPr>
          <p:cNvSpPr/>
          <p:nvPr/>
        </p:nvSpPr>
        <p:spPr>
          <a:xfrm>
            <a:off x="4311097" y="5228175"/>
            <a:ext cx="529506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Website   </a:t>
            </a:r>
          </a:p>
        </p:txBody>
      </p:sp>
      <p:sp>
        <p:nvSpPr>
          <p:cNvPr id="32" name="Rectangle: Rounded Corners 31">
            <a:extLst>
              <a:ext uri="{FF2B5EF4-FFF2-40B4-BE49-F238E27FC236}">
                <a16:creationId xmlns:a16="http://schemas.microsoft.com/office/drawing/2014/main" id="{7750C85D-3432-495A-B035-5FE1645FE6DB}"/>
              </a:ext>
            </a:extLst>
          </p:cNvPr>
          <p:cNvSpPr/>
          <p:nvPr/>
        </p:nvSpPr>
        <p:spPr>
          <a:xfrm>
            <a:off x="2575243" y="5228175"/>
            <a:ext cx="1337629"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a:t>User input   </a:t>
            </a:r>
          </a:p>
        </p:txBody>
      </p:sp>
      <p:sp>
        <p:nvSpPr>
          <p:cNvPr id="33" name="Rectangle: Rounded Corners 32">
            <a:extLst>
              <a:ext uri="{FF2B5EF4-FFF2-40B4-BE49-F238E27FC236}">
                <a16:creationId xmlns:a16="http://schemas.microsoft.com/office/drawing/2014/main" id="{0A3F8E83-D188-41E7-990D-342E86A741E7}"/>
              </a:ext>
            </a:extLst>
          </p:cNvPr>
          <p:cNvSpPr/>
          <p:nvPr/>
        </p:nvSpPr>
        <p:spPr>
          <a:xfrm>
            <a:off x="10004390" y="5228175"/>
            <a:ext cx="1337629"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a:t>User output    </a:t>
            </a:r>
          </a:p>
        </p:txBody>
      </p:sp>
      <p:sp>
        <p:nvSpPr>
          <p:cNvPr id="34" name="Rectangle: Rounded Corners 33">
            <a:extLst>
              <a:ext uri="{FF2B5EF4-FFF2-40B4-BE49-F238E27FC236}">
                <a16:creationId xmlns:a16="http://schemas.microsoft.com/office/drawing/2014/main" id="{FD77DD6C-3B52-4A09-A74A-A4E5DC95F3D7}"/>
              </a:ext>
            </a:extLst>
          </p:cNvPr>
          <p:cNvSpPr/>
          <p:nvPr/>
        </p:nvSpPr>
        <p:spPr>
          <a:xfrm>
            <a:off x="857855" y="2246211"/>
            <a:ext cx="1356687"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VCF</a:t>
            </a:r>
          </a:p>
        </p:txBody>
      </p:sp>
      <p:sp>
        <p:nvSpPr>
          <p:cNvPr id="35" name="Rectangle: Rounded Corners 34">
            <a:extLst>
              <a:ext uri="{FF2B5EF4-FFF2-40B4-BE49-F238E27FC236}">
                <a16:creationId xmlns:a16="http://schemas.microsoft.com/office/drawing/2014/main" id="{8619A8EC-EF5A-4003-9F3F-DF1F9785688D}"/>
              </a:ext>
            </a:extLst>
          </p:cNvPr>
          <p:cNvSpPr/>
          <p:nvPr/>
        </p:nvSpPr>
        <p:spPr>
          <a:xfrm>
            <a:off x="2484723" y="3643211"/>
            <a:ext cx="1356687"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a:t>CSV</a:t>
            </a:r>
          </a:p>
        </p:txBody>
      </p:sp>
      <p:sp>
        <p:nvSpPr>
          <p:cNvPr id="36" name="Rectangle: Rounded Corners 35">
            <a:extLst>
              <a:ext uri="{FF2B5EF4-FFF2-40B4-BE49-F238E27FC236}">
                <a16:creationId xmlns:a16="http://schemas.microsoft.com/office/drawing/2014/main" id="{A39B5298-D6A4-49ED-8778-02FDAF1D4920}"/>
              </a:ext>
            </a:extLst>
          </p:cNvPr>
          <p:cNvSpPr/>
          <p:nvPr/>
        </p:nvSpPr>
        <p:spPr>
          <a:xfrm>
            <a:off x="4516675" y="3658452"/>
            <a:ext cx="1099674" cy="91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SQL</a:t>
            </a:r>
          </a:p>
        </p:txBody>
      </p:sp>
      <p:cxnSp>
        <p:nvCxnSpPr>
          <p:cNvPr id="37" name="Straight Arrow Connector 36">
            <a:extLst>
              <a:ext uri="{FF2B5EF4-FFF2-40B4-BE49-F238E27FC236}">
                <a16:creationId xmlns:a16="http://schemas.microsoft.com/office/drawing/2014/main" id="{216E5D99-9A5B-4296-B2E1-825A94B21137}"/>
              </a:ext>
            </a:extLst>
          </p:cNvPr>
          <p:cNvCxnSpPr>
            <a:cxnSpLocks/>
            <a:stCxn id="35" idx="3"/>
          </p:cNvCxnSpPr>
          <p:nvPr/>
        </p:nvCxnSpPr>
        <p:spPr>
          <a:xfrm>
            <a:off x="3841410" y="4100411"/>
            <a:ext cx="67834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30B7C742-2D0A-4FDD-85C4-4DF2BA2AECC8}"/>
              </a:ext>
            </a:extLst>
          </p:cNvPr>
          <p:cNvCxnSpPr>
            <a:stCxn id="36" idx="3"/>
            <a:endCxn id="30" idx="1"/>
          </p:cNvCxnSpPr>
          <p:nvPr/>
        </p:nvCxnSpPr>
        <p:spPr>
          <a:xfrm>
            <a:off x="5616349" y="4115652"/>
            <a:ext cx="3862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Rectangle: Rounded Corners 38">
            <a:extLst>
              <a:ext uri="{FF2B5EF4-FFF2-40B4-BE49-F238E27FC236}">
                <a16:creationId xmlns:a16="http://schemas.microsoft.com/office/drawing/2014/main" id="{0732F16E-99C7-487B-9DF1-D9286E5D0B47}"/>
              </a:ext>
            </a:extLst>
          </p:cNvPr>
          <p:cNvSpPr/>
          <p:nvPr/>
        </p:nvSpPr>
        <p:spPr>
          <a:xfrm>
            <a:off x="7778034" y="3658452"/>
            <a:ext cx="1506277" cy="91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Statistical calculations</a:t>
            </a:r>
          </a:p>
        </p:txBody>
      </p:sp>
      <p:cxnSp>
        <p:nvCxnSpPr>
          <p:cNvPr id="40" name="Straight Arrow Connector 39">
            <a:extLst>
              <a:ext uri="{FF2B5EF4-FFF2-40B4-BE49-F238E27FC236}">
                <a16:creationId xmlns:a16="http://schemas.microsoft.com/office/drawing/2014/main" id="{119D89B4-DC49-45B0-8446-79B9C9ADE4CA}"/>
              </a:ext>
            </a:extLst>
          </p:cNvPr>
          <p:cNvCxnSpPr>
            <a:cxnSpLocks/>
            <a:stCxn id="30" idx="3"/>
            <a:endCxn id="39" idx="1"/>
          </p:cNvCxnSpPr>
          <p:nvPr/>
        </p:nvCxnSpPr>
        <p:spPr>
          <a:xfrm>
            <a:off x="7340203" y="4115652"/>
            <a:ext cx="4378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Rectangle: Rounded Corners 40">
            <a:extLst>
              <a:ext uri="{FF2B5EF4-FFF2-40B4-BE49-F238E27FC236}">
                <a16:creationId xmlns:a16="http://schemas.microsoft.com/office/drawing/2014/main" id="{86E98BBB-BD78-4068-9274-C12C1B773D7A}"/>
              </a:ext>
            </a:extLst>
          </p:cNvPr>
          <p:cNvSpPr/>
          <p:nvPr/>
        </p:nvSpPr>
        <p:spPr>
          <a:xfrm>
            <a:off x="2484723" y="2230971"/>
            <a:ext cx="1356689"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Gene name</a:t>
            </a:r>
          </a:p>
        </p:txBody>
      </p:sp>
      <p:sp>
        <p:nvSpPr>
          <p:cNvPr id="42" name="Rectangle: Rounded Corners 41">
            <a:extLst>
              <a:ext uri="{FF2B5EF4-FFF2-40B4-BE49-F238E27FC236}">
                <a16:creationId xmlns:a16="http://schemas.microsoft.com/office/drawing/2014/main" id="{A55FEEB5-0F61-42A5-B76A-1F554CBBBD97}"/>
              </a:ext>
            </a:extLst>
          </p:cNvPr>
          <p:cNvSpPr/>
          <p:nvPr/>
        </p:nvSpPr>
        <p:spPr>
          <a:xfrm>
            <a:off x="4111593" y="2230971"/>
            <a:ext cx="1280161"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Gene alias</a:t>
            </a:r>
          </a:p>
        </p:txBody>
      </p:sp>
      <p:cxnSp>
        <p:nvCxnSpPr>
          <p:cNvPr id="43" name="Connector: Elbow 42">
            <a:extLst>
              <a:ext uri="{FF2B5EF4-FFF2-40B4-BE49-F238E27FC236}">
                <a16:creationId xmlns:a16="http://schemas.microsoft.com/office/drawing/2014/main" id="{F55537E5-105B-4A24-9564-B1C2131671E7}"/>
              </a:ext>
            </a:extLst>
          </p:cNvPr>
          <p:cNvCxnSpPr>
            <a:stCxn id="41" idx="2"/>
            <a:endCxn id="35" idx="0"/>
          </p:cNvCxnSpPr>
          <p:nvPr/>
        </p:nvCxnSpPr>
        <p:spPr>
          <a:xfrm rot="5400000">
            <a:off x="2914148" y="3394291"/>
            <a:ext cx="497840" cy="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4" name="Connector: Elbow 43">
            <a:extLst>
              <a:ext uri="{FF2B5EF4-FFF2-40B4-BE49-F238E27FC236}">
                <a16:creationId xmlns:a16="http://schemas.microsoft.com/office/drawing/2014/main" id="{4A3F07A4-F3E7-42D1-99C0-076D77027C04}"/>
              </a:ext>
            </a:extLst>
          </p:cNvPr>
          <p:cNvCxnSpPr>
            <a:cxnSpLocks/>
            <a:stCxn id="34" idx="2"/>
            <a:endCxn id="35" idx="0"/>
          </p:cNvCxnSpPr>
          <p:nvPr/>
        </p:nvCxnSpPr>
        <p:spPr>
          <a:xfrm rot="16200000" flipH="1">
            <a:off x="2108333" y="2588477"/>
            <a:ext cx="482600" cy="1626868"/>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45" name="Connector: Elbow 44">
            <a:extLst>
              <a:ext uri="{FF2B5EF4-FFF2-40B4-BE49-F238E27FC236}">
                <a16:creationId xmlns:a16="http://schemas.microsoft.com/office/drawing/2014/main" id="{1A4B8DC5-5D49-4DF5-B426-0BDFDF5FFC79}"/>
              </a:ext>
            </a:extLst>
          </p:cNvPr>
          <p:cNvCxnSpPr>
            <a:cxnSpLocks/>
          </p:cNvCxnSpPr>
          <p:nvPr/>
        </p:nvCxnSpPr>
        <p:spPr>
          <a:xfrm rot="5400000">
            <a:off x="3708451" y="2609319"/>
            <a:ext cx="497840" cy="158860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46" name="Rectangle: Rounded Corners 45">
            <a:extLst>
              <a:ext uri="{FF2B5EF4-FFF2-40B4-BE49-F238E27FC236}">
                <a16:creationId xmlns:a16="http://schemas.microsoft.com/office/drawing/2014/main" id="{DF7E1617-FEC6-4B1E-BE1C-4F6171595A2A}"/>
              </a:ext>
            </a:extLst>
          </p:cNvPr>
          <p:cNvSpPr/>
          <p:nvPr/>
        </p:nvSpPr>
        <p:spPr>
          <a:xfrm>
            <a:off x="2484723" y="981291"/>
            <a:ext cx="1356687" cy="914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err="1"/>
              <a:t>Ensembl</a:t>
            </a:r>
            <a:endParaRPr lang="en-GB"/>
          </a:p>
        </p:txBody>
      </p:sp>
      <p:sp>
        <p:nvSpPr>
          <p:cNvPr id="47" name="Rectangle: Rounded Corners 46">
            <a:extLst>
              <a:ext uri="{FF2B5EF4-FFF2-40B4-BE49-F238E27FC236}">
                <a16:creationId xmlns:a16="http://schemas.microsoft.com/office/drawing/2014/main" id="{63B0D901-7AE3-48D7-A6E0-952B81587018}"/>
              </a:ext>
            </a:extLst>
          </p:cNvPr>
          <p:cNvSpPr/>
          <p:nvPr/>
        </p:nvSpPr>
        <p:spPr>
          <a:xfrm>
            <a:off x="4111593" y="981291"/>
            <a:ext cx="1280161" cy="914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Entrez</a:t>
            </a:r>
          </a:p>
        </p:txBody>
      </p:sp>
      <p:cxnSp>
        <p:nvCxnSpPr>
          <p:cNvPr id="48" name="Straight Arrow Connector 47">
            <a:extLst>
              <a:ext uri="{FF2B5EF4-FFF2-40B4-BE49-F238E27FC236}">
                <a16:creationId xmlns:a16="http://schemas.microsoft.com/office/drawing/2014/main" id="{25FC8A9E-346A-4AAB-A81F-5D2982A88495}"/>
              </a:ext>
            </a:extLst>
          </p:cNvPr>
          <p:cNvCxnSpPr>
            <a:stCxn id="46" idx="2"/>
            <a:endCxn id="41" idx="0"/>
          </p:cNvCxnSpPr>
          <p:nvPr/>
        </p:nvCxnSpPr>
        <p:spPr>
          <a:xfrm>
            <a:off x="3163067" y="1895691"/>
            <a:ext cx="1" cy="33528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AA0189BE-3472-4ED9-9BF1-526450221E24}"/>
              </a:ext>
            </a:extLst>
          </p:cNvPr>
          <p:cNvCxnSpPr>
            <a:stCxn id="47" idx="2"/>
            <a:endCxn id="42" idx="0"/>
          </p:cNvCxnSpPr>
          <p:nvPr/>
        </p:nvCxnSpPr>
        <p:spPr>
          <a:xfrm>
            <a:off x="4751674" y="1895691"/>
            <a:ext cx="0" cy="33528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4F404526-0FFE-48FA-AE99-0C9009DF5057}"/>
              </a:ext>
            </a:extLst>
          </p:cNvPr>
          <p:cNvCxnSpPr>
            <a:stCxn id="32" idx="3"/>
            <a:endCxn id="31" idx="1"/>
          </p:cNvCxnSpPr>
          <p:nvPr/>
        </p:nvCxnSpPr>
        <p:spPr>
          <a:xfrm>
            <a:off x="3912872" y="5685375"/>
            <a:ext cx="3982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FB3BB401-AA09-4DB7-B448-F8ED167312D5}"/>
              </a:ext>
            </a:extLst>
          </p:cNvPr>
          <p:cNvCxnSpPr>
            <a:stCxn id="31" idx="3"/>
            <a:endCxn id="33" idx="1"/>
          </p:cNvCxnSpPr>
          <p:nvPr/>
        </p:nvCxnSpPr>
        <p:spPr>
          <a:xfrm>
            <a:off x="9606165" y="5685375"/>
            <a:ext cx="3982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4F23F100-E6ED-4374-BEEC-0DF9A2FB6339}"/>
              </a:ext>
            </a:extLst>
          </p:cNvPr>
          <p:cNvCxnSpPr>
            <a:cxnSpLocks/>
            <a:endCxn id="36" idx="2"/>
          </p:cNvCxnSpPr>
          <p:nvPr/>
        </p:nvCxnSpPr>
        <p:spPr>
          <a:xfrm flipV="1">
            <a:off x="5066512" y="4572852"/>
            <a:ext cx="0" cy="6502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0CEF8BBE-AF13-49C1-9DC5-7204E07C3412}"/>
              </a:ext>
            </a:extLst>
          </p:cNvPr>
          <p:cNvCxnSpPr>
            <a:cxnSpLocks/>
            <a:stCxn id="39" idx="2"/>
          </p:cNvCxnSpPr>
          <p:nvPr/>
        </p:nvCxnSpPr>
        <p:spPr>
          <a:xfrm>
            <a:off x="8531173" y="4572852"/>
            <a:ext cx="0" cy="6502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Rectangle: Rounded Corners 53">
            <a:extLst>
              <a:ext uri="{FF2B5EF4-FFF2-40B4-BE49-F238E27FC236}">
                <a16:creationId xmlns:a16="http://schemas.microsoft.com/office/drawing/2014/main" id="{93314EFD-476E-4548-A637-F794932A2F4D}"/>
              </a:ext>
            </a:extLst>
          </p:cNvPr>
          <p:cNvSpPr/>
          <p:nvPr/>
        </p:nvSpPr>
        <p:spPr>
          <a:xfrm>
            <a:off x="857855" y="981291"/>
            <a:ext cx="1356687" cy="914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a:effectLst/>
                <a:latin typeface="Calibri" panose="020F0502020204030204" pitchFamily="34" charset="0"/>
                <a:ea typeface="Calibri" panose="020F0502020204030204" pitchFamily="34" charset="0"/>
                <a:cs typeface="Times New Roman" panose="02020603050405020304" pitchFamily="18" charset="0"/>
              </a:rPr>
              <a:t>1000 genomes project </a:t>
            </a:r>
            <a:endParaRPr lang="en-GB"/>
          </a:p>
        </p:txBody>
      </p:sp>
      <p:cxnSp>
        <p:nvCxnSpPr>
          <p:cNvPr id="55" name="Straight Arrow Connector 54">
            <a:extLst>
              <a:ext uri="{FF2B5EF4-FFF2-40B4-BE49-F238E27FC236}">
                <a16:creationId xmlns:a16="http://schemas.microsoft.com/office/drawing/2014/main" id="{5D84C907-D861-4E4E-BAD7-7AD237F81B4F}"/>
              </a:ext>
            </a:extLst>
          </p:cNvPr>
          <p:cNvCxnSpPr>
            <a:cxnSpLocks/>
            <a:stCxn id="54" idx="2"/>
            <a:endCxn id="34" idx="0"/>
          </p:cNvCxnSpPr>
          <p:nvPr/>
        </p:nvCxnSpPr>
        <p:spPr>
          <a:xfrm>
            <a:off x="1536199" y="1895691"/>
            <a:ext cx="0" cy="35052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Oval 2">
            <a:extLst>
              <a:ext uri="{FF2B5EF4-FFF2-40B4-BE49-F238E27FC236}">
                <a16:creationId xmlns:a16="http://schemas.microsoft.com/office/drawing/2014/main" id="{CC9FE1AC-D9C3-47DC-9424-A101ECF97CDE}"/>
              </a:ext>
            </a:extLst>
          </p:cNvPr>
          <p:cNvSpPr/>
          <p:nvPr/>
        </p:nvSpPr>
        <p:spPr>
          <a:xfrm>
            <a:off x="311920" y="1889333"/>
            <a:ext cx="4109102" cy="3104972"/>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2636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7678-0C90-4951-A405-BAD59DB3A2C8}"/>
              </a:ext>
            </a:extLst>
          </p:cNvPr>
          <p:cNvSpPr>
            <a:spLocks noGrp="1"/>
          </p:cNvSpPr>
          <p:nvPr>
            <p:ph type="title"/>
          </p:nvPr>
        </p:nvSpPr>
        <p:spPr/>
        <p:txBody>
          <a:bodyPr/>
          <a:lstStyle/>
          <a:p>
            <a:r>
              <a:rPr lang="en-GB"/>
              <a:t>VCF to CSV</a:t>
            </a:r>
          </a:p>
        </p:txBody>
      </p:sp>
      <p:pic>
        <p:nvPicPr>
          <p:cNvPr id="5" name="Picture 5" descr="Table&#10;&#10;Description automatically generated">
            <a:extLst>
              <a:ext uri="{FF2B5EF4-FFF2-40B4-BE49-F238E27FC236}">
                <a16:creationId xmlns:a16="http://schemas.microsoft.com/office/drawing/2014/main" id="{B61C0D2D-6122-4B0B-8AE5-830C5B06F9A1}"/>
              </a:ext>
            </a:extLst>
          </p:cNvPr>
          <p:cNvPicPr>
            <a:picLocks noGrp="1" noChangeAspect="1"/>
          </p:cNvPicPr>
          <p:nvPr>
            <p:ph idx="1"/>
          </p:nvPr>
        </p:nvPicPr>
        <p:blipFill>
          <a:blip r:embed="rId3"/>
          <a:stretch>
            <a:fillRect/>
          </a:stretch>
        </p:blipFill>
        <p:spPr>
          <a:xfrm>
            <a:off x="5167747" y="818322"/>
            <a:ext cx="6223095" cy="5218042"/>
          </a:xfrm>
        </p:spPr>
      </p:pic>
      <p:pic>
        <p:nvPicPr>
          <p:cNvPr id="4" name="Picture 4" descr="Table&#10;&#10;Description automatically generated">
            <a:extLst>
              <a:ext uri="{FF2B5EF4-FFF2-40B4-BE49-F238E27FC236}">
                <a16:creationId xmlns:a16="http://schemas.microsoft.com/office/drawing/2014/main" id="{9BF0AF6A-2698-42E3-BEC1-1D8A4CDECD35}"/>
              </a:ext>
            </a:extLst>
          </p:cNvPr>
          <p:cNvPicPr>
            <a:picLocks noChangeAspect="1"/>
          </p:cNvPicPr>
          <p:nvPr/>
        </p:nvPicPr>
        <p:blipFill>
          <a:blip r:embed="rId4"/>
          <a:stretch>
            <a:fillRect/>
          </a:stretch>
        </p:blipFill>
        <p:spPr>
          <a:xfrm>
            <a:off x="470452" y="1827027"/>
            <a:ext cx="4631634" cy="2766624"/>
          </a:xfrm>
          <a:prstGeom prst="rect">
            <a:avLst/>
          </a:prstGeom>
        </p:spPr>
      </p:pic>
      <p:sp>
        <p:nvSpPr>
          <p:cNvPr id="6" name="TextBox 5">
            <a:extLst>
              <a:ext uri="{FF2B5EF4-FFF2-40B4-BE49-F238E27FC236}">
                <a16:creationId xmlns:a16="http://schemas.microsoft.com/office/drawing/2014/main" id="{D9DB660C-07DE-4B56-AAEA-7B531C03AEA4}"/>
              </a:ext>
            </a:extLst>
          </p:cNvPr>
          <p:cNvSpPr txBox="1"/>
          <p:nvPr/>
        </p:nvSpPr>
        <p:spPr>
          <a:xfrm>
            <a:off x="801757" y="454549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SNP table</a:t>
            </a:r>
          </a:p>
        </p:txBody>
      </p:sp>
      <p:sp>
        <p:nvSpPr>
          <p:cNvPr id="7" name="TextBox 6">
            <a:extLst>
              <a:ext uri="{FF2B5EF4-FFF2-40B4-BE49-F238E27FC236}">
                <a16:creationId xmlns:a16="http://schemas.microsoft.com/office/drawing/2014/main" id="{21C3E734-6C5B-4ACB-A84D-980228345864}"/>
              </a:ext>
            </a:extLst>
          </p:cNvPr>
          <p:cNvSpPr txBox="1"/>
          <p:nvPr/>
        </p:nvSpPr>
        <p:spPr>
          <a:xfrm>
            <a:off x="5214730" y="61291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SNP characteristics table</a:t>
            </a:r>
          </a:p>
        </p:txBody>
      </p:sp>
    </p:spTree>
    <p:extLst>
      <p:ext uri="{BB962C8B-B14F-4D97-AF65-F5344CB8AC3E}">
        <p14:creationId xmlns:p14="http://schemas.microsoft.com/office/powerpoint/2010/main" val="2956812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7678-0C90-4951-A405-BAD59DB3A2C8}"/>
              </a:ext>
            </a:extLst>
          </p:cNvPr>
          <p:cNvSpPr>
            <a:spLocks noGrp="1"/>
          </p:cNvSpPr>
          <p:nvPr>
            <p:ph type="title"/>
          </p:nvPr>
        </p:nvSpPr>
        <p:spPr/>
        <p:txBody>
          <a:bodyPr/>
          <a:lstStyle/>
          <a:p>
            <a:r>
              <a:rPr lang="en-GB"/>
              <a:t>VCF to CSV</a:t>
            </a:r>
          </a:p>
        </p:txBody>
      </p:sp>
      <p:sp>
        <p:nvSpPr>
          <p:cNvPr id="6" name="TextBox 5">
            <a:extLst>
              <a:ext uri="{FF2B5EF4-FFF2-40B4-BE49-F238E27FC236}">
                <a16:creationId xmlns:a16="http://schemas.microsoft.com/office/drawing/2014/main" id="{D9DB660C-07DE-4B56-AAEA-7B531C03AEA4}"/>
              </a:ext>
            </a:extLst>
          </p:cNvPr>
          <p:cNvSpPr txBox="1"/>
          <p:nvPr/>
        </p:nvSpPr>
        <p:spPr>
          <a:xfrm>
            <a:off x="894522" y="2093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gene name table- lots of SNPs per gene</a:t>
            </a:r>
          </a:p>
        </p:txBody>
      </p:sp>
      <p:pic>
        <p:nvPicPr>
          <p:cNvPr id="9" name="Picture 9" descr="A picture containing calendar&#10;&#10;Description automatically generated">
            <a:extLst>
              <a:ext uri="{FF2B5EF4-FFF2-40B4-BE49-F238E27FC236}">
                <a16:creationId xmlns:a16="http://schemas.microsoft.com/office/drawing/2014/main" id="{3890ABB1-0402-463B-960C-0DF58D14167E}"/>
              </a:ext>
            </a:extLst>
          </p:cNvPr>
          <p:cNvPicPr>
            <a:picLocks noGrp="1" noChangeAspect="1"/>
          </p:cNvPicPr>
          <p:nvPr>
            <p:ph idx="1"/>
          </p:nvPr>
        </p:nvPicPr>
        <p:blipFill>
          <a:blip r:embed="rId3"/>
          <a:stretch>
            <a:fillRect/>
          </a:stretch>
        </p:blipFill>
        <p:spPr>
          <a:xfrm>
            <a:off x="4284282" y="897834"/>
            <a:ext cx="1708497" cy="5377069"/>
          </a:xfrm>
        </p:spPr>
      </p:pic>
      <p:pic>
        <p:nvPicPr>
          <p:cNvPr id="10" name="Picture 10">
            <a:extLst>
              <a:ext uri="{FF2B5EF4-FFF2-40B4-BE49-F238E27FC236}">
                <a16:creationId xmlns:a16="http://schemas.microsoft.com/office/drawing/2014/main" id="{E22B85AE-791E-40C6-8751-F9FCE86A1923}"/>
              </a:ext>
            </a:extLst>
          </p:cNvPr>
          <p:cNvPicPr>
            <a:picLocks noChangeAspect="1"/>
          </p:cNvPicPr>
          <p:nvPr/>
        </p:nvPicPr>
        <p:blipFill>
          <a:blip r:embed="rId4"/>
          <a:stretch>
            <a:fillRect/>
          </a:stretch>
        </p:blipFill>
        <p:spPr>
          <a:xfrm>
            <a:off x="6059327" y="894522"/>
            <a:ext cx="1696736" cy="5380382"/>
          </a:xfrm>
          <a:prstGeom prst="rect">
            <a:avLst/>
          </a:prstGeom>
        </p:spPr>
      </p:pic>
      <p:pic>
        <p:nvPicPr>
          <p:cNvPr id="11" name="Picture 11" descr="Calendar&#10;&#10;Description automatically generated">
            <a:extLst>
              <a:ext uri="{FF2B5EF4-FFF2-40B4-BE49-F238E27FC236}">
                <a16:creationId xmlns:a16="http://schemas.microsoft.com/office/drawing/2014/main" id="{3CDB9041-D008-4AFE-88E5-061F85DDA0BA}"/>
              </a:ext>
            </a:extLst>
          </p:cNvPr>
          <p:cNvPicPr>
            <a:picLocks noChangeAspect="1"/>
          </p:cNvPicPr>
          <p:nvPr/>
        </p:nvPicPr>
        <p:blipFill>
          <a:blip r:embed="rId5"/>
          <a:stretch>
            <a:fillRect/>
          </a:stretch>
        </p:blipFill>
        <p:spPr>
          <a:xfrm>
            <a:off x="7870870" y="894522"/>
            <a:ext cx="1525842" cy="5380382"/>
          </a:xfrm>
          <a:prstGeom prst="rect">
            <a:avLst/>
          </a:prstGeom>
        </p:spPr>
      </p:pic>
      <p:pic>
        <p:nvPicPr>
          <p:cNvPr id="12" name="Picture 12" descr="A picture containing text, crossword puzzle, document&#10;&#10;Description automatically generated">
            <a:extLst>
              <a:ext uri="{FF2B5EF4-FFF2-40B4-BE49-F238E27FC236}">
                <a16:creationId xmlns:a16="http://schemas.microsoft.com/office/drawing/2014/main" id="{3810B179-7A6B-4579-9D2A-2F12E08A4113}"/>
              </a:ext>
            </a:extLst>
          </p:cNvPr>
          <p:cNvPicPr>
            <a:picLocks noChangeAspect="1"/>
          </p:cNvPicPr>
          <p:nvPr/>
        </p:nvPicPr>
        <p:blipFill>
          <a:blip r:embed="rId6"/>
          <a:stretch>
            <a:fillRect/>
          </a:stretch>
        </p:blipFill>
        <p:spPr>
          <a:xfrm>
            <a:off x="9546842" y="894522"/>
            <a:ext cx="1566454" cy="5380382"/>
          </a:xfrm>
          <a:prstGeom prst="rect">
            <a:avLst/>
          </a:prstGeom>
        </p:spPr>
      </p:pic>
    </p:spTree>
    <p:extLst>
      <p:ext uri="{BB962C8B-B14F-4D97-AF65-F5344CB8AC3E}">
        <p14:creationId xmlns:p14="http://schemas.microsoft.com/office/powerpoint/2010/main" val="1695072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9832BDEB-A9DA-43F7-B975-B770DABA17B6}"/>
              </a:ext>
            </a:extLst>
          </p:cNvPr>
          <p:cNvSpPr/>
          <p:nvPr/>
        </p:nvSpPr>
        <p:spPr>
          <a:xfrm>
            <a:off x="4182141" y="5099221"/>
            <a:ext cx="5517806" cy="116058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a:t>Website   </a:t>
            </a:r>
          </a:p>
        </p:txBody>
      </p:sp>
      <p:sp>
        <p:nvSpPr>
          <p:cNvPr id="4" name="Rectangle: Rounded Corners 3">
            <a:extLst>
              <a:ext uri="{FF2B5EF4-FFF2-40B4-BE49-F238E27FC236}">
                <a16:creationId xmlns:a16="http://schemas.microsoft.com/office/drawing/2014/main" id="{15B1AD3D-BF12-4605-9E5D-27403ACF5B98}"/>
              </a:ext>
            </a:extLst>
          </p:cNvPr>
          <p:cNvSpPr/>
          <p:nvPr/>
        </p:nvSpPr>
        <p:spPr>
          <a:xfrm>
            <a:off x="4357988" y="3540053"/>
            <a:ext cx="5130945" cy="116058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a:t>Website   </a:t>
            </a:r>
          </a:p>
        </p:txBody>
      </p:sp>
      <p:sp>
        <p:nvSpPr>
          <p:cNvPr id="6" name="TextBox 5">
            <a:extLst>
              <a:ext uri="{FF2B5EF4-FFF2-40B4-BE49-F238E27FC236}">
                <a16:creationId xmlns:a16="http://schemas.microsoft.com/office/drawing/2014/main" id="{B5C5C3D7-DD0F-42F7-861A-97C3C69FC0E8}"/>
              </a:ext>
            </a:extLst>
          </p:cNvPr>
          <p:cNvSpPr txBox="1"/>
          <p:nvPr/>
        </p:nvSpPr>
        <p:spPr>
          <a:xfrm>
            <a:off x="8434137"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Backend </a:t>
            </a:r>
          </a:p>
        </p:txBody>
      </p:sp>
      <p:sp>
        <p:nvSpPr>
          <p:cNvPr id="7" name="TextBox 6">
            <a:extLst>
              <a:ext uri="{FF2B5EF4-FFF2-40B4-BE49-F238E27FC236}">
                <a16:creationId xmlns:a16="http://schemas.microsoft.com/office/drawing/2014/main" id="{60B56E61-B1A7-410D-8CEF-A73CFDD8685E}"/>
              </a:ext>
            </a:extLst>
          </p:cNvPr>
          <p:cNvSpPr txBox="1"/>
          <p:nvPr/>
        </p:nvSpPr>
        <p:spPr>
          <a:xfrm>
            <a:off x="8724900" y="47745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Frontend  </a:t>
            </a:r>
          </a:p>
        </p:txBody>
      </p:sp>
      <p:sp>
        <p:nvSpPr>
          <p:cNvPr id="2" name="Title 1">
            <a:extLst>
              <a:ext uri="{FF2B5EF4-FFF2-40B4-BE49-F238E27FC236}">
                <a16:creationId xmlns:a16="http://schemas.microsoft.com/office/drawing/2014/main" id="{E6F5611B-A944-4B16-BBCF-488725BD16BE}"/>
              </a:ext>
            </a:extLst>
          </p:cNvPr>
          <p:cNvSpPr>
            <a:spLocks noGrp="1"/>
          </p:cNvSpPr>
          <p:nvPr>
            <p:ph type="title"/>
          </p:nvPr>
        </p:nvSpPr>
        <p:spPr>
          <a:xfrm>
            <a:off x="6524005" y="726546"/>
            <a:ext cx="5520612" cy="1356360"/>
          </a:xfrm>
        </p:spPr>
        <p:txBody>
          <a:bodyPr/>
          <a:lstStyle/>
          <a:p>
            <a:r>
              <a:rPr lang="en-GB"/>
              <a:t>Software architecture </a:t>
            </a:r>
          </a:p>
        </p:txBody>
      </p:sp>
      <p:sp>
        <p:nvSpPr>
          <p:cNvPr id="30" name="Rectangle: Rounded Corners 29">
            <a:extLst>
              <a:ext uri="{FF2B5EF4-FFF2-40B4-BE49-F238E27FC236}">
                <a16:creationId xmlns:a16="http://schemas.microsoft.com/office/drawing/2014/main" id="{F62BCCEB-805D-4823-BA60-B56B260C605F}"/>
              </a:ext>
            </a:extLst>
          </p:cNvPr>
          <p:cNvSpPr/>
          <p:nvPr/>
        </p:nvSpPr>
        <p:spPr>
          <a:xfrm>
            <a:off x="6002574" y="3658452"/>
            <a:ext cx="1337629" cy="91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GB"/>
              <a:t>Pandas </a:t>
            </a:r>
            <a:r>
              <a:rPr lang="en-GB" err="1"/>
              <a:t>dataframe</a:t>
            </a:r>
            <a:r>
              <a:rPr lang="en-GB"/>
              <a:t> </a:t>
            </a:r>
          </a:p>
        </p:txBody>
      </p:sp>
      <p:sp>
        <p:nvSpPr>
          <p:cNvPr id="31" name="Rectangle: Rounded Corners 30">
            <a:extLst>
              <a:ext uri="{FF2B5EF4-FFF2-40B4-BE49-F238E27FC236}">
                <a16:creationId xmlns:a16="http://schemas.microsoft.com/office/drawing/2014/main" id="{94B1DB51-A14D-4FBC-BCBA-9A9CD14F4C00}"/>
              </a:ext>
            </a:extLst>
          </p:cNvPr>
          <p:cNvSpPr/>
          <p:nvPr/>
        </p:nvSpPr>
        <p:spPr>
          <a:xfrm>
            <a:off x="4311097" y="5228175"/>
            <a:ext cx="529506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Website   </a:t>
            </a:r>
          </a:p>
        </p:txBody>
      </p:sp>
      <p:sp>
        <p:nvSpPr>
          <p:cNvPr id="32" name="Rectangle: Rounded Corners 31">
            <a:extLst>
              <a:ext uri="{FF2B5EF4-FFF2-40B4-BE49-F238E27FC236}">
                <a16:creationId xmlns:a16="http://schemas.microsoft.com/office/drawing/2014/main" id="{7750C85D-3432-495A-B035-5FE1645FE6DB}"/>
              </a:ext>
            </a:extLst>
          </p:cNvPr>
          <p:cNvSpPr/>
          <p:nvPr/>
        </p:nvSpPr>
        <p:spPr>
          <a:xfrm>
            <a:off x="2575243" y="5228175"/>
            <a:ext cx="1337629"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a:t>User input   </a:t>
            </a:r>
          </a:p>
        </p:txBody>
      </p:sp>
      <p:sp>
        <p:nvSpPr>
          <p:cNvPr id="33" name="Rectangle: Rounded Corners 32">
            <a:extLst>
              <a:ext uri="{FF2B5EF4-FFF2-40B4-BE49-F238E27FC236}">
                <a16:creationId xmlns:a16="http://schemas.microsoft.com/office/drawing/2014/main" id="{0A3F8E83-D188-41E7-990D-342E86A741E7}"/>
              </a:ext>
            </a:extLst>
          </p:cNvPr>
          <p:cNvSpPr/>
          <p:nvPr/>
        </p:nvSpPr>
        <p:spPr>
          <a:xfrm>
            <a:off x="10004390" y="5228175"/>
            <a:ext cx="1337629"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a:t>User output    </a:t>
            </a:r>
          </a:p>
        </p:txBody>
      </p:sp>
      <p:sp>
        <p:nvSpPr>
          <p:cNvPr id="34" name="Rectangle: Rounded Corners 33">
            <a:extLst>
              <a:ext uri="{FF2B5EF4-FFF2-40B4-BE49-F238E27FC236}">
                <a16:creationId xmlns:a16="http://schemas.microsoft.com/office/drawing/2014/main" id="{FD77DD6C-3B52-4A09-A74A-A4E5DC95F3D7}"/>
              </a:ext>
            </a:extLst>
          </p:cNvPr>
          <p:cNvSpPr/>
          <p:nvPr/>
        </p:nvSpPr>
        <p:spPr>
          <a:xfrm>
            <a:off x="857855" y="2246211"/>
            <a:ext cx="1356687"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VCF</a:t>
            </a:r>
          </a:p>
        </p:txBody>
      </p:sp>
      <p:sp>
        <p:nvSpPr>
          <p:cNvPr id="35" name="Rectangle: Rounded Corners 34">
            <a:extLst>
              <a:ext uri="{FF2B5EF4-FFF2-40B4-BE49-F238E27FC236}">
                <a16:creationId xmlns:a16="http://schemas.microsoft.com/office/drawing/2014/main" id="{8619A8EC-EF5A-4003-9F3F-DF1F9785688D}"/>
              </a:ext>
            </a:extLst>
          </p:cNvPr>
          <p:cNvSpPr/>
          <p:nvPr/>
        </p:nvSpPr>
        <p:spPr>
          <a:xfrm>
            <a:off x="2484723" y="3643211"/>
            <a:ext cx="1356687"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a:t>CSV</a:t>
            </a:r>
          </a:p>
        </p:txBody>
      </p:sp>
      <p:sp>
        <p:nvSpPr>
          <p:cNvPr id="36" name="Rectangle: Rounded Corners 35">
            <a:extLst>
              <a:ext uri="{FF2B5EF4-FFF2-40B4-BE49-F238E27FC236}">
                <a16:creationId xmlns:a16="http://schemas.microsoft.com/office/drawing/2014/main" id="{A39B5298-D6A4-49ED-8778-02FDAF1D4920}"/>
              </a:ext>
            </a:extLst>
          </p:cNvPr>
          <p:cNvSpPr/>
          <p:nvPr/>
        </p:nvSpPr>
        <p:spPr>
          <a:xfrm>
            <a:off x="4516675" y="3658452"/>
            <a:ext cx="1099674" cy="91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SQL</a:t>
            </a:r>
          </a:p>
        </p:txBody>
      </p:sp>
      <p:cxnSp>
        <p:nvCxnSpPr>
          <p:cNvPr id="37" name="Straight Arrow Connector 36">
            <a:extLst>
              <a:ext uri="{FF2B5EF4-FFF2-40B4-BE49-F238E27FC236}">
                <a16:creationId xmlns:a16="http://schemas.microsoft.com/office/drawing/2014/main" id="{216E5D99-9A5B-4296-B2E1-825A94B21137}"/>
              </a:ext>
            </a:extLst>
          </p:cNvPr>
          <p:cNvCxnSpPr>
            <a:cxnSpLocks/>
            <a:stCxn id="35" idx="3"/>
          </p:cNvCxnSpPr>
          <p:nvPr/>
        </p:nvCxnSpPr>
        <p:spPr>
          <a:xfrm>
            <a:off x="3841410" y="4100411"/>
            <a:ext cx="67834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30B7C742-2D0A-4FDD-85C4-4DF2BA2AECC8}"/>
              </a:ext>
            </a:extLst>
          </p:cNvPr>
          <p:cNvCxnSpPr>
            <a:stCxn id="36" idx="3"/>
            <a:endCxn id="30" idx="1"/>
          </p:cNvCxnSpPr>
          <p:nvPr/>
        </p:nvCxnSpPr>
        <p:spPr>
          <a:xfrm>
            <a:off x="5616349" y="4115652"/>
            <a:ext cx="3862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Rectangle: Rounded Corners 38">
            <a:extLst>
              <a:ext uri="{FF2B5EF4-FFF2-40B4-BE49-F238E27FC236}">
                <a16:creationId xmlns:a16="http://schemas.microsoft.com/office/drawing/2014/main" id="{0732F16E-99C7-487B-9DF1-D9286E5D0B47}"/>
              </a:ext>
            </a:extLst>
          </p:cNvPr>
          <p:cNvSpPr/>
          <p:nvPr/>
        </p:nvSpPr>
        <p:spPr>
          <a:xfrm>
            <a:off x="7778034" y="3658452"/>
            <a:ext cx="1506277" cy="91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Statistical calculations</a:t>
            </a:r>
          </a:p>
        </p:txBody>
      </p:sp>
      <p:cxnSp>
        <p:nvCxnSpPr>
          <p:cNvPr id="40" name="Straight Arrow Connector 39">
            <a:extLst>
              <a:ext uri="{FF2B5EF4-FFF2-40B4-BE49-F238E27FC236}">
                <a16:creationId xmlns:a16="http://schemas.microsoft.com/office/drawing/2014/main" id="{119D89B4-DC49-45B0-8446-79B9C9ADE4CA}"/>
              </a:ext>
            </a:extLst>
          </p:cNvPr>
          <p:cNvCxnSpPr>
            <a:cxnSpLocks/>
            <a:stCxn id="30" idx="3"/>
            <a:endCxn id="39" idx="1"/>
          </p:cNvCxnSpPr>
          <p:nvPr/>
        </p:nvCxnSpPr>
        <p:spPr>
          <a:xfrm>
            <a:off x="7340203" y="4115652"/>
            <a:ext cx="4378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Rectangle: Rounded Corners 40">
            <a:extLst>
              <a:ext uri="{FF2B5EF4-FFF2-40B4-BE49-F238E27FC236}">
                <a16:creationId xmlns:a16="http://schemas.microsoft.com/office/drawing/2014/main" id="{86E98BBB-BD78-4068-9274-C12C1B773D7A}"/>
              </a:ext>
            </a:extLst>
          </p:cNvPr>
          <p:cNvSpPr/>
          <p:nvPr/>
        </p:nvSpPr>
        <p:spPr>
          <a:xfrm>
            <a:off x="2484723" y="2230971"/>
            <a:ext cx="1356689"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Gene name</a:t>
            </a:r>
          </a:p>
        </p:txBody>
      </p:sp>
      <p:sp>
        <p:nvSpPr>
          <p:cNvPr id="42" name="Rectangle: Rounded Corners 41">
            <a:extLst>
              <a:ext uri="{FF2B5EF4-FFF2-40B4-BE49-F238E27FC236}">
                <a16:creationId xmlns:a16="http://schemas.microsoft.com/office/drawing/2014/main" id="{A55FEEB5-0F61-42A5-B76A-1F554CBBBD97}"/>
              </a:ext>
            </a:extLst>
          </p:cNvPr>
          <p:cNvSpPr/>
          <p:nvPr/>
        </p:nvSpPr>
        <p:spPr>
          <a:xfrm>
            <a:off x="4111593" y="2230971"/>
            <a:ext cx="1280161"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Gene alias</a:t>
            </a:r>
          </a:p>
        </p:txBody>
      </p:sp>
      <p:cxnSp>
        <p:nvCxnSpPr>
          <p:cNvPr id="43" name="Connector: Elbow 42">
            <a:extLst>
              <a:ext uri="{FF2B5EF4-FFF2-40B4-BE49-F238E27FC236}">
                <a16:creationId xmlns:a16="http://schemas.microsoft.com/office/drawing/2014/main" id="{F55537E5-105B-4A24-9564-B1C2131671E7}"/>
              </a:ext>
            </a:extLst>
          </p:cNvPr>
          <p:cNvCxnSpPr>
            <a:stCxn id="41" idx="2"/>
            <a:endCxn id="35" idx="0"/>
          </p:cNvCxnSpPr>
          <p:nvPr/>
        </p:nvCxnSpPr>
        <p:spPr>
          <a:xfrm rot="5400000">
            <a:off x="2914148" y="3394291"/>
            <a:ext cx="497840" cy="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4" name="Connector: Elbow 43">
            <a:extLst>
              <a:ext uri="{FF2B5EF4-FFF2-40B4-BE49-F238E27FC236}">
                <a16:creationId xmlns:a16="http://schemas.microsoft.com/office/drawing/2014/main" id="{4A3F07A4-F3E7-42D1-99C0-076D77027C04}"/>
              </a:ext>
            </a:extLst>
          </p:cNvPr>
          <p:cNvCxnSpPr>
            <a:cxnSpLocks/>
            <a:stCxn id="34" idx="2"/>
            <a:endCxn id="35" idx="0"/>
          </p:cNvCxnSpPr>
          <p:nvPr/>
        </p:nvCxnSpPr>
        <p:spPr>
          <a:xfrm rot="16200000" flipH="1">
            <a:off x="2108333" y="2588477"/>
            <a:ext cx="482600" cy="1626868"/>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45" name="Connector: Elbow 44">
            <a:extLst>
              <a:ext uri="{FF2B5EF4-FFF2-40B4-BE49-F238E27FC236}">
                <a16:creationId xmlns:a16="http://schemas.microsoft.com/office/drawing/2014/main" id="{1A4B8DC5-5D49-4DF5-B426-0BDFDF5FFC79}"/>
              </a:ext>
            </a:extLst>
          </p:cNvPr>
          <p:cNvCxnSpPr>
            <a:cxnSpLocks/>
          </p:cNvCxnSpPr>
          <p:nvPr/>
        </p:nvCxnSpPr>
        <p:spPr>
          <a:xfrm rot="5400000">
            <a:off x="3708451" y="2609319"/>
            <a:ext cx="497840" cy="158860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46" name="Rectangle: Rounded Corners 45">
            <a:extLst>
              <a:ext uri="{FF2B5EF4-FFF2-40B4-BE49-F238E27FC236}">
                <a16:creationId xmlns:a16="http://schemas.microsoft.com/office/drawing/2014/main" id="{DF7E1617-FEC6-4B1E-BE1C-4F6171595A2A}"/>
              </a:ext>
            </a:extLst>
          </p:cNvPr>
          <p:cNvSpPr/>
          <p:nvPr/>
        </p:nvSpPr>
        <p:spPr>
          <a:xfrm>
            <a:off x="2484723" y="981291"/>
            <a:ext cx="1356687" cy="914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err="1"/>
              <a:t>Ensembl</a:t>
            </a:r>
            <a:endParaRPr lang="en-GB"/>
          </a:p>
        </p:txBody>
      </p:sp>
      <p:sp>
        <p:nvSpPr>
          <p:cNvPr id="47" name="Rectangle: Rounded Corners 46">
            <a:extLst>
              <a:ext uri="{FF2B5EF4-FFF2-40B4-BE49-F238E27FC236}">
                <a16:creationId xmlns:a16="http://schemas.microsoft.com/office/drawing/2014/main" id="{63B0D901-7AE3-48D7-A6E0-952B81587018}"/>
              </a:ext>
            </a:extLst>
          </p:cNvPr>
          <p:cNvSpPr/>
          <p:nvPr/>
        </p:nvSpPr>
        <p:spPr>
          <a:xfrm>
            <a:off x="4111593" y="981291"/>
            <a:ext cx="1280161" cy="914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Entrez</a:t>
            </a:r>
          </a:p>
        </p:txBody>
      </p:sp>
      <p:cxnSp>
        <p:nvCxnSpPr>
          <p:cNvPr id="48" name="Straight Arrow Connector 47">
            <a:extLst>
              <a:ext uri="{FF2B5EF4-FFF2-40B4-BE49-F238E27FC236}">
                <a16:creationId xmlns:a16="http://schemas.microsoft.com/office/drawing/2014/main" id="{25FC8A9E-346A-4AAB-A81F-5D2982A88495}"/>
              </a:ext>
            </a:extLst>
          </p:cNvPr>
          <p:cNvCxnSpPr>
            <a:stCxn id="46" idx="2"/>
            <a:endCxn id="41" idx="0"/>
          </p:cNvCxnSpPr>
          <p:nvPr/>
        </p:nvCxnSpPr>
        <p:spPr>
          <a:xfrm>
            <a:off x="3163067" y="1895691"/>
            <a:ext cx="1" cy="33528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AA0189BE-3472-4ED9-9BF1-526450221E24}"/>
              </a:ext>
            </a:extLst>
          </p:cNvPr>
          <p:cNvCxnSpPr>
            <a:stCxn id="47" idx="2"/>
            <a:endCxn id="42" idx="0"/>
          </p:cNvCxnSpPr>
          <p:nvPr/>
        </p:nvCxnSpPr>
        <p:spPr>
          <a:xfrm>
            <a:off x="4751674" y="1895691"/>
            <a:ext cx="0" cy="33528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4F404526-0FFE-48FA-AE99-0C9009DF5057}"/>
              </a:ext>
            </a:extLst>
          </p:cNvPr>
          <p:cNvCxnSpPr>
            <a:stCxn id="32" idx="3"/>
            <a:endCxn id="31" idx="1"/>
          </p:cNvCxnSpPr>
          <p:nvPr/>
        </p:nvCxnSpPr>
        <p:spPr>
          <a:xfrm>
            <a:off x="3912872" y="5685375"/>
            <a:ext cx="3982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FB3BB401-AA09-4DB7-B448-F8ED167312D5}"/>
              </a:ext>
            </a:extLst>
          </p:cNvPr>
          <p:cNvCxnSpPr>
            <a:stCxn id="31" idx="3"/>
            <a:endCxn id="33" idx="1"/>
          </p:cNvCxnSpPr>
          <p:nvPr/>
        </p:nvCxnSpPr>
        <p:spPr>
          <a:xfrm>
            <a:off x="9606165" y="5685375"/>
            <a:ext cx="3982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4F23F100-E6ED-4374-BEEC-0DF9A2FB6339}"/>
              </a:ext>
            </a:extLst>
          </p:cNvPr>
          <p:cNvCxnSpPr>
            <a:cxnSpLocks/>
            <a:endCxn id="36" idx="2"/>
          </p:cNvCxnSpPr>
          <p:nvPr/>
        </p:nvCxnSpPr>
        <p:spPr>
          <a:xfrm flipV="1">
            <a:off x="5066512" y="4572852"/>
            <a:ext cx="0" cy="6502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0CEF8BBE-AF13-49C1-9DC5-7204E07C3412}"/>
              </a:ext>
            </a:extLst>
          </p:cNvPr>
          <p:cNvCxnSpPr>
            <a:cxnSpLocks/>
            <a:stCxn id="39" idx="2"/>
          </p:cNvCxnSpPr>
          <p:nvPr/>
        </p:nvCxnSpPr>
        <p:spPr>
          <a:xfrm>
            <a:off x="8531173" y="4572852"/>
            <a:ext cx="0" cy="6502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Rectangle: Rounded Corners 53">
            <a:extLst>
              <a:ext uri="{FF2B5EF4-FFF2-40B4-BE49-F238E27FC236}">
                <a16:creationId xmlns:a16="http://schemas.microsoft.com/office/drawing/2014/main" id="{93314EFD-476E-4548-A637-F794932A2F4D}"/>
              </a:ext>
            </a:extLst>
          </p:cNvPr>
          <p:cNvSpPr/>
          <p:nvPr/>
        </p:nvSpPr>
        <p:spPr>
          <a:xfrm>
            <a:off x="857855" y="981291"/>
            <a:ext cx="1356687" cy="914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a:effectLst/>
                <a:latin typeface="Calibri" panose="020F0502020204030204" pitchFamily="34" charset="0"/>
                <a:ea typeface="Calibri" panose="020F0502020204030204" pitchFamily="34" charset="0"/>
                <a:cs typeface="Times New Roman" panose="02020603050405020304" pitchFamily="18" charset="0"/>
              </a:rPr>
              <a:t>1000 genomes project </a:t>
            </a:r>
            <a:endParaRPr lang="en-GB"/>
          </a:p>
        </p:txBody>
      </p:sp>
      <p:cxnSp>
        <p:nvCxnSpPr>
          <p:cNvPr id="55" name="Straight Arrow Connector 54">
            <a:extLst>
              <a:ext uri="{FF2B5EF4-FFF2-40B4-BE49-F238E27FC236}">
                <a16:creationId xmlns:a16="http://schemas.microsoft.com/office/drawing/2014/main" id="{5D84C907-D861-4E4E-BAD7-7AD237F81B4F}"/>
              </a:ext>
            </a:extLst>
          </p:cNvPr>
          <p:cNvCxnSpPr>
            <a:cxnSpLocks/>
            <a:stCxn id="54" idx="2"/>
            <a:endCxn id="34" idx="0"/>
          </p:cNvCxnSpPr>
          <p:nvPr/>
        </p:nvCxnSpPr>
        <p:spPr>
          <a:xfrm>
            <a:off x="1536199" y="1895691"/>
            <a:ext cx="0" cy="35052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Oval 4">
            <a:extLst>
              <a:ext uri="{FF2B5EF4-FFF2-40B4-BE49-F238E27FC236}">
                <a16:creationId xmlns:a16="http://schemas.microsoft.com/office/drawing/2014/main" id="{9D1D55DA-6F37-4F66-A911-A8DBB97DBAE9}"/>
              </a:ext>
            </a:extLst>
          </p:cNvPr>
          <p:cNvSpPr/>
          <p:nvPr/>
        </p:nvSpPr>
        <p:spPr>
          <a:xfrm rot="-2460000">
            <a:off x="1790971" y="2557112"/>
            <a:ext cx="4094860" cy="179461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323757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E521B-7928-4F23-9CC8-BDBA9B78DE56}"/>
              </a:ext>
            </a:extLst>
          </p:cNvPr>
          <p:cNvSpPr>
            <a:spLocks noGrp="1"/>
          </p:cNvSpPr>
          <p:nvPr>
            <p:ph type="title"/>
          </p:nvPr>
        </p:nvSpPr>
        <p:spPr/>
        <p:txBody>
          <a:bodyPr/>
          <a:lstStyle/>
          <a:p>
            <a:r>
              <a:rPr lang="en-US"/>
              <a:t>Gene Alias CSV</a:t>
            </a:r>
          </a:p>
        </p:txBody>
      </p:sp>
      <p:graphicFrame>
        <p:nvGraphicFramePr>
          <p:cNvPr id="4" name="Table 4">
            <a:extLst>
              <a:ext uri="{FF2B5EF4-FFF2-40B4-BE49-F238E27FC236}">
                <a16:creationId xmlns:a16="http://schemas.microsoft.com/office/drawing/2014/main" id="{D9728819-FE8F-4E17-90F7-7CF49D205CD6}"/>
              </a:ext>
            </a:extLst>
          </p:cNvPr>
          <p:cNvGraphicFramePr>
            <a:graphicFrameLocks noGrp="1"/>
          </p:cNvGraphicFramePr>
          <p:nvPr>
            <p:ph idx="1"/>
            <p:extLst>
              <p:ext uri="{D42A27DB-BD31-4B8C-83A1-F6EECF244321}">
                <p14:modId xmlns:p14="http://schemas.microsoft.com/office/powerpoint/2010/main" val="3146009564"/>
              </p:ext>
            </p:extLst>
          </p:nvPr>
        </p:nvGraphicFramePr>
        <p:xfrm>
          <a:off x="1362075" y="1933575"/>
          <a:ext cx="4129050" cy="3895097"/>
        </p:xfrm>
        <a:graphic>
          <a:graphicData uri="http://schemas.openxmlformats.org/drawingml/2006/table">
            <a:tbl>
              <a:tblPr firstRow="1" bandRow="1">
                <a:tableStyleId>{5C22544A-7EE6-4342-B048-85BDC9FD1C3A}</a:tableStyleId>
              </a:tblPr>
              <a:tblGrid>
                <a:gridCol w="2064525">
                  <a:extLst>
                    <a:ext uri="{9D8B030D-6E8A-4147-A177-3AD203B41FA5}">
                      <a16:colId xmlns:a16="http://schemas.microsoft.com/office/drawing/2014/main" val="3346796402"/>
                    </a:ext>
                  </a:extLst>
                </a:gridCol>
                <a:gridCol w="2064525">
                  <a:extLst>
                    <a:ext uri="{9D8B030D-6E8A-4147-A177-3AD203B41FA5}">
                      <a16:colId xmlns:a16="http://schemas.microsoft.com/office/drawing/2014/main" val="1216215170"/>
                    </a:ext>
                  </a:extLst>
                </a:gridCol>
              </a:tblGrid>
              <a:tr h="558862">
                <a:tc>
                  <a:txBody>
                    <a:bodyPr/>
                    <a:lstStyle/>
                    <a:p>
                      <a:r>
                        <a:rPr lang="en-US"/>
                        <a:t>Gene name </a:t>
                      </a:r>
                    </a:p>
                  </a:txBody>
                  <a:tcPr/>
                </a:tc>
                <a:tc>
                  <a:txBody>
                    <a:bodyPr/>
                    <a:lstStyle/>
                    <a:p>
                      <a:r>
                        <a:rPr lang="en-US"/>
                        <a:t>Alias</a:t>
                      </a:r>
                    </a:p>
                  </a:txBody>
                  <a:tcPr/>
                </a:tc>
                <a:extLst>
                  <a:ext uri="{0D108BD9-81ED-4DB2-BD59-A6C34878D82A}">
                    <a16:rowId xmlns:a16="http://schemas.microsoft.com/office/drawing/2014/main" val="1787364308"/>
                  </a:ext>
                </a:extLst>
              </a:tr>
              <a:tr h="558862">
                <a:tc>
                  <a:txBody>
                    <a:bodyPr/>
                    <a:lstStyle/>
                    <a:p>
                      <a:r>
                        <a:rPr lang="en-US"/>
                        <a:t>1</a:t>
                      </a:r>
                    </a:p>
                  </a:txBody>
                  <a:tcPr/>
                </a:tc>
                <a:tc>
                  <a:txBody>
                    <a:bodyPr/>
                    <a:lstStyle/>
                    <a:p>
                      <a:r>
                        <a:rPr lang="en-US"/>
                        <a:t>1.1</a:t>
                      </a:r>
                    </a:p>
                  </a:txBody>
                  <a:tcPr/>
                </a:tc>
                <a:extLst>
                  <a:ext uri="{0D108BD9-81ED-4DB2-BD59-A6C34878D82A}">
                    <a16:rowId xmlns:a16="http://schemas.microsoft.com/office/drawing/2014/main" val="3890900923"/>
                  </a:ext>
                </a:extLst>
              </a:tr>
              <a:tr h="541926">
                <a:tc>
                  <a:txBody>
                    <a:bodyPr/>
                    <a:lstStyle/>
                    <a:p>
                      <a:r>
                        <a:rPr lang="en-US"/>
                        <a:t>1</a:t>
                      </a:r>
                    </a:p>
                  </a:txBody>
                  <a:tcPr/>
                </a:tc>
                <a:tc>
                  <a:txBody>
                    <a:bodyPr/>
                    <a:lstStyle/>
                    <a:p>
                      <a:r>
                        <a:rPr lang="en-US"/>
                        <a:t>1.2</a:t>
                      </a:r>
                    </a:p>
                  </a:txBody>
                  <a:tcPr/>
                </a:tc>
                <a:extLst>
                  <a:ext uri="{0D108BD9-81ED-4DB2-BD59-A6C34878D82A}">
                    <a16:rowId xmlns:a16="http://schemas.microsoft.com/office/drawing/2014/main" val="469179976"/>
                  </a:ext>
                </a:extLst>
              </a:tr>
              <a:tr h="567329">
                <a:tc>
                  <a:txBody>
                    <a:bodyPr/>
                    <a:lstStyle/>
                    <a:p>
                      <a:r>
                        <a:rPr lang="en-US"/>
                        <a:t>2</a:t>
                      </a:r>
                    </a:p>
                  </a:txBody>
                  <a:tcPr/>
                </a:tc>
                <a:tc>
                  <a:txBody>
                    <a:bodyPr/>
                    <a:lstStyle/>
                    <a:p>
                      <a:r>
                        <a:rPr lang="en-US"/>
                        <a:t>2.1</a:t>
                      </a:r>
                    </a:p>
                  </a:txBody>
                  <a:tcPr/>
                </a:tc>
                <a:extLst>
                  <a:ext uri="{0D108BD9-81ED-4DB2-BD59-A6C34878D82A}">
                    <a16:rowId xmlns:a16="http://schemas.microsoft.com/office/drawing/2014/main" val="121359652"/>
                  </a:ext>
                </a:extLst>
              </a:tr>
              <a:tr h="558862">
                <a:tc>
                  <a:txBody>
                    <a:bodyPr/>
                    <a:lstStyle/>
                    <a:p>
                      <a:r>
                        <a:rPr lang="en-US"/>
                        <a:t>2</a:t>
                      </a:r>
                    </a:p>
                  </a:txBody>
                  <a:tcPr/>
                </a:tc>
                <a:tc>
                  <a:txBody>
                    <a:bodyPr/>
                    <a:lstStyle/>
                    <a:p>
                      <a:r>
                        <a:rPr lang="en-US"/>
                        <a:t>2.2</a:t>
                      </a:r>
                    </a:p>
                  </a:txBody>
                  <a:tcPr/>
                </a:tc>
                <a:extLst>
                  <a:ext uri="{0D108BD9-81ED-4DB2-BD59-A6C34878D82A}">
                    <a16:rowId xmlns:a16="http://schemas.microsoft.com/office/drawing/2014/main" val="2575106068"/>
                  </a:ext>
                </a:extLst>
              </a:tr>
              <a:tr h="558862">
                <a:tc>
                  <a:txBody>
                    <a:bodyPr/>
                    <a:lstStyle/>
                    <a:p>
                      <a:pPr lvl="0">
                        <a:buNone/>
                      </a:pPr>
                      <a:r>
                        <a:rPr lang="en-US"/>
                        <a:t>2</a:t>
                      </a:r>
                    </a:p>
                  </a:txBody>
                  <a:tcPr/>
                </a:tc>
                <a:tc>
                  <a:txBody>
                    <a:bodyPr/>
                    <a:lstStyle/>
                    <a:p>
                      <a:pPr lvl="0">
                        <a:buNone/>
                      </a:pPr>
                      <a:r>
                        <a:rPr lang="en-US"/>
                        <a:t>2.3</a:t>
                      </a:r>
                    </a:p>
                  </a:txBody>
                  <a:tcPr/>
                </a:tc>
                <a:extLst>
                  <a:ext uri="{0D108BD9-81ED-4DB2-BD59-A6C34878D82A}">
                    <a16:rowId xmlns:a16="http://schemas.microsoft.com/office/drawing/2014/main" val="1829849419"/>
                  </a:ext>
                </a:extLst>
              </a:tr>
              <a:tr h="550394">
                <a:tc>
                  <a:txBody>
                    <a:bodyPr/>
                    <a:lstStyle/>
                    <a:p>
                      <a:pPr lvl="0">
                        <a:buNone/>
                      </a:pPr>
                      <a:r>
                        <a:rPr lang="en-US"/>
                        <a:t>...</a:t>
                      </a:r>
                    </a:p>
                  </a:txBody>
                  <a:tcPr/>
                </a:tc>
                <a:tc>
                  <a:txBody>
                    <a:bodyPr/>
                    <a:lstStyle/>
                    <a:p>
                      <a:pPr lvl="0">
                        <a:buNone/>
                      </a:pPr>
                      <a:r>
                        <a:rPr lang="en-US"/>
                        <a:t>...</a:t>
                      </a:r>
                    </a:p>
                  </a:txBody>
                  <a:tcPr/>
                </a:tc>
                <a:extLst>
                  <a:ext uri="{0D108BD9-81ED-4DB2-BD59-A6C34878D82A}">
                    <a16:rowId xmlns:a16="http://schemas.microsoft.com/office/drawing/2014/main" val="3750104607"/>
                  </a:ext>
                </a:extLst>
              </a:tr>
            </a:tbl>
          </a:graphicData>
        </a:graphic>
      </p:graphicFrame>
      <p:pic>
        <p:nvPicPr>
          <p:cNvPr id="3" name="Picture 4" descr="Table&#10;&#10;Description automatically generated">
            <a:extLst>
              <a:ext uri="{FF2B5EF4-FFF2-40B4-BE49-F238E27FC236}">
                <a16:creationId xmlns:a16="http://schemas.microsoft.com/office/drawing/2014/main" id="{CFF00895-ADA3-491C-987F-7BF45AB53140}"/>
              </a:ext>
            </a:extLst>
          </p:cNvPr>
          <p:cNvPicPr>
            <a:picLocks noChangeAspect="1"/>
          </p:cNvPicPr>
          <p:nvPr/>
        </p:nvPicPr>
        <p:blipFill>
          <a:blip r:embed="rId3"/>
          <a:stretch>
            <a:fillRect/>
          </a:stretch>
        </p:blipFill>
        <p:spPr>
          <a:xfrm>
            <a:off x="8124825" y="1581150"/>
            <a:ext cx="1914525" cy="4514850"/>
          </a:xfrm>
          <a:prstGeom prst="rect">
            <a:avLst/>
          </a:prstGeom>
        </p:spPr>
      </p:pic>
      <p:cxnSp>
        <p:nvCxnSpPr>
          <p:cNvPr id="6" name="Straight Arrow Connector 5">
            <a:extLst>
              <a:ext uri="{FF2B5EF4-FFF2-40B4-BE49-F238E27FC236}">
                <a16:creationId xmlns:a16="http://schemas.microsoft.com/office/drawing/2014/main" id="{FF2E5A16-AC20-48D2-A0B8-6B2F8553E2DD}"/>
              </a:ext>
            </a:extLst>
          </p:cNvPr>
          <p:cNvCxnSpPr/>
          <p:nvPr/>
        </p:nvCxnSpPr>
        <p:spPr>
          <a:xfrm flipV="1">
            <a:off x="5819775" y="3838575"/>
            <a:ext cx="169545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02176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1AA893F-FFF5-4C2F-8D76-8726F13A659A}"/>
              </a:ext>
            </a:extLst>
          </p:cNvPr>
          <p:cNvSpPr/>
          <p:nvPr/>
        </p:nvSpPr>
        <p:spPr>
          <a:xfrm>
            <a:off x="4182141" y="5099221"/>
            <a:ext cx="5517806" cy="116058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a:t>Website   </a:t>
            </a:r>
          </a:p>
        </p:txBody>
      </p:sp>
      <p:sp>
        <p:nvSpPr>
          <p:cNvPr id="4" name="Rectangle: Rounded Corners 3">
            <a:extLst>
              <a:ext uri="{FF2B5EF4-FFF2-40B4-BE49-F238E27FC236}">
                <a16:creationId xmlns:a16="http://schemas.microsoft.com/office/drawing/2014/main" id="{F839B0A7-2EFE-456B-BC3C-FAED8BD61EF5}"/>
              </a:ext>
            </a:extLst>
          </p:cNvPr>
          <p:cNvSpPr/>
          <p:nvPr/>
        </p:nvSpPr>
        <p:spPr>
          <a:xfrm>
            <a:off x="4357988" y="3540053"/>
            <a:ext cx="5130945" cy="116058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a:t>Website   </a:t>
            </a:r>
          </a:p>
        </p:txBody>
      </p:sp>
      <p:sp>
        <p:nvSpPr>
          <p:cNvPr id="6" name="TextBox 5">
            <a:extLst>
              <a:ext uri="{FF2B5EF4-FFF2-40B4-BE49-F238E27FC236}">
                <a16:creationId xmlns:a16="http://schemas.microsoft.com/office/drawing/2014/main" id="{767C2785-8AAA-4EF0-9A1B-ABBB3B866448}"/>
              </a:ext>
            </a:extLst>
          </p:cNvPr>
          <p:cNvSpPr txBox="1"/>
          <p:nvPr/>
        </p:nvSpPr>
        <p:spPr>
          <a:xfrm>
            <a:off x="8434137"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Backend </a:t>
            </a:r>
          </a:p>
        </p:txBody>
      </p:sp>
      <p:sp>
        <p:nvSpPr>
          <p:cNvPr id="7" name="TextBox 6">
            <a:extLst>
              <a:ext uri="{FF2B5EF4-FFF2-40B4-BE49-F238E27FC236}">
                <a16:creationId xmlns:a16="http://schemas.microsoft.com/office/drawing/2014/main" id="{1DCFFAA2-46A3-433F-86B3-2B2EC29696F9}"/>
              </a:ext>
            </a:extLst>
          </p:cNvPr>
          <p:cNvSpPr txBox="1"/>
          <p:nvPr/>
        </p:nvSpPr>
        <p:spPr>
          <a:xfrm>
            <a:off x="8724900" y="47745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Frontend  </a:t>
            </a:r>
          </a:p>
        </p:txBody>
      </p:sp>
      <p:sp>
        <p:nvSpPr>
          <p:cNvPr id="2" name="Title 1">
            <a:extLst>
              <a:ext uri="{FF2B5EF4-FFF2-40B4-BE49-F238E27FC236}">
                <a16:creationId xmlns:a16="http://schemas.microsoft.com/office/drawing/2014/main" id="{E6F5611B-A944-4B16-BBCF-488725BD16BE}"/>
              </a:ext>
            </a:extLst>
          </p:cNvPr>
          <p:cNvSpPr>
            <a:spLocks noGrp="1"/>
          </p:cNvSpPr>
          <p:nvPr>
            <p:ph type="title"/>
          </p:nvPr>
        </p:nvSpPr>
        <p:spPr>
          <a:xfrm>
            <a:off x="6524005" y="726546"/>
            <a:ext cx="5520612" cy="1356360"/>
          </a:xfrm>
        </p:spPr>
        <p:txBody>
          <a:bodyPr/>
          <a:lstStyle/>
          <a:p>
            <a:r>
              <a:rPr lang="en-GB"/>
              <a:t>Software architecture </a:t>
            </a:r>
          </a:p>
        </p:txBody>
      </p:sp>
      <p:sp>
        <p:nvSpPr>
          <p:cNvPr id="30" name="Rectangle: Rounded Corners 29">
            <a:extLst>
              <a:ext uri="{FF2B5EF4-FFF2-40B4-BE49-F238E27FC236}">
                <a16:creationId xmlns:a16="http://schemas.microsoft.com/office/drawing/2014/main" id="{F62BCCEB-805D-4823-BA60-B56B260C605F}"/>
              </a:ext>
            </a:extLst>
          </p:cNvPr>
          <p:cNvSpPr/>
          <p:nvPr/>
        </p:nvSpPr>
        <p:spPr>
          <a:xfrm>
            <a:off x="6002574" y="3658452"/>
            <a:ext cx="1337629" cy="91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GB"/>
              <a:t>Pandas </a:t>
            </a:r>
            <a:r>
              <a:rPr lang="en-GB" err="1"/>
              <a:t>dataframe</a:t>
            </a:r>
            <a:r>
              <a:rPr lang="en-GB"/>
              <a:t> </a:t>
            </a:r>
          </a:p>
        </p:txBody>
      </p:sp>
      <p:sp>
        <p:nvSpPr>
          <p:cNvPr id="31" name="Rectangle: Rounded Corners 30">
            <a:extLst>
              <a:ext uri="{FF2B5EF4-FFF2-40B4-BE49-F238E27FC236}">
                <a16:creationId xmlns:a16="http://schemas.microsoft.com/office/drawing/2014/main" id="{94B1DB51-A14D-4FBC-BCBA-9A9CD14F4C00}"/>
              </a:ext>
            </a:extLst>
          </p:cNvPr>
          <p:cNvSpPr/>
          <p:nvPr/>
        </p:nvSpPr>
        <p:spPr>
          <a:xfrm>
            <a:off x="4311097" y="5228175"/>
            <a:ext cx="529506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Website   </a:t>
            </a:r>
          </a:p>
        </p:txBody>
      </p:sp>
      <p:sp>
        <p:nvSpPr>
          <p:cNvPr id="32" name="Rectangle: Rounded Corners 31">
            <a:extLst>
              <a:ext uri="{FF2B5EF4-FFF2-40B4-BE49-F238E27FC236}">
                <a16:creationId xmlns:a16="http://schemas.microsoft.com/office/drawing/2014/main" id="{7750C85D-3432-495A-B035-5FE1645FE6DB}"/>
              </a:ext>
            </a:extLst>
          </p:cNvPr>
          <p:cNvSpPr/>
          <p:nvPr/>
        </p:nvSpPr>
        <p:spPr>
          <a:xfrm>
            <a:off x="2575243" y="5228175"/>
            <a:ext cx="1337629"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a:t>User input   </a:t>
            </a:r>
          </a:p>
        </p:txBody>
      </p:sp>
      <p:sp>
        <p:nvSpPr>
          <p:cNvPr id="33" name="Rectangle: Rounded Corners 32">
            <a:extLst>
              <a:ext uri="{FF2B5EF4-FFF2-40B4-BE49-F238E27FC236}">
                <a16:creationId xmlns:a16="http://schemas.microsoft.com/office/drawing/2014/main" id="{0A3F8E83-D188-41E7-990D-342E86A741E7}"/>
              </a:ext>
            </a:extLst>
          </p:cNvPr>
          <p:cNvSpPr/>
          <p:nvPr/>
        </p:nvSpPr>
        <p:spPr>
          <a:xfrm>
            <a:off x="10004390" y="5228175"/>
            <a:ext cx="1337629"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a:t>User output    </a:t>
            </a:r>
          </a:p>
        </p:txBody>
      </p:sp>
      <p:sp>
        <p:nvSpPr>
          <p:cNvPr id="34" name="Rectangle: Rounded Corners 33">
            <a:extLst>
              <a:ext uri="{FF2B5EF4-FFF2-40B4-BE49-F238E27FC236}">
                <a16:creationId xmlns:a16="http://schemas.microsoft.com/office/drawing/2014/main" id="{FD77DD6C-3B52-4A09-A74A-A4E5DC95F3D7}"/>
              </a:ext>
            </a:extLst>
          </p:cNvPr>
          <p:cNvSpPr/>
          <p:nvPr/>
        </p:nvSpPr>
        <p:spPr>
          <a:xfrm>
            <a:off x="857855" y="2246211"/>
            <a:ext cx="1356687"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VCF</a:t>
            </a:r>
          </a:p>
        </p:txBody>
      </p:sp>
      <p:sp>
        <p:nvSpPr>
          <p:cNvPr id="35" name="Rectangle: Rounded Corners 34">
            <a:extLst>
              <a:ext uri="{FF2B5EF4-FFF2-40B4-BE49-F238E27FC236}">
                <a16:creationId xmlns:a16="http://schemas.microsoft.com/office/drawing/2014/main" id="{8619A8EC-EF5A-4003-9F3F-DF1F9785688D}"/>
              </a:ext>
            </a:extLst>
          </p:cNvPr>
          <p:cNvSpPr/>
          <p:nvPr/>
        </p:nvSpPr>
        <p:spPr>
          <a:xfrm>
            <a:off x="2484723" y="3643211"/>
            <a:ext cx="1356687"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a:t>CSV</a:t>
            </a:r>
          </a:p>
        </p:txBody>
      </p:sp>
      <p:sp>
        <p:nvSpPr>
          <p:cNvPr id="36" name="Rectangle: Rounded Corners 35">
            <a:extLst>
              <a:ext uri="{FF2B5EF4-FFF2-40B4-BE49-F238E27FC236}">
                <a16:creationId xmlns:a16="http://schemas.microsoft.com/office/drawing/2014/main" id="{A39B5298-D6A4-49ED-8778-02FDAF1D4920}"/>
              </a:ext>
            </a:extLst>
          </p:cNvPr>
          <p:cNvSpPr/>
          <p:nvPr/>
        </p:nvSpPr>
        <p:spPr>
          <a:xfrm>
            <a:off x="4516675" y="3658452"/>
            <a:ext cx="1099674" cy="91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SQL</a:t>
            </a:r>
          </a:p>
        </p:txBody>
      </p:sp>
      <p:cxnSp>
        <p:nvCxnSpPr>
          <p:cNvPr id="37" name="Straight Arrow Connector 36">
            <a:extLst>
              <a:ext uri="{FF2B5EF4-FFF2-40B4-BE49-F238E27FC236}">
                <a16:creationId xmlns:a16="http://schemas.microsoft.com/office/drawing/2014/main" id="{216E5D99-9A5B-4296-B2E1-825A94B21137}"/>
              </a:ext>
            </a:extLst>
          </p:cNvPr>
          <p:cNvCxnSpPr>
            <a:cxnSpLocks/>
            <a:stCxn id="35" idx="3"/>
          </p:cNvCxnSpPr>
          <p:nvPr/>
        </p:nvCxnSpPr>
        <p:spPr>
          <a:xfrm>
            <a:off x="3841410" y="4100411"/>
            <a:ext cx="67834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30B7C742-2D0A-4FDD-85C4-4DF2BA2AECC8}"/>
              </a:ext>
            </a:extLst>
          </p:cNvPr>
          <p:cNvCxnSpPr>
            <a:stCxn id="36" idx="3"/>
            <a:endCxn id="30" idx="1"/>
          </p:cNvCxnSpPr>
          <p:nvPr/>
        </p:nvCxnSpPr>
        <p:spPr>
          <a:xfrm>
            <a:off x="5616349" y="4115652"/>
            <a:ext cx="3862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Rectangle: Rounded Corners 38">
            <a:extLst>
              <a:ext uri="{FF2B5EF4-FFF2-40B4-BE49-F238E27FC236}">
                <a16:creationId xmlns:a16="http://schemas.microsoft.com/office/drawing/2014/main" id="{0732F16E-99C7-487B-9DF1-D9286E5D0B47}"/>
              </a:ext>
            </a:extLst>
          </p:cNvPr>
          <p:cNvSpPr/>
          <p:nvPr/>
        </p:nvSpPr>
        <p:spPr>
          <a:xfrm>
            <a:off x="7778034" y="3658452"/>
            <a:ext cx="1506277" cy="91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Statistical calculations</a:t>
            </a:r>
          </a:p>
        </p:txBody>
      </p:sp>
      <p:cxnSp>
        <p:nvCxnSpPr>
          <p:cNvPr id="40" name="Straight Arrow Connector 39">
            <a:extLst>
              <a:ext uri="{FF2B5EF4-FFF2-40B4-BE49-F238E27FC236}">
                <a16:creationId xmlns:a16="http://schemas.microsoft.com/office/drawing/2014/main" id="{119D89B4-DC49-45B0-8446-79B9C9ADE4CA}"/>
              </a:ext>
            </a:extLst>
          </p:cNvPr>
          <p:cNvCxnSpPr>
            <a:cxnSpLocks/>
            <a:stCxn id="30" idx="3"/>
            <a:endCxn id="39" idx="1"/>
          </p:cNvCxnSpPr>
          <p:nvPr/>
        </p:nvCxnSpPr>
        <p:spPr>
          <a:xfrm>
            <a:off x="7340203" y="4115652"/>
            <a:ext cx="4378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Rectangle: Rounded Corners 40">
            <a:extLst>
              <a:ext uri="{FF2B5EF4-FFF2-40B4-BE49-F238E27FC236}">
                <a16:creationId xmlns:a16="http://schemas.microsoft.com/office/drawing/2014/main" id="{86E98BBB-BD78-4068-9274-C12C1B773D7A}"/>
              </a:ext>
            </a:extLst>
          </p:cNvPr>
          <p:cNvSpPr/>
          <p:nvPr/>
        </p:nvSpPr>
        <p:spPr>
          <a:xfrm>
            <a:off x="2484723" y="2230971"/>
            <a:ext cx="1356689"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Gene name</a:t>
            </a:r>
          </a:p>
        </p:txBody>
      </p:sp>
      <p:sp>
        <p:nvSpPr>
          <p:cNvPr id="42" name="Rectangle: Rounded Corners 41">
            <a:extLst>
              <a:ext uri="{FF2B5EF4-FFF2-40B4-BE49-F238E27FC236}">
                <a16:creationId xmlns:a16="http://schemas.microsoft.com/office/drawing/2014/main" id="{A55FEEB5-0F61-42A5-B76A-1F554CBBBD97}"/>
              </a:ext>
            </a:extLst>
          </p:cNvPr>
          <p:cNvSpPr/>
          <p:nvPr/>
        </p:nvSpPr>
        <p:spPr>
          <a:xfrm>
            <a:off x="4111593" y="2230971"/>
            <a:ext cx="1280161"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Gene alias</a:t>
            </a:r>
          </a:p>
        </p:txBody>
      </p:sp>
      <p:cxnSp>
        <p:nvCxnSpPr>
          <p:cNvPr id="43" name="Connector: Elbow 42">
            <a:extLst>
              <a:ext uri="{FF2B5EF4-FFF2-40B4-BE49-F238E27FC236}">
                <a16:creationId xmlns:a16="http://schemas.microsoft.com/office/drawing/2014/main" id="{F55537E5-105B-4A24-9564-B1C2131671E7}"/>
              </a:ext>
            </a:extLst>
          </p:cNvPr>
          <p:cNvCxnSpPr>
            <a:stCxn id="41" idx="2"/>
            <a:endCxn id="35" idx="0"/>
          </p:cNvCxnSpPr>
          <p:nvPr/>
        </p:nvCxnSpPr>
        <p:spPr>
          <a:xfrm rot="5400000">
            <a:off x="2914148" y="3394291"/>
            <a:ext cx="497840" cy="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4" name="Connector: Elbow 43">
            <a:extLst>
              <a:ext uri="{FF2B5EF4-FFF2-40B4-BE49-F238E27FC236}">
                <a16:creationId xmlns:a16="http://schemas.microsoft.com/office/drawing/2014/main" id="{4A3F07A4-F3E7-42D1-99C0-076D77027C04}"/>
              </a:ext>
            </a:extLst>
          </p:cNvPr>
          <p:cNvCxnSpPr>
            <a:cxnSpLocks/>
            <a:stCxn id="34" idx="2"/>
            <a:endCxn id="35" idx="0"/>
          </p:cNvCxnSpPr>
          <p:nvPr/>
        </p:nvCxnSpPr>
        <p:spPr>
          <a:xfrm rot="16200000" flipH="1">
            <a:off x="2108333" y="2588477"/>
            <a:ext cx="482600" cy="1626868"/>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45" name="Connector: Elbow 44">
            <a:extLst>
              <a:ext uri="{FF2B5EF4-FFF2-40B4-BE49-F238E27FC236}">
                <a16:creationId xmlns:a16="http://schemas.microsoft.com/office/drawing/2014/main" id="{1A4B8DC5-5D49-4DF5-B426-0BDFDF5FFC79}"/>
              </a:ext>
            </a:extLst>
          </p:cNvPr>
          <p:cNvCxnSpPr>
            <a:cxnSpLocks/>
          </p:cNvCxnSpPr>
          <p:nvPr/>
        </p:nvCxnSpPr>
        <p:spPr>
          <a:xfrm rot="5400000">
            <a:off x="3708451" y="2609319"/>
            <a:ext cx="497840" cy="158860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46" name="Rectangle: Rounded Corners 45">
            <a:extLst>
              <a:ext uri="{FF2B5EF4-FFF2-40B4-BE49-F238E27FC236}">
                <a16:creationId xmlns:a16="http://schemas.microsoft.com/office/drawing/2014/main" id="{DF7E1617-FEC6-4B1E-BE1C-4F6171595A2A}"/>
              </a:ext>
            </a:extLst>
          </p:cNvPr>
          <p:cNvSpPr/>
          <p:nvPr/>
        </p:nvSpPr>
        <p:spPr>
          <a:xfrm>
            <a:off x="2484723" y="981291"/>
            <a:ext cx="1356687" cy="914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err="1"/>
              <a:t>Ensembl</a:t>
            </a:r>
            <a:endParaRPr lang="en-GB"/>
          </a:p>
        </p:txBody>
      </p:sp>
      <p:sp>
        <p:nvSpPr>
          <p:cNvPr id="47" name="Rectangle: Rounded Corners 46">
            <a:extLst>
              <a:ext uri="{FF2B5EF4-FFF2-40B4-BE49-F238E27FC236}">
                <a16:creationId xmlns:a16="http://schemas.microsoft.com/office/drawing/2014/main" id="{63B0D901-7AE3-48D7-A6E0-952B81587018}"/>
              </a:ext>
            </a:extLst>
          </p:cNvPr>
          <p:cNvSpPr/>
          <p:nvPr/>
        </p:nvSpPr>
        <p:spPr>
          <a:xfrm>
            <a:off x="4111593" y="981291"/>
            <a:ext cx="1280161" cy="914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Entrez</a:t>
            </a:r>
          </a:p>
        </p:txBody>
      </p:sp>
      <p:cxnSp>
        <p:nvCxnSpPr>
          <p:cNvPr id="48" name="Straight Arrow Connector 47">
            <a:extLst>
              <a:ext uri="{FF2B5EF4-FFF2-40B4-BE49-F238E27FC236}">
                <a16:creationId xmlns:a16="http://schemas.microsoft.com/office/drawing/2014/main" id="{25FC8A9E-346A-4AAB-A81F-5D2982A88495}"/>
              </a:ext>
            </a:extLst>
          </p:cNvPr>
          <p:cNvCxnSpPr>
            <a:stCxn id="46" idx="2"/>
            <a:endCxn id="41" idx="0"/>
          </p:cNvCxnSpPr>
          <p:nvPr/>
        </p:nvCxnSpPr>
        <p:spPr>
          <a:xfrm>
            <a:off x="3163067" y="1895691"/>
            <a:ext cx="1" cy="33528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AA0189BE-3472-4ED9-9BF1-526450221E24}"/>
              </a:ext>
            </a:extLst>
          </p:cNvPr>
          <p:cNvCxnSpPr>
            <a:stCxn id="47" idx="2"/>
            <a:endCxn id="42" idx="0"/>
          </p:cNvCxnSpPr>
          <p:nvPr/>
        </p:nvCxnSpPr>
        <p:spPr>
          <a:xfrm>
            <a:off x="4751674" y="1895691"/>
            <a:ext cx="0" cy="33528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4F404526-0FFE-48FA-AE99-0C9009DF5057}"/>
              </a:ext>
            </a:extLst>
          </p:cNvPr>
          <p:cNvCxnSpPr>
            <a:stCxn id="32" idx="3"/>
            <a:endCxn id="31" idx="1"/>
          </p:cNvCxnSpPr>
          <p:nvPr/>
        </p:nvCxnSpPr>
        <p:spPr>
          <a:xfrm>
            <a:off x="3912872" y="5685375"/>
            <a:ext cx="3982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FB3BB401-AA09-4DB7-B448-F8ED167312D5}"/>
              </a:ext>
            </a:extLst>
          </p:cNvPr>
          <p:cNvCxnSpPr>
            <a:stCxn id="31" idx="3"/>
            <a:endCxn id="33" idx="1"/>
          </p:cNvCxnSpPr>
          <p:nvPr/>
        </p:nvCxnSpPr>
        <p:spPr>
          <a:xfrm>
            <a:off x="9606165" y="5685375"/>
            <a:ext cx="3982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4F23F100-E6ED-4374-BEEC-0DF9A2FB6339}"/>
              </a:ext>
            </a:extLst>
          </p:cNvPr>
          <p:cNvCxnSpPr>
            <a:cxnSpLocks/>
            <a:endCxn id="36" idx="2"/>
          </p:cNvCxnSpPr>
          <p:nvPr/>
        </p:nvCxnSpPr>
        <p:spPr>
          <a:xfrm flipV="1">
            <a:off x="5066512" y="4572852"/>
            <a:ext cx="0" cy="6502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0CEF8BBE-AF13-49C1-9DC5-7204E07C3412}"/>
              </a:ext>
            </a:extLst>
          </p:cNvPr>
          <p:cNvCxnSpPr>
            <a:cxnSpLocks/>
            <a:stCxn id="39" idx="2"/>
          </p:cNvCxnSpPr>
          <p:nvPr/>
        </p:nvCxnSpPr>
        <p:spPr>
          <a:xfrm>
            <a:off x="8531173" y="4572852"/>
            <a:ext cx="0" cy="6502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Rectangle: Rounded Corners 53">
            <a:extLst>
              <a:ext uri="{FF2B5EF4-FFF2-40B4-BE49-F238E27FC236}">
                <a16:creationId xmlns:a16="http://schemas.microsoft.com/office/drawing/2014/main" id="{93314EFD-476E-4548-A637-F794932A2F4D}"/>
              </a:ext>
            </a:extLst>
          </p:cNvPr>
          <p:cNvSpPr/>
          <p:nvPr/>
        </p:nvSpPr>
        <p:spPr>
          <a:xfrm>
            <a:off x="857855" y="981291"/>
            <a:ext cx="1356687" cy="914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a:effectLst/>
                <a:latin typeface="Calibri" panose="020F0502020204030204" pitchFamily="34" charset="0"/>
                <a:ea typeface="Calibri" panose="020F0502020204030204" pitchFamily="34" charset="0"/>
                <a:cs typeface="Times New Roman" panose="02020603050405020304" pitchFamily="18" charset="0"/>
              </a:rPr>
              <a:t>1000 genomes project </a:t>
            </a:r>
            <a:endParaRPr lang="en-GB"/>
          </a:p>
        </p:txBody>
      </p:sp>
      <p:cxnSp>
        <p:nvCxnSpPr>
          <p:cNvPr id="55" name="Straight Arrow Connector 54">
            <a:extLst>
              <a:ext uri="{FF2B5EF4-FFF2-40B4-BE49-F238E27FC236}">
                <a16:creationId xmlns:a16="http://schemas.microsoft.com/office/drawing/2014/main" id="{5D84C907-D861-4E4E-BAD7-7AD237F81B4F}"/>
              </a:ext>
            </a:extLst>
          </p:cNvPr>
          <p:cNvCxnSpPr>
            <a:cxnSpLocks/>
            <a:stCxn id="54" idx="2"/>
            <a:endCxn id="34" idx="0"/>
          </p:cNvCxnSpPr>
          <p:nvPr/>
        </p:nvCxnSpPr>
        <p:spPr>
          <a:xfrm>
            <a:off x="1536199" y="1895691"/>
            <a:ext cx="0" cy="35052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Oval 4">
            <a:extLst>
              <a:ext uri="{FF2B5EF4-FFF2-40B4-BE49-F238E27FC236}">
                <a16:creationId xmlns:a16="http://schemas.microsoft.com/office/drawing/2014/main" id="{9D1D55DA-6F37-4F66-A911-A8DBB97DBAE9}"/>
              </a:ext>
            </a:extLst>
          </p:cNvPr>
          <p:cNvSpPr/>
          <p:nvPr/>
        </p:nvSpPr>
        <p:spPr>
          <a:xfrm>
            <a:off x="1862186" y="3169561"/>
            <a:ext cx="4094860" cy="179461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71765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71316377-1251-485A-A98D-5E7237C9825C}"/>
              </a:ext>
            </a:extLst>
          </p:cNvPr>
          <p:cNvSpPr/>
          <p:nvPr/>
        </p:nvSpPr>
        <p:spPr>
          <a:xfrm>
            <a:off x="859715" y="1557122"/>
            <a:ext cx="7096558" cy="4684833"/>
          </a:xfrm>
          <a:prstGeom prst="roundRect">
            <a:avLst/>
          </a:prstGeom>
          <a:ln/>
        </p:spPr>
        <p:style>
          <a:lnRef idx="1">
            <a:schemeClr val="accent6"/>
          </a:lnRef>
          <a:fillRef idx="2">
            <a:schemeClr val="accent6"/>
          </a:fillRef>
          <a:effectRef idx="1">
            <a:schemeClr val="accent6"/>
          </a:effectRef>
          <a:fontRef idx="minor">
            <a:schemeClr val="dk1"/>
          </a:fontRef>
        </p:style>
        <p:txBody>
          <a:bodyPr lIns="91440" tIns="45720" rIns="91440" bIns="45720" rtlCol="0" anchor="ctr"/>
          <a:lstStyle/>
          <a:p>
            <a:pPr algn="ctr"/>
            <a:r>
              <a:rPr lang="en-GB">
                <a:solidFill>
                  <a:srgbClr val="FFFF00"/>
                </a:solidFill>
              </a:rPr>
              <a:t>   </a:t>
            </a:r>
          </a:p>
        </p:txBody>
      </p:sp>
      <p:sp>
        <p:nvSpPr>
          <p:cNvPr id="2" name="Title 1">
            <a:extLst>
              <a:ext uri="{FF2B5EF4-FFF2-40B4-BE49-F238E27FC236}">
                <a16:creationId xmlns:a16="http://schemas.microsoft.com/office/drawing/2014/main" id="{4130DFA6-3E47-4582-9641-B49FEC0C5A71}"/>
              </a:ext>
            </a:extLst>
          </p:cNvPr>
          <p:cNvSpPr>
            <a:spLocks noGrp="1"/>
          </p:cNvSpPr>
          <p:nvPr>
            <p:ph type="title"/>
          </p:nvPr>
        </p:nvSpPr>
        <p:spPr>
          <a:xfrm>
            <a:off x="1073727" y="124691"/>
            <a:ext cx="9875520" cy="1356360"/>
          </a:xfrm>
        </p:spPr>
        <p:txBody>
          <a:bodyPr/>
          <a:lstStyle/>
          <a:p>
            <a:r>
              <a:rPr lang="en-GB"/>
              <a:t>CSV to schema </a:t>
            </a:r>
          </a:p>
        </p:txBody>
      </p:sp>
      <p:sp>
        <p:nvSpPr>
          <p:cNvPr id="3" name="Content Placeholder 2">
            <a:extLst>
              <a:ext uri="{FF2B5EF4-FFF2-40B4-BE49-F238E27FC236}">
                <a16:creationId xmlns:a16="http://schemas.microsoft.com/office/drawing/2014/main" id="{CBD37267-1257-4749-941B-97D24887068F}"/>
              </a:ext>
            </a:extLst>
          </p:cNvPr>
          <p:cNvSpPr>
            <a:spLocks noGrp="1"/>
          </p:cNvSpPr>
          <p:nvPr>
            <p:ph idx="1"/>
          </p:nvPr>
        </p:nvSpPr>
        <p:spPr>
          <a:xfrm>
            <a:off x="8153289" y="1996786"/>
            <a:ext cx="3633241" cy="4038600"/>
          </a:xfrm>
        </p:spPr>
        <p:txBody>
          <a:bodyPr vert="horz" lIns="91440" tIns="45720" rIns="91440" bIns="45720" rtlCol="0" anchor="t">
            <a:normAutofit/>
          </a:bodyPr>
          <a:lstStyle/>
          <a:p>
            <a:pPr>
              <a:lnSpc>
                <a:spcPct val="150000"/>
              </a:lnSpc>
            </a:pPr>
            <a:r>
              <a:rPr lang="en-GB"/>
              <a:t>A python script was used for:</a:t>
            </a:r>
            <a:endParaRPr lang="en-US"/>
          </a:p>
          <a:p>
            <a:pPr lvl="1">
              <a:lnSpc>
                <a:spcPct val="150000"/>
              </a:lnSpc>
              <a:spcAft>
                <a:spcPts val="0"/>
              </a:spcAft>
            </a:pPr>
            <a:r>
              <a:rPr lang="en-GB"/>
              <a:t>Database creation</a:t>
            </a:r>
          </a:p>
          <a:p>
            <a:pPr lvl="1">
              <a:lnSpc>
                <a:spcPct val="150000"/>
              </a:lnSpc>
              <a:spcAft>
                <a:spcPts val="0"/>
              </a:spcAft>
            </a:pPr>
            <a:r>
              <a:rPr lang="en-GB"/>
              <a:t>Database population</a:t>
            </a:r>
          </a:p>
          <a:p>
            <a:pPr lvl="1">
              <a:lnSpc>
                <a:spcPct val="150000"/>
              </a:lnSpc>
              <a:spcAft>
                <a:spcPts val="0"/>
              </a:spcAft>
            </a:pPr>
            <a:r>
              <a:rPr lang="en-GB"/>
              <a:t>Indexing</a:t>
            </a:r>
          </a:p>
          <a:p>
            <a:pPr lvl="1">
              <a:lnSpc>
                <a:spcPct val="150000"/>
              </a:lnSpc>
              <a:spcAft>
                <a:spcPts val="0"/>
              </a:spcAft>
            </a:pPr>
            <a:r>
              <a:rPr lang="en-GB"/>
              <a:t>Database querying </a:t>
            </a:r>
          </a:p>
        </p:txBody>
      </p:sp>
      <p:sp>
        <p:nvSpPr>
          <p:cNvPr id="5" name="Rectangle: Rounded Corners 4">
            <a:extLst>
              <a:ext uri="{FF2B5EF4-FFF2-40B4-BE49-F238E27FC236}">
                <a16:creationId xmlns:a16="http://schemas.microsoft.com/office/drawing/2014/main" id="{0503237C-7E19-4530-A475-D6C8480E2C04}"/>
              </a:ext>
            </a:extLst>
          </p:cNvPr>
          <p:cNvSpPr/>
          <p:nvPr/>
        </p:nvSpPr>
        <p:spPr>
          <a:xfrm>
            <a:off x="3743199" y="2878821"/>
            <a:ext cx="2043515" cy="2975263"/>
          </a:xfrm>
          <a:prstGeom prst="round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t"/>
          <a:lstStyle/>
          <a:p>
            <a:pPr algn="ctr"/>
            <a:r>
              <a:rPr lang="en-GB"/>
              <a:t>SQL </a:t>
            </a:r>
          </a:p>
        </p:txBody>
      </p:sp>
      <p:sp>
        <p:nvSpPr>
          <p:cNvPr id="7" name="Rectangle: Rounded Corners 6">
            <a:extLst>
              <a:ext uri="{FF2B5EF4-FFF2-40B4-BE49-F238E27FC236}">
                <a16:creationId xmlns:a16="http://schemas.microsoft.com/office/drawing/2014/main" id="{717EDB39-F0E9-41C0-9101-FB15BDE85BDF}"/>
              </a:ext>
            </a:extLst>
          </p:cNvPr>
          <p:cNvSpPr/>
          <p:nvPr/>
        </p:nvSpPr>
        <p:spPr>
          <a:xfrm>
            <a:off x="1358311" y="1787661"/>
            <a:ext cx="1356687" cy="914400"/>
          </a:xfrm>
          <a:prstGeom prst="round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a:t>CSV</a:t>
            </a:r>
          </a:p>
        </p:txBody>
      </p:sp>
      <p:sp>
        <p:nvSpPr>
          <p:cNvPr id="4" name="Rectangle: Rounded Corners 3">
            <a:extLst>
              <a:ext uri="{FF2B5EF4-FFF2-40B4-BE49-F238E27FC236}">
                <a16:creationId xmlns:a16="http://schemas.microsoft.com/office/drawing/2014/main" id="{806EA7D9-62C8-4FF8-807E-2E1B883D397F}"/>
              </a:ext>
            </a:extLst>
          </p:cNvPr>
          <p:cNvSpPr/>
          <p:nvPr/>
        </p:nvSpPr>
        <p:spPr>
          <a:xfrm>
            <a:off x="1378619" y="3381361"/>
            <a:ext cx="1337629" cy="914400"/>
          </a:xfrm>
          <a:prstGeom prst="round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GB"/>
              <a:t>Pandas </a:t>
            </a:r>
            <a:r>
              <a:rPr lang="en-GB" err="1"/>
              <a:t>dataframe</a:t>
            </a:r>
            <a:r>
              <a:rPr lang="en-GB"/>
              <a:t> </a:t>
            </a:r>
          </a:p>
        </p:txBody>
      </p:sp>
      <p:cxnSp>
        <p:nvCxnSpPr>
          <p:cNvPr id="10" name="Straight Arrow Connector 9">
            <a:extLst>
              <a:ext uri="{FF2B5EF4-FFF2-40B4-BE49-F238E27FC236}">
                <a16:creationId xmlns:a16="http://schemas.microsoft.com/office/drawing/2014/main" id="{31D20CD7-7D64-4F6F-8D1E-BFBE47D1965D}"/>
              </a:ext>
            </a:extLst>
          </p:cNvPr>
          <p:cNvCxnSpPr>
            <a:cxnSpLocks/>
          </p:cNvCxnSpPr>
          <p:nvPr/>
        </p:nvCxnSpPr>
        <p:spPr>
          <a:xfrm>
            <a:off x="2721570" y="3839803"/>
            <a:ext cx="67834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D63162D4-746E-4DE3-8CC7-26CA261D8CD9}"/>
              </a:ext>
            </a:extLst>
          </p:cNvPr>
          <p:cNvCxnSpPr>
            <a:cxnSpLocks/>
          </p:cNvCxnSpPr>
          <p:nvPr/>
        </p:nvCxnSpPr>
        <p:spPr>
          <a:xfrm flipH="1">
            <a:off x="2037498" y="2706016"/>
            <a:ext cx="5724" cy="6667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Rounded Corners 13">
            <a:extLst>
              <a:ext uri="{FF2B5EF4-FFF2-40B4-BE49-F238E27FC236}">
                <a16:creationId xmlns:a16="http://schemas.microsoft.com/office/drawing/2014/main" id="{D14CD8CD-B4D8-438F-81B3-BB84554296E0}"/>
              </a:ext>
            </a:extLst>
          </p:cNvPr>
          <p:cNvSpPr/>
          <p:nvPr/>
        </p:nvSpPr>
        <p:spPr>
          <a:xfrm>
            <a:off x="4097573" y="3381360"/>
            <a:ext cx="1337629" cy="914400"/>
          </a:xfrm>
          <a:prstGeom prst="round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GB"/>
              <a:t>Tables </a:t>
            </a:r>
          </a:p>
        </p:txBody>
      </p:sp>
      <p:sp>
        <p:nvSpPr>
          <p:cNvPr id="15" name="Rectangle: Rounded Corners 14">
            <a:extLst>
              <a:ext uri="{FF2B5EF4-FFF2-40B4-BE49-F238E27FC236}">
                <a16:creationId xmlns:a16="http://schemas.microsoft.com/office/drawing/2014/main" id="{632019E3-FD3E-4B50-9845-70D0C8F444AF}"/>
              </a:ext>
            </a:extLst>
          </p:cNvPr>
          <p:cNvSpPr/>
          <p:nvPr/>
        </p:nvSpPr>
        <p:spPr>
          <a:xfrm>
            <a:off x="4097573" y="4680225"/>
            <a:ext cx="1337629" cy="914400"/>
          </a:xfrm>
          <a:prstGeom prst="round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GB"/>
              <a:t>Indexes </a:t>
            </a:r>
          </a:p>
        </p:txBody>
      </p:sp>
      <p:sp>
        <p:nvSpPr>
          <p:cNvPr id="17" name="Rectangle: Rounded Corners 16">
            <a:extLst>
              <a:ext uri="{FF2B5EF4-FFF2-40B4-BE49-F238E27FC236}">
                <a16:creationId xmlns:a16="http://schemas.microsoft.com/office/drawing/2014/main" id="{8B0D2A79-7B44-4F10-AAB4-DA82B10CE48B}"/>
              </a:ext>
            </a:extLst>
          </p:cNvPr>
          <p:cNvSpPr/>
          <p:nvPr/>
        </p:nvSpPr>
        <p:spPr>
          <a:xfrm>
            <a:off x="6367924" y="3582948"/>
            <a:ext cx="1337629" cy="186690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GB"/>
              <a:t>Query  </a:t>
            </a:r>
          </a:p>
        </p:txBody>
      </p:sp>
      <p:cxnSp>
        <p:nvCxnSpPr>
          <p:cNvPr id="18" name="Straight Arrow Connector 17">
            <a:extLst>
              <a:ext uri="{FF2B5EF4-FFF2-40B4-BE49-F238E27FC236}">
                <a16:creationId xmlns:a16="http://schemas.microsoft.com/office/drawing/2014/main" id="{5E9C0D73-34D9-41C4-88F7-886A34C3F814}"/>
              </a:ext>
            </a:extLst>
          </p:cNvPr>
          <p:cNvCxnSpPr>
            <a:cxnSpLocks/>
          </p:cNvCxnSpPr>
          <p:nvPr/>
        </p:nvCxnSpPr>
        <p:spPr>
          <a:xfrm flipH="1" flipV="1">
            <a:off x="5761487" y="4506550"/>
            <a:ext cx="629179" cy="86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1">
            <a:extLst>
              <a:ext uri="{FF2B5EF4-FFF2-40B4-BE49-F238E27FC236}">
                <a16:creationId xmlns:a16="http://schemas.microsoft.com/office/drawing/2014/main" id="{F4315704-936F-4064-BF5B-B910CC662AD7}"/>
              </a:ext>
            </a:extLst>
          </p:cNvPr>
          <p:cNvSpPr txBox="1"/>
          <p:nvPr/>
        </p:nvSpPr>
        <p:spPr>
          <a:xfrm>
            <a:off x="5789468" y="1633104"/>
            <a:ext cx="274319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Python script</a:t>
            </a:r>
          </a:p>
        </p:txBody>
      </p:sp>
      <p:cxnSp>
        <p:nvCxnSpPr>
          <p:cNvPr id="23" name="Straight Arrow Connector 22">
            <a:extLst>
              <a:ext uri="{FF2B5EF4-FFF2-40B4-BE49-F238E27FC236}">
                <a16:creationId xmlns:a16="http://schemas.microsoft.com/office/drawing/2014/main" id="{DA6E8B38-EE82-46E2-85FE-AC2A9E7876DD}"/>
              </a:ext>
            </a:extLst>
          </p:cNvPr>
          <p:cNvCxnSpPr>
            <a:cxnSpLocks/>
          </p:cNvCxnSpPr>
          <p:nvPr/>
        </p:nvCxnSpPr>
        <p:spPr>
          <a:xfrm flipH="1">
            <a:off x="4768042" y="4297887"/>
            <a:ext cx="5724" cy="38100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66696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63F08-98BF-4E03-9F02-4A2409B24E23}"/>
              </a:ext>
            </a:extLst>
          </p:cNvPr>
          <p:cNvSpPr>
            <a:spLocks noGrp="1"/>
          </p:cNvSpPr>
          <p:nvPr>
            <p:ph type="title"/>
          </p:nvPr>
        </p:nvSpPr>
        <p:spPr/>
        <p:txBody>
          <a:bodyPr/>
          <a:lstStyle/>
          <a:p>
            <a:r>
              <a:rPr lang="en-GB"/>
              <a:t>Schema </a:t>
            </a:r>
          </a:p>
        </p:txBody>
      </p:sp>
      <p:pic>
        <p:nvPicPr>
          <p:cNvPr id="1026" name="Picture 2">
            <a:extLst>
              <a:ext uri="{FF2B5EF4-FFF2-40B4-BE49-F238E27FC236}">
                <a16:creationId xmlns:a16="http://schemas.microsoft.com/office/drawing/2014/main" id="{DF6E3963-9EE9-41A3-8711-DD17A84CFE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477" b="6000"/>
          <a:stretch/>
        </p:blipFill>
        <p:spPr bwMode="auto">
          <a:xfrm>
            <a:off x="349882" y="1723730"/>
            <a:ext cx="11492236" cy="3984171"/>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2CC6AA34-CD10-4EDE-A88E-C98D2BB83AAD}"/>
              </a:ext>
            </a:extLst>
          </p:cNvPr>
          <p:cNvGrpSpPr/>
          <p:nvPr/>
        </p:nvGrpSpPr>
        <p:grpSpPr>
          <a:xfrm>
            <a:off x="462038" y="3431419"/>
            <a:ext cx="4172857" cy="2749029"/>
            <a:chOff x="462038" y="3431419"/>
            <a:chExt cx="4172857" cy="2749029"/>
          </a:xfrm>
        </p:grpSpPr>
        <p:sp>
          <p:nvSpPr>
            <p:cNvPr id="3" name="Rectangle: Rounded Corners 2">
              <a:extLst>
                <a:ext uri="{FF2B5EF4-FFF2-40B4-BE49-F238E27FC236}">
                  <a16:creationId xmlns:a16="http://schemas.microsoft.com/office/drawing/2014/main" id="{01C3EE41-CB8B-4659-8796-1D696A7F1418}"/>
                </a:ext>
              </a:extLst>
            </p:cNvPr>
            <p:cNvSpPr/>
            <p:nvPr/>
          </p:nvSpPr>
          <p:spPr>
            <a:xfrm>
              <a:off x="462038" y="3431419"/>
              <a:ext cx="4172857" cy="2419047"/>
            </a:xfrm>
            <a:prstGeom prst="round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C9D97439-2846-4715-A5AA-02C72CF5950F}"/>
                </a:ext>
              </a:extLst>
            </p:cNvPr>
            <p:cNvSpPr txBox="1"/>
            <p:nvPr/>
          </p:nvSpPr>
          <p:spPr>
            <a:xfrm>
              <a:off x="771525" y="581111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70C0"/>
                  </a:solidFill>
                </a:rPr>
                <a:t>Gene and alias</a:t>
              </a:r>
            </a:p>
          </p:txBody>
        </p:sp>
      </p:grpSp>
      <p:grpSp>
        <p:nvGrpSpPr>
          <p:cNvPr id="9" name="Group 8">
            <a:extLst>
              <a:ext uri="{FF2B5EF4-FFF2-40B4-BE49-F238E27FC236}">
                <a16:creationId xmlns:a16="http://schemas.microsoft.com/office/drawing/2014/main" id="{B572F26D-C7DB-4E3F-AA54-ABC963D048C7}"/>
              </a:ext>
            </a:extLst>
          </p:cNvPr>
          <p:cNvGrpSpPr/>
          <p:nvPr/>
        </p:nvGrpSpPr>
        <p:grpSpPr>
          <a:xfrm>
            <a:off x="6799942" y="1725990"/>
            <a:ext cx="4997203" cy="3887287"/>
            <a:chOff x="6799942" y="1725990"/>
            <a:chExt cx="4997203" cy="3887287"/>
          </a:xfrm>
        </p:grpSpPr>
        <p:sp>
          <p:nvSpPr>
            <p:cNvPr id="5" name="Rectangle: Rounded Corners 4">
              <a:extLst>
                <a:ext uri="{FF2B5EF4-FFF2-40B4-BE49-F238E27FC236}">
                  <a16:creationId xmlns:a16="http://schemas.microsoft.com/office/drawing/2014/main" id="{977A17D6-730F-43A2-BA66-028202A7F062}"/>
                </a:ext>
              </a:extLst>
            </p:cNvPr>
            <p:cNvSpPr/>
            <p:nvPr/>
          </p:nvSpPr>
          <p:spPr>
            <a:xfrm>
              <a:off x="6799942" y="1725990"/>
              <a:ext cx="4983237" cy="3483427"/>
            </a:xfrm>
            <a:prstGeom prst="roundRect">
              <a:avLst/>
            </a:prstGeom>
            <a:noFill/>
            <a:ln>
              <a:solidFill>
                <a:srgbClr val="FFC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B06F8D4A-1A9C-400A-855B-5CBC6EFC55BB}"/>
                </a:ext>
              </a:extLst>
            </p:cNvPr>
            <p:cNvSpPr txBox="1"/>
            <p:nvPr/>
          </p:nvSpPr>
          <p:spPr>
            <a:xfrm>
              <a:off x="9053946" y="5243945"/>
              <a:ext cx="2743199" cy="369332"/>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C000"/>
                  </a:solidFill>
                </a:rPr>
                <a:t>SNPs and population</a:t>
              </a:r>
            </a:p>
          </p:txBody>
        </p:sp>
      </p:grpSp>
      <p:sp>
        <p:nvSpPr>
          <p:cNvPr id="14" name="Rectangle: Rounded Corners 13">
            <a:extLst>
              <a:ext uri="{FF2B5EF4-FFF2-40B4-BE49-F238E27FC236}">
                <a16:creationId xmlns:a16="http://schemas.microsoft.com/office/drawing/2014/main" id="{949611B3-E129-47E4-95F7-648399D13E31}"/>
              </a:ext>
            </a:extLst>
          </p:cNvPr>
          <p:cNvSpPr/>
          <p:nvPr/>
        </p:nvSpPr>
        <p:spPr>
          <a:xfrm>
            <a:off x="4889788" y="3028083"/>
            <a:ext cx="1757794" cy="216479"/>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2986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6FEB5-0B21-410B-A868-30E1C2981A35}"/>
              </a:ext>
            </a:extLst>
          </p:cNvPr>
          <p:cNvSpPr>
            <a:spLocks noGrp="1"/>
          </p:cNvSpPr>
          <p:nvPr>
            <p:ph type="title"/>
          </p:nvPr>
        </p:nvSpPr>
        <p:spPr>
          <a:xfrm>
            <a:off x="1731818" y="618259"/>
            <a:ext cx="9875520" cy="1356360"/>
          </a:xfrm>
        </p:spPr>
        <p:txBody>
          <a:bodyPr/>
          <a:lstStyle/>
          <a:p>
            <a:r>
              <a:rPr lang="en-US"/>
              <a:t>SQLite3 and Database </a:t>
            </a:r>
          </a:p>
        </p:txBody>
      </p:sp>
      <p:sp>
        <p:nvSpPr>
          <p:cNvPr id="3" name="Content Placeholder 2">
            <a:extLst>
              <a:ext uri="{FF2B5EF4-FFF2-40B4-BE49-F238E27FC236}">
                <a16:creationId xmlns:a16="http://schemas.microsoft.com/office/drawing/2014/main" id="{D145E166-F1AB-4B4E-B44E-50133145C3DE}"/>
              </a:ext>
            </a:extLst>
          </p:cNvPr>
          <p:cNvSpPr>
            <a:spLocks noGrp="1"/>
          </p:cNvSpPr>
          <p:nvPr>
            <p:ph idx="1"/>
          </p:nvPr>
        </p:nvSpPr>
        <p:spPr>
          <a:xfrm>
            <a:off x="4372841" y="377536"/>
            <a:ext cx="4454205" cy="4038600"/>
          </a:xfrm>
        </p:spPr>
        <p:txBody>
          <a:bodyPr vert="horz" lIns="91440" tIns="45720" rIns="91440" bIns="45720" rtlCol="0" anchor="t">
            <a:normAutofit/>
          </a:bodyPr>
          <a:lstStyle/>
          <a:p>
            <a:endParaRPr lang="en-US"/>
          </a:p>
          <a:p>
            <a:endParaRPr lang="en-US"/>
          </a:p>
          <a:p>
            <a:endParaRPr lang="en-US"/>
          </a:p>
          <a:p>
            <a:endParaRPr lang="en-US"/>
          </a:p>
          <a:p>
            <a:endParaRPr lang="en-US"/>
          </a:p>
          <a:p>
            <a:endParaRPr lang="en-US"/>
          </a:p>
        </p:txBody>
      </p:sp>
      <p:pic>
        <p:nvPicPr>
          <p:cNvPr id="4" name="Picture 5">
            <a:extLst>
              <a:ext uri="{FF2B5EF4-FFF2-40B4-BE49-F238E27FC236}">
                <a16:creationId xmlns:a16="http://schemas.microsoft.com/office/drawing/2014/main" id="{6F5E43AA-BBB4-4FD5-9E82-513F443D6494}"/>
              </a:ext>
            </a:extLst>
          </p:cNvPr>
          <p:cNvPicPr>
            <a:picLocks noChangeAspect="1"/>
          </p:cNvPicPr>
          <p:nvPr/>
        </p:nvPicPr>
        <p:blipFill>
          <a:blip r:embed="rId3"/>
          <a:stretch>
            <a:fillRect/>
          </a:stretch>
        </p:blipFill>
        <p:spPr>
          <a:xfrm>
            <a:off x="185482" y="212569"/>
            <a:ext cx="1873739" cy="1873739"/>
          </a:xfrm>
          <a:prstGeom prst="rect">
            <a:avLst/>
          </a:prstGeom>
        </p:spPr>
      </p:pic>
      <p:sp>
        <p:nvSpPr>
          <p:cNvPr id="6" name="Rectangle: Rounded Corners 5">
            <a:extLst>
              <a:ext uri="{FF2B5EF4-FFF2-40B4-BE49-F238E27FC236}">
                <a16:creationId xmlns:a16="http://schemas.microsoft.com/office/drawing/2014/main" id="{BFF252C1-2966-4244-9BEB-59CA6C1DC0B5}"/>
              </a:ext>
            </a:extLst>
          </p:cNvPr>
          <p:cNvSpPr/>
          <p:nvPr/>
        </p:nvSpPr>
        <p:spPr>
          <a:xfrm>
            <a:off x="6629400" y="2019300"/>
            <a:ext cx="3676650" cy="1743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n-lt"/>
                <a:cs typeface="+mn-lt"/>
              </a:rPr>
              <a:t>Suitable for low/medium traffic applications </a:t>
            </a:r>
            <a:endParaRPr lang="en-US"/>
          </a:p>
        </p:txBody>
      </p:sp>
      <p:sp>
        <p:nvSpPr>
          <p:cNvPr id="8" name="Rectangle: Rounded Corners 7">
            <a:extLst>
              <a:ext uri="{FF2B5EF4-FFF2-40B4-BE49-F238E27FC236}">
                <a16:creationId xmlns:a16="http://schemas.microsoft.com/office/drawing/2014/main" id="{92CA13A9-4CD6-4CE5-9B49-17D11904F43A}"/>
              </a:ext>
            </a:extLst>
          </p:cNvPr>
          <p:cNvSpPr/>
          <p:nvPr/>
        </p:nvSpPr>
        <p:spPr>
          <a:xfrm>
            <a:off x="6629400" y="4086224"/>
            <a:ext cx="3676650" cy="1743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Queries in SQL syntax</a:t>
            </a:r>
          </a:p>
        </p:txBody>
      </p:sp>
      <p:sp>
        <p:nvSpPr>
          <p:cNvPr id="10" name="Rectangle: Rounded Corners 9">
            <a:extLst>
              <a:ext uri="{FF2B5EF4-FFF2-40B4-BE49-F238E27FC236}">
                <a16:creationId xmlns:a16="http://schemas.microsoft.com/office/drawing/2014/main" id="{6C404CAB-BA6C-4F95-B9D5-3198AA85E036}"/>
              </a:ext>
            </a:extLst>
          </p:cNvPr>
          <p:cNvSpPr/>
          <p:nvPr/>
        </p:nvSpPr>
        <p:spPr>
          <a:xfrm>
            <a:off x="1476375" y="2009774"/>
            <a:ext cx="3676650" cy="1743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n-lt"/>
                <a:cs typeface="+mn-lt"/>
              </a:rPr>
              <a:t>Local and transferable database between developers. </a:t>
            </a:r>
            <a:endParaRPr lang="en-US"/>
          </a:p>
        </p:txBody>
      </p:sp>
      <p:sp>
        <p:nvSpPr>
          <p:cNvPr id="12" name="Rectangle: Rounded Corners 11">
            <a:extLst>
              <a:ext uri="{FF2B5EF4-FFF2-40B4-BE49-F238E27FC236}">
                <a16:creationId xmlns:a16="http://schemas.microsoft.com/office/drawing/2014/main" id="{BC38C1BE-A11B-42B8-AFCE-9E03B970A256}"/>
              </a:ext>
            </a:extLst>
          </p:cNvPr>
          <p:cNvSpPr/>
          <p:nvPr/>
        </p:nvSpPr>
        <p:spPr>
          <a:xfrm>
            <a:off x="1476375" y="4076699"/>
            <a:ext cx="3676650" cy="1743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mn-lt"/>
                <a:cs typeface="+mn-lt"/>
              </a:rPr>
              <a:t>Developer-friendly and easily linked with Flask</a:t>
            </a:r>
            <a:r>
              <a:rPr lang="en-US"/>
              <a:t> </a:t>
            </a:r>
          </a:p>
        </p:txBody>
      </p:sp>
    </p:spTree>
    <p:extLst>
      <p:ext uri="{BB962C8B-B14F-4D97-AF65-F5344CB8AC3E}">
        <p14:creationId xmlns:p14="http://schemas.microsoft.com/office/powerpoint/2010/main" val="771869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49A9-E2E5-4689-B299-9783AEB2628D}"/>
              </a:ext>
            </a:extLst>
          </p:cNvPr>
          <p:cNvSpPr>
            <a:spLocks noGrp="1"/>
          </p:cNvSpPr>
          <p:nvPr>
            <p:ph type="title"/>
          </p:nvPr>
        </p:nvSpPr>
        <p:spPr/>
        <p:txBody>
          <a:bodyPr/>
          <a:lstStyle/>
          <a:p>
            <a:r>
              <a:rPr lang="en-GB"/>
              <a:t>What is JIDA?</a:t>
            </a:r>
          </a:p>
        </p:txBody>
      </p:sp>
      <p:sp>
        <p:nvSpPr>
          <p:cNvPr id="4" name="Rectangle: Rounded Corners 3">
            <a:extLst>
              <a:ext uri="{FF2B5EF4-FFF2-40B4-BE49-F238E27FC236}">
                <a16:creationId xmlns:a16="http://schemas.microsoft.com/office/drawing/2014/main" id="{B6849856-EF57-4B74-A084-982D19CA546A}"/>
              </a:ext>
            </a:extLst>
          </p:cNvPr>
          <p:cNvSpPr/>
          <p:nvPr/>
        </p:nvSpPr>
        <p:spPr>
          <a:xfrm>
            <a:off x="1143000" y="2083468"/>
            <a:ext cx="987552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Web application that retrieves SNP information</a:t>
            </a:r>
          </a:p>
        </p:txBody>
      </p:sp>
      <p:sp>
        <p:nvSpPr>
          <p:cNvPr id="5" name="Rectangle: Rounded Corners 4">
            <a:extLst>
              <a:ext uri="{FF2B5EF4-FFF2-40B4-BE49-F238E27FC236}">
                <a16:creationId xmlns:a16="http://schemas.microsoft.com/office/drawing/2014/main" id="{BEDDDCEC-3A67-46BE-ADAF-76D62871F2D0}"/>
              </a:ext>
            </a:extLst>
          </p:cNvPr>
          <p:cNvSpPr/>
          <p:nvPr/>
        </p:nvSpPr>
        <p:spPr>
          <a:xfrm>
            <a:off x="1143000" y="5047025"/>
            <a:ext cx="987552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Returns summary statistics for populations in CSV or graphical format  </a:t>
            </a:r>
          </a:p>
        </p:txBody>
      </p:sp>
      <p:sp>
        <p:nvSpPr>
          <p:cNvPr id="6" name="Rectangle: Rounded Corners 5">
            <a:extLst>
              <a:ext uri="{FF2B5EF4-FFF2-40B4-BE49-F238E27FC236}">
                <a16:creationId xmlns:a16="http://schemas.microsoft.com/office/drawing/2014/main" id="{209197C5-81ED-4D39-B220-65A3A97F9E63}"/>
              </a:ext>
            </a:extLst>
          </p:cNvPr>
          <p:cNvSpPr/>
          <p:nvPr/>
        </p:nvSpPr>
        <p:spPr>
          <a:xfrm>
            <a:off x="1158240" y="3557917"/>
            <a:ext cx="987552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Search by RS id, gene name, gene alias or genomic position</a:t>
            </a:r>
          </a:p>
        </p:txBody>
      </p:sp>
    </p:spTree>
    <p:extLst>
      <p:ext uri="{BB962C8B-B14F-4D97-AF65-F5344CB8AC3E}">
        <p14:creationId xmlns:p14="http://schemas.microsoft.com/office/powerpoint/2010/main" val="273520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27889-61C8-470F-AB01-9A4634A94193}"/>
              </a:ext>
            </a:extLst>
          </p:cNvPr>
          <p:cNvSpPr>
            <a:spLocks noGrp="1"/>
          </p:cNvSpPr>
          <p:nvPr>
            <p:ph type="title"/>
          </p:nvPr>
        </p:nvSpPr>
        <p:spPr/>
        <p:txBody>
          <a:bodyPr/>
          <a:lstStyle/>
          <a:p>
            <a:r>
              <a:rPr lang="en-US" err="1"/>
              <a:t>SciKit</a:t>
            </a:r>
            <a:r>
              <a:rPr lang="en-US"/>
              <a:t> </a:t>
            </a:r>
            <a:r>
              <a:rPr lang="en-US" err="1"/>
              <a:t>allel</a:t>
            </a:r>
          </a:p>
        </p:txBody>
      </p:sp>
      <p:sp>
        <p:nvSpPr>
          <p:cNvPr id="5" name="Rectangle: Rounded Corners 4">
            <a:extLst>
              <a:ext uri="{FF2B5EF4-FFF2-40B4-BE49-F238E27FC236}">
                <a16:creationId xmlns:a16="http://schemas.microsoft.com/office/drawing/2014/main" id="{53EBB8F8-B501-4DDA-BC43-95317155A0DE}"/>
              </a:ext>
            </a:extLst>
          </p:cNvPr>
          <p:cNvSpPr/>
          <p:nvPr/>
        </p:nvSpPr>
        <p:spPr>
          <a:xfrm>
            <a:off x="2216239" y="2083468"/>
            <a:ext cx="756805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Python!</a:t>
            </a:r>
          </a:p>
        </p:txBody>
      </p:sp>
      <p:sp>
        <p:nvSpPr>
          <p:cNvPr id="7" name="Rectangle: Rounded Corners 6">
            <a:extLst>
              <a:ext uri="{FF2B5EF4-FFF2-40B4-BE49-F238E27FC236}">
                <a16:creationId xmlns:a16="http://schemas.microsoft.com/office/drawing/2014/main" id="{1B8FE18C-BEC5-49FB-8F7A-9B0C4AFECCDA}"/>
              </a:ext>
            </a:extLst>
          </p:cNvPr>
          <p:cNvSpPr/>
          <p:nvPr/>
        </p:nvSpPr>
        <p:spPr>
          <a:xfrm>
            <a:off x="2216239" y="5047025"/>
            <a:ext cx="756805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Published articles </a:t>
            </a:r>
          </a:p>
        </p:txBody>
      </p:sp>
      <p:sp>
        <p:nvSpPr>
          <p:cNvPr id="9" name="Rectangle: Rounded Corners 8">
            <a:extLst>
              <a:ext uri="{FF2B5EF4-FFF2-40B4-BE49-F238E27FC236}">
                <a16:creationId xmlns:a16="http://schemas.microsoft.com/office/drawing/2014/main" id="{C74B8FE6-BBB6-4859-BC7B-EB0F46C12D88}"/>
              </a:ext>
            </a:extLst>
          </p:cNvPr>
          <p:cNvSpPr/>
          <p:nvPr/>
        </p:nvSpPr>
        <p:spPr>
          <a:xfrm>
            <a:off x="2231479" y="3557917"/>
            <a:ext cx="7568056"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t>Genotype and haplotype array</a:t>
            </a:r>
          </a:p>
        </p:txBody>
      </p:sp>
    </p:spTree>
    <p:extLst>
      <p:ext uri="{BB962C8B-B14F-4D97-AF65-F5344CB8AC3E}">
        <p14:creationId xmlns:p14="http://schemas.microsoft.com/office/powerpoint/2010/main" val="3175775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D85E1-40CA-4EEA-8CF2-4AEEB7F3E747}"/>
              </a:ext>
            </a:extLst>
          </p:cNvPr>
          <p:cNvSpPr>
            <a:spLocks noGrp="1"/>
          </p:cNvSpPr>
          <p:nvPr>
            <p:ph type="title"/>
          </p:nvPr>
        </p:nvSpPr>
        <p:spPr/>
        <p:txBody>
          <a:bodyPr/>
          <a:lstStyle/>
          <a:p>
            <a:r>
              <a:rPr lang="en-GB"/>
              <a:t>Statistical analysis </a:t>
            </a:r>
          </a:p>
        </p:txBody>
      </p:sp>
      <p:sp>
        <p:nvSpPr>
          <p:cNvPr id="4" name="Rectangle: Rounded Corners 3">
            <a:extLst>
              <a:ext uri="{FF2B5EF4-FFF2-40B4-BE49-F238E27FC236}">
                <a16:creationId xmlns:a16="http://schemas.microsoft.com/office/drawing/2014/main" id="{EBC4AC4F-4088-4453-B89E-B7EB1F109EE5}"/>
              </a:ext>
            </a:extLst>
          </p:cNvPr>
          <p:cNvSpPr/>
          <p:nvPr/>
        </p:nvSpPr>
        <p:spPr>
          <a:xfrm>
            <a:off x="838200" y="2105114"/>
            <a:ext cx="4368281" cy="73517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Nucleotide diversity </a:t>
            </a:r>
          </a:p>
        </p:txBody>
      </p:sp>
      <p:sp>
        <p:nvSpPr>
          <p:cNvPr id="5" name="Rectangle: Rounded Corners 4">
            <a:extLst>
              <a:ext uri="{FF2B5EF4-FFF2-40B4-BE49-F238E27FC236}">
                <a16:creationId xmlns:a16="http://schemas.microsoft.com/office/drawing/2014/main" id="{C5A5B761-D20F-416A-8CAC-DA404D978755}"/>
              </a:ext>
            </a:extLst>
          </p:cNvPr>
          <p:cNvSpPr/>
          <p:nvPr/>
        </p:nvSpPr>
        <p:spPr>
          <a:xfrm>
            <a:off x="838199" y="3158757"/>
            <a:ext cx="4368281" cy="2319881"/>
          </a:xfrm>
          <a:prstGeom prst="roundRect">
            <a:avLst>
              <a:gd name="adj" fmla="val 11433"/>
            </a:avLst>
          </a:prstGeom>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GB"/>
              <a:t>Genetic diversity </a:t>
            </a:r>
            <a:endParaRPr lang="en-US"/>
          </a:p>
          <a:p>
            <a:pPr algn="ctr"/>
            <a:endParaRPr lang="en-GB"/>
          </a:p>
          <a:p>
            <a:pPr algn="ctr"/>
            <a:r>
              <a:rPr lang="en-GB"/>
              <a:t>Probability that two nucleotides are different </a:t>
            </a:r>
          </a:p>
        </p:txBody>
      </p:sp>
      <p:sp>
        <p:nvSpPr>
          <p:cNvPr id="6" name="Rectangle: Rounded Corners 5">
            <a:extLst>
              <a:ext uri="{FF2B5EF4-FFF2-40B4-BE49-F238E27FC236}">
                <a16:creationId xmlns:a16="http://schemas.microsoft.com/office/drawing/2014/main" id="{20D5BB4C-8704-4416-8F44-3B493DC2323F}"/>
              </a:ext>
            </a:extLst>
          </p:cNvPr>
          <p:cNvSpPr/>
          <p:nvPr/>
        </p:nvSpPr>
        <p:spPr>
          <a:xfrm>
            <a:off x="6626290" y="2132114"/>
            <a:ext cx="4368281" cy="73517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Haplotype diversity </a:t>
            </a:r>
          </a:p>
        </p:txBody>
      </p:sp>
      <p:sp>
        <p:nvSpPr>
          <p:cNvPr id="7" name="Rectangle: Rounded Corners 6">
            <a:extLst>
              <a:ext uri="{FF2B5EF4-FFF2-40B4-BE49-F238E27FC236}">
                <a16:creationId xmlns:a16="http://schemas.microsoft.com/office/drawing/2014/main" id="{EA2D0F00-C0F5-4C1A-A420-BF2C4F79E83A}"/>
              </a:ext>
            </a:extLst>
          </p:cNvPr>
          <p:cNvSpPr/>
          <p:nvPr/>
        </p:nvSpPr>
        <p:spPr>
          <a:xfrm>
            <a:off x="6626289" y="3163986"/>
            <a:ext cx="4368281" cy="2316507"/>
          </a:xfrm>
          <a:prstGeom prst="roundRect">
            <a:avLst>
              <a:gd name="adj" fmla="val 11433"/>
            </a:avLst>
          </a:prstGeom>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GB"/>
              <a:t>Probability that two alleles are different</a:t>
            </a:r>
            <a:endParaRPr lang="en-US"/>
          </a:p>
          <a:p>
            <a:pPr algn="ctr"/>
            <a:endParaRPr lang="en-GB"/>
          </a:p>
          <a:p>
            <a:pPr algn="ctr"/>
            <a:r>
              <a:rPr lang="en-GB"/>
              <a:t>Regions of interest</a:t>
            </a:r>
          </a:p>
        </p:txBody>
      </p:sp>
    </p:spTree>
    <p:extLst>
      <p:ext uri="{BB962C8B-B14F-4D97-AF65-F5344CB8AC3E}">
        <p14:creationId xmlns:p14="http://schemas.microsoft.com/office/powerpoint/2010/main" val="3886995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7E8BC-560E-4B5E-B903-727CE6D58BE4}"/>
              </a:ext>
            </a:extLst>
          </p:cNvPr>
          <p:cNvSpPr>
            <a:spLocks noGrp="1"/>
          </p:cNvSpPr>
          <p:nvPr>
            <p:ph type="title"/>
          </p:nvPr>
        </p:nvSpPr>
        <p:spPr/>
        <p:txBody>
          <a:bodyPr/>
          <a:lstStyle/>
          <a:p>
            <a:r>
              <a:rPr lang="en-GB"/>
              <a:t>Statistical analysis </a:t>
            </a:r>
          </a:p>
        </p:txBody>
      </p:sp>
      <p:sp>
        <p:nvSpPr>
          <p:cNvPr id="4" name="Rectangle: Rounded Corners 3">
            <a:extLst>
              <a:ext uri="{FF2B5EF4-FFF2-40B4-BE49-F238E27FC236}">
                <a16:creationId xmlns:a16="http://schemas.microsoft.com/office/drawing/2014/main" id="{B3AC0B8F-52DD-4D1F-9E63-F17327FC454E}"/>
              </a:ext>
            </a:extLst>
          </p:cNvPr>
          <p:cNvSpPr/>
          <p:nvPr/>
        </p:nvSpPr>
        <p:spPr>
          <a:xfrm>
            <a:off x="838200" y="2075719"/>
            <a:ext cx="4368281" cy="72426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lIns="91440" tIns="45720" rIns="91440" bIns="45720" rtlCol="0" anchor="ctr"/>
          <a:lstStyle/>
          <a:p>
            <a:pPr algn="ctr"/>
            <a:r>
              <a:rPr lang="en-GB"/>
              <a:t>Tajima's D</a:t>
            </a:r>
          </a:p>
        </p:txBody>
      </p:sp>
      <p:sp>
        <p:nvSpPr>
          <p:cNvPr id="5" name="Rectangle: Rounded Corners 4">
            <a:extLst>
              <a:ext uri="{FF2B5EF4-FFF2-40B4-BE49-F238E27FC236}">
                <a16:creationId xmlns:a16="http://schemas.microsoft.com/office/drawing/2014/main" id="{CE1F7D40-64E8-47C9-863D-151B3448B81B}"/>
              </a:ext>
            </a:extLst>
          </p:cNvPr>
          <p:cNvSpPr/>
          <p:nvPr/>
        </p:nvSpPr>
        <p:spPr>
          <a:xfrm>
            <a:off x="838199" y="3088181"/>
            <a:ext cx="4368281" cy="2258651"/>
          </a:xfrm>
          <a:prstGeom prst="roundRect">
            <a:avLst>
              <a:gd name="adj" fmla="val 11433"/>
            </a:avLst>
          </a:prstGeom>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GB"/>
              <a:t>Neutrality test</a:t>
            </a:r>
            <a:endParaRPr lang="en-US"/>
          </a:p>
          <a:p>
            <a:pPr algn="ctr"/>
            <a:endParaRPr lang="en-GB"/>
          </a:p>
          <a:p>
            <a:pPr algn="ctr"/>
            <a:r>
              <a:rPr lang="en-GB"/>
              <a:t>Observed – expected variation</a:t>
            </a:r>
          </a:p>
          <a:p>
            <a:pPr algn="ctr"/>
            <a:endParaRPr lang="en-GB"/>
          </a:p>
          <a:p>
            <a:pPr algn="ctr"/>
            <a:r>
              <a:rPr lang="en-GB"/>
              <a:t>Selective sweep (-) / Population contraction (+)</a:t>
            </a:r>
          </a:p>
        </p:txBody>
      </p:sp>
      <p:sp>
        <p:nvSpPr>
          <p:cNvPr id="6" name="Rectangle: Rounded Corners 5">
            <a:extLst>
              <a:ext uri="{FF2B5EF4-FFF2-40B4-BE49-F238E27FC236}">
                <a16:creationId xmlns:a16="http://schemas.microsoft.com/office/drawing/2014/main" id="{886EDDB3-3A48-4D21-92C2-2ABD23849E9C}"/>
              </a:ext>
            </a:extLst>
          </p:cNvPr>
          <p:cNvSpPr/>
          <p:nvPr/>
        </p:nvSpPr>
        <p:spPr>
          <a:xfrm>
            <a:off x="6626290" y="2102719"/>
            <a:ext cx="4368281" cy="72426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FST</a:t>
            </a:r>
          </a:p>
        </p:txBody>
      </p:sp>
      <p:sp>
        <p:nvSpPr>
          <p:cNvPr id="7" name="Rectangle: Rounded Corners 6">
            <a:extLst>
              <a:ext uri="{FF2B5EF4-FFF2-40B4-BE49-F238E27FC236}">
                <a16:creationId xmlns:a16="http://schemas.microsoft.com/office/drawing/2014/main" id="{0B0B15B8-8F58-4266-A2F2-0C3F97D0289C}"/>
              </a:ext>
            </a:extLst>
          </p:cNvPr>
          <p:cNvSpPr/>
          <p:nvPr/>
        </p:nvSpPr>
        <p:spPr>
          <a:xfrm>
            <a:off x="6626289" y="3115181"/>
            <a:ext cx="4368281" cy="2258651"/>
          </a:xfrm>
          <a:prstGeom prst="roundRect">
            <a:avLst>
              <a:gd name="adj" fmla="val 11433"/>
            </a:avLst>
          </a:prstGeom>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GB"/>
              <a:t>Population differentiation </a:t>
            </a:r>
            <a:endParaRPr lang="en-US"/>
          </a:p>
          <a:p>
            <a:pPr algn="ctr"/>
            <a:endParaRPr lang="en-GB"/>
          </a:p>
          <a:p>
            <a:pPr algn="ctr"/>
            <a:r>
              <a:rPr lang="en-GB"/>
              <a:t>Hudson FST </a:t>
            </a:r>
          </a:p>
          <a:p>
            <a:pPr algn="ctr"/>
            <a:endParaRPr lang="en-GB"/>
          </a:p>
          <a:p>
            <a:pPr algn="ctr"/>
            <a:r>
              <a:rPr lang="en-GB"/>
              <a:t>Relations between populations </a:t>
            </a:r>
          </a:p>
        </p:txBody>
      </p:sp>
    </p:spTree>
    <p:extLst>
      <p:ext uri="{BB962C8B-B14F-4D97-AF65-F5344CB8AC3E}">
        <p14:creationId xmlns:p14="http://schemas.microsoft.com/office/powerpoint/2010/main" val="1772241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3F51473-FC9D-4977-A75D-4DF8EAF6E38E}"/>
              </a:ext>
            </a:extLst>
          </p:cNvPr>
          <p:cNvSpPr/>
          <p:nvPr/>
        </p:nvSpPr>
        <p:spPr>
          <a:xfrm>
            <a:off x="7392149" y="368957"/>
            <a:ext cx="4457510" cy="6118411"/>
          </a:xfrm>
          <a:prstGeom prst="roundRect">
            <a:avLst>
              <a:gd name="adj" fmla="val 681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sz="1600"/>
          </a:p>
        </p:txBody>
      </p:sp>
      <p:sp>
        <p:nvSpPr>
          <p:cNvPr id="5" name="Rectangle: Rounded Corners 4">
            <a:extLst>
              <a:ext uri="{FF2B5EF4-FFF2-40B4-BE49-F238E27FC236}">
                <a16:creationId xmlns:a16="http://schemas.microsoft.com/office/drawing/2014/main" id="{4E5C6DC8-624B-494A-902A-3AF0CBE8F23E}"/>
              </a:ext>
            </a:extLst>
          </p:cNvPr>
          <p:cNvSpPr/>
          <p:nvPr/>
        </p:nvSpPr>
        <p:spPr>
          <a:xfrm>
            <a:off x="3005034" y="368957"/>
            <a:ext cx="4302775" cy="6118411"/>
          </a:xfrm>
          <a:prstGeom prst="roundRect">
            <a:avLst>
              <a:gd name="adj" fmla="val 7639"/>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sz="1600"/>
          </a:p>
        </p:txBody>
      </p:sp>
      <p:sp>
        <p:nvSpPr>
          <p:cNvPr id="6" name="Rectangle: Rounded Corners 5">
            <a:extLst>
              <a:ext uri="{FF2B5EF4-FFF2-40B4-BE49-F238E27FC236}">
                <a16:creationId xmlns:a16="http://schemas.microsoft.com/office/drawing/2014/main" id="{9DE9FC83-8B2E-41E2-8E45-467802BB9D58}"/>
              </a:ext>
            </a:extLst>
          </p:cNvPr>
          <p:cNvSpPr/>
          <p:nvPr/>
        </p:nvSpPr>
        <p:spPr>
          <a:xfrm>
            <a:off x="311463" y="368958"/>
            <a:ext cx="2568747" cy="6119441"/>
          </a:xfrm>
          <a:prstGeom prst="roundRect">
            <a:avLst>
              <a:gd name="adj" fmla="val 988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sz="1600"/>
          </a:p>
        </p:txBody>
      </p:sp>
      <p:sp>
        <p:nvSpPr>
          <p:cNvPr id="7" name="TextBox 6">
            <a:extLst>
              <a:ext uri="{FF2B5EF4-FFF2-40B4-BE49-F238E27FC236}">
                <a16:creationId xmlns:a16="http://schemas.microsoft.com/office/drawing/2014/main" id="{20799156-FFF2-4FE3-ACDA-E3EAC719EE21}"/>
              </a:ext>
            </a:extLst>
          </p:cNvPr>
          <p:cNvSpPr txBox="1"/>
          <p:nvPr/>
        </p:nvSpPr>
        <p:spPr>
          <a:xfrm>
            <a:off x="327092" y="1742414"/>
            <a:ext cx="2501039" cy="289441"/>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b="1" err="1">
                <a:latin typeface="Courier New" panose="02070309020205020404" pitchFamily="49" charset="0"/>
                <a:cs typeface="Courier New" panose="02070309020205020404" pitchFamily="49" charset="0"/>
              </a:rPr>
              <a:t>haplotype_list</a:t>
            </a:r>
            <a:r>
              <a:rPr lang="en-GB" sz="1100" b="1">
                <a:latin typeface="Courier New" panose="02070309020205020404" pitchFamily="49" charset="0"/>
                <a:cs typeface="Courier New" panose="02070309020205020404" pitchFamily="49" charset="0"/>
              </a:rPr>
              <a:t>(</a:t>
            </a:r>
            <a:r>
              <a:rPr lang="en-GB" sz="1100" b="1" err="1">
                <a:latin typeface="Courier New" panose="02070309020205020404" pitchFamily="49" charset="0"/>
                <a:cs typeface="Courier New" panose="02070309020205020404" pitchFamily="49" charset="0"/>
              </a:rPr>
              <a:t>dataframe</a:t>
            </a:r>
            <a:r>
              <a:rPr lang="en-GB" sz="1100" b="1">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6510823C-BFD2-4B1D-B405-E09D8CFA1608}"/>
              </a:ext>
            </a:extLst>
          </p:cNvPr>
          <p:cNvSpPr txBox="1"/>
          <p:nvPr/>
        </p:nvSpPr>
        <p:spPr>
          <a:xfrm>
            <a:off x="311463" y="4031997"/>
            <a:ext cx="2401705" cy="289441"/>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b="1" err="1">
                <a:latin typeface="Courier New" panose="02070309020205020404" pitchFamily="49" charset="0"/>
                <a:cs typeface="Courier New" panose="02070309020205020404" pitchFamily="49" charset="0"/>
              </a:rPr>
              <a:t>genotype_list</a:t>
            </a:r>
            <a:r>
              <a:rPr lang="en-GB" sz="1100" b="1">
                <a:latin typeface="Courier New" panose="02070309020205020404" pitchFamily="49" charset="0"/>
                <a:cs typeface="Courier New" panose="02070309020205020404" pitchFamily="49" charset="0"/>
              </a:rPr>
              <a:t>(</a:t>
            </a:r>
            <a:r>
              <a:rPr lang="en-GB" sz="1100" b="1" err="1">
                <a:latin typeface="Courier New" panose="02070309020205020404" pitchFamily="49" charset="0"/>
                <a:cs typeface="Courier New" panose="02070309020205020404" pitchFamily="49" charset="0"/>
              </a:rPr>
              <a:t>dataframe</a:t>
            </a:r>
            <a:r>
              <a:rPr lang="en-GB" sz="1100" b="1">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2FF4FAF6-8CE2-49E4-B484-EB5CE871E204}"/>
              </a:ext>
            </a:extLst>
          </p:cNvPr>
          <p:cNvSpPr txBox="1"/>
          <p:nvPr/>
        </p:nvSpPr>
        <p:spPr>
          <a:xfrm>
            <a:off x="3028954" y="2779222"/>
            <a:ext cx="4220610" cy="289441"/>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b="1" err="1">
                <a:latin typeface="Courier New" panose="02070309020205020404" pitchFamily="49" charset="0"/>
                <a:cs typeface="Courier New" panose="02070309020205020404" pitchFamily="49" charset="0"/>
              </a:rPr>
              <a:t>nucleotide_diversity</a:t>
            </a:r>
            <a:r>
              <a:rPr lang="en-GB" sz="1100" b="1">
                <a:latin typeface="Courier New" panose="02070309020205020404" pitchFamily="49" charset="0"/>
                <a:cs typeface="Courier New" panose="02070309020205020404" pitchFamily="49" charset="0"/>
              </a:rPr>
              <a:t>(</a:t>
            </a:r>
            <a:r>
              <a:rPr lang="en-GB" sz="1100" b="1" err="1">
                <a:latin typeface="Courier New" panose="02070309020205020404" pitchFamily="49" charset="0"/>
                <a:cs typeface="Courier New" panose="02070309020205020404" pitchFamily="49" charset="0"/>
              </a:rPr>
              <a:t>genotype_list</a:t>
            </a:r>
            <a:r>
              <a:rPr lang="en-GB" sz="1100" b="1">
                <a:latin typeface="Courier New" panose="02070309020205020404" pitchFamily="49" charset="0"/>
                <a:cs typeface="Courier New" panose="02070309020205020404" pitchFamily="49" charset="0"/>
              </a:rPr>
              <a:t>, start, end)</a:t>
            </a:r>
          </a:p>
        </p:txBody>
      </p:sp>
      <p:sp>
        <p:nvSpPr>
          <p:cNvPr id="10" name="TextBox 9">
            <a:extLst>
              <a:ext uri="{FF2B5EF4-FFF2-40B4-BE49-F238E27FC236}">
                <a16:creationId xmlns:a16="http://schemas.microsoft.com/office/drawing/2014/main" id="{87D00606-68E8-4C27-8036-28F2F7F43AFF}"/>
              </a:ext>
            </a:extLst>
          </p:cNvPr>
          <p:cNvSpPr txBox="1"/>
          <p:nvPr/>
        </p:nvSpPr>
        <p:spPr>
          <a:xfrm>
            <a:off x="3681137" y="1744219"/>
            <a:ext cx="3214587" cy="289441"/>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b="1" err="1">
                <a:latin typeface="Courier New" panose="02070309020205020404" pitchFamily="49" charset="0"/>
                <a:cs typeface="Courier New" panose="02070309020205020404" pitchFamily="49" charset="0"/>
              </a:rPr>
              <a:t>haplotype_diversity</a:t>
            </a:r>
            <a:r>
              <a:rPr lang="en-GB" sz="1100" b="1">
                <a:latin typeface="Courier New" panose="02070309020205020404" pitchFamily="49" charset="0"/>
                <a:cs typeface="Courier New" panose="02070309020205020404" pitchFamily="49" charset="0"/>
              </a:rPr>
              <a:t>(</a:t>
            </a:r>
            <a:r>
              <a:rPr lang="en-GB" sz="1100" b="1" err="1">
                <a:latin typeface="Courier New" panose="02070309020205020404" pitchFamily="49" charset="0"/>
                <a:cs typeface="Courier New" panose="02070309020205020404" pitchFamily="49" charset="0"/>
              </a:rPr>
              <a:t>haplotypelist</a:t>
            </a:r>
            <a:r>
              <a:rPr lang="en-GB" sz="1100" b="1">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B0B42DF9-162D-49AC-A21B-6E7D9A8803ED}"/>
              </a:ext>
            </a:extLst>
          </p:cNvPr>
          <p:cNvSpPr txBox="1"/>
          <p:nvPr/>
        </p:nvSpPr>
        <p:spPr>
          <a:xfrm>
            <a:off x="3024095" y="5402032"/>
            <a:ext cx="4419124" cy="289441"/>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b="1" err="1">
                <a:latin typeface="Courier New" panose="02070309020205020404" pitchFamily="49" charset="0"/>
                <a:cs typeface="Courier New" panose="02070309020205020404" pitchFamily="49" charset="0"/>
              </a:rPr>
              <a:t>hudson_FST</a:t>
            </a:r>
            <a:r>
              <a:rPr lang="en-GB" sz="1100" b="1">
                <a:latin typeface="Courier New" panose="02070309020205020404" pitchFamily="49" charset="0"/>
                <a:cs typeface="Courier New" panose="02070309020205020404" pitchFamily="49" charset="0"/>
              </a:rPr>
              <a:t>(pop1_genotype_list, pop2_genotype_list)</a:t>
            </a:r>
          </a:p>
        </p:txBody>
      </p:sp>
      <p:sp>
        <p:nvSpPr>
          <p:cNvPr id="12" name="TextBox 11">
            <a:extLst>
              <a:ext uri="{FF2B5EF4-FFF2-40B4-BE49-F238E27FC236}">
                <a16:creationId xmlns:a16="http://schemas.microsoft.com/office/drawing/2014/main" id="{205E6F63-62D4-40A8-9AAA-047AAC201CB6}"/>
              </a:ext>
            </a:extLst>
          </p:cNvPr>
          <p:cNvSpPr txBox="1"/>
          <p:nvPr/>
        </p:nvSpPr>
        <p:spPr>
          <a:xfrm>
            <a:off x="7668671" y="5647324"/>
            <a:ext cx="4127435" cy="289441"/>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b="1" err="1">
                <a:latin typeface="Courier New" panose="02070309020205020404" pitchFamily="49" charset="0"/>
                <a:cs typeface="Courier New" panose="02070309020205020404" pitchFamily="49" charset="0"/>
              </a:rPr>
              <a:t>SQLtoFST_window</a:t>
            </a:r>
            <a:r>
              <a:rPr lang="en-GB" sz="1100" b="1">
                <a:latin typeface="Courier New" panose="02070309020205020404" pitchFamily="49" charset="0"/>
                <a:cs typeface="Courier New" panose="02070309020205020404" pitchFamily="49" charset="0"/>
              </a:rPr>
              <a:t>(df_pop1, df_pop2, </a:t>
            </a:r>
            <a:r>
              <a:rPr lang="en-GB" sz="1100" b="1" err="1">
                <a:latin typeface="Courier New" panose="02070309020205020404" pitchFamily="49" charset="0"/>
                <a:cs typeface="Courier New" panose="02070309020205020404" pitchFamily="49" charset="0"/>
              </a:rPr>
              <a:t>window_size</a:t>
            </a:r>
            <a:r>
              <a:rPr lang="en-GB" sz="1100" b="1">
                <a:latin typeface="Courier New" panose="02070309020205020404" pitchFamily="49" charset="0"/>
                <a:cs typeface="Courier New" panose="02070309020205020404" pitchFamily="49" charset="0"/>
              </a:rPr>
              <a:t>)</a:t>
            </a:r>
          </a:p>
        </p:txBody>
      </p:sp>
      <p:sp>
        <p:nvSpPr>
          <p:cNvPr id="13" name="TextBox 12">
            <a:extLst>
              <a:ext uri="{FF2B5EF4-FFF2-40B4-BE49-F238E27FC236}">
                <a16:creationId xmlns:a16="http://schemas.microsoft.com/office/drawing/2014/main" id="{911E3246-01E3-4FB9-A63E-EF305CFEE65E}"/>
              </a:ext>
            </a:extLst>
          </p:cNvPr>
          <p:cNvSpPr txBox="1"/>
          <p:nvPr/>
        </p:nvSpPr>
        <p:spPr>
          <a:xfrm>
            <a:off x="7785624" y="2981254"/>
            <a:ext cx="3792847" cy="289441"/>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b="1" err="1">
                <a:latin typeface="Courier New" panose="02070309020205020404" pitchFamily="49" charset="0"/>
                <a:cs typeface="Courier New" panose="02070309020205020404" pitchFamily="49" charset="0"/>
              </a:rPr>
              <a:t>nuc_div_sliding</a:t>
            </a:r>
            <a:r>
              <a:rPr lang="en-GB" sz="1100" b="1">
                <a:latin typeface="Courier New" panose="02070309020205020404" pitchFamily="49" charset="0"/>
                <a:cs typeface="Courier New" panose="02070309020205020404" pitchFamily="49" charset="0"/>
              </a:rPr>
              <a:t>(</a:t>
            </a:r>
            <a:r>
              <a:rPr lang="en-GB" sz="1100" b="1" err="1">
                <a:latin typeface="Courier New" panose="02070309020205020404" pitchFamily="49" charset="0"/>
                <a:cs typeface="Courier New" panose="02070309020205020404" pitchFamily="49" charset="0"/>
              </a:rPr>
              <a:t>dataframe</a:t>
            </a:r>
            <a:r>
              <a:rPr lang="en-GB" sz="1100" b="1">
                <a:latin typeface="Courier New" panose="02070309020205020404" pitchFamily="49" charset="0"/>
                <a:cs typeface="Courier New" panose="02070309020205020404" pitchFamily="49" charset="0"/>
              </a:rPr>
              <a:t>, </a:t>
            </a:r>
            <a:r>
              <a:rPr lang="en-GB" sz="1100" b="1" err="1">
                <a:latin typeface="Courier New" panose="02070309020205020404" pitchFamily="49" charset="0"/>
                <a:cs typeface="Courier New" panose="02070309020205020404" pitchFamily="49" charset="0"/>
              </a:rPr>
              <a:t>window_size</a:t>
            </a:r>
            <a:r>
              <a:rPr lang="en-GB" sz="1100" b="1">
                <a:latin typeface="Courier New" panose="02070309020205020404" pitchFamily="49" charset="0"/>
                <a:cs typeface="Courier New" panose="02070309020205020404" pitchFamily="49" charset="0"/>
              </a:rPr>
              <a:t>)</a:t>
            </a:r>
          </a:p>
        </p:txBody>
      </p:sp>
      <p:sp>
        <p:nvSpPr>
          <p:cNvPr id="14" name="TextBox 13">
            <a:extLst>
              <a:ext uri="{FF2B5EF4-FFF2-40B4-BE49-F238E27FC236}">
                <a16:creationId xmlns:a16="http://schemas.microsoft.com/office/drawing/2014/main" id="{246AA8AC-556F-4B18-B894-7CEADA78B75C}"/>
              </a:ext>
            </a:extLst>
          </p:cNvPr>
          <p:cNvSpPr txBox="1"/>
          <p:nvPr/>
        </p:nvSpPr>
        <p:spPr>
          <a:xfrm>
            <a:off x="8736342" y="1505529"/>
            <a:ext cx="1620971" cy="289441"/>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b="1" err="1">
                <a:latin typeface="Courier New" panose="02070309020205020404" pitchFamily="49" charset="0"/>
                <a:cs typeface="Courier New" panose="02070309020205020404" pitchFamily="49" charset="0"/>
              </a:rPr>
              <a:t>SQLtoHapDiv</a:t>
            </a:r>
            <a:r>
              <a:rPr lang="en-GB" sz="1100" b="1">
                <a:latin typeface="Courier New" panose="02070309020205020404" pitchFamily="49" charset="0"/>
                <a:cs typeface="Courier New" panose="02070309020205020404" pitchFamily="49" charset="0"/>
              </a:rPr>
              <a:t>(df)</a:t>
            </a:r>
          </a:p>
        </p:txBody>
      </p:sp>
      <p:sp>
        <p:nvSpPr>
          <p:cNvPr id="15" name="TextBox 14">
            <a:extLst>
              <a:ext uri="{FF2B5EF4-FFF2-40B4-BE49-F238E27FC236}">
                <a16:creationId xmlns:a16="http://schemas.microsoft.com/office/drawing/2014/main" id="{0EDA17A2-03EC-40E7-8281-BEDBF369B53F}"/>
              </a:ext>
            </a:extLst>
          </p:cNvPr>
          <p:cNvSpPr txBox="1"/>
          <p:nvPr/>
        </p:nvSpPr>
        <p:spPr>
          <a:xfrm>
            <a:off x="8255781" y="2590309"/>
            <a:ext cx="2582092" cy="289441"/>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b="1" err="1">
                <a:latin typeface="Courier New" panose="02070309020205020404" pitchFamily="49" charset="0"/>
                <a:cs typeface="Courier New" panose="02070309020205020404" pitchFamily="49" charset="0"/>
              </a:rPr>
              <a:t>SQLtoNucDiv</a:t>
            </a:r>
            <a:r>
              <a:rPr lang="en-GB" sz="1100" b="1">
                <a:latin typeface="Courier New" panose="02070309020205020404" pitchFamily="49" charset="0"/>
                <a:cs typeface="Courier New" panose="02070309020205020404" pitchFamily="49" charset="0"/>
              </a:rPr>
              <a:t>(df, start, end)</a:t>
            </a:r>
          </a:p>
        </p:txBody>
      </p:sp>
      <p:sp>
        <p:nvSpPr>
          <p:cNvPr id="16" name="TextBox 15">
            <a:extLst>
              <a:ext uri="{FF2B5EF4-FFF2-40B4-BE49-F238E27FC236}">
                <a16:creationId xmlns:a16="http://schemas.microsoft.com/office/drawing/2014/main" id="{B9EAB5B9-17AD-492B-B321-BCAA158898A6}"/>
              </a:ext>
            </a:extLst>
          </p:cNvPr>
          <p:cNvSpPr txBox="1"/>
          <p:nvPr/>
        </p:nvSpPr>
        <p:spPr>
          <a:xfrm>
            <a:off x="7718382" y="1886416"/>
            <a:ext cx="3923949" cy="289441"/>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b="1" err="1">
                <a:latin typeface="Courier New" panose="02070309020205020404" pitchFamily="49" charset="0"/>
                <a:cs typeface="Courier New" panose="02070309020205020404" pitchFamily="49" charset="0"/>
              </a:rPr>
              <a:t>SQLtoHapDiv_window</a:t>
            </a:r>
            <a:r>
              <a:rPr lang="en-GB" sz="1100" b="1">
                <a:latin typeface="Courier New" panose="02070309020205020404" pitchFamily="49" charset="0"/>
                <a:cs typeface="Courier New" panose="02070309020205020404" pitchFamily="49" charset="0"/>
              </a:rPr>
              <a:t>(</a:t>
            </a:r>
            <a:r>
              <a:rPr lang="en-GB" sz="1100" b="1" err="1">
                <a:latin typeface="Courier New" panose="02070309020205020404" pitchFamily="49" charset="0"/>
                <a:cs typeface="Courier New" panose="02070309020205020404" pitchFamily="49" charset="0"/>
              </a:rPr>
              <a:t>dataframe</a:t>
            </a:r>
            <a:r>
              <a:rPr lang="en-GB" sz="1100" b="1">
                <a:latin typeface="Courier New" panose="02070309020205020404" pitchFamily="49" charset="0"/>
                <a:cs typeface="Courier New" panose="02070309020205020404" pitchFamily="49" charset="0"/>
              </a:rPr>
              <a:t>, </a:t>
            </a:r>
            <a:r>
              <a:rPr lang="en-GB" sz="1100" b="1" err="1">
                <a:latin typeface="Courier New" panose="02070309020205020404" pitchFamily="49" charset="0"/>
                <a:cs typeface="Courier New" panose="02070309020205020404" pitchFamily="49" charset="0"/>
              </a:rPr>
              <a:t>window_size</a:t>
            </a:r>
            <a:r>
              <a:rPr lang="en-GB" sz="1100" b="1">
                <a:latin typeface="Courier New" panose="02070309020205020404" pitchFamily="49" charset="0"/>
                <a:cs typeface="Courier New" panose="02070309020205020404" pitchFamily="49" charset="0"/>
              </a:rPr>
              <a:t>)</a:t>
            </a:r>
          </a:p>
        </p:txBody>
      </p:sp>
      <p:sp>
        <p:nvSpPr>
          <p:cNvPr id="17" name="TextBox 16">
            <a:extLst>
              <a:ext uri="{FF2B5EF4-FFF2-40B4-BE49-F238E27FC236}">
                <a16:creationId xmlns:a16="http://schemas.microsoft.com/office/drawing/2014/main" id="{0B0426F9-48D5-420D-8A24-D6E88F8CCF58}"/>
              </a:ext>
            </a:extLst>
          </p:cNvPr>
          <p:cNvSpPr txBox="1"/>
          <p:nvPr/>
        </p:nvSpPr>
        <p:spPr>
          <a:xfrm>
            <a:off x="8298438" y="5307597"/>
            <a:ext cx="2539435" cy="289441"/>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b="1" err="1">
                <a:latin typeface="Courier New" panose="02070309020205020404" pitchFamily="49" charset="0"/>
                <a:cs typeface="Courier New" panose="02070309020205020404" pitchFamily="49" charset="0"/>
              </a:rPr>
              <a:t>SQLtoFST</a:t>
            </a:r>
            <a:r>
              <a:rPr lang="en-GB" sz="1100" b="1">
                <a:latin typeface="Courier New" panose="02070309020205020404" pitchFamily="49" charset="0"/>
                <a:cs typeface="Courier New" panose="02070309020205020404" pitchFamily="49" charset="0"/>
              </a:rPr>
              <a:t>(df_pop1, df_pop2)</a:t>
            </a:r>
          </a:p>
        </p:txBody>
      </p:sp>
      <p:cxnSp>
        <p:nvCxnSpPr>
          <p:cNvPr id="18" name="Straight Arrow Connector 17">
            <a:extLst>
              <a:ext uri="{FF2B5EF4-FFF2-40B4-BE49-F238E27FC236}">
                <a16:creationId xmlns:a16="http://schemas.microsoft.com/office/drawing/2014/main" id="{99AFF262-444E-4073-9B72-B2B0ED7E51A8}"/>
              </a:ext>
            </a:extLst>
          </p:cNvPr>
          <p:cNvCxnSpPr>
            <a:cxnSpLocks/>
            <a:stCxn id="7" idx="3"/>
            <a:endCxn id="10" idx="1"/>
          </p:cNvCxnSpPr>
          <p:nvPr/>
        </p:nvCxnSpPr>
        <p:spPr>
          <a:xfrm>
            <a:off x="2828131" y="1887135"/>
            <a:ext cx="853006" cy="18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CE45F8C-4DBC-417C-AA68-07DFF749956F}"/>
              </a:ext>
            </a:extLst>
          </p:cNvPr>
          <p:cNvCxnSpPr>
            <a:cxnSpLocks/>
            <a:stCxn id="10" idx="3"/>
            <a:endCxn id="14" idx="1"/>
          </p:cNvCxnSpPr>
          <p:nvPr/>
        </p:nvCxnSpPr>
        <p:spPr>
          <a:xfrm flipV="1">
            <a:off x="6895724" y="1650250"/>
            <a:ext cx="1840618" cy="238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5F2A2884-36A3-4656-960C-D38A18B40586}"/>
              </a:ext>
            </a:extLst>
          </p:cNvPr>
          <p:cNvCxnSpPr>
            <a:cxnSpLocks/>
            <a:stCxn id="10" idx="3"/>
            <a:endCxn id="16" idx="1"/>
          </p:cNvCxnSpPr>
          <p:nvPr/>
        </p:nvCxnSpPr>
        <p:spPr>
          <a:xfrm>
            <a:off x="6895724" y="1888940"/>
            <a:ext cx="822658" cy="1421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E4C6BBBD-5656-46EF-B638-77FE5E750E75}"/>
              </a:ext>
            </a:extLst>
          </p:cNvPr>
          <p:cNvCxnSpPr>
            <a:cxnSpLocks/>
            <a:stCxn id="8" idx="3"/>
            <a:endCxn id="9" idx="1"/>
          </p:cNvCxnSpPr>
          <p:nvPr/>
        </p:nvCxnSpPr>
        <p:spPr>
          <a:xfrm flipV="1">
            <a:off x="2713168" y="2923943"/>
            <a:ext cx="315786" cy="1252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5DEF08D8-B311-4CEC-BA0A-14C9DD5C0B83}"/>
              </a:ext>
            </a:extLst>
          </p:cNvPr>
          <p:cNvCxnSpPr>
            <a:cxnSpLocks/>
            <a:stCxn id="8" idx="3"/>
            <a:endCxn id="11" idx="1"/>
          </p:cNvCxnSpPr>
          <p:nvPr/>
        </p:nvCxnSpPr>
        <p:spPr>
          <a:xfrm>
            <a:off x="2713168" y="4176718"/>
            <a:ext cx="310927" cy="13700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03074BA4-920F-4133-8CD7-992E73095A2C}"/>
              </a:ext>
            </a:extLst>
          </p:cNvPr>
          <p:cNvCxnSpPr>
            <a:cxnSpLocks/>
            <a:stCxn id="9" idx="3"/>
            <a:endCxn id="15" idx="1"/>
          </p:cNvCxnSpPr>
          <p:nvPr/>
        </p:nvCxnSpPr>
        <p:spPr>
          <a:xfrm flipV="1">
            <a:off x="7249564" y="2735030"/>
            <a:ext cx="1006217" cy="1889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8B9760E9-67F4-4B54-B8B6-3150E300F708}"/>
              </a:ext>
            </a:extLst>
          </p:cNvPr>
          <p:cNvCxnSpPr>
            <a:cxnSpLocks/>
            <a:stCxn id="9" idx="3"/>
            <a:endCxn id="13" idx="1"/>
          </p:cNvCxnSpPr>
          <p:nvPr/>
        </p:nvCxnSpPr>
        <p:spPr>
          <a:xfrm>
            <a:off x="7249564" y="2923943"/>
            <a:ext cx="536060" cy="202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8B45EE55-0CB6-447C-85F6-9A00A5518E74}"/>
              </a:ext>
            </a:extLst>
          </p:cNvPr>
          <p:cNvSpPr txBox="1"/>
          <p:nvPr/>
        </p:nvSpPr>
        <p:spPr>
          <a:xfrm>
            <a:off x="3659631" y="4031997"/>
            <a:ext cx="2976988" cy="289441"/>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b="1" err="1">
                <a:latin typeface="Courier New" panose="02070309020205020404" pitchFamily="49" charset="0"/>
                <a:cs typeface="Courier New" panose="02070309020205020404" pitchFamily="49" charset="0"/>
              </a:rPr>
              <a:t>Tajimas_D</a:t>
            </a:r>
            <a:r>
              <a:rPr lang="en-GB" sz="1100" b="1">
                <a:latin typeface="Courier New" panose="02070309020205020404" pitchFamily="49" charset="0"/>
                <a:cs typeface="Courier New" panose="02070309020205020404" pitchFamily="49" charset="0"/>
              </a:rPr>
              <a:t>(</a:t>
            </a:r>
            <a:r>
              <a:rPr lang="en-GB" sz="1100" b="1" err="1">
                <a:latin typeface="Courier New" panose="02070309020205020404" pitchFamily="49" charset="0"/>
                <a:cs typeface="Courier New" panose="02070309020205020404" pitchFamily="49" charset="0"/>
              </a:rPr>
              <a:t>genotype_list</a:t>
            </a:r>
            <a:r>
              <a:rPr lang="en-GB" sz="1100" b="1">
                <a:latin typeface="Courier New" panose="02070309020205020404" pitchFamily="49" charset="0"/>
                <a:cs typeface="Courier New" panose="02070309020205020404" pitchFamily="49" charset="0"/>
              </a:rPr>
              <a:t>, POS)</a:t>
            </a:r>
          </a:p>
        </p:txBody>
      </p:sp>
      <p:sp>
        <p:nvSpPr>
          <p:cNvPr id="31" name="TextBox 30">
            <a:extLst>
              <a:ext uri="{FF2B5EF4-FFF2-40B4-BE49-F238E27FC236}">
                <a16:creationId xmlns:a16="http://schemas.microsoft.com/office/drawing/2014/main" id="{3E906BA2-7821-48F3-8B2C-9F9078418235}"/>
              </a:ext>
            </a:extLst>
          </p:cNvPr>
          <p:cNvSpPr txBox="1"/>
          <p:nvPr/>
        </p:nvSpPr>
        <p:spPr>
          <a:xfrm>
            <a:off x="9049603" y="3885185"/>
            <a:ext cx="1365572" cy="289441"/>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b="1" err="1">
                <a:latin typeface="Courier New" panose="02070309020205020404" pitchFamily="49" charset="0"/>
                <a:cs typeface="Courier New" panose="02070309020205020404" pitchFamily="49" charset="0"/>
              </a:rPr>
              <a:t>SQLtoTD</a:t>
            </a:r>
            <a:r>
              <a:rPr lang="en-GB" sz="1100" b="1">
                <a:latin typeface="Courier New" panose="02070309020205020404" pitchFamily="49" charset="0"/>
                <a:cs typeface="Courier New" panose="02070309020205020404" pitchFamily="49" charset="0"/>
              </a:rPr>
              <a:t>(df)</a:t>
            </a:r>
          </a:p>
        </p:txBody>
      </p:sp>
      <p:sp>
        <p:nvSpPr>
          <p:cNvPr id="32" name="TextBox 31">
            <a:extLst>
              <a:ext uri="{FF2B5EF4-FFF2-40B4-BE49-F238E27FC236}">
                <a16:creationId xmlns:a16="http://schemas.microsoft.com/office/drawing/2014/main" id="{F5159A94-4D90-4823-87C5-6A07601FF22B}"/>
              </a:ext>
            </a:extLst>
          </p:cNvPr>
          <p:cNvSpPr txBox="1"/>
          <p:nvPr/>
        </p:nvSpPr>
        <p:spPr>
          <a:xfrm>
            <a:off x="8002742" y="4267233"/>
            <a:ext cx="3459295" cy="296574"/>
          </a:xfrm>
          <a:prstGeom prst="round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100" b="1" err="1">
                <a:latin typeface="Courier New" panose="02070309020205020404" pitchFamily="49" charset="0"/>
                <a:cs typeface="Courier New" panose="02070309020205020404" pitchFamily="49" charset="0"/>
              </a:rPr>
              <a:t>SQLtoTD_window</a:t>
            </a:r>
            <a:r>
              <a:rPr lang="en-GB" sz="1100" b="1">
                <a:latin typeface="Courier New" panose="02070309020205020404" pitchFamily="49" charset="0"/>
                <a:cs typeface="Courier New" panose="02070309020205020404" pitchFamily="49" charset="0"/>
              </a:rPr>
              <a:t>(</a:t>
            </a:r>
            <a:r>
              <a:rPr lang="en-GB" sz="1100" b="1" err="1">
                <a:latin typeface="Courier New" panose="02070309020205020404" pitchFamily="49" charset="0"/>
                <a:cs typeface="Courier New" panose="02070309020205020404" pitchFamily="49" charset="0"/>
              </a:rPr>
              <a:t>dataframe</a:t>
            </a:r>
            <a:r>
              <a:rPr lang="en-GB" sz="1100" b="1">
                <a:latin typeface="Courier New" panose="02070309020205020404" pitchFamily="49" charset="0"/>
                <a:cs typeface="Courier New" panose="02070309020205020404" pitchFamily="49" charset="0"/>
              </a:rPr>
              <a:t>, </a:t>
            </a:r>
            <a:r>
              <a:rPr lang="en-GB" sz="1100" b="1" err="1">
                <a:latin typeface="Courier New" panose="02070309020205020404" pitchFamily="49" charset="0"/>
                <a:cs typeface="Courier New" panose="02070309020205020404" pitchFamily="49" charset="0"/>
              </a:rPr>
              <a:t>window_size</a:t>
            </a:r>
            <a:r>
              <a:rPr lang="en-GB" sz="1100" b="1">
                <a:latin typeface="Courier New" panose="02070309020205020404" pitchFamily="49" charset="0"/>
                <a:cs typeface="Courier New" panose="02070309020205020404" pitchFamily="49" charset="0"/>
              </a:rPr>
              <a:t>)</a:t>
            </a:r>
          </a:p>
        </p:txBody>
      </p:sp>
      <p:cxnSp>
        <p:nvCxnSpPr>
          <p:cNvPr id="27" name="Straight Arrow Connector 26">
            <a:extLst>
              <a:ext uri="{FF2B5EF4-FFF2-40B4-BE49-F238E27FC236}">
                <a16:creationId xmlns:a16="http://schemas.microsoft.com/office/drawing/2014/main" id="{B79A85FF-CEA9-4AD7-9B6B-CEE6B491EEB9}"/>
              </a:ext>
            </a:extLst>
          </p:cNvPr>
          <p:cNvCxnSpPr>
            <a:cxnSpLocks/>
            <a:stCxn id="8" idx="3"/>
            <a:endCxn id="30" idx="1"/>
          </p:cNvCxnSpPr>
          <p:nvPr/>
        </p:nvCxnSpPr>
        <p:spPr>
          <a:xfrm>
            <a:off x="2713168" y="4176718"/>
            <a:ext cx="946463"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8" name="Straight Arrow Connector 27">
            <a:extLst>
              <a:ext uri="{FF2B5EF4-FFF2-40B4-BE49-F238E27FC236}">
                <a16:creationId xmlns:a16="http://schemas.microsoft.com/office/drawing/2014/main" id="{522BBD32-9A17-400A-BA0B-7752F6A985C2}"/>
              </a:ext>
            </a:extLst>
          </p:cNvPr>
          <p:cNvCxnSpPr>
            <a:cxnSpLocks/>
            <a:stCxn id="30" idx="3"/>
            <a:endCxn id="31" idx="1"/>
          </p:cNvCxnSpPr>
          <p:nvPr/>
        </p:nvCxnSpPr>
        <p:spPr>
          <a:xfrm flipV="1">
            <a:off x="6636619" y="4029906"/>
            <a:ext cx="2412984" cy="14681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9" name="Straight Arrow Connector 28">
            <a:extLst>
              <a:ext uri="{FF2B5EF4-FFF2-40B4-BE49-F238E27FC236}">
                <a16:creationId xmlns:a16="http://schemas.microsoft.com/office/drawing/2014/main" id="{0D2458F6-F3D2-4598-A8A6-3CD6D40E2265}"/>
              </a:ext>
            </a:extLst>
          </p:cNvPr>
          <p:cNvCxnSpPr>
            <a:cxnSpLocks/>
            <a:stCxn id="30" idx="3"/>
            <a:endCxn id="32" idx="1"/>
          </p:cNvCxnSpPr>
          <p:nvPr/>
        </p:nvCxnSpPr>
        <p:spPr>
          <a:xfrm>
            <a:off x="6636619" y="4176718"/>
            <a:ext cx="1366123" cy="23880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3" name="Straight Arrow Connector 32">
            <a:extLst>
              <a:ext uri="{FF2B5EF4-FFF2-40B4-BE49-F238E27FC236}">
                <a16:creationId xmlns:a16="http://schemas.microsoft.com/office/drawing/2014/main" id="{D2B29B87-7AA9-4786-B1F2-C96E0AAFDA16}"/>
              </a:ext>
            </a:extLst>
          </p:cNvPr>
          <p:cNvCxnSpPr>
            <a:cxnSpLocks/>
            <a:stCxn id="11" idx="3"/>
            <a:endCxn id="17" idx="1"/>
          </p:cNvCxnSpPr>
          <p:nvPr/>
        </p:nvCxnSpPr>
        <p:spPr>
          <a:xfrm flipV="1">
            <a:off x="7443219" y="5452318"/>
            <a:ext cx="855219" cy="944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F4BF98AB-5199-4715-B009-3829A2F4FAD0}"/>
              </a:ext>
            </a:extLst>
          </p:cNvPr>
          <p:cNvCxnSpPr>
            <a:cxnSpLocks/>
            <a:stCxn id="11" idx="3"/>
            <a:endCxn id="12" idx="1"/>
          </p:cNvCxnSpPr>
          <p:nvPr/>
        </p:nvCxnSpPr>
        <p:spPr>
          <a:xfrm>
            <a:off x="7443219" y="5546753"/>
            <a:ext cx="225452" cy="2452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3D0F027C-ED19-43D4-842B-CCC4EB445BE5}"/>
              </a:ext>
            </a:extLst>
          </p:cNvPr>
          <p:cNvSpPr txBox="1"/>
          <p:nvPr/>
        </p:nvSpPr>
        <p:spPr>
          <a:xfrm>
            <a:off x="344733" y="480421"/>
            <a:ext cx="3156147" cy="461665"/>
          </a:xfrm>
          <a:prstGeom prst="rect">
            <a:avLst/>
          </a:prstGeom>
          <a:noFill/>
        </p:spPr>
        <p:txBody>
          <a:bodyPr wrap="square" rtlCol="0">
            <a:spAutoFit/>
          </a:bodyPr>
          <a:lstStyle/>
          <a:p>
            <a:r>
              <a:rPr lang="en-GB" sz="2400" b="1">
                <a:solidFill>
                  <a:schemeClr val="bg1"/>
                </a:solidFill>
              </a:rPr>
              <a:t>Primary functions</a:t>
            </a:r>
          </a:p>
        </p:txBody>
      </p:sp>
      <p:sp>
        <p:nvSpPr>
          <p:cNvPr id="36" name="TextBox 35">
            <a:extLst>
              <a:ext uri="{FF2B5EF4-FFF2-40B4-BE49-F238E27FC236}">
                <a16:creationId xmlns:a16="http://schemas.microsoft.com/office/drawing/2014/main" id="{F8038C90-A320-4F0E-A546-763B728E9A80}"/>
              </a:ext>
            </a:extLst>
          </p:cNvPr>
          <p:cNvSpPr txBox="1"/>
          <p:nvPr/>
        </p:nvSpPr>
        <p:spPr>
          <a:xfrm>
            <a:off x="3760563" y="370632"/>
            <a:ext cx="2990428" cy="461665"/>
          </a:xfrm>
          <a:prstGeom prst="rect">
            <a:avLst/>
          </a:prstGeom>
          <a:noFill/>
        </p:spPr>
        <p:txBody>
          <a:bodyPr wrap="square" rtlCol="0">
            <a:spAutoFit/>
          </a:bodyPr>
          <a:lstStyle/>
          <a:p>
            <a:r>
              <a:rPr lang="en-GB" sz="2400" b="1">
                <a:solidFill>
                  <a:schemeClr val="bg1"/>
                </a:solidFill>
              </a:rPr>
              <a:t>Secondary functions</a:t>
            </a:r>
          </a:p>
        </p:txBody>
      </p:sp>
      <p:sp>
        <p:nvSpPr>
          <p:cNvPr id="37" name="TextBox 36">
            <a:extLst>
              <a:ext uri="{FF2B5EF4-FFF2-40B4-BE49-F238E27FC236}">
                <a16:creationId xmlns:a16="http://schemas.microsoft.com/office/drawing/2014/main" id="{78EE0211-FFBE-46FA-AF11-24AB2B500212}"/>
              </a:ext>
            </a:extLst>
          </p:cNvPr>
          <p:cNvSpPr txBox="1"/>
          <p:nvPr/>
        </p:nvSpPr>
        <p:spPr>
          <a:xfrm>
            <a:off x="8360512" y="447984"/>
            <a:ext cx="2920171" cy="461665"/>
          </a:xfrm>
          <a:prstGeom prst="rect">
            <a:avLst/>
          </a:prstGeom>
          <a:noFill/>
        </p:spPr>
        <p:txBody>
          <a:bodyPr wrap="square" rtlCol="0">
            <a:spAutoFit/>
          </a:bodyPr>
          <a:lstStyle/>
          <a:p>
            <a:r>
              <a:rPr lang="en-GB" sz="2400" b="1">
                <a:solidFill>
                  <a:schemeClr val="bg1"/>
                </a:solidFill>
              </a:rPr>
              <a:t>Tertiary functions</a:t>
            </a:r>
          </a:p>
        </p:txBody>
      </p:sp>
      <p:sp>
        <p:nvSpPr>
          <p:cNvPr id="38" name="TextBox 37">
            <a:extLst>
              <a:ext uri="{FF2B5EF4-FFF2-40B4-BE49-F238E27FC236}">
                <a16:creationId xmlns:a16="http://schemas.microsoft.com/office/drawing/2014/main" id="{D1C0E76A-2A5A-4F56-B1C9-B8F9CE5A0B6D}"/>
              </a:ext>
            </a:extLst>
          </p:cNvPr>
          <p:cNvSpPr txBox="1"/>
          <p:nvPr/>
        </p:nvSpPr>
        <p:spPr>
          <a:xfrm>
            <a:off x="3381696" y="751143"/>
            <a:ext cx="3703921" cy="307777"/>
          </a:xfrm>
          <a:prstGeom prst="rect">
            <a:avLst/>
          </a:prstGeom>
          <a:noFill/>
        </p:spPr>
        <p:txBody>
          <a:bodyPr wrap="square" rtlCol="0">
            <a:spAutoFit/>
          </a:bodyPr>
          <a:lstStyle/>
          <a:p>
            <a:r>
              <a:rPr lang="en-GB" sz="1400">
                <a:solidFill>
                  <a:schemeClr val="bg1"/>
                </a:solidFill>
              </a:rPr>
              <a:t>Derived from primary and scikit </a:t>
            </a:r>
            <a:r>
              <a:rPr lang="en-GB" sz="1400" err="1">
                <a:solidFill>
                  <a:schemeClr val="bg1"/>
                </a:solidFill>
              </a:rPr>
              <a:t>allel</a:t>
            </a:r>
            <a:r>
              <a:rPr lang="en-GB" sz="1400">
                <a:solidFill>
                  <a:schemeClr val="bg1"/>
                </a:solidFill>
              </a:rPr>
              <a:t> functions</a:t>
            </a:r>
          </a:p>
        </p:txBody>
      </p:sp>
      <p:sp>
        <p:nvSpPr>
          <p:cNvPr id="39" name="TextBox 38">
            <a:extLst>
              <a:ext uri="{FF2B5EF4-FFF2-40B4-BE49-F238E27FC236}">
                <a16:creationId xmlns:a16="http://schemas.microsoft.com/office/drawing/2014/main" id="{7ADA698E-97AD-498E-9FF1-9D96DB8BF7D9}"/>
              </a:ext>
            </a:extLst>
          </p:cNvPr>
          <p:cNvSpPr txBox="1"/>
          <p:nvPr/>
        </p:nvSpPr>
        <p:spPr>
          <a:xfrm>
            <a:off x="7841146" y="823355"/>
            <a:ext cx="3607666" cy="307777"/>
          </a:xfrm>
          <a:prstGeom prst="rect">
            <a:avLst/>
          </a:prstGeom>
          <a:noFill/>
        </p:spPr>
        <p:txBody>
          <a:bodyPr wrap="square" rtlCol="0">
            <a:spAutoFit/>
          </a:bodyPr>
          <a:lstStyle/>
          <a:p>
            <a:r>
              <a:rPr lang="en-GB" sz="1400">
                <a:solidFill>
                  <a:schemeClr val="bg1"/>
                </a:solidFill>
              </a:rPr>
              <a:t>Derived from primary and secondary functions</a:t>
            </a:r>
          </a:p>
        </p:txBody>
      </p:sp>
    </p:spTree>
    <p:extLst>
      <p:ext uri="{BB962C8B-B14F-4D97-AF65-F5344CB8AC3E}">
        <p14:creationId xmlns:p14="http://schemas.microsoft.com/office/powerpoint/2010/main" val="3146306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953E14EF-C273-4547-A1F6-35738393D6B7}"/>
              </a:ext>
            </a:extLst>
          </p:cNvPr>
          <p:cNvSpPr/>
          <p:nvPr/>
        </p:nvSpPr>
        <p:spPr>
          <a:xfrm>
            <a:off x="4182141" y="5099221"/>
            <a:ext cx="5517806" cy="116058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a:t>Website   </a:t>
            </a:r>
          </a:p>
        </p:txBody>
      </p:sp>
      <p:sp>
        <p:nvSpPr>
          <p:cNvPr id="4" name="Rectangle: Rounded Corners 3">
            <a:extLst>
              <a:ext uri="{FF2B5EF4-FFF2-40B4-BE49-F238E27FC236}">
                <a16:creationId xmlns:a16="http://schemas.microsoft.com/office/drawing/2014/main" id="{CF8FB727-6AB6-49CA-BEEB-007DEC9BE7C9}"/>
              </a:ext>
            </a:extLst>
          </p:cNvPr>
          <p:cNvSpPr/>
          <p:nvPr/>
        </p:nvSpPr>
        <p:spPr>
          <a:xfrm>
            <a:off x="4357988" y="3540053"/>
            <a:ext cx="5130945" cy="116058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a:t>Website   </a:t>
            </a:r>
          </a:p>
        </p:txBody>
      </p:sp>
      <p:sp>
        <p:nvSpPr>
          <p:cNvPr id="6" name="TextBox 5">
            <a:extLst>
              <a:ext uri="{FF2B5EF4-FFF2-40B4-BE49-F238E27FC236}">
                <a16:creationId xmlns:a16="http://schemas.microsoft.com/office/drawing/2014/main" id="{E1FED078-015A-4576-8168-9AD22F8B0C28}"/>
              </a:ext>
            </a:extLst>
          </p:cNvPr>
          <p:cNvSpPr txBox="1"/>
          <p:nvPr/>
        </p:nvSpPr>
        <p:spPr>
          <a:xfrm>
            <a:off x="8434137"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Backend </a:t>
            </a:r>
          </a:p>
        </p:txBody>
      </p:sp>
      <p:sp>
        <p:nvSpPr>
          <p:cNvPr id="7" name="TextBox 6">
            <a:extLst>
              <a:ext uri="{FF2B5EF4-FFF2-40B4-BE49-F238E27FC236}">
                <a16:creationId xmlns:a16="http://schemas.microsoft.com/office/drawing/2014/main" id="{19E54BAD-6127-4595-93C2-D1866296940C}"/>
              </a:ext>
            </a:extLst>
          </p:cNvPr>
          <p:cNvSpPr txBox="1"/>
          <p:nvPr/>
        </p:nvSpPr>
        <p:spPr>
          <a:xfrm>
            <a:off x="8724900" y="47745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Frontend  </a:t>
            </a:r>
          </a:p>
        </p:txBody>
      </p:sp>
      <p:sp>
        <p:nvSpPr>
          <p:cNvPr id="2" name="Title 1">
            <a:extLst>
              <a:ext uri="{FF2B5EF4-FFF2-40B4-BE49-F238E27FC236}">
                <a16:creationId xmlns:a16="http://schemas.microsoft.com/office/drawing/2014/main" id="{E6F5611B-A944-4B16-BBCF-488725BD16BE}"/>
              </a:ext>
            </a:extLst>
          </p:cNvPr>
          <p:cNvSpPr>
            <a:spLocks noGrp="1"/>
          </p:cNvSpPr>
          <p:nvPr>
            <p:ph type="title"/>
          </p:nvPr>
        </p:nvSpPr>
        <p:spPr>
          <a:xfrm>
            <a:off x="6524005" y="726546"/>
            <a:ext cx="5520612" cy="1356360"/>
          </a:xfrm>
        </p:spPr>
        <p:txBody>
          <a:bodyPr/>
          <a:lstStyle/>
          <a:p>
            <a:r>
              <a:rPr lang="en-GB"/>
              <a:t>Software architecture </a:t>
            </a:r>
          </a:p>
        </p:txBody>
      </p:sp>
      <p:sp>
        <p:nvSpPr>
          <p:cNvPr id="30" name="Rectangle: Rounded Corners 29">
            <a:extLst>
              <a:ext uri="{FF2B5EF4-FFF2-40B4-BE49-F238E27FC236}">
                <a16:creationId xmlns:a16="http://schemas.microsoft.com/office/drawing/2014/main" id="{F62BCCEB-805D-4823-BA60-B56B260C605F}"/>
              </a:ext>
            </a:extLst>
          </p:cNvPr>
          <p:cNvSpPr/>
          <p:nvPr/>
        </p:nvSpPr>
        <p:spPr>
          <a:xfrm>
            <a:off x="6002574" y="3658452"/>
            <a:ext cx="1337629" cy="91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GB"/>
              <a:t>Pandas </a:t>
            </a:r>
            <a:r>
              <a:rPr lang="en-GB" err="1"/>
              <a:t>dataframe</a:t>
            </a:r>
            <a:r>
              <a:rPr lang="en-GB"/>
              <a:t> </a:t>
            </a:r>
          </a:p>
        </p:txBody>
      </p:sp>
      <p:sp>
        <p:nvSpPr>
          <p:cNvPr id="31" name="Rectangle: Rounded Corners 30">
            <a:extLst>
              <a:ext uri="{FF2B5EF4-FFF2-40B4-BE49-F238E27FC236}">
                <a16:creationId xmlns:a16="http://schemas.microsoft.com/office/drawing/2014/main" id="{94B1DB51-A14D-4FBC-BCBA-9A9CD14F4C00}"/>
              </a:ext>
            </a:extLst>
          </p:cNvPr>
          <p:cNvSpPr/>
          <p:nvPr/>
        </p:nvSpPr>
        <p:spPr>
          <a:xfrm>
            <a:off x="4311097" y="5228175"/>
            <a:ext cx="529506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Website   </a:t>
            </a:r>
          </a:p>
        </p:txBody>
      </p:sp>
      <p:sp>
        <p:nvSpPr>
          <p:cNvPr id="32" name="Rectangle: Rounded Corners 31">
            <a:extLst>
              <a:ext uri="{FF2B5EF4-FFF2-40B4-BE49-F238E27FC236}">
                <a16:creationId xmlns:a16="http://schemas.microsoft.com/office/drawing/2014/main" id="{7750C85D-3432-495A-B035-5FE1645FE6DB}"/>
              </a:ext>
            </a:extLst>
          </p:cNvPr>
          <p:cNvSpPr/>
          <p:nvPr/>
        </p:nvSpPr>
        <p:spPr>
          <a:xfrm>
            <a:off x="2575243" y="5228175"/>
            <a:ext cx="1337629"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a:t>User input   </a:t>
            </a:r>
          </a:p>
        </p:txBody>
      </p:sp>
      <p:sp>
        <p:nvSpPr>
          <p:cNvPr id="33" name="Rectangle: Rounded Corners 32">
            <a:extLst>
              <a:ext uri="{FF2B5EF4-FFF2-40B4-BE49-F238E27FC236}">
                <a16:creationId xmlns:a16="http://schemas.microsoft.com/office/drawing/2014/main" id="{0A3F8E83-D188-41E7-990D-342E86A741E7}"/>
              </a:ext>
            </a:extLst>
          </p:cNvPr>
          <p:cNvSpPr/>
          <p:nvPr/>
        </p:nvSpPr>
        <p:spPr>
          <a:xfrm>
            <a:off x="10004390" y="5228175"/>
            <a:ext cx="1337629"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a:t>User output    </a:t>
            </a:r>
          </a:p>
        </p:txBody>
      </p:sp>
      <p:sp>
        <p:nvSpPr>
          <p:cNvPr id="34" name="Rectangle: Rounded Corners 33">
            <a:extLst>
              <a:ext uri="{FF2B5EF4-FFF2-40B4-BE49-F238E27FC236}">
                <a16:creationId xmlns:a16="http://schemas.microsoft.com/office/drawing/2014/main" id="{FD77DD6C-3B52-4A09-A74A-A4E5DC95F3D7}"/>
              </a:ext>
            </a:extLst>
          </p:cNvPr>
          <p:cNvSpPr/>
          <p:nvPr/>
        </p:nvSpPr>
        <p:spPr>
          <a:xfrm>
            <a:off x="857855" y="2246211"/>
            <a:ext cx="1356687"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VCF</a:t>
            </a:r>
          </a:p>
        </p:txBody>
      </p:sp>
      <p:sp>
        <p:nvSpPr>
          <p:cNvPr id="35" name="Rectangle: Rounded Corners 34">
            <a:extLst>
              <a:ext uri="{FF2B5EF4-FFF2-40B4-BE49-F238E27FC236}">
                <a16:creationId xmlns:a16="http://schemas.microsoft.com/office/drawing/2014/main" id="{8619A8EC-EF5A-4003-9F3F-DF1F9785688D}"/>
              </a:ext>
            </a:extLst>
          </p:cNvPr>
          <p:cNvSpPr/>
          <p:nvPr/>
        </p:nvSpPr>
        <p:spPr>
          <a:xfrm>
            <a:off x="2484723" y="3643211"/>
            <a:ext cx="1356687"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a:t>CSV</a:t>
            </a:r>
          </a:p>
        </p:txBody>
      </p:sp>
      <p:sp>
        <p:nvSpPr>
          <p:cNvPr id="36" name="Rectangle: Rounded Corners 35">
            <a:extLst>
              <a:ext uri="{FF2B5EF4-FFF2-40B4-BE49-F238E27FC236}">
                <a16:creationId xmlns:a16="http://schemas.microsoft.com/office/drawing/2014/main" id="{A39B5298-D6A4-49ED-8778-02FDAF1D4920}"/>
              </a:ext>
            </a:extLst>
          </p:cNvPr>
          <p:cNvSpPr/>
          <p:nvPr/>
        </p:nvSpPr>
        <p:spPr>
          <a:xfrm>
            <a:off x="4516675" y="3658452"/>
            <a:ext cx="1099674" cy="91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SQL</a:t>
            </a:r>
          </a:p>
        </p:txBody>
      </p:sp>
      <p:cxnSp>
        <p:nvCxnSpPr>
          <p:cNvPr id="37" name="Straight Arrow Connector 36">
            <a:extLst>
              <a:ext uri="{FF2B5EF4-FFF2-40B4-BE49-F238E27FC236}">
                <a16:creationId xmlns:a16="http://schemas.microsoft.com/office/drawing/2014/main" id="{216E5D99-9A5B-4296-B2E1-825A94B21137}"/>
              </a:ext>
            </a:extLst>
          </p:cNvPr>
          <p:cNvCxnSpPr>
            <a:cxnSpLocks/>
            <a:stCxn id="35" idx="3"/>
          </p:cNvCxnSpPr>
          <p:nvPr/>
        </p:nvCxnSpPr>
        <p:spPr>
          <a:xfrm>
            <a:off x="3841410" y="4100411"/>
            <a:ext cx="67834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30B7C742-2D0A-4FDD-85C4-4DF2BA2AECC8}"/>
              </a:ext>
            </a:extLst>
          </p:cNvPr>
          <p:cNvCxnSpPr>
            <a:stCxn id="36" idx="3"/>
            <a:endCxn id="30" idx="1"/>
          </p:cNvCxnSpPr>
          <p:nvPr/>
        </p:nvCxnSpPr>
        <p:spPr>
          <a:xfrm>
            <a:off x="5616349" y="4115652"/>
            <a:ext cx="3862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Rectangle: Rounded Corners 38">
            <a:extLst>
              <a:ext uri="{FF2B5EF4-FFF2-40B4-BE49-F238E27FC236}">
                <a16:creationId xmlns:a16="http://schemas.microsoft.com/office/drawing/2014/main" id="{0732F16E-99C7-487B-9DF1-D9286E5D0B47}"/>
              </a:ext>
            </a:extLst>
          </p:cNvPr>
          <p:cNvSpPr/>
          <p:nvPr/>
        </p:nvSpPr>
        <p:spPr>
          <a:xfrm>
            <a:off x="7778034" y="3658452"/>
            <a:ext cx="1506277" cy="91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Statistical calculations</a:t>
            </a:r>
          </a:p>
        </p:txBody>
      </p:sp>
      <p:cxnSp>
        <p:nvCxnSpPr>
          <p:cNvPr id="40" name="Straight Arrow Connector 39">
            <a:extLst>
              <a:ext uri="{FF2B5EF4-FFF2-40B4-BE49-F238E27FC236}">
                <a16:creationId xmlns:a16="http://schemas.microsoft.com/office/drawing/2014/main" id="{119D89B4-DC49-45B0-8446-79B9C9ADE4CA}"/>
              </a:ext>
            </a:extLst>
          </p:cNvPr>
          <p:cNvCxnSpPr>
            <a:cxnSpLocks/>
            <a:stCxn id="30" idx="3"/>
            <a:endCxn id="39" idx="1"/>
          </p:cNvCxnSpPr>
          <p:nvPr/>
        </p:nvCxnSpPr>
        <p:spPr>
          <a:xfrm>
            <a:off x="7340203" y="4115652"/>
            <a:ext cx="4378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Rectangle: Rounded Corners 40">
            <a:extLst>
              <a:ext uri="{FF2B5EF4-FFF2-40B4-BE49-F238E27FC236}">
                <a16:creationId xmlns:a16="http://schemas.microsoft.com/office/drawing/2014/main" id="{86E98BBB-BD78-4068-9274-C12C1B773D7A}"/>
              </a:ext>
            </a:extLst>
          </p:cNvPr>
          <p:cNvSpPr/>
          <p:nvPr/>
        </p:nvSpPr>
        <p:spPr>
          <a:xfrm>
            <a:off x="2484723" y="2230971"/>
            <a:ext cx="1356689"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Gene name</a:t>
            </a:r>
          </a:p>
        </p:txBody>
      </p:sp>
      <p:sp>
        <p:nvSpPr>
          <p:cNvPr id="42" name="Rectangle: Rounded Corners 41">
            <a:extLst>
              <a:ext uri="{FF2B5EF4-FFF2-40B4-BE49-F238E27FC236}">
                <a16:creationId xmlns:a16="http://schemas.microsoft.com/office/drawing/2014/main" id="{A55FEEB5-0F61-42A5-B76A-1F554CBBBD97}"/>
              </a:ext>
            </a:extLst>
          </p:cNvPr>
          <p:cNvSpPr/>
          <p:nvPr/>
        </p:nvSpPr>
        <p:spPr>
          <a:xfrm>
            <a:off x="4111593" y="2230971"/>
            <a:ext cx="1280161"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Gene alias</a:t>
            </a:r>
          </a:p>
        </p:txBody>
      </p:sp>
      <p:cxnSp>
        <p:nvCxnSpPr>
          <p:cNvPr id="43" name="Connector: Elbow 42">
            <a:extLst>
              <a:ext uri="{FF2B5EF4-FFF2-40B4-BE49-F238E27FC236}">
                <a16:creationId xmlns:a16="http://schemas.microsoft.com/office/drawing/2014/main" id="{F55537E5-105B-4A24-9564-B1C2131671E7}"/>
              </a:ext>
            </a:extLst>
          </p:cNvPr>
          <p:cNvCxnSpPr>
            <a:stCxn id="41" idx="2"/>
            <a:endCxn id="35" idx="0"/>
          </p:cNvCxnSpPr>
          <p:nvPr/>
        </p:nvCxnSpPr>
        <p:spPr>
          <a:xfrm rot="5400000">
            <a:off x="2914148" y="3394291"/>
            <a:ext cx="497840" cy="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4" name="Connector: Elbow 43">
            <a:extLst>
              <a:ext uri="{FF2B5EF4-FFF2-40B4-BE49-F238E27FC236}">
                <a16:creationId xmlns:a16="http://schemas.microsoft.com/office/drawing/2014/main" id="{4A3F07A4-F3E7-42D1-99C0-076D77027C04}"/>
              </a:ext>
            </a:extLst>
          </p:cNvPr>
          <p:cNvCxnSpPr>
            <a:cxnSpLocks/>
            <a:stCxn id="34" idx="2"/>
            <a:endCxn id="35" idx="0"/>
          </p:cNvCxnSpPr>
          <p:nvPr/>
        </p:nvCxnSpPr>
        <p:spPr>
          <a:xfrm rot="16200000" flipH="1">
            <a:off x="2108333" y="2588477"/>
            <a:ext cx="482600" cy="1626868"/>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45" name="Connector: Elbow 44">
            <a:extLst>
              <a:ext uri="{FF2B5EF4-FFF2-40B4-BE49-F238E27FC236}">
                <a16:creationId xmlns:a16="http://schemas.microsoft.com/office/drawing/2014/main" id="{1A4B8DC5-5D49-4DF5-B426-0BDFDF5FFC79}"/>
              </a:ext>
            </a:extLst>
          </p:cNvPr>
          <p:cNvCxnSpPr>
            <a:cxnSpLocks/>
          </p:cNvCxnSpPr>
          <p:nvPr/>
        </p:nvCxnSpPr>
        <p:spPr>
          <a:xfrm rot="5400000">
            <a:off x="3708451" y="2609319"/>
            <a:ext cx="497840" cy="158860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46" name="Rectangle: Rounded Corners 45">
            <a:extLst>
              <a:ext uri="{FF2B5EF4-FFF2-40B4-BE49-F238E27FC236}">
                <a16:creationId xmlns:a16="http://schemas.microsoft.com/office/drawing/2014/main" id="{DF7E1617-FEC6-4B1E-BE1C-4F6171595A2A}"/>
              </a:ext>
            </a:extLst>
          </p:cNvPr>
          <p:cNvSpPr/>
          <p:nvPr/>
        </p:nvSpPr>
        <p:spPr>
          <a:xfrm>
            <a:off x="2484723" y="981291"/>
            <a:ext cx="1356687" cy="914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err="1"/>
              <a:t>Ensembl</a:t>
            </a:r>
            <a:endParaRPr lang="en-GB"/>
          </a:p>
        </p:txBody>
      </p:sp>
      <p:sp>
        <p:nvSpPr>
          <p:cNvPr id="47" name="Rectangle: Rounded Corners 46">
            <a:extLst>
              <a:ext uri="{FF2B5EF4-FFF2-40B4-BE49-F238E27FC236}">
                <a16:creationId xmlns:a16="http://schemas.microsoft.com/office/drawing/2014/main" id="{63B0D901-7AE3-48D7-A6E0-952B81587018}"/>
              </a:ext>
            </a:extLst>
          </p:cNvPr>
          <p:cNvSpPr/>
          <p:nvPr/>
        </p:nvSpPr>
        <p:spPr>
          <a:xfrm>
            <a:off x="4111593" y="981291"/>
            <a:ext cx="1280161" cy="914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Entrez</a:t>
            </a:r>
          </a:p>
        </p:txBody>
      </p:sp>
      <p:cxnSp>
        <p:nvCxnSpPr>
          <p:cNvPr id="48" name="Straight Arrow Connector 47">
            <a:extLst>
              <a:ext uri="{FF2B5EF4-FFF2-40B4-BE49-F238E27FC236}">
                <a16:creationId xmlns:a16="http://schemas.microsoft.com/office/drawing/2014/main" id="{25FC8A9E-346A-4AAB-A81F-5D2982A88495}"/>
              </a:ext>
            </a:extLst>
          </p:cNvPr>
          <p:cNvCxnSpPr>
            <a:stCxn id="46" idx="2"/>
            <a:endCxn id="41" idx="0"/>
          </p:cNvCxnSpPr>
          <p:nvPr/>
        </p:nvCxnSpPr>
        <p:spPr>
          <a:xfrm>
            <a:off x="3163067" y="1895691"/>
            <a:ext cx="1" cy="33528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AA0189BE-3472-4ED9-9BF1-526450221E24}"/>
              </a:ext>
            </a:extLst>
          </p:cNvPr>
          <p:cNvCxnSpPr>
            <a:stCxn id="47" idx="2"/>
            <a:endCxn id="42" idx="0"/>
          </p:cNvCxnSpPr>
          <p:nvPr/>
        </p:nvCxnSpPr>
        <p:spPr>
          <a:xfrm>
            <a:off x="4751674" y="1895691"/>
            <a:ext cx="0" cy="33528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4F404526-0FFE-48FA-AE99-0C9009DF5057}"/>
              </a:ext>
            </a:extLst>
          </p:cNvPr>
          <p:cNvCxnSpPr>
            <a:stCxn id="32" idx="3"/>
            <a:endCxn id="31" idx="1"/>
          </p:cNvCxnSpPr>
          <p:nvPr/>
        </p:nvCxnSpPr>
        <p:spPr>
          <a:xfrm>
            <a:off x="3912872" y="5685375"/>
            <a:ext cx="3982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FB3BB401-AA09-4DB7-B448-F8ED167312D5}"/>
              </a:ext>
            </a:extLst>
          </p:cNvPr>
          <p:cNvCxnSpPr>
            <a:stCxn id="31" idx="3"/>
            <a:endCxn id="33" idx="1"/>
          </p:cNvCxnSpPr>
          <p:nvPr/>
        </p:nvCxnSpPr>
        <p:spPr>
          <a:xfrm>
            <a:off x="9606165" y="5685375"/>
            <a:ext cx="3982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4F23F100-E6ED-4374-BEEC-0DF9A2FB6339}"/>
              </a:ext>
            </a:extLst>
          </p:cNvPr>
          <p:cNvCxnSpPr>
            <a:cxnSpLocks/>
            <a:endCxn id="36" idx="2"/>
          </p:cNvCxnSpPr>
          <p:nvPr/>
        </p:nvCxnSpPr>
        <p:spPr>
          <a:xfrm flipV="1">
            <a:off x="5066512" y="4572852"/>
            <a:ext cx="0" cy="6502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0CEF8BBE-AF13-49C1-9DC5-7204E07C3412}"/>
              </a:ext>
            </a:extLst>
          </p:cNvPr>
          <p:cNvCxnSpPr>
            <a:cxnSpLocks/>
            <a:stCxn id="39" idx="2"/>
          </p:cNvCxnSpPr>
          <p:nvPr/>
        </p:nvCxnSpPr>
        <p:spPr>
          <a:xfrm>
            <a:off x="8531173" y="4572852"/>
            <a:ext cx="0" cy="6502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Rectangle: Rounded Corners 53">
            <a:extLst>
              <a:ext uri="{FF2B5EF4-FFF2-40B4-BE49-F238E27FC236}">
                <a16:creationId xmlns:a16="http://schemas.microsoft.com/office/drawing/2014/main" id="{93314EFD-476E-4548-A637-F794932A2F4D}"/>
              </a:ext>
            </a:extLst>
          </p:cNvPr>
          <p:cNvSpPr/>
          <p:nvPr/>
        </p:nvSpPr>
        <p:spPr>
          <a:xfrm>
            <a:off x="857855" y="981291"/>
            <a:ext cx="1356687" cy="914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a:effectLst/>
                <a:latin typeface="Calibri" panose="020F0502020204030204" pitchFamily="34" charset="0"/>
                <a:ea typeface="Calibri" panose="020F0502020204030204" pitchFamily="34" charset="0"/>
                <a:cs typeface="Times New Roman" panose="02020603050405020304" pitchFamily="18" charset="0"/>
              </a:rPr>
              <a:t>1000 genomes project </a:t>
            </a:r>
            <a:endParaRPr lang="en-GB"/>
          </a:p>
        </p:txBody>
      </p:sp>
      <p:cxnSp>
        <p:nvCxnSpPr>
          <p:cNvPr id="55" name="Straight Arrow Connector 54">
            <a:extLst>
              <a:ext uri="{FF2B5EF4-FFF2-40B4-BE49-F238E27FC236}">
                <a16:creationId xmlns:a16="http://schemas.microsoft.com/office/drawing/2014/main" id="{5D84C907-D861-4E4E-BAD7-7AD237F81B4F}"/>
              </a:ext>
            </a:extLst>
          </p:cNvPr>
          <p:cNvCxnSpPr>
            <a:cxnSpLocks/>
            <a:stCxn id="54" idx="2"/>
            <a:endCxn id="34" idx="0"/>
          </p:cNvCxnSpPr>
          <p:nvPr/>
        </p:nvCxnSpPr>
        <p:spPr>
          <a:xfrm>
            <a:off x="1536199" y="1895691"/>
            <a:ext cx="0" cy="35052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Oval 4">
            <a:extLst>
              <a:ext uri="{FF2B5EF4-FFF2-40B4-BE49-F238E27FC236}">
                <a16:creationId xmlns:a16="http://schemas.microsoft.com/office/drawing/2014/main" id="{9D1D55DA-6F37-4F66-A911-A8DBB97DBAE9}"/>
              </a:ext>
            </a:extLst>
          </p:cNvPr>
          <p:cNvSpPr/>
          <p:nvPr/>
        </p:nvSpPr>
        <p:spPr>
          <a:xfrm>
            <a:off x="3909254" y="4758137"/>
            <a:ext cx="6038606" cy="1852733"/>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72245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454C73-C930-4E2A-8116-CFC7644FD1AC}"/>
              </a:ext>
            </a:extLst>
          </p:cNvPr>
          <p:cNvSpPr>
            <a:spLocks noChangeArrowheads="1"/>
          </p:cNvSpPr>
          <p:nvPr/>
        </p:nvSpPr>
        <p:spPr bwMode="auto">
          <a:xfrm>
            <a:off x="599481" y="877809"/>
            <a:ext cx="2956895" cy="40494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HTML</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ABE4C135-8B24-4037-ABDF-546E681D7CF8}"/>
              </a:ext>
            </a:extLst>
          </p:cNvPr>
          <p:cNvSpPr>
            <a:spLocks noChangeArrowheads="1"/>
          </p:cNvSpPr>
          <p:nvPr/>
        </p:nvSpPr>
        <p:spPr bwMode="auto">
          <a:xfrm>
            <a:off x="3832940" y="877809"/>
            <a:ext cx="4356722" cy="36402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BACKEND</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5F487109-1B52-4828-B57E-E35D1DEC783B}"/>
              </a:ext>
            </a:extLst>
          </p:cNvPr>
          <p:cNvSpPr>
            <a:spLocks noChangeArrowheads="1"/>
          </p:cNvSpPr>
          <p:nvPr/>
        </p:nvSpPr>
        <p:spPr bwMode="auto">
          <a:xfrm>
            <a:off x="8526703" y="877808"/>
            <a:ext cx="3081447" cy="36402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HTML</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D95CCC8B-C438-4275-BD01-574433A3C52C}"/>
              </a:ext>
            </a:extLst>
          </p:cNvPr>
          <p:cNvSpPr/>
          <p:nvPr/>
        </p:nvSpPr>
        <p:spPr>
          <a:xfrm>
            <a:off x="599481" y="1406791"/>
            <a:ext cx="2956895" cy="447685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2800"/>
          </a:p>
        </p:txBody>
      </p:sp>
      <p:sp>
        <p:nvSpPr>
          <p:cNvPr id="8" name="Rectangle 7">
            <a:extLst>
              <a:ext uri="{FF2B5EF4-FFF2-40B4-BE49-F238E27FC236}">
                <a16:creationId xmlns:a16="http://schemas.microsoft.com/office/drawing/2014/main" id="{009A8D11-3E6E-4752-ABF6-2D758D4F51A6}"/>
              </a:ext>
            </a:extLst>
          </p:cNvPr>
          <p:cNvSpPr/>
          <p:nvPr/>
        </p:nvSpPr>
        <p:spPr>
          <a:xfrm>
            <a:off x="3795770" y="1401893"/>
            <a:ext cx="4356722" cy="437728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2800"/>
          </a:p>
        </p:txBody>
      </p:sp>
      <p:sp>
        <p:nvSpPr>
          <p:cNvPr id="9" name="Rectangle 8">
            <a:extLst>
              <a:ext uri="{FF2B5EF4-FFF2-40B4-BE49-F238E27FC236}">
                <a16:creationId xmlns:a16="http://schemas.microsoft.com/office/drawing/2014/main" id="{30D035E1-D372-48CE-A1C4-E56769420241}"/>
              </a:ext>
            </a:extLst>
          </p:cNvPr>
          <p:cNvSpPr/>
          <p:nvPr/>
        </p:nvSpPr>
        <p:spPr>
          <a:xfrm>
            <a:off x="8526702" y="1355429"/>
            <a:ext cx="3081447" cy="4430038"/>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2800"/>
          </a:p>
        </p:txBody>
      </p:sp>
      <p:sp>
        <p:nvSpPr>
          <p:cNvPr id="10" name="Rectangle 75">
            <a:extLst>
              <a:ext uri="{FF2B5EF4-FFF2-40B4-BE49-F238E27FC236}">
                <a16:creationId xmlns:a16="http://schemas.microsoft.com/office/drawing/2014/main" id="{E75A0689-F256-47BC-A775-3E749634E959}"/>
              </a:ext>
            </a:extLst>
          </p:cNvPr>
          <p:cNvSpPr>
            <a:spLocks noChangeArrowheads="1"/>
          </p:cNvSpPr>
          <p:nvPr/>
        </p:nvSpPr>
        <p:spPr bwMode="auto">
          <a:xfrm>
            <a:off x="956118" y="1711435"/>
            <a:ext cx="2115021" cy="369062"/>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RS ID</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1" name="Rectangle 76">
            <a:extLst>
              <a:ext uri="{FF2B5EF4-FFF2-40B4-BE49-F238E27FC236}">
                <a16:creationId xmlns:a16="http://schemas.microsoft.com/office/drawing/2014/main" id="{B13D9755-2F6F-457C-8F09-4E8B2BC0D699}"/>
              </a:ext>
            </a:extLst>
          </p:cNvPr>
          <p:cNvSpPr>
            <a:spLocks noChangeArrowheads="1"/>
          </p:cNvSpPr>
          <p:nvPr/>
        </p:nvSpPr>
        <p:spPr bwMode="auto">
          <a:xfrm>
            <a:off x="870519" y="2317354"/>
            <a:ext cx="2198994" cy="3857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GENE NAME</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2" name="Rectangle 77">
            <a:extLst>
              <a:ext uri="{FF2B5EF4-FFF2-40B4-BE49-F238E27FC236}">
                <a16:creationId xmlns:a16="http://schemas.microsoft.com/office/drawing/2014/main" id="{9EDAC665-B1EA-49A2-AAFE-6738623C71E2}"/>
              </a:ext>
            </a:extLst>
          </p:cNvPr>
          <p:cNvSpPr>
            <a:spLocks noChangeArrowheads="1"/>
          </p:cNvSpPr>
          <p:nvPr/>
        </p:nvSpPr>
        <p:spPr bwMode="auto">
          <a:xfrm>
            <a:off x="916415" y="3046349"/>
            <a:ext cx="2083534" cy="35239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CHROMOSOME</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3" name="Rectangle 78">
            <a:extLst>
              <a:ext uri="{FF2B5EF4-FFF2-40B4-BE49-F238E27FC236}">
                <a16:creationId xmlns:a16="http://schemas.microsoft.com/office/drawing/2014/main" id="{AFCF92F2-D0D4-43EA-9A86-F0ABC20356A8}"/>
              </a:ext>
            </a:extLst>
          </p:cNvPr>
          <p:cNvSpPr>
            <a:spLocks noChangeArrowheads="1"/>
          </p:cNvSpPr>
          <p:nvPr/>
        </p:nvSpPr>
        <p:spPr bwMode="auto">
          <a:xfrm>
            <a:off x="892799" y="3626476"/>
            <a:ext cx="2141263" cy="352394"/>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POSITIONS</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4" name="Rectangle 79">
            <a:extLst>
              <a:ext uri="{FF2B5EF4-FFF2-40B4-BE49-F238E27FC236}">
                <a16:creationId xmlns:a16="http://schemas.microsoft.com/office/drawing/2014/main" id="{4DF08D57-0BA8-4164-A7CC-580F6A382C39}"/>
              </a:ext>
            </a:extLst>
          </p:cNvPr>
          <p:cNvSpPr>
            <a:spLocks noChangeArrowheads="1"/>
          </p:cNvSpPr>
          <p:nvPr/>
        </p:nvSpPr>
        <p:spPr bwMode="auto">
          <a:xfrm>
            <a:off x="906745" y="4223824"/>
            <a:ext cx="2130766" cy="33334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WINDOW</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5" name="Rectangle 80">
            <a:extLst>
              <a:ext uri="{FF2B5EF4-FFF2-40B4-BE49-F238E27FC236}">
                <a16:creationId xmlns:a16="http://schemas.microsoft.com/office/drawing/2014/main" id="{87BA2057-6DCE-4885-AA6F-E8D87B7ECB2C}"/>
              </a:ext>
            </a:extLst>
          </p:cNvPr>
          <p:cNvSpPr>
            <a:spLocks noChangeArrowheads="1"/>
          </p:cNvSpPr>
          <p:nvPr/>
        </p:nvSpPr>
        <p:spPr bwMode="auto">
          <a:xfrm>
            <a:off x="896013" y="4755322"/>
            <a:ext cx="2130766" cy="38572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CHECKBOXES</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6" name="Rectangle 81">
            <a:extLst>
              <a:ext uri="{FF2B5EF4-FFF2-40B4-BE49-F238E27FC236}">
                <a16:creationId xmlns:a16="http://schemas.microsoft.com/office/drawing/2014/main" id="{D446152E-FEEA-4195-842A-7B47C51B37AD}"/>
              </a:ext>
            </a:extLst>
          </p:cNvPr>
          <p:cNvSpPr>
            <a:spLocks noChangeArrowheads="1"/>
          </p:cNvSpPr>
          <p:nvPr/>
        </p:nvSpPr>
        <p:spPr bwMode="auto">
          <a:xfrm>
            <a:off x="924996" y="5414702"/>
            <a:ext cx="2109775" cy="3643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SUBMIT BUTTON</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7" name="Rectangle 82">
            <a:extLst>
              <a:ext uri="{FF2B5EF4-FFF2-40B4-BE49-F238E27FC236}">
                <a16:creationId xmlns:a16="http://schemas.microsoft.com/office/drawing/2014/main" id="{25B474CD-CB2D-469A-A53B-6E17B7C8C11D}"/>
              </a:ext>
            </a:extLst>
          </p:cNvPr>
          <p:cNvSpPr>
            <a:spLocks noChangeArrowheads="1"/>
          </p:cNvSpPr>
          <p:nvPr/>
        </p:nvSpPr>
        <p:spPr bwMode="auto">
          <a:xfrm>
            <a:off x="4337741" y="2616362"/>
            <a:ext cx="1536700" cy="25558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STRING</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8" name="Rectangle 83">
            <a:extLst>
              <a:ext uri="{FF2B5EF4-FFF2-40B4-BE49-F238E27FC236}">
                <a16:creationId xmlns:a16="http://schemas.microsoft.com/office/drawing/2014/main" id="{513F87FD-D324-4700-9600-9F7A8A85925D}"/>
              </a:ext>
            </a:extLst>
          </p:cNvPr>
          <p:cNvSpPr>
            <a:spLocks noChangeArrowheads="1"/>
          </p:cNvSpPr>
          <p:nvPr/>
        </p:nvSpPr>
        <p:spPr bwMode="auto">
          <a:xfrm>
            <a:off x="4392037" y="3164621"/>
            <a:ext cx="1577975" cy="2413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SELECT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19" name="Rectangle 84">
            <a:extLst>
              <a:ext uri="{FF2B5EF4-FFF2-40B4-BE49-F238E27FC236}">
                <a16:creationId xmlns:a16="http://schemas.microsoft.com/office/drawing/2014/main" id="{6C43DAF6-6866-4A06-82AD-0B85CCAE1527}"/>
              </a:ext>
            </a:extLst>
          </p:cNvPr>
          <p:cNvSpPr>
            <a:spLocks noChangeArrowheads="1"/>
          </p:cNvSpPr>
          <p:nvPr/>
        </p:nvSpPr>
        <p:spPr bwMode="auto">
          <a:xfrm>
            <a:off x="4384257" y="3500178"/>
            <a:ext cx="1563688" cy="255587"/>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INTEGER</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20" name="Rectangle 85">
            <a:extLst>
              <a:ext uri="{FF2B5EF4-FFF2-40B4-BE49-F238E27FC236}">
                <a16:creationId xmlns:a16="http://schemas.microsoft.com/office/drawing/2014/main" id="{0A9DBA43-38D1-46A7-A882-AF0006CDF6AA}"/>
              </a:ext>
            </a:extLst>
          </p:cNvPr>
          <p:cNvSpPr>
            <a:spLocks noChangeArrowheads="1"/>
          </p:cNvSpPr>
          <p:nvPr/>
        </p:nvSpPr>
        <p:spPr bwMode="auto">
          <a:xfrm>
            <a:off x="4380924" y="3891497"/>
            <a:ext cx="1555750" cy="269875"/>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BOOLEAN</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21" name="Rectangle 86">
            <a:extLst>
              <a:ext uri="{FF2B5EF4-FFF2-40B4-BE49-F238E27FC236}">
                <a16:creationId xmlns:a16="http://schemas.microsoft.com/office/drawing/2014/main" id="{1B0B6D92-F973-4094-B9B2-09F18AFAB0EA}"/>
              </a:ext>
            </a:extLst>
          </p:cNvPr>
          <p:cNvSpPr>
            <a:spLocks noChangeArrowheads="1"/>
          </p:cNvSpPr>
          <p:nvPr/>
        </p:nvSpPr>
        <p:spPr bwMode="auto">
          <a:xfrm>
            <a:off x="4382030" y="4394974"/>
            <a:ext cx="1535113" cy="246062"/>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SUBMIT</a:t>
            </a:r>
            <a:endParaRPr kumimoji="0" lang="en-US" altLang="en-US" sz="2800" b="0" i="0" u="none" strike="noStrike" cap="none" normalizeH="0" baseline="0">
              <a:ln>
                <a:noFill/>
              </a:ln>
              <a:solidFill>
                <a:schemeClr val="tx1"/>
              </a:solidFill>
              <a:effectLst/>
              <a:latin typeface="Arial" panose="020B0604020202020204" pitchFamily="34" charset="0"/>
            </a:endParaRPr>
          </a:p>
        </p:txBody>
      </p:sp>
      <p:cxnSp>
        <p:nvCxnSpPr>
          <p:cNvPr id="22" name="Straight Connector 21">
            <a:extLst>
              <a:ext uri="{FF2B5EF4-FFF2-40B4-BE49-F238E27FC236}">
                <a16:creationId xmlns:a16="http://schemas.microsoft.com/office/drawing/2014/main" id="{956892D8-0E5E-45E5-BE19-DFD703D1A8CF}"/>
              </a:ext>
            </a:extLst>
          </p:cNvPr>
          <p:cNvCxnSpPr>
            <a:cxnSpLocks/>
          </p:cNvCxnSpPr>
          <p:nvPr/>
        </p:nvCxnSpPr>
        <p:spPr>
          <a:xfrm>
            <a:off x="3081871" y="1895966"/>
            <a:ext cx="1223674" cy="848190"/>
          </a:xfrm>
          <a:prstGeom prst="line">
            <a:avLst/>
          </a:prstGeom>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4B9AC0A4-471B-459B-8C37-BF9C9F8DD7B4}"/>
              </a:ext>
            </a:extLst>
          </p:cNvPr>
          <p:cNvCxnSpPr>
            <a:cxnSpLocks/>
          </p:cNvCxnSpPr>
          <p:nvPr/>
        </p:nvCxnSpPr>
        <p:spPr>
          <a:xfrm>
            <a:off x="3048050" y="2563881"/>
            <a:ext cx="1268226" cy="212473"/>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B6D51DF2-F885-4F52-8F52-6571E40ABD45}"/>
              </a:ext>
            </a:extLst>
          </p:cNvPr>
          <p:cNvCxnSpPr>
            <a:cxnSpLocks/>
          </p:cNvCxnSpPr>
          <p:nvPr/>
        </p:nvCxnSpPr>
        <p:spPr>
          <a:xfrm>
            <a:off x="3021414" y="3211814"/>
            <a:ext cx="1355858" cy="141899"/>
          </a:xfrm>
          <a:prstGeom prst="line">
            <a:avLst/>
          </a:prstGeom>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C2AC4360-A8BF-4C05-8822-D15E0063D3DE}"/>
              </a:ext>
            </a:extLst>
          </p:cNvPr>
          <p:cNvCxnSpPr>
            <a:cxnSpLocks/>
          </p:cNvCxnSpPr>
          <p:nvPr/>
        </p:nvCxnSpPr>
        <p:spPr>
          <a:xfrm flipV="1">
            <a:off x="3023330" y="3627972"/>
            <a:ext cx="1350195" cy="163969"/>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0542AA41-9D80-4052-9E16-F2A46AA09B2C}"/>
              </a:ext>
            </a:extLst>
          </p:cNvPr>
          <p:cNvCxnSpPr>
            <a:cxnSpLocks/>
          </p:cNvCxnSpPr>
          <p:nvPr/>
        </p:nvCxnSpPr>
        <p:spPr>
          <a:xfrm flipV="1">
            <a:off x="3026779" y="3627972"/>
            <a:ext cx="1357478" cy="751793"/>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6BAFFB3B-A6DC-4EF9-9EA6-71BE2D9156EB}"/>
              </a:ext>
            </a:extLst>
          </p:cNvPr>
          <p:cNvCxnSpPr>
            <a:cxnSpLocks/>
          </p:cNvCxnSpPr>
          <p:nvPr/>
        </p:nvCxnSpPr>
        <p:spPr>
          <a:xfrm flipV="1">
            <a:off x="2962384" y="4026435"/>
            <a:ext cx="1386342" cy="986146"/>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9821FCC3-788D-433A-9B6D-B65438A604CF}"/>
              </a:ext>
            </a:extLst>
          </p:cNvPr>
          <p:cNvCxnSpPr>
            <a:cxnSpLocks/>
          </p:cNvCxnSpPr>
          <p:nvPr/>
        </p:nvCxnSpPr>
        <p:spPr>
          <a:xfrm flipV="1">
            <a:off x="3034771" y="4579835"/>
            <a:ext cx="1307576" cy="1017017"/>
          </a:xfrm>
          <a:prstGeom prst="line">
            <a:avLst/>
          </a:prstGeom>
        </p:spPr>
        <p:style>
          <a:lnRef idx="3">
            <a:schemeClr val="dk1"/>
          </a:lnRef>
          <a:fillRef idx="0">
            <a:schemeClr val="dk1"/>
          </a:fillRef>
          <a:effectRef idx="2">
            <a:schemeClr val="dk1"/>
          </a:effectRef>
          <a:fontRef idx="minor">
            <a:schemeClr val="tx1"/>
          </a:fontRef>
        </p:style>
      </p:cxnSp>
      <p:sp>
        <p:nvSpPr>
          <p:cNvPr id="29" name="Rectangle 97">
            <a:extLst>
              <a:ext uri="{FF2B5EF4-FFF2-40B4-BE49-F238E27FC236}">
                <a16:creationId xmlns:a16="http://schemas.microsoft.com/office/drawing/2014/main" id="{BBB2931D-2C86-45EC-BBC9-CB576C52C163}"/>
              </a:ext>
            </a:extLst>
          </p:cNvPr>
          <p:cNvSpPr>
            <a:spLocks noChangeArrowheads="1"/>
          </p:cNvSpPr>
          <p:nvPr/>
        </p:nvSpPr>
        <p:spPr bwMode="auto">
          <a:xfrm>
            <a:off x="4026514" y="1818444"/>
            <a:ext cx="2856335" cy="265664"/>
          </a:xfrm>
          <a:prstGeom prst="rect">
            <a:avLst/>
          </a:prstGeom>
          <a:ln>
            <a:headEnd/>
            <a:tailEn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r>
              <a:rPr kumimoji="0" lang="en-US" altLang="en-US" sz="1600" b="0" i="0" u="none" strike="noStrike" cap="none" normalizeH="0" baseline="0">
                <a:ln>
                  <a:noFill/>
                </a:ln>
                <a:solidFill>
                  <a:schemeClr val="tx1"/>
                </a:solidFill>
                <a:effectLst/>
                <a:latin typeface="Calibri"/>
                <a:ea typeface="Calibri" panose="020F0502020204030204" pitchFamily="34" charset="0"/>
                <a:cs typeface="Times New Roman"/>
              </a:rPr>
              <a:t>WTFORM, VALIDATORS</a:t>
            </a:r>
            <a:r>
              <a:rPr lang="en-US" altLang="en-US" sz="1600">
                <a:solidFill>
                  <a:schemeClr val="tx1"/>
                </a:solidFill>
                <a:latin typeface="Calibri"/>
                <a:ea typeface="Calibri" panose="020F0502020204030204" pitchFamily="34" charset="0"/>
                <a:cs typeface="Times New Roman"/>
              </a:rPr>
              <a:t>, ERRORS</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30" name="Rectangle 100">
            <a:extLst>
              <a:ext uri="{FF2B5EF4-FFF2-40B4-BE49-F238E27FC236}">
                <a16:creationId xmlns:a16="http://schemas.microsoft.com/office/drawing/2014/main" id="{FA668F20-ACCA-4313-915E-88A9A83BC400}"/>
              </a:ext>
            </a:extLst>
          </p:cNvPr>
          <p:cNvSpPr>
            <a:spLocks noChangeArrowheads="1"/>
          </p:cNvSpPr>
          <p:nvPr/>
        </p:nvSpPr>
        <p:spPr bwMode="auto">
          <a:xfrm>
            <a:off x="6248297" y="2938359"/>
            <a:ext cx="844447" cy="99695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SQL</a:t>
            </a:r>
            <a:b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QUERY</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31" name="Right Brace 30">
            <a:extLst>
              <a:ext uri="{FF2B5EF4-FFF2-40B4-BE49-F238E27FC236}">
                <a16:creationId xmlns:a16="http://schemas.microsoft.com/office/drawing/2014/main" id="{BFED8D20-1FE6-4A91-9020-92DD5D1B02E1}"/>
              </a:ext>
            </a:extLst>
          </p:cNvPr>
          <p:cNvSpPr/>
          <p:nvPr/>
        </p:nvSpPr>
        <p:spPr>
          <a:xfrm>
            <a:off x="6011286" y="2783102"/>
            <a:ext cx="138430" cy="1717675"/>
          </a:xfrm>
          <a:prstGeom prst="rightBrace">
            <a:avLst/>
          </a:prstGeom>
        </p:spPr>
        <p:style>
          <a:lnRef idx="3">
            <a:schemeClr val="dk1"/>
          </a:lnRef>
          <a:fillRef idx="0">
            <a:schemeClr val="dk1"/>
          </a:fillRef>
          <a:effectRef idx="2">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2800"/>
          </a:p>
        </p:txBody>
      </p:sp>
      <p:sp>
        <p:nvSpPr>
          <p:cNvPr id="33" name="Rectangle 103">
            <a:extLst>
              <a:ext uri="{FF2B5EF4-FFF2-40B4-BE49-F238E27FC236}">
                <a16:creationId xmlns:a16="http://schemas.microsoft.com/office/drawing/2014/main" id="{8ECBA428-D893-48F2-9699-A73FD8B5EB62}"/>
              </a:ext>
            </a:extLst>
          </p:cNvPr>
          <p:cNvSpPr>
            <a:spLocks noChangeArrowheads="1"/>
          </p:cNvSpPr>
          <p:nvPr/>
        </p:nvSpPr>
        <p:spPr bwMode="auto">
          <a:xfrm>
            <a:off x="7350297" y="3218286"/>
            <a:ext cx="685956" cy="462739"/>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DF</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
        <p:nvSpPr>
          <p:cNvPr id="34" name="Rectangle 104">
            <a:extLst>
              <a:ext uri="{FF2B5EF4-FFF2-40B4-BE49-F238E27FC236}">
                <a16:creationId xmlns:a16="http://schemas.microsoft.com/office/drawing/2014/main" id="{21DA143D-9670-475C-AA9A-560ACDBDD90C}"/>
              </a:ext>
            </a:extLst>
          </p:cNvPr>
          <p:cNvSpPr>
            <a:spLocks noChangeArrowheads="1"/>
          </p:cNvSpPr>
          <p:nvPr/>
        </p:nvSpPr>
        <p:spPr bwMode="auto">
          <a:xfrm>
            <a:off x="4335102" y="4874639"/>
            <a:ext cx="1535113" cy="817964"/>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EMPTY COLUMS   + GF, AF </a:t>
            </a:r>
            <a:endParaRPr kumimoji="0" lang="en-US" altLang="en-US" sz="1050" b="0" i="0" u="none" strike="noStrike" cap="none" normalizeH="0" baseline="0">
              <a:ln>
                <a:noFill/>
              </a:ln>
              <a:solidFill>
                <a:schemeClr val="tx1"/>
              </a:solidFill>
              <a:effectLst/>
            </a:endParaRPr>
          </a:p>
        </p:txBody>
      </p:sp>
      <p:sp>
        <p:nvSpPr>
          <p:cNvPr id="35" name="Rectangle 107">
            <a:extLst>
              <a:ext uri="{FF2B5EF4-FFF2-40B4-BE49-F238E27FC236}">
                <a16:creationId xmlns:a16="http://schemas.microsoft.com/office/drawing/2014/main" id="{2078E4F6-1FA3-45DA-9672-EA3E3E8BE13F}"/>
              </a:ext>
            </a:extLst>
          </p:cNvPr>
          <p:cNvSpPr>
            <a:spLocks noChangeArrowheads="1"/>
          </p:cNvSpPr>
          <p:nvPr/>
        </p:nvSpPr>
        <p:spPr bwMode="auto">
          <a:xfrm>
            <a:off x="6308091" y="5218976"/>
            <a:ext cx="1149572" cy="45720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DROPPING COLUMS</a:t>
            </a:r>
            <a:endParaRPr kumimoji="0" lang="en-US" altLang="en-US" sz="2800" b="0" i="0" u="none" strike="noStrike" cap="none" normalizeH="0" baseline="0">
              <a:ln>
                <a:noFill/>
              </a:ln>
              <a:solidFill>
                <a:schemeClr val="tx1"/>
              </a:solidFill>
              <a:effectLst/>
              <a:latin typeface="Arial" panose="020B0604020202020204" pitchFamily="34" charset="0"/>
            </a:endParaRPr>
          </a:p>
        </p:txBody>
      </p:sp>
      <p:cxnSp>
        <p:nvCxnSpPr>
          <p:cNvPr id="36" name="Connector: Elbow 35">
            <a:extLst>
              <a:ext uri="{FF2B5EF4-FFF2-40B4-BE49-F238E27FC236}">
                <a16:creationId xmlns:a16="http://schemas.microsoft.com/office/drawing/2014/main" id="{336BF2B8-0772-4B9B-900B-898D413D8BBE}"/>
              </a:ext>
            </a:extLst>
          </p:cNvPr>
          <p:cNvCxnSpPr>
            <a:cxnSpLocks/>
          </p:cNvCxnSpPr>
          <p:nvPr/>
        </p:nvCxnSpPr>
        <p:spPr>
          <a:xfrm rot="5400000">
            <a:off x="6085624" y="3431782"/>
            <a:ext cx="1358409" cy="185689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75A5AFDB-447A-4EC3-B754-5FAB3E85E8FC}"/>
              </a:ext>
            </a:extLst>
          </p:cNvPr>
          <p:cNvCxnSpPr/>
          <p:nvPr/>
        </p:nvCxnSpPr>
        <p:spPr>
          <a:xfrm flipV="1">
            <a:off x="5867538" y="5418446"/>
            <a:ext cx="443230" cy="63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116">
            <a:extLst>
              <a:ext uri="{FF2B5EF4-FFF2-40B4-BE49-F238E27FC236}">
                <a16:creationId xmlns:a16="http://schemas.microsoft.com/office/drawing/2014/main" id="{E3971FB6-DA25-4C02-ADF7-E62FFFCF018D}"/>
              </a:ext>
            </a:extLst>
          </p:cNvPr>
          <p:cNvSpPr>
            <a:spLocks noChangeArrowheads="1"/>
          </p:cNvSpPr>
          <p:nvPr/>
        </p:nvSpPr>
        <p:spPr bwMode="auto">
          <a:xfrm>
            <a:off x="8698678" y="3931961"/>
            <a:ext cx="2737405" cy="1654879"/>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SNP</a:t>
            </a:r>
            <a:b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16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INFORMATION</a:t>
            </a:r>
            <a:endParaRPr kumimoji="0" lang="en-US" altLang="en-US" sz="2800" b="0" i="0" u="none" strike="noStrike" cap="none" normalizeH="0" baseline="0">
              <a:ln>
                <a:noFill/>
              </a:ln>
              <a:solidFill>
                <a:schemeClr val="tx1"/>
              </a:solidFill>
              <a:effectLst/>
              <a:latin typeface="Arial" panose="020B0604020202020204" pitchFamily="34" charset="0"/>
            </a:endParaRPr>
          </a:p>
        </p:txBody>
      </p:sp>
      <p:cxnSp>
        <p:nvCxnSpPr>
          <p:cNvPr id="39" name="Connector: Elbow 38">
            <a:extLst>
              <a:ext uri="{FF2B5EF4-FFF2-40B4-BE49-F238E27FC236}">
                <a16:creationId xmlns:a16="http://schemas.microsoft.com/office/drawing/2014/main" id="{496FD820-DA25-417A-8BEA-2CE6E2017DA7}"/>
              </a:ext>
            </a:extLst>
          </p:cNvPr>
          <p:cNvCxnSpPr>
            <a:cxnSpLocks/>
          </p:cNvCxnSpPr>
          <p:nvPr/>
        </p:nvCxnSpPr>
        <p:spPr>
          <a:xfrm flipV="1">
            <a:off x="7457663" y="5049175"/>
            <a:ext cx="1241015" cy="398401"/>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8D7CD36B-685A-4B76-BB54-E9A3A881DEEF}"/>
              </a:ext>
            </a:extLst>
          </p:cNvPr>
          <p:cNvCxnSpPr>
            <a:cxnSpLocks/>
          </p:cNvCxnSpPr>
          <p:nvPr/>
        </p:nvCxnSpPr>
        <p:spPr>
          <a:xfrm flipV="1">
            <a:off x="7103476" y="3449656"/>
            <a:ext cx="354144" cy="86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68155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9" descr="Checkmark">
            <a:extLst>
              <a:ext uri="{FF2B5EF4-FFF2-40B4-BE49-F238E27FC236}">
                <a16:creationId xmlns:a16="http://schemas.microsoft.com/office/drawing/2014/main" id="{4CDFAEE0-B00C-470B-BB92-A17516B28A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43043" y="3998781"/>
            <a:ext cx="175701" cy="152400"/>
          </a:xfrm>
          <a:prstGeom prst="rect">
            <a:avLst/>
          </a:prstGeom>
        </p:spPr>
      </p:pic>
      <p:pic>
        <p:nvPicPr>
          <p:cNvPr id="5" name="Graphic 47" descr="Checkmark">
            <a:extLst>
              <a:ext uri="{FF2B5EF4-FFF2-40B4-BE49-F238E27FC236}">
                <a16:creationId xmlns:a16="http://schemas.microsoft.com/office/drawing/2014/main" id="{6B154C3B-AE32-48C7-9FF5-86DEB8B2E9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77230" y="3783190"/>
            <a:ext cx="175701" cy="152400"/>
          </a:xfrm>
          <a:prstGeom prst="rect">
            <a:avLst/>
          </a:prstGeom>
        </p:spPr>
      </p:pic>
      <p:sp>
        <p:nvSpPr>
          <p:cNvPr id="6" name="Rectangle 4">
            <a:extLst>
              <a:ext uri="{FF2B5EF4-FFF2-40B4-BE49-F238E27FC236}">
                <a16:creationId xmlns:a16="http://schemas.microsoft.com/office/drawing/2014/main" id="{3158155D-1DB1-4348-AF29-D03D46DE33AA}"/>
              </a:ext>
            </a:extLst>
          </p:cNvPr>
          <p:cNvSpPr>
            <a:spLocks noChangeArrowheads="1"/>
          </p:cNvSpPr>
          <p:nvPr/>
        </p:nvSpPr>
        <p:spPr bwMode="auto">
          <a:xfrm>
            <a:off x="1355259" y="727392"/>
            <a:ext cx="2183650" cy="39424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Calibri"/>
                <a:ea typeface="Calibri" panose="020F0502020204030204" pitchFamily="34" charset="0"/>
                <a:cs typeface="Times New Roman"/>
              </a:rPr>
              <a:t>HTML</a:t>
            </a:r>
            <a:endParaRPr kumimoji="0" lang="en-US" altLang="en-US" sz="1600" b="1" i="0" u="none" strike="noStrike" cap="none" normalizeH="0" baseline="0">
              <a:ln>
                <a:noFill/>
              </a:ln>
              <a:solidFill>
                <a:schemeClr val="tx1"/>
              </a:solidFill>
              <a:effectLst/>
              <a:latin typeface="Calibri"/>
              <a:cs typeface="Times New Roman"/>
            </a:endParaRPr>
          </a:p>
        </p:txBody>
      </p:sp>
      <p:sp>
        <p:nvSpPr>
          <p:cNvPr id="7" name="Rectangle 5">
            <a:extLst>
              <a:ext uri="{FF2B5EF4-FFF2-40B4-BE49-F238E27FC236}">
                <a16:creationId xmlns:a16="http://schemas.microsoft.com/office/drawing/2014/main" id="{7CB92B45-2440-4C32-AAD6-F3E60CF9DF54}"/>
              </a:ext>
            </a:extLst>
          </p:cNvPr>
          <p:cNvSpPr>
            <a:spLocks noChangeArrowheads="1"/>
          </p:cNvSpPr>
          <p:nvPr/>
        </p:nvSpPr>
        <p:spPr bwMode="auto">
          <a:xfrm>
            <a:off x="3941414" y="696694"/>
            <a:ext cx="3891786" cy="424479"/>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Calibri"/>
                <a:ea typeface="Calibri" panose="020F0502020204030204" pitchFamily="34" charset="0"/>
                <a:cs typeface="Times New Roman"/>
              </a:rPr>
              <a:t>BACKEND</a:t>
            </a:r>
            <a:endParaRPr kumimoji="0" lang="en-US" altLang="en-US" sz="1600" b="1" i="0" u="none" strike="noStrike" cap="none" normalizeH="0" baseline="0">
              <a:ln>
                <a:noFill/>
              </a:ln>
              <a:solidFill>
                <a:schemeClr val="tx1"/>
              </a:solidFill>
              <a:effectLst/>
              <a:latin typeface="Calibri"/>
              <a:cs typeface="Times New Roman"/>
            </a:endParaRPr>
          </a:p>
        </p:txBody>
      </p:sp>
      <p:sp>
        <p:nvSpPr>
          <p:cNvPr id="8" name="Rectangle 6">
            <a:extLst>
              <a:ext uri="{FF2B5EF4-FFF2-40B4-BE49-F238E27FC236}">
                <a16:creationId xmlns:a16="http://schemas.microsoft.com/office/drawing/2014/main" id="{CAAC0FD3-6DB0-40BA-9D2E-779505AF38FA}"/>
              </a:ext>
            </a:extLst>
          </p:cNvPr>
          <p:cNvSpPr>
            <a:spLocks noChangeArrowheads="1"/>
          </p:cNvSpPr>
          <p:nvPr/>
        </p:nvSpPr>
        <p:spPr bwMode="auto">
          <a:xfrm>
            <a:off x="8116218" y="701568"/>
            <a:ext cx="2382950" cy="40449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Calibri"/>
                <a:ea typeface="Calibri" panose="020F0502020204030204" pitchFamily="34" charset="0"/>
                <a:cs typeface="Times New Roman"/>
              </a:rPr>
              <a:t>HTML</a:t>
            </a:r>
            <a:endParaRPr kumimoji="0" lang="en-US" altLang="en-US" sz="1600" b="1" i="0" u="none" strike="noStrike" cap="none" normalizeH="0" baseline="0">
              <a:ln>
                <a:noFill/>
              </a:ln>
              <a:solidFill>
                <a:schemeClr val="tx1"/>
              </a:solidFill>
              <a:effectLst/>
              <a:latin typeface="Calibri"/>
              <a:cs typeface="Times New Roman"/>
            </a:endParaRPr>
          </a:p>
        </p:txBody>
      </p:sp>
      <p:sp>
        <p:nvSpPr>
          <p:cNvPr id="9" name="Rectangle 8">
            <a:extLst>
              <a:ext uri="{FF2B5EF4-FFF2-40B4-BE49-F238E27FC236}">
                <a16:creationId xmlns:a16="http://schemas.microsoft.com/office/drawing/2014/main" id="{1C642718-9CD4-461D-B053-7E84F5AFEFC4}"/>
              </a:ext>
            </a:extLst>
          </p:cNvPr>
          <p:cNvSpPr/>
          <p:nvPr/>
        </p:nvSpPr>
        <p:spPr>
          <a:xfrm>
            <a:off x="1355259" y="1274999"/>
            <a:ext cx="2177058" cy="4569092"/>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2000"/>
          </a:p>
        </p:txBody>
      </p:sp>
      <p:sp>
        <p:nvSpPr>
          <p:cNvPr id="10" name="Rectangle 16">
            <a:extLst>
              <a:ext uri="{FF2B5EF4-FFF2-40B4-BE49-F238E27FC236}">
                <a16:creationId xmlns:a16="http://schemas.microsoft.com/office/drawing/2014/main" id="{54D149B8-DD0F-4055-A930-00060FB38765}"/>
              </a:ext>
            </a:extLst>
          </p:cNvPr>
          <p:cNvSpPr>
            <a:spLocks noChangeArrowheads="1"/>
          </p:cNvSpPr>
          <p:nvPr/>
        </p:nvSpPr>
        <p:spPr bwMode="auto">
          <a:xfrm>
            <a:off x="1519911" y="1562514"/>
            <a:ext cx="1856971" cy="66946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eaLnBrk="0" fontAlgn="base"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Calibri"/>
                <a:ea typeface="Calibri" panose="020F0502020204030204" pitchFamily="34" charset="0"/>
                <a:cs typeface="Times New Roman"/>
              </a:rPr>
              <a:t>POPULATION SELECTION</a:t>
            </a:r>
            <a:endParaRPr lang="en-US" altLang="en-US" sz="1600" b="1" i="0" u="none" strike="noStrike" cap="none" normalizeH="0" baseline="0">
              <a:ln>
                <a:noFill/>
              </a:ln>
              <a:solidFill>
                <a:schemeClr val="tx1"/>
              </a:solidFill>
              <a:effectLst/>
              <a:latin typeface="Calibri"/>
              <a:cs typeface="Times New Roman"/>
            </a:endParaRPr>
          </a:p>
        </p:txBody>
      </p:sp>
      <p:sp>
        <p:nvSpPr>
          <p:cNvPr id="11" name="Rectangle 10">
            <a:extLst>
              <a:ext uri="{FF2B5EF4-FFF2-40B4-BE49-F238E27FC236}">
                <a16:creationId xmlns:a16="http://schemas.microsoft.com/office/drawing/2014/main" id="{EC032638-4ACD-4E5D-8367-81ADADBACB93}"/>
              </a:ext>
            </a:extLst>
          </p:cNvPr>
          <p:cNvSpPr/>
          <p:nvPr/>
        </p:nvSpPr>
        <p:spPr>
          <a:xfrm>
            <a:off x="3911825" y="1270585"/>
            <a:ext cx="3891786" cy="4545634"/>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2000"/>
          </a:p>
        </p:txBody>
      </p:sp>
      <p:sp>
        <p:nvSpPr>
          <p:cNvPr id="12" name="Rectangle 11">
            <a:extLst>
              <a:ext uri="{FF2B5EF4-FFF2-40B4-BE49-F238E27FC236}">
                <a16:creationId xmlns:a16="http://schemas.microsoft.com/office/drawing/2014/main" id="{0B67465A-85D8-4CFD-9203-A1798BF173C7}"/>
              </a:ext>
            </a:extLst>
          </p:cNvPr>
          <p:cNvSpPr/>
          <p:nvPr/>
        </p:nvSpPr>
        <p:spPr>
          <a:xfrm>
            <a:off x="8121174" y="1256414"/>
            <a:ext cx="2382950" cy="4601700"/>
          </a:xfrm>
          <a:prstGeom prst="rect">
            <a:avLst/>
          </a:prstGeom>
          <a:ln/>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2000"/>
          </a:p>
        </p:txBody>
      </p:sp>
      <p:sp>
        <p:nvSpPr>
          <p:cNvPr id="13" name="Rectangle 19">
            <a:extLst>
              <a:ext uri="{FF2B5EF4-FFF2-40B4-BE49-F238E27FC236}">
                <a16:creationId xmlns:a16="http://schemas.microsoft.com/office/drawing/2014/main" id="{4C0A10C7-34B1-4690-9276-0318F46E6F86}"/>
              </a:ext>
            </a:extLst>
          </p:cNvPr>
          <p:cNvSpPr>
            <a:spLocks noChangeArrowheads="1"/>
          </p:cNvSpPr>
          <p:nvPr/>
        </p:nvSpPr>
        <p:spPr bwMode="auto">
          <a:xfrm>
            <a:off x="4080962" y="1704249"/>
            <a:ext cx="1528235" cy="46037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r>
              <a:rPr kumimoji="0" lang="en-US" altLang="en-US" sz="1400" b="1" i="0" u="none" strike="noStrike" cap="none" normalizeH="0" baseline="0">
                <a:ln>
                  <a:noFill/>
                </a:ln>
                <a:solidFill>
                  <a:schemeClr val="tx1"/>
                </a:solidFill>
                <a:effectLst/>
                <a:latin typeface="Calibri"/>
                <a:ea typeface="Calibri" panose="020F0502020204030204" pitchFamily="34" charset="0"/>
                <a:cs typeface="Times New Roman"/>
              </a:rPr>
              <a:t>APPEND</a:t>
            </a:r>
            <a:r>
              <a:rPr lang="en-US" altLang="en-US" sz="1400" b="1">
                <a:solidFill>
                  <a:schemeClr val="tx1"/>
                </a:solidFill>
                <a:latin typeface="Calibri"/>
                <a:ea typeface="Calibri" panose="020F0502020204030204" pitchFamily="34" charset="0"/>
                <a:cs typeface="Times New Roman"/>
              </a:rPr>
              <a:t> </a:t>
            </a:r>
            <a:r>
              <a:rPr kumimoji="0" lang="en-US" altLang="en-US" sz="1400" b="1" i="0" u="none" strike="noStrike" cap="none" normalizeH="0" baseline="0">
                <a:ln>
                  <a:noFill/>
                </a:ln>
                <a:solidFill>
                  <a:schemeClr val="tx1"/>
                </a:solidFill>
                <a:effectLst/>
                <a:latin typeface="Calibri"/>
                <a:ea typeface="Calibri" panose="020F0502020204030204" pitchFamily="34" charset="0"/>
                <a:cs typeface="Times New Roman"/>
              </a:rPr>
              <a:t> IF REQUESTED</a:t>
            </a:r>
            <a:r>
              <a:rPr lang="en-US" altLang="en-US" sz="1400" b="1">
                <a:solidFill>
                  <a:schemeClr val="tx1"/>
                </a:solidFill>
                <a:latin typeface="Calibri"/>
                <a:ea typeface="Calibri" panose="020F0502020204030204" pitchFamily="34" charset="0"/>
                <a:cs typeface="Times New Roman"/>
              </a:rPr>
              <a:t> </a:t>
            </a: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14" name="Rectangle 20">
            <a:extLst>
              <a:ext uri="{FF2B5EF4-FFF2-40B4-BE49-F238E27FC236}">
                <a16:creationId xmlns:a16="http://schemas.microsoft.com/office/drawing/2014/main" id="{1F4E8DD2-F0C9-47A4-B37A-DC0069D777C9}"/>
              </a:ext>
            </a:extLst>
          </p:cNvPr>
          <p:cNvSpPr>
            <a:spLocks noChangeArrowheads="1"/>
          </p:cNvSpPr>
          <p:nvPr/>
        </p:nvSpPr>
        <p:spPr bwMode="auto">
          <a:xfrm>
            <a:off x="5996604" y="1703937"/>
            <a:ext cx="1511764" cy="43338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prstTxWarp prst="textNoShape">
              <a:avLst/>
            </a:prstTxWarp>
          </a:bodyPr>
          <a:lstStyle/>
          <a:p>
            <a:pPr defTabSz="914400" eaLnBrk="0" fontAlgn="base" hangingPunct="0">
              <a:spcBef>
                <a:spcPct val="0"/>
              </a:spcBef>
              <a:spcAft>
                <a:spcPct val="0"/>
              </a:spcAft>
            </a:pPr>
            <a:r>
              <a:rPr lang="en-US" altLang="en-US" sz="1400">
                <a:solidFill>
                  <a:schemeClr val="tx1"/>
                </a:solidFill>
                <a:latin typeface="Calibri"/>
                <a:ea typeface="Calibri" panose="020F0502020204030204" pitchFamily="34" charset="0"/>
                <a:cs typeface="Times New Roman"/>
              </a:rPr>
              <a:t> </a:t>
            </a:r>
            <a:r>
              <a:rPr kumimoji="0" lang="en-US" altLang="en-US" sz="1400" b="1" i="0" u="none" strike="noStrike" cap="none" normalizeH="0" baseline="0">
                <a:ln>
                  <a:noFill/>
                </a:ln>
                <a:solidFill>
                  <a:schemeClr val="tx1"/>
                </a:solidFill>
                <a:effectLst/>
                <a:latin typeface="Calibri"/>
                <a:ea typeface="Calibri" panose="020F0502020204030204" pitchFamily="34" charset="0"/>
                <a:cs typeface="Times New Roman"/>
              </a:rPr>
              <a:t>SORT POPULATION</a:t>
            </a:r>
            <a:r>
              <a:rPr lang="en-US" altLang="en-US" sz="1400" b="1">
                <a:solidFill>
                  <a:schemeClr val="tx1"/>
                </a:solidFill>
                <a:latin typeface="Calibri"/>
                <a:ea typeface="Calibri" panose="020F0502020204030204" pitchFamily="34" charset="0"/>
                <a:cs typeface="Times New Roman"/>
              </a:rPr>
              <a:t> </a:t>
            </a:r>
            <a:endParaRPr kumimoji="0" lang="en-US" altLang="en-US" sz="2000" b="1" i="0" u="none" strike="noStrike" cap="none" normalizeH="0" baseline="0">
              <a:ln>
                <a:noFill/>
              </a:ln>
              <a:solidFill>
                <a:schemeClr val="tx1"/>
              </a:solidFill>
              <a:effectLst/>
              <a:latin typeface="Arial" panose="020B0604020202020204" pitchFamily="34" charset="0"/>
            </a:endParaRPr>
          </a:p>
        </p:txBody>
      </p:sp>
      <p:sp>
        <p:nvSpPr>
          <p:cNvPr id="15" name="Rectangle 21">
            <a:extLst>
              <a:ext uri="{FF2B5EF4-FFF2-40B4-BE49-F238E27FC236}">
                <a16:creationId xmlns:a16="http://schemas.microsoft.com/office/drawing/2014/main" id="{48D682B4-0AFA-4C9E-B794-839DB7688E36}"/>
              </a:ext>
            </a:extLst>
          </p:cNvPr>
          <p:cNvSpPr>
            <a:spLocks noChangeArrowheads="1"/>
          </p:cNvSpPr>
          <p:nvPr/>
        </p:nvSpPr>
        <p:spPr bwMode="auto">
          <a:xfrm>
            <a:off x="8329449" y="1607546"/>
            <a:ext cx="1847481" cy="57943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r>
              <a:rPr kumimoji="0" lang="en-US" altLang="en-US" sz="1600" b="1" i="0" u="none" strike="noStrike" cap="none" normalizeH="0" baseline="0">
                <a:ln>
                  <a:noFill/>
                </a:ln>
                <a:solidFill>
                  <a:schemeClr val="tx1"/>
                </a:solidFill>
                <a:effectLst/>
                <a:latin typeface="Calibri"/>
                <a:ea typeface="Calibri" panose="020F0502020204030204" pitchFamily="34" charset="0"/>
                <a:cs typeface="Times New Roman"/>
              </a:rPr>
              <a:t>TABLE</a:t>
            </a:r>
            <a:r>
              <a:rPr lang="en-US" altLang="en-US" sz="1600" b="1">
                <a:solidFill>
                  <a:schemeClr val="tx1"/>
                </a:solidFill>
                <a:latin typeface="Calibri"/>
                <a:ea typeface="Calibri" panose="020F0502020204030204" pitchFamily="34" charset="0"/>
                <a:cs typeface="Times New Roman"/>
              </a:rPr>
              <a:t> </a:t>
            </a:r>
            <a:endParaRPr lang="en-US" altLang="en-US" sz="1600" b="1" i="0" u="none" strike="noStrike" cap="none" normalizeH="0" baseline="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Calibri"/>
                <a:ea typeface="Calibri" panose="020F0502020204030204" pitchFamily="34" charset="0"/>
                <a:cs typeface="Times New Roman"/>
              </a:rPr>
              <a:t>FOR LOOP</a:t>
            </a:r>
            <a:endParaRPr kumimoji="0" lang="en-US" altLang="en-US" sz="1600" b="1" i="0" u="none" strike="noStrike" cap="none" normalizeH="0" baseline="0">
              <a:ln>
                <a:noFill/>
              </a:ln>
              <a:solidFill>
                <a:schemeClr val="tx1"/>
              </a:solidFill>
              <a:effectLst/>
              <a:latin typeface="Calibri"/>
              <a:cs typeface="Times New Roman"/>
            </a:endParaRPr>
          </a:p>
        </p:txBody>
      </p:sp>
      <p:sp>
        <p:nvSpPr>
          <p:cNvPr id="16" name="Rectangle 23">
            <a:extLst>
              <a:ext uri="{FF2B5EF4-FFF2-40B4-BE49-F238E27FC236}">
                <a16:creationId xmlns:a16="http://schemas.microsoft.com/office/drawing/2014/main" id="{DB021833-1A6C-4641-92F9-3073A6789593}"/>
              </a:ext>
            </a:extLst>
          </p:cNvPr>
          <p:cNvSpPr>
            <a:spLocks noChangeArrowheads="1"/>
          </p:cNvSpPr>
          <p:nvPr/>
        </p:nvSpPr>
        <p:spPr bwMode="auto">
          <a:xfrm>
            <a:off x="1682212" y="3078326"/>
            <a:ext cx="1590464" cy="54489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Calibri"/>
                <a:ea typeface="Calibri" panose="020F0502020204030204" pitchFamily="34" charset="0"/>
                <a:cs typeface="Times New Roman"/>
              </a:rPr>
              <a:t>STATISTICS SELECTION</a:t>
            </a:r>
            <a:endParaRPr lang="en-US" altLang="en-US" sz="1600" b="1" i="0" u="none" strike="noStrike" cap="none" normalizeH="0" baseline="0">
              <a:ln>
                <a:noFill/>
              </a:ln>
              <a:solidFill>
                <a:schemeClr val="tx1"/>
              </a:solidFill>
              <a:effectLst/>
              <a:latin typeface="Calibri"/>
              <a:cs typeface="Times New Roman"/>
            </a:endParaRPr>
          </a:p>
        </p:txBody>
      </p:sp>
      <p:sp>
        <p:nvSpPr>
          <p:cNvPr id="17" name="Rectangle 24">
            <a:extLst>
              <a:ext uri="{FF2B5EF4-FFF2-40B4-BE49-F238E27FC236}">
                <a16:creationId xmlns:a16="http://schemas.microsoft.com/office/drawing/2014/main" id="{7B473BAB-793D-458A-A85E-A3EC51FAEA96}"/>
              </a:ext>
            </a:extLst>
          </p:cNvPr>
          <p:cNvSpPr>
            <a:spLocks noChangeArrowheads="1"/>
          </p:cNvSpPr>
          <p:nvPr/>
        </p:nvSpPr>
        <p:spPr bwMode="auto">
          <a:xfrm>
            <a:off x="6513439" y="3163122"/>
            <a:ext cx="1121897" cy="43211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libri"/>
                <a:ea typeface="Calibri" panose="020F0502020204030204" pitchFamily="34" charset="0"/>
                <a:cs typeface="Times New Roman"/>
              </a:rPr>
              <a:t>APPEND IF REQUESTED</a:t>
            </a:r>
            <a:endParaRPr kumimoji="0" lang="en-US" altLang="en-US" sz="1400" b="1" i="0" u="none" strike="noStrike" cap="none" normalizeH="0" baseline="0">
              <a:ln>
                <a:noFill/>
              </a:ln>
              <a:solidFill>
                <a:schemeClr val="tx1"/>
              </a:solidFill>
              <a:effectLst/>
              <a:latin typeface="Calibri"/>
              <a:cs typeface="Times New Roman"/>
            </a:endParaRPr>
          </a:p>
        </p:txBody>
      </p:sp>
      <p:sp>
        <p:nvSpPr>
          <p:cNvPr id="18" name="Rectangle 17">
            <a:extLst>
              <a:ext uri="{FF2B5EF4-FFF2-40B4-BE49-F238E27FC236}">
                <a16:creationId xmlns:a16="http://schemas.microsoft.com/office/drawing/2014/main" id="{9AA06131-B540-4C08-95E7-484E6239827C}"/>
              </a:ext>
            </a:extLst>
          </p:cNvPr>
          <p:cNvSpPr/>
          <p:nvPr/>
        </p:nvSpPr>
        <p:spPr>
          <a:xfrm>
            <a:off x="4125528" y="2954295"/>
            <a:ext cx="2011781" cy="678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nSpc>
                <a:spcPct val="107000"/>
              </a:lnSpc>
              <a:spcAft>
                <a:spcPts val="800"/>
              </a:spcAft>
            </a:pPr>
            <a:endParaRPr lang="en-US" sz="1200">
              <a:solidFill>
                <a:schemeClr val="tx1">
                  <a:lumMod val="95000"/>
                  <a:lumOff val="5000"/>
                </a:schemeClr>
              </a:solidFill>
              <a:cs typeface="Times New Roman"/>
            </a:endParaRPr>
          </a:p>
          <a:p>
            <a:pPr>
              <a:lnSpc>
                <a:spcPct val="107000"/>
              </a:lnSpc>
              <a:spcAft>
                <a:spcPts val="800"/>
              </a:spcAft>
            </a:pPr>
            <a:r>
              <a:rPr lang="en-US" sz="1200">
                <a:solidFill>
                  <a:schemeClr val="tx1">
                    <a:lumMod val="95000"/>
                    <a:lumOff val="5000"/>
                  </a:schemeClr>
                </a:solidFill>
                <a:cs typeface="Times New Roman"/>
              </a:rPr>
              <a:t>  </a:t>
            </a:r>
            <a:r>
              <a:rPr lang="en-US" sz="1200">
                <a:solidFill>
                  <a:schemeClr val="tx1">
                    <a:lumMod val="95000"/>
                    <a:lumOff val="5000"/>
                  </a:schemeClr>
                </a:solidFill>
                <a:ea typeface="+mn-lt"/>
                <a:cs typeface="+mn-lt"/>
              </a:rPr>
              <a:t>  </a:t>
            </a:r>
            <a:r>
              <a:rPr lang="en-US" sz="1200" b="1">
                <a:solidFill>
                  <a:schemeClr val="tx1">
                    <a:lumMod val="95000"/>
                    <a:lumOff val="5000"/>
                  </a:schemeClr>
                </a:solidFill>
                <a:ea typeface="+mn-lt"/>
                <a:cs typeface="+mn-lt"/>
              </a:rPr>
              <a:t>       </a:t>
            </a:r>
            <a:r>
              <a:rPr lang="en-US" sz="1400" b="1">
                <a:solidFill>
                  <a:schemeClr val="tx1">
                    <a:lumMod val="95000"/>
                    <a:lumOff val="5000"/>
                  </a:schemeClr>
                </a:solidFill>
                <a:ea typeface="+mn-lt"/>
                <a:cs typeface="+mn-lt"/>
              </a:rPr>
              <a:t>    INPUT   </a:t>
            </a:r>
            <a:r>
              <a:rPr lang="en-US" sz="1200" b="1">
                <a:solidFill>
                  <a:schemeClr val="tx1">
                    <a:lumMod val="95000"/>
                    <a:lumOff val="5000"/>
                  </a:schemeClr>
                </a:solidFill>
                <a:ea typeface="+mn-lt"/>
                <a:cs typeface="+mn-lt"/>
              </a:rPr>
              <a:t>                      </a:t>
            </a:r>
            <a:r>
              <a:rPr lang="en-US" sz="1400" b="1" i="1">
                <a:solidFill>
                  <a:schemeClr val="tx1">
                    <a:lumMod val="95000"/>
                    <a:lumOff val="5000"/>
                  </a:schemeClr>
                </a:solidFill>
                <a:ea typeface="+mn-lt"/>
                <a:cs typeface="+mn-lt"/>
              </a:rPr>
              <a:t>Genomic coordinates                   Gene name</a:t>
            </a:r>
            <a:br>
              <a:rPr lang="en-US" sz="1200" b="1">
                <a:cs typeface="Times New Roman"/>
              </a:rPr>
            </a:br>
            <a:endParaRPr lang="en-US">
              <a:solidFill>
                <a:schemeClr val="tx1">
                  <a:lumMod val="95000"/>
                  <a:lumOff val="5000"/>
                </a:schemeClr>
              </a:solidFill>
              <a:cs typeface="Times New Roman"/>
            </a:endParaRPr>
          </a:p>
        </p:txBody>
      </p:sp>
      <p:sp>
        <p:nvSpPr>
          <p:cNvPr id="19" name="Rectangle 34">
            <a:extLst>
              <a:ext uri="{FF2B5EF4-FFF2-40B4-BE49-F238E27FC236}">
                <a16:creationId xmlns:a16="http://schemas.microsoft.com/office/drawing/2014/main" id="{D0B43B10-8F57-4255-BF77-401EE5F8C57F}"/>
              </a:ext>
            </a:extLst>
          </p:cNvPr>
          <p:cNvSpPr>
            <a:spLocks noChangeArrowheads="1"/>
          </p:cNvSpPr>
          <p:nvPr/>
        </p:nvSpPr>
        <p:spPr bwMode="auto">
          <a:xfrm>
            <a:off x="6411452" y="4301165"/>
            <a:ext cx="1019654" cy="31182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libri"/>
                <a:ea typeface="Calibri" panose="020F0502020204030204" pitchFamily="34" charset="0"/>
                <a:cs typeface="Times New Roman"/>
              </a:rPr>
              <a:t>BOOLEANS</a:t>
            </a:r>
            <a:endParaRPr lang="en-US" altLang="en-US" sz="1400" b="1" i="0" u="none" strike="noStrike" cap="none" normalizeH="0" baseline="0">
              <a:ln>
                <a:noFill/>
              </a:ln>
              <a:solidFill>
                <a:schemeClr val="tx1"/>
              </a:solidFill>
              <a:effectLst/>
              <a:latin typeface="Calibri"/>
              <a:cs typeface="Times New Roman"/>
            </a:endParaRPr>
          </a:p>
        </p:txBody>
      </p:sp>
      <p:sp>
        <p:nvSpPr>
          <p:cNvPr id="20" name="Rectangle 35">
            <a:extLst>
              <a:ext uri="{FF2B5EF4-FFF2-40B4-BE49-F238E27FC236}">
                <a16:creationId xmlns:a16="http://schemas.microsoft.com/office/drawing/2014/main" id="{F9A2F868-94F9-43E4-82D1-CA6AEC636D2C}"/>
              </a:ext>
            </a:extLst>
          </p:cNvPr>
          <p:cNvSpPr>
            <a:spLocks noChangeArrowheads="1"/>
          </p:cNvSpPr>
          <p:nvPr/>
        </p:nvSpPr>
        <p:spPr bwMode="auto">
          <a:xfrm>
            <a:off x="4046582" y="4304721"/>
            <a:ext cx="1760947" cy="30522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prstTxWarp prst="textNoShape">
              <a:avLst/>
            </a:prstTxWarp>
          </a:bodyPr>
          <a:lstStyle/>
          <a:p>
            <a:pPr defTabSz="914400" eaLnBrk="0" fontAlgn="base" hangingPunct="0">
              <a:spcBef>
                <a:spcPct val="0"/>
              </a:spcBef>
              <a:spcAft>
                <a:spcPct val="0"/>
              </a:spcAft>
            </a:pPr>
            <a:r>
              <a:rPr lang="en-US" altLang="en-US" sz="1200">
                <a:solidFill>
                  <a:schemeClr val="tx1"/>
                </a:solidFill>
                <a:latin typeface="Calibri"/>
                <a:ea typeface="Calibri" panose="020F0502020204030204" pitchFamily="34" charset="0"/>
                <a:cs typeface="Times New Roman"/>
              </a:rPr>
              <a:t> </a:t>
            </a:r>
            <a:r>
              <a:rPr kumimoji="0" lang="en-US" altLang="en-US" sz="1200" b="0" i="0" u="none" strike="noStrike" cap="none" normalizeH="0" baseline="0">
                <a:ln>
                  <a:noFill/>
                </a:ln>
                <a:solidFill>
                  <a:schemeClr val="tx1"/>
                </a:solidFill>
                <a:effectLst/>
                <a:latin typeface="Calibri"/>
                <a:ea typeface="Calibri" panose="020F0502020204030204" pitchFamily="34" charset="0"/>
                <a:cs typeface="Times New Roman"/>
              </a:rPr>
              <a:t> </a:t>
            </a:r>
            <a:endParaRPr lang="en-US" altLang="en-US" sz="2000">
              <a:solidFill>
                <a:schemeClr val="tx1"/>
              </a:solidFill>
              <a:latin typeface="Arial" panose="020B0604020202020204" pitchFamily="34" charset="0"/>
              <a:ea typeface="Calibri" panose="020F0502020204030204" pitchFamily="34" charset="0"/>
              <a:cs typeface="Arial" panose="020B0604020202020204" pitchFamily="34" charset="0"/>
            </a:endParaRPr>
          </a:p>
          <a:p>
            <a:pPr defTabSz="914400">
              <a:spcBef>
                <a:spcPct val="0"/>
              </a:spcBef>
              <a:spcAft>
                <a:spcPct val="0"/>
              </a:spcAft>
            </a:pPr>
            <a:r>
              <a:rPr kumimoji="0" lang="en-US" altLang="en-US" sz="1200" b="1" i="0" u="none" strike="noStrike" cap="none" normalizeH="0" baseline="0">
                <a:ln>
                  <a:noFill/>
                </a:ln>
                <a:solidFill>
                  <a:schemeClr val="tx1"/>
                </a:solidFill>
                <a:effectLst/>
                <a:latin typeface="Calibri"/>
                <a:ea typeface="Calibri" panose="020F0502020204030204" pitchFamily="34" charset="0"/>
                <a:cs typeface="Times New Roman"/>
              </a:rPr>
              <a:t>STATISTICS</a:t>
            </a:r>
            <a:r>
              <a:rPr lang="en-US" altLang="en-US" sz="1200" b="1">
                <a:solidFill>
                  <a:schemeClr val="tx1"/>
                </a:solidFill>
                <a:latin typeface="Calibri"/>
                <a:ea typeface="Calibri" panose="020F0502020204030204" pitchFamily="34" charset="0"/>
                <a:cs typeface="Times New Roman"/>
              </a:rPr>
              <a:t> </a:t>
            </a:r>
            <a:r>
              <a:rPr kumimoji="0" lang="en-US" altLang="en-US" sz="1200" b="1" i="0" u="none" strike="noStrike" cap="none" normalizeH="0" baseline="0">
                <a:ln>
                  <a:noFill/>
                </a:ln>
                <a:solidFill>
                  <a:schemeClr val="tx1"/>
                </a:solidFill>
                <a:effectLst/>
                <a:latin typeface="Calibri"/>
                <a:ea typeface="Calibri" panose="020F0502020204030204" pitchFamily="34" charset="0"/>
                <a:cs typeface="Times New Roman"/>
              </a:rPr>
              <a:t>FUNCTIONS</a:t>
            </a:r>
            <a:r>
              <a:rPr lang="en-US" altLang="en-US" sz="1200" b="1">
                <a:solidFill>
                  <a:schemeClr val="tx1"/>
                </a:solidFill>
                <a:latin typeface="Calibri"/>
                <a:ea typeface="Calibri" panose="020F0502020204030204" pitchFamily="34" charset="0"/>
                <a:cs typeface="Times New Roman"/>
              </a:rPr>
              <a:t>  </a:t>
            </a:r>
            <a:r>
              <a:rPr lang="en-US" altLang="en-US" sz="1200">
                <a:solidFill>
                  <a:schemeClr val="tx1"/>
                </a:solidFill>
                <a:latin typeface="Calibri"/>
                <a:ea typeface="Calibri" panose="020F0502020204030204" pitchFamily="34" charset="0"/>
                <a:cs typeface="Times New Roman"/>
              </a:rPr>
              <a:t> </a:t>
            </a:r>
            <a:r>
              <a:rPr lang="en-US" altLang="en-US" sz="1400">
                <a:solidFill>
                  <a:schemeClr val="tx1"/>
                </a:solidFill>
                <a:latin typeface="Calibri"/>
                <a:ea typeface="Calibri" panose="020F0502020204030204" pitchFamily="34" charset="0"/>
                <a:cs typeface="Times New Roman"/>
              </a:rPr>
              <a:t>   </a:t>
            </a:r>
            <a:endParaRPr lang="en-US" altLang="en-US" sz="2000" b="0" i="0" u="none" strike="noStrike" cap="none" normalizeH="0" baseline="0">
              <a:ln>
                <a:noFill/>
              </a:ln>
              <a:solidFill>
                <a:schemeClr val="tx1"/>
              </a:solidFill>
              <a:effectLst/>
              <a:latin typeface="Arial" panose="020B0604020202020204" pitchFamily="34" charset="0"/>
              <a:cs typeface="Arial"/>
            </a:endParaRPr>
          </a:p>
        </p:txBody>
      </p:sp>
      <p:sp>
        <p:nvSpPr>
          <p:cNvPr id="21" name="Rectangle 38">
            <a:extLst>
              <a:ext uri="{FF2B5EF4-FFF2-40B4-BE49-F238E27FC236}">
                <a16:creationId xmlns:a16="http://schemas.microsoft.com/office/drawing/2014/main" id="{DE04BC30-B17E-405A-8A82-F814A5BE99E1}"/>
              </a:ext>
            </a:extLst>
          </p:cNvPr>
          <p:cNvSpPr>
            <a:spLocks noChangeArrowheads="1"/>
          </p:cNvSpPr>
          <p:nvPr/>
        </p:nvSpPr>
        <p:spPr bwMode="auto">
          <a:xfrm>
            <a:off x="4180762" y="3871559"/>
            <a:ext cx="1038445" cy="188719"/>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200" b="1">
                <a:solidFill>
                  <a:schemeClr val="tx1"/>
                </a:solidFill>
                <a:latin typeface="Calibri"/>
                <a:cs typeface="Times New Roman"/>
              </a:rPr>
              <a:t>GLOBAL</a:t>
            </a:r>
            <a:endParaRPr lang="en-US" altLang="en-US" sz="1200" b="1" i="1" u="none" strike="noStrike" cap="none" normalizeH="0" baseline="0">
              <a:ln>
                <a:noFill/>
              </a:ln>
              <a:solidFill>
                <a:schemeClr val="tx1"/>
              </a:solidFill>
              <a:effectLst/>
              <a:latin typeface="Calibri"/>
              <a:cs typeface="Times New Roman"/>
            </a:endParaRPr>
          </a:p>
        </p:txBody>
      </p:sp>
      <p:cxnSp>
        <p:nvCxnSpPr>
          <p:cNvPr id="22" name="Straight Arrow Connector 21">
            <a:extLst>
              <a:ext uri="{FF2B5EF4-FFF2-40B4-BE49-F238E27FC236}">
                <a16:creationId xmlns:a16="http://schemas.microsoft.com/office/drawing/2014/main" id="{1E983E8D-27EC-4FB1-8C16-A81E0501854B}"/>
              </a:ext>
            </a:extLst>
          </p:cNvPr>
          <p:cNvCxnSpPr>
            <a:cxnSpLocks/>
          </p:cNvCxnSpPr>
          <p:nvPr/>
        </p:nvCxnSpPr>
        <p:spPr>
          <a:xfrm>
            <a:off x="3566838" y="1942057"/>
            <a:ext cx="34294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6C9850B7-A7A2-41C3-A410-F60E2FF479ED}"/>
              </a:ext>
            </a:extLst>
          </p:cNvPr>
          <p:cNvCxnSpPr>
            <a:cxnSpLocks/>
          </p:cNvCxnSpPr>
          <p:nvPr/>
        </p:nvCxnSpPr>
        <p:spPr>
          <a:xfrm>
            <a:off x="7601121" y="1876439"/>
            <a:ext cx="65888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68602D82-2589-492D-9471-E86FA859F59D}"/>
              </a:ext>
            </a:extLst>
          </p:cNvPr>
          <p:cNvCxnSpPr>
            <a:cxnSpLocks/>
          </p:cNvCxnSpPr>
          <p:nvPr/>
        </p:nvCxnSpPr>
        <p:spPr>
          <a:xfrm flipV="1">
            <a:off x="3276028" y="3427465"/>
            <a:ext cx="77869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C2D37978-FD97-468D-8317-D44FA6234B08}"/>
              </a:ext>
            </a:extLst>
          </p:cNvPr>
          <p:cNvCxnSpPr>
            <a:cxnSpLocks/>
          </p:cNvCxnSpPr>
          <p:nvPr/>
        </p:nvCxnSpPr>
        <p:spPr>
          <a:xfrm>
            <a:off x="6285612" y="3469097"/>
            <a:ext cx="175701" cy="0"/>
          </a:xfrm>
          <a:prstGeom prst="straightConnector1">
            <a:avLst/>
          </a:prstGeom>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Arrow Connector 25">
            <a:extLst>
              <a:ext uri="{FF2B5EF4-FFF2-40B4-BE49-F238E27FC236}">
                <a16:creationId xmlns:a16="http://schemas.microsoft.com/office/drawing/2014/main" id="{3523DD5C-286F-4452-B3F4-EBC1DC4D8DFB}"/>
              </a:ext>
            </a:extLst>
          </p:cNvPr>
          <p:cNvCxnSpPr>
            <a:cxnSpLocks/>
          </p:cNvCxnSpPr>
          <p:nvPr/>
        </p:nvCxnSpPr>
        <p:spPr>
          <a:xfrm>
            <a:off x="6796434" y="3686304"/>
            <a:ext cx="7620" cy="510540"/>
          </a:xfrm>
          <a:prstGeom prst="straightConnector1">
            <a:avLst/>
          </a:prstGeom>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Arrow Connector 26">
            <a:extLst>
              <a:ext uri="{FF2B5EF4-FFF2-40B4-BE49-F238E27FC236}">
                <a16:creationId xmlns:a16="http://schemas.microsoft.com/office/drawing/2014/main" id="{C9009E94-8D5D-48E2-9BE1-B849CEFB1AC2}"/>
              </a:ext>
            </a:extLst>
          </p:cNvPr>
          <p:cNvCxnSpPr>
            <a:cxnSpLocks/>
          </p:cNvCxnSpPr>
          <p:nvPr/>
        </p:nvCxnSpPr>
        <p:spPr>
          <a:xfrm flipH="1" flipV="1">
            <a:off x="5959972" y="4456395"/>
            <a:ext cx="349360" cy="0"/>
          </a:xfrm>
          <a:prstGeom prst="straightConnector1">
            <a:avLst/>
          </a:prstGeom>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28" name="Rectangle 48">
            <a:extLst>
              <a:ext uri="{FF2B5EF4-FFF2-40B4-BE49-F238E27FC236}">
                <a16:creationId xmlns:a16="http://schemas.microsoft.com/office/drawing/2014/main" id="{3C38FC96-33CF-43AF-946B-4AF8F1729908}"/>
              </a:ext>
            </a:extLst>
          </p:cNvPr>
          <p:cNvSpPr>
            <a:spLocks noChangeArrowheads="1"/>
          </p:cNvSpPr>
          <p:nvPr/>
        </p:nvSpPr>
        <p:spPr bwMode="auto">
          <a:xfrm>
            <a:off x="4216964" y="4896598"/>
            <a:ext cx="2703238" cy="302515"/>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libri"/>
                <a:ea typeface="Calibri" panose="020F0502020204030204" pitchFamily="34" charset="0"/>
                <a:cs typeface="Times New Roman"/>
              </a:rPr>
              <a:t>FINAL STAT DICTIONARY</a:t>
            </a:r>
            <a:endParaRPr kumimoji="0" lang="en-US" altLang="en-US" sz="1400" b="1" i="0" u="none" strike="noStrike" cap="none" normalizeH="0" baseline="0">
              <a:ln>
                <a:noFill/>
              </a:ln>
              <a:solidFill>
                <a:schemeClr val="tx1"/>
              </a:solidFill>
              <a:effectLst/>
              <a:latin typeface="Calibri"/>
              <a:cs typeface="Times New Roman"/>
            </a:endParaRPr>
          </a:p>
        </p:txBody>
      </p:sp>
      <p:sp>
        <p:nvSpPr>
          <p:cNvPr id="29" name="Rectangle 56">
            <a:extLst>
              <a:ext uri="{FF2B5EF4-FFF2-40B4-BE49-F238E27FC236}">
                <a16:creationId xmlns:a16="http://schemas.microsoft.com/office/drawing/2014/main" id="{ECE17B1B-09A0-45AF-843A-0A7ECFB7F65A}"/>
              </a:ext>
            </a:extLst>
          </p:cNvPr>
          <p:cNvSpPr>
            <a:spLocks noChangeArrowheads="1"/>
          </p:cNvSpPr>
          <p:nvPr/>
        </p:nvSpPr>
        <p:spPr bwMode="auto">
          <a:xfrm>
            <a:off x="8325347" y="3589159"/>
            <a:ext cx="1974698" cy="46184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bodyPr>
          <a:lstStyle/>
          <a:p>
            <a:pPr defTabSz="914400" eaLnBrk="0" fontAlgn="base" hangingPunct="0">
              <a:spcBef>
                <a:spcPct val="0"/>
              </a:spcBef>
              <a:spcAft>
                <a:spcPct val="0"/>
              </a:spcAft>
            </a:pPr>
            <a:r>
              <a:rPr lang="en-US" altLang="en-US" sz="1200">
                <a:solidFill>
                  <a:schemeClr val="tx1"/>
                </a:solidFill>
                <a:latin typeface="Calibri"/>
                <a:ea typeface="Calibri" panose="020F0502020204030204" pitchFamily="34" charset="0"/>
                <a:cs typeface="Times New Roman"/>
              </a:rPr>
              <a:t>    </a:t>
            </a:r>
            <a:r>
              <a:rPr lang="en-US" altLang="en-US" sz="1400">
                <a:solidFill>
                  <a:schemeClr val="tx1"/>
                </a:solidFill>
                <a:latin typeface="Calibri"/>
                <a:ea typeface="Calibri" panose="020F0502020204030204" pitchFamily="34" charset="0"/>
                <a:cs typeface="Times New Roman"/>
              </a:rPr>
              <a:t> </a:t>
            </a:r>
            <a:r>
              <a:rPr kumimoji="0" lang="en-US" altLang="en-US" sz="1600" b="1" i="0" u="none" strike="noStrike" cap="none" normalizeH="0" baseline="0">
                <a:ln>
                  <a:noFill/>
                </a:ln>
                <a:solidFill>
                  <a:schemeClr val="tx1"/>
                </a:solidFill>
                <a:effectLst/>
                <a:latin typeface="Calibri"/>
                <a:ea typeface="Calibri" panose="020F0502020204030204" pitchFamily="34" charset="0"/>
                <a:cs typeface="Times New Roman"/>
              </a:rPr>
              <a:t>DYNAMIC TABLES</a:t>
            </a:r>
            <a:r>
              <a:rPr lang="en-US" altLang="en-US" sz="1600" b="1">
                <a:solidFill>
                  <a:schemeClr val="tx1"/>
                </a:solidFill>
                <a:latin typeface="Calibri"/>
                <a:ea typeface="Calibri" panose="020F0502020204030204" pitchFamily="34" charset="0"/>
                <a:cs typeface="Times New Roman"/>
              </a:rPr>
              <a:t> </a:t>
            </a:r>
            <a:endParaRPr lang="en-US" altLang="en-US" sz="160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30" name="Rectangle 58">
            <a:extLst>
              <a:ext uri="{FF2B5EF4-FFF2-40B4-BE49-F238E27FC236}">
                <a16:creationId xmlns:a16="http://schemas.microsoft.com/office/drawing/2014/main" id="{1D1BF8EF-1305-4BE1-B1B2-858D3DE14AF9}"/>
              </a:ext>
            </a:extLst>
          </p:cNvPr>
          <p:cNvSpPr>
            <a:spLocks noChangeArrowheads="1"/>
          </p:cNvSpPr>
          <p:nvPr/>
        </p:nvSpPr>
        <p:spPr bwMode="auto">
          <a:xfrm>
            <a:off x="1811133" y="3899520"/>
            <a:ext cx="1332271" cy="263525"/>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libri"/>
                <a:ea typeface="Calibri" panose="020F0502020204030204" pitchFamily="34" charset="0"/>
                <a:cs typeface="Times New Roman"/>
              </a:rPr>
              <a:t>WINDOW SIZE</a:t>
            </a:r>
            <a:endParaRPr kumimoji="0" lang="en-US" altLang="en-US" sz="1400" b="1" i="0" u="none" strike="noStrike" cap="none" normalizeH="0" baseline="0">
              <a:ln>
                <a:noFill/>
              </a:ln>
              <a:solidFill>
                <a:schemeClr val="tx1"/>
              </a:solidFill>
              <a:effectLst/>
              <a:latin typeface="Calibri"/>
              <a:cs typeface="Times New Roman"/>
            </a:endParaRPr>
          </a:p>
        </p:txBody>
      </p:sp>
      <p:cxnSp>
        <p:nvCxnSpPr>
          <p:cNvPr id="31" name="Connector: Elbow 30">
            <a:extLst>
              <a:ext uri="{FF2B5EF4-FFF2-40B4-BE49-F238E27FC236}">
                <a16:creationId xmlns:a16="http://schemas.microsoft.com/office/drawing/2014/main" id="{CE402947-FD22-42C9-ACBC-4E4A4A8BC89F}"/>
              </a:ext>
            </a:extLst>
          </p:cNvPr>
          <p:cNvCxnSpPr>
            <a:cxnSpLocks/>
            <a:stCxn id="28" idx="3"/>
          </p:cNvCxnSpPr>
          <p:nvPr/>
        </p:nvCxnSpPr>
        <p:spPr>
          <a:xfrm flipV="1">
            <a:off x="6920202" y="3870947"/>
            <a:ext cx="1344899" cy="1176909"/>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32" name="Rectangle: Rounded Corners 63">
            <a:extLst>
              <a:ext uri="{FF2B5EF4-FFF2-40B4-BE49-F238E27FC236}">
                <a16:creationId xmlns:a16="http://schemas.microsoft.com/office/drawing/2014/main" id="{AE1B994D-AB8E-4A42-9FC8-F2F6FAC87537}"/>
              </a:ext>
            </a:extLst>
          </p:cNvPr>
          <p:cNvSpPr>
            <a:spLocks noChangeArrowheads="1"/>
          </p:cNvSpPr>
          <p:nvPr/>
        </p:nvSpPr>
        <p:spPr bwMode="auto">
          <a:xfrm>
            <a:off x="8648052" y="4152266"/>
            <a:ext cx="1347761" cy="304993"/>
          </a:xfrm>
          <a:prstGeom prst="roundRect">
            <a:avLst>
              <a:gd name="adj" fmla="val 16667"/>
            </a:avLst>
          </a:pr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1" u="none" strike="noStrike" cap="none" normalizeH="0" baseline="0">
                <a:ln>
                  <a:noFill/>
                </a:ln>
                <a:solidFill>
                  <a:schemeClr val="tx1"/>
                </a:solidFill>
                <a:effectLst/>
                <a:latin typeface="Calibri"/>
                <a:ea typeface="Calibri" panose="020F0502020204030204" pitchFamily="34" charset="0"/>
                <a:cs typeface="Times New Roman"/>
              </a:rPr>
              <a:t>SHOW AS GRAPH</a:t>
            </a:r>
            <a:endParaRPr kumimoji="0" lang="en-US" altLang="en-US" sz="1200" b="1" i="0" u="none" strike="noStrike" cap="none" normalizeH="0" baseline="0">
              <a:ln>
                <a:noFill/>
              </a:ln>
              <a:solidFill>
                <a:schemeClr val="tx1"/>
              </a:solidFill>
              <a:effectLst/>
              <a:latin typeface="Calibri"/>
              <a:cs typeface="Times New Roman"/>
            </a:endParaRPr>
          </a:p>
        </p:txBody>
      </p:sp>
      <p:cxnSp>
        <p:nvCxnSpPr>
          <p:cNvPr id="33" name="Connector: Elbow 32">
            <a:extLst>
              <a:ext uri="{FF2B5EF4-FFF2-40B4-BE49-F238E27FC236}">
                <a16:creationId xmlns:a16="http://schemas.microsoft.com/office/drawing/2014/main" id="{EBDF5BD8-C919-4E3F-BFF3-88BB7E0A48C5}"/>
              </a:ext>
            </a:extLst>
          </p:cNvPr>
          <p:cNvCxnSpPr>
            <a:cxnSpLocks/>
            <a:stCxn id="32" idx="1"/>
          </p:cNvCxnSpPr>
          <p:nvPr/>
        </p:nvCxnSpPr>
        <p:spPr>
          <a:xfrm flipH="1">
            <a:off x="6925350" y="4304762"/>
            <a:ext cx="1685532" cy="968928"/>
          </a:xfrm>
          <a:prstGeom prst="bentConnector3">
            <a:avLst>
              <a:gd name="adj1" fmla="val 50000"/>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D9D849DE-2B0C-4AB3-BC63-123806F6D0EE}"/>
              </a:ext>
            </a:extLst>
          </p:cNvPr>
          <p:cNvCxnSpPr>
            <a:cxnSpLocks/>
          </p:cNvCxnSpPr>
          <p:nvPr/>
        </p:nvCxnSpPr>
        <p:spPr>
          <a:xfrm>
            <a:off x="4610556" y="4077674"/>
            <a:ext cx="9293" cy="223582"/>
          </a:xfrm>
          <a:prstGeom prst="straightConnector1">
            <a:avLst/>
          </a:prstGeom>
          <a:ln>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35" name="Rectangle 66">
            <a:extLst>
              <a:ext uri="{FF2B5EF4-FFF2-40B4-BE49-F238E27FC236}">
                <a16:creationId xmlns:a16="http://schemas.microsoft.com/office/drawing/2014/main" id="{D520E3EA-8B22-4F47-AFFF-383740233EDE}"/>
              </a:ext>
            </a:extLst>
          </p:cNvPr>
          <p:cNvSpPr>
            <a:spLocks noChangeArrowheads="1"/>
          </p:cNvSpPr>
          <p:nvPr/>
        </p:nvSpPr>
        <p:spPr bwMode="auto">
          <a:xfrm>
            <a:off x="4672070" y="5281325"/>
            <a:ext cx="2253568" cy="29845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1200">
              <a:latin typeface="Calibri" panose="020F0502020204030204" pitchFamily="34"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libri"/>
                <a:ea typeface="Calibri" panose="020F0502020204030204" pitchFamily="34" charset="0"/>
                <a:cs typeface="Times New Roman"/>
              </a:rPr>
              <a:t>APP ROUTE FOR </a:t>
            </a:r>
            <a:r>
              <a:rPr lang="en-US" altLang="en-US" sz="1400" b="1">
                <a:solidFill>
                  <a:schemeClr val="tx1"/>
                </a:solidFill>
                <a:latin typeface="Calibri"/>
                <a:ea typeface="Calibri" panose="020F0502020204030204" pitchFamily="34" charset="0"/>
                <a:cs typeface="Times New Roman"/>
              </a:rPr>
              <a:t>GRAPHS</a:t>
            </a:r>
            <a:endParaRPr lang="en-US" altLang="en-US" sz="140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p:txBody>
      </p:sp>
      <p:cxnSp>
        <p:nvCxnSpPr>
          <p:cNvPr id="36" name="Straight Arrow Connector 35">
            <a:extLst>
              <a:ext uri="{FF2B5EF4-FFF2-40B4-BE49-F238E27FC236}">
                <a16:creationId xmlns:a16="http://schemas.microsoft.com/office/drawing/2014/main" id="{EA3011E6-798E-43EA-BDFA-5935BE0298B9}"/>
              </a:ext>
            </a:extLst>
          </p:cNvPr>
          <p:cNvCxnSpPr>
            <a:cxnSpLocks/>
          </p:cNvCxnSpPr>
          <p:nvPr/>
        </p:nvCxnSpPr>
        <p:spPr>
          <a:xfrm flipV="1">
            <a:off x="6924093" y="5418649"/>
            <a:ext cx="1610835" cy="2590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7" name="Rectangle 36">
            <a:extLst>
              <a:ext uri="{FF2B5EF4-FFF2-40B4-BE49-F238E27FC236}">
                <a16:creationId xmlns:a16="http://schemas.microsoft.com/office/drawing/2014/main" id="{786CB0D8-FF6B-4AAC-87E1-1D1E3CD60332}"/>
              </a:ext>
            </a:extLst>
          </p:cNvPr>
          <p:cNvSpPr/>
          <p:nvPr/>
        </p:nvSpPr>
        <p:spPr>
          <a:xfrm>
            <a:off x="8552367" y="4608658"/>
            <a:ext cx="1596686" cy="11493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sz="2000"/>
          </a:p>
        </p:txBody>
      </p:sp>
      <p:cxnSp>
        <p:nvCxnSpPr>
          <p:cNvPr id="38" name="Straight Arrow Connector 37">
            <a:extLst>
              <a:ext uri="{FF2B5EF4-FFF2-40B4-BE49-F238E27FC236}">
                <a16:creationId xmlns:a16="http://schemas.microsoft.com/office/drawing/2014/main" id="{024CFE49-128D-483C-9A80-5EB3A80EF2CF}"/>
              </a:ext>
            </a:extLst>
          </p:cNvPr>
          <p:cNvCxnSpPr>
            <a:cxnSpLocks/>
          </p:cNvCxnSpPr>
          <p:nvPr/>
        </p:nvCxnSpPr>
        <p:spPr>
          <a:xfrm>
            <a:off x="4615980" y="4608738"/>
            <a:ext cx="0" cy="228787"/>
          </a:xfrm>
          <a:prstGeom prst="straightConnector1">
            <a:avLst/>
          </a:prstGeom>
          <a:ln>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Arrow Connector 38">
            <a:extLst>
              <a:ext uri="{FF2B5EF4-FFF2-40B4-BE49-F238E27FC236}">
                <a16:creationId xmlns:a16="http://schemas.microsoft.com/office/drawing/2014/main" id="{27ECD0C1-9924-4CE8-BA18-9B88E925F423}"/>
              </a:ext>
            </a:extLst>
          </p:cNvPr>
          <p:cNvCxnSpPr>
            <a:cxnSpLocks/>
          </p:cNvCxnSpPr>
          <p:nvPr/>
        </p:nvCxnSpPr>
        <p:spPr>
          <a:xfrm flipV="1">
            <a:off x="5677670" y="1921333"/>
            <a:ext cx="281122" cy="11430"/>
          </a:xfrm>
          <a:prstGeom prst="straightConnector1">
            <a:avLst/>
          </a:prstGeom>
          <a:ln>
            <a:tailEnd type="triangle"/>
          </a:ln>
        </p:spPr>
        <p:style>
          <a:lnRef idx="2">
            <a:schemeClr val="accent1">
              <a:shade val="50000"/>
            </a:schemeClr>
          </a:lnRef>
          <a:fillRef idx="1">
            <a:schemeClr val="accent1"/>
          </a:fillRef>
          <a:effectRef idx="0">
            <a:schemeClr val="accent1"/>
          </a:effectRef>
          <a:fontRef idx="minor">
            <a:schemeClr val="lt1"/>
          </a:fontRef>
        </p:style>
      </p:cxnSp>
      <p:pic>
        <p:nvPicPr>
          <p:cNvPr id="41" name="Picture 40">
            <a:extLst>
              <a:ext uri="{FF2B5EF4-FFF2-40B4-BE49-F238E27FC236}">
                <a16:creationId xmlns:a16="http://schemas.microsoft.com/office/drawing/2014/main" id="{5642F16A-4843-4991-BB56-727EC268B7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48631" y="4692159"/>
            <a:ext cx="1404102" cy="990506"/>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pic>
      <p:pic>
        <p:nvPicPr>
          <p:cNvPr id="42" name="Graphic 41" descr="Checkmark">
            <a:extLst>
              <a:ext uri="{FF2B5EF4-FFF2-40B4-BE49-F238E27FC236}">
                <a16:creationId xmlns:a16="http://schemas.microsoft.com/office/drawing/2014/main" id="{46870EFA-D939-4907-B8AB-3A434F1ADC9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45206" y="3177196"/>
            <a:ext cx="223502" cy="193861"/>
          </a:xfrm>
          <a:prstGeom prst="rect">
            <a:avLst/>
          </a:prstGeom>
        </p:spPr>
      </p:pic>
      <p:pic>
        <p:nvPicPr>
          <p:cNvPr id="43" name="Graphic 42" descr="Checkmark">
            <a:extLst>
              <a:ext uri="{FF2B5EF4-FFF2-40B4-BE49-F238E27FC236}">
                <a16:creationId xmlns:a16="http://schemas.microsoft.com/office/drawing/2014/main" id="{A5E2AAD6-1991-42B6-9CDA-306C77C3678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13361" y="3424183"/>
            <a:ext cx="225659" cy="195732"/>
          </a:xfrm>
          <a:prstGeom prst="rect">
            <a:avLst/>
          </a:prstGeom>
        </p:spPr>
      </p:pic>
      <p:sp>
        <p:nvSpPr>
          <p:cNvPr id="3" name="TextBox 2">
            <a:extLst>
              <a:ext uri="{FF2B5EF4-FFF2-40B4-BE49-F238E27FC236}">
                <a16:creationId xmlns:a16="http://schemas.microsoft.com/office/drawing/2014/main" id="{A81B7F32-64D0-46FD-BAE2-23AE96396B06}"/>
              </a:ext>
            </a:extLst>
          </p:cNvPr>
          <p:cNvSpPr txBox="1"/>
          <p:nvPr/>
        </p:nvSpPr>
        <p:spPr>
          <a:xfrm>
            <a:off x="5090299" y="469071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b="1"/>
              <a:t>GLOBAL</a:t>
            </a:r>
          </a:p>
        </p:txBody>
      </p:sp>
      <p:sp>
        <p:nvSpPr>
          <p:cNvPr id="40" name="TextBox 39">
            <a:extLst>
              <a:ext uri="{FF2B5EF4-FFF2-40B4-BE49-F238E27FC236}">
                <a16:creationId xmlns:a16="http://schemas.microsoft.com/office/drawing/2014/main" id="{C68560F4-80B1-442E-9482-1191118BB2F5}"/>
              </a:ext>
            </a:extLst>
          </p:cNvPr>
          <p:cNvSpPr txBox="1"/>
          <p:nvPr/>
        </p:nvSpPr>
        <p:spPr>
          <a:xfrm>
            <a:off x="1744934" y="4411933"/>
            <a:ext cx="91254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1400" b="1"/>
          </a:p>
        </p:txBody>
      </p:sp>
      <p:cxnSp>
        <p:nvCxnSpPr>
          <p:cNvPr id="2" name="Straight Arrow Connector 1">
            <a:extLst>
              <a:ext uri="{FF2B5EF4-FFF2-40B4-BE49-F238E27FC236}">
                <a16:creationId xmlns:a16="http://schemas.microsoft.com/office/drawing/2014/main" id="{B83E20E2-CFB2-44B8-8DEC-4237C0FD4135}"/>
              </a:ext>
            </a:extLst>
          </p:cNvPr>
          <p:cNvCxnSpPr/>
          <p:nvPr/>
        </p:nvCxnSpPr>
        <p:spPr>
          <a:xfrm flipV="1">
            <a:off x="3139068" y="3941958"/>
            <a:ext cx="1044497" cy="557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62447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accent1"/>
        </a:solidFill>
        <a:effectLst/>
      </p:bgPr>
    </p:bg>
    <p:spTree>
      <p:nvGrpSpPr>
        <p:cNvPr id="1" name=""/>
        <p:cNvGrpSpPr/>
        <p:nvPr/>
      </p:nvGrpSpPr>
      <p:grpSpPr>
        <a:xfrm>
          <a:off x="0" y="0"/>
          <a:ext cx="0" cy="0"/>
          <a:chOff x="0" y="0"/>
          <a:chExt cx="0" cy="0"/>
        </a:xfrm>
      </p:grpSpPr>
      <p:sp>
        <p:nvSpPr>
          <p:cNvPr id="8" name="Rectangle 8">
            <a:extLst>
              <a:ext uri="{FF2B5EF4-FFF2-40B4-BE49-F238E27FC236}">
                <a16:creationId xmlns:a16="http://schemas.microsoft.com/office/drawing/2014/main" id="{BA2EA6A6-CD0C-4CFD-8EC2-AA44F9870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B7D7377-3B26-4E6D-9C68-5240ABCEF581}"/>
              </a:ext>
            </a:extLst>
          </p:cNvPr>
          <p:cNvSpPr>
            <a:spLocks noGrp="1"/>
          </p:cNvSpPr>
          <p:nvPr>
            <p:ph type="title"/>
          </p:nvPr>
        </p:nvSpPr>
        <p:spPr>
          <a:xfrm>
            <a:off x="7558564" y="609600"/>
            <a:ext cx="3912583" cy="1356360"/>
          </a:xfrm>
        </p:spPr>
        <p:txBody>
          <a:bodyPr vert="horz" lIns="91440" tIns="45720" rIns="91440" bIns="45720" rtlCol="0" anchor="ctr">
            <a:normAutofit/>
          </a:bodyPr>
          <a:lstStyle/>
          <a:p>
            <a:r>
              <a:rPr lang="en-US" sz="3200"/>
              <a:t>Download button</a:t>
            </a:r>
          </a:p>
        </p:txBody>
      </p:sp>
      <p:pic>
        <p:nvPicPr>
          <p:cNvPr id="4" name="Picture 5" descr="Text&#10;&#10;Description automatically generated">
            <a:extLst>
              <a:ext uri="{FF2B5EF4-FFF2-40B4-BE49-F238E27FC236}">
                <a16:creationId xmlns:a16="http://schemas.microsoft.com/office/drawing/2014/main" id="{96AC6773-AD88-4CFF-8482-2DF222FA33C1}"/>
              </a:ext>
            </a:extLst>
          </p:cNvPr>
          <p:cNvPicPr>
            <a:picLocks noChangeAspect="1"/>
          </p:cNvPicPr>
          <p:nvPr/>
        </p:nvPicPr>
        <p:blipFill>
          <a:blip r:embed="rId3"/>
          <a:stretch>
            <a:fillRect/>
          </a:stretch>
        </p:blipFill>
        <p:spPr>
          <a:xfrm>
            <a:off x="872064" y="1805074"/>
            <a:ext cx="6045576" cy="3245871"/>
          </a:xfrm>
          <a:prstGeom prst="rect">
            <a:avLst/>
          </a:prstGeom>
        </p:spPr>
      </p:pic>
      <p:sp>
        <p:nvSpPr>
          <p:cNvPr id="3" name="TextBox 2">
            <a:extLst>
              <a:ext uri="{FF2B5EF4-FFF2-40B4-BE49-F238E27FC236}">
                <a16:creationId xmlns:a16="http://schemas.microsoft.com/office/drawing/2014/main" id="{0C1F6D92-4EF4-48CF-A8AB-E5A62F6AEECC}"/>
              </a:ext>
            </a:extLst>
          </p:cNvPr>
          <p:cNvSpPr txBox="1"/>
          <p:nvPr/>
        </p:nvSpPr>
        <p:spPr>
          <a:xfrm>
            <a:off x="7558564" y="2057400"/>
            <a:ext cx="3912583" cy="4038600"/>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182880" defTabSz="914400">
              <a:lnSpc>
                <a:spcPct val="90000"/>
              </a:lnSpc>
              <a:spcAft>
                <a:spcPts val="600"/>
              </a:spcAft>
              <a:buClr>
                <a:schemeClr val="accent1"/>
              </a:buClr>
              <a:buSzPct val="80000"/>
              <a:buFont typeface="Corbel" pitchFamily="34" charset="0"/>
              <a:buChar char="•"/>
            </a:pPr>
            <a:r>
              <a:rPr lang="en-US" sz="1600">
                <a:solidFill>
                  <a:schemeClr val="accent1"/>
                </a:solidFill>
              </a:rPr>
              <a:t>Converting the  statistics calculations into a data frame</a:t>
            </a:r>
            <a:endParaRPr lang="en-US">
              <a:solidFill>
                <a:schemeClr val="accent1"/>
              </a:solidFill>
            </a:endParaRPr>
          </a:p>
          <a:p>
            <a:pPr marL="285750" indent="-182880" defTabSz="914400">
              <a:lnSpc>
                <a:spcPct val="90000"/>
              </a:lnSpc>
              <a:spcAft>
                <a:spcPts val="600"/>
              </a:spcAft>
              <a:buClr>
                <a:schemeClr val="accent1"/>
              </a:buClr>
              <a:buSzPct val="80000"/>
              <a:buFont typeface="Corbel" pitchFamily="34" charset="0"/>
              <a:buChar char="•"/>
            </a:pPr>
            <a:r>
              <a:rPr lang="en-US" sz="1600">
                <a:solidFill>
                  <a:schemeClr val="accent1"/>
                </a:solidFill>
              </a:rPr>
              <a:t>Into binary data using </a:t>
            </a:r>
            <a:r>
              <a:rPr lang="en-US" sz="1600" err="1">
                <a:solidFill>
                  <a:schemeClr val="accent1"/>
                </a:solidFill>
              </a:rPr>
              <a:t>BytesIO</a:t>
            </a:r>
          </a:p>
          <a:p>
            <a:pPr marL="285750" indent="-182880" defTabSz="914400">
              <a:lnSpc>
                <a:spcPct val="90000"/>
              </a:lnSpc>
              <a:spcAft>
                <a:spcPts val="600"/>
              </a:spcAft>
              <a:buClr>
                <a:schemeClr val="accent1"/>
              </a:buClr>
              <a:buSzPct val="80000"/>
              <a:buFont typeface="Corbel" pitchFamily="34" charset="0"/>
              <a:buChar char="•"/>
            </a:pPr>
            <a:r>
              <a:rPr lang="en-US" sz="1600">
                <a:solidFill>
                  <a:schemeClr val="accent1"/>
                </a:solidFill>
              </a:rPr>
              <a:t>Writing data into CSV</a:t>
            </a:r>
          </a:p>
          <a:p>
            <a:pPr marL="285750" indent="-182880" defTabSz="914400">
              <a:lnSpc>
                <a:spcPct val="90000"/>
              </a:lnSpc>
              <a:spcAft>
                <a:spcPts val="600"/>
              </a:spcAft>
              <a:buClr>
                <a:schemeClr val="accent1"/>
              </a:buClr>
              <a:buSzPct val="80000"/>
              <a:buFont typeface="Corbel" pitchFamily="34" charset="0"/>
              <a:buChar char="•"/>
            </a:pPr>
            <a:r>
              <a:rPr lang="en-US" sz="1600">
                <a:solidFill>
                  <a:schemeClr val="accent1"/>
                </a:solidFill>
              </a:rPr>
              <a:t>Returning a CSV file </a:t>
            </a:r>
          </a:p>
          <a:p>
            <a:pPr marL="285750" indent="-182880" defTabSz="914400">
              <a:lnSpc>
                <a:spcPct val="90000"/>
              </a:lnSpc>
              <a:spcAft>
                <a:spcPts val="600"/>
              </a:spcAft>
              <a:buClr>
                <a:schemeClr val="accent1"/>
              </a:buClr>
              <a:buSzPct val="80000"/>
              <a:buFont typeface="Corbel" pitchFamily="34" charset="0"/>
              <a:buChar char="•"/>
            </a:pPr>
            <a:endParaRPr lang="en-US" sz="1600">
              <a:solidFill>
                <a:schemeClr val="accent1"/>
              </a:solidFill>
            </a:endParaRPr>
          </a:p>
          <a:p>
            <a:pPr marL="285750" indent="-182880" defTabSz="914400">
              <a:lnSpc>
                <a:spcPct val="90000"/>
              </a:lnSpc>
              <a:spcAft>
                <a:spcPts val="600"/>
              </a:spcAft>
              <a:buClr>
                <a:schemeClr val="accent1"/>
              </a:buClr>
              <a:buSzPct val="80000"/>
              <a:buFont typeface="Corbel" pitchFamily="34" charset="0"/>
              <a:buChar char="•"/>
            </a:pPr>
            <a:endParaRPr lang="en-US" sz="1600">
              <a:solidFill>
                <a:schemeClr val="accent1"/>
              </a:solidFill>
            </a:endParaRPr>
          </a:p>
          <a:p>
            <a:pPr marL="285750" indent="-182880" defTabSz="914400">
              <a:lnSpc>
                <a:spcPct val="90000"/>
              </a:lnSpc>
              <a:spcAft>
                <a:spcPts val="600"/>
              </a:spcAft>
              <a:buClr>
                <a:schemeClr val="accent1"/>
              </a:buClr>
              <a:buSzPct val="80000"/>
              <a:buFont typeface="Corbel" pitchFamily="34" charset="0"/>
              <a:buChar char="•"/>
            </a:pPr>
            <a:endParaRPr lang="en-US" sz="1600">
              <a:solidFill>
                <a:schemeClr val="accent1"/>
              </a:solidFill>
            </a:endParaRPr>
          </a:p>
          <a:p>
            <a:pPr marL="285750" indent="-182880" defTabSz="914400">
              <a:lnSpc>
                <a:spcPct val="90000"/>
              </a:lnSpc>
              <a:spcAft>
                <a:spcPts val="600"/>
              </a:spcAft>
              <a:buClr>
                <a:schemeClr val="accent1"/>
              </a:buClr>
              <a:buSzPct val="80000"/>
              <a:buFont typeface="Corbel" pitchFamily="34" charset="0"/>
              <a:buChar char="•"/>
            </a:pPr>
            <a:endParaRPr lang="en-US" sz="1600">
              <a:solidFill>
                <a:schemeClr val="accent1"/>
              </a:solidFill>
            </a:endParaRPr>
          </a:p>
          <a:p>
            <a:pPr marL="285750" indent="-182880" defTabSz="914400">
              <a:lnSpc>
                <a:spcPct val="90000"/>
              </a:lnSpc>
              <a:spcAft>
                <a:spcPts val="600"/>
              </a:spcAft>
              <a:buClr>
                <a:schemeClr val="accent1"/>
              </a:buClr>
              <a:buSzPct val="80000"/>
              <a:buFont typeface="Corbel" pitchFamily="34" charset="0"/>
              <a:buChar char="•"/>
            </a:pPr>
            <a:endParaRPr lang="en-US" sz="1600">
              <a:solidFill>
                <a:schemeClr val="accent1"/>
              </a:solidFill>
            </a:endParaRPr>
          </a:p>
          <a:p>
            <a:pPr marL="285750" indent="-182880" defTabSz="914400">
              <a:lnSpc>
                <a:spcPct val="90000"/>
              </a:lnSpc>
              <a:spcAft>
                <a:spcPts val="600"/>
              </a:spcAft>
              <a:buClr>
                <a:schemeClr val="accent1"/>
              </a:buClr>
              <a:buSzPct val="80000"/>
              <a:buFont typeface="Corbel" pitchFamily="34" charset="0"/>
              <a:buChar char="•"/>
            </a:pPr>
            <a:endParaRPr lang="en-US" sz="1600">
              <a:solidFill>
                <a:schemeClr val="accent1"/>
              </a:solidFill>
            </a:endParaRPr>
          </a:p>
          <a:p>
            <a:pPr indent="-182880" defTabSz="914400">
              <a:lnSpc>
                <a:spcPct val="90000"/>
              </a:lnSpc>
              <a:spcAft>
                <a:spcPts val="600"/>
              </a:spcAft>
              <a:buClr>
                <a:schemeClr val="accent1"/>
              </a:buClr>
              <a:buSzPct val="80000"/>
              <a:buFont typeface="Corbel" pitchFamily="34" charset="0"/>
              <a:buChar char="•"/>
            </a:pPr>
            <a:endParaRPr lang="en-US" sz="1600">
              <a:solidFill>
                <a:schemeClr val="accent1"/>
              </a:solidFill>
            </a:endParaRPr>
          </a:p>
        </p:txBody>
      </p:sp>
    </p:spTree>
    <p:extLst>
      <p:ext uri="{BB962C8B-B14F-4D97-AF65-F5344CB8AC3E}">
        <p14:creationId xmlns:p14="http://schemas.microsoft.com/office/powerpoint/2010/main" val="630038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3A39A-4418-4FF0-9884-7E1FBDFE9019}"/>
              </a:ext>
            </a:extLst>
          </p:cNvPr>
          <p:cNvSpPr>
            <a:spLocks noGrp="1"/>
          </p:cNvSpPr>
          <p:nvPr>
            <p:ph type="title"/>
          </p:nvPr>
        </p:nvSpPr>
        <p:spPr>
          <a:xfrm>
            <a:off x="3143250" y="2819400"/>
            <a:ext cx="9875520" cy="1356360"/>
          </a:xfrm>
        </p:spPr>
        <p:txBody>
          <a:bodyPr/>
          <a:lstStyle/>
          <a:p>
            <a:r>
              <a:rPr lang="en-US"/>
              <a:t>Thank you for listening!</a:t>
            </a:r>
          </a:p>
        </p:txBody>
      </p:sp>
    </p:spTree>
    <p:extLst>
      <p:ext uri="{BB962C8B-B14F-4D97-AF65-F5344CB8AC3E}">
        <p14:creationId xmlns:p14="http://schemas.microsoft.com/office/powerpoint/2010/main" val="3603316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7238-534A-4C5F-985C-3D9BE2C57874}"/>
              </a:ext>
            </a:extLst>
          </p:cNvPr>
          <p:cNvSpPr>
            <a:spLocks noGrp="1"/>
          </p:cNvSpPr>
          <p:nvPr>
            <p:ph type="title"/>
          </p:nvPr>
        </p:nvSpPr>
        <p:spPr/>
        <p:txBody>
          <a:bodyPr/>
          <a:lstStyle/>
          <a:p>
            <a:r>
              <a:rPr lang="en-US"/>
              <a:t>After clicking submit...</a:t>
            </a:r>
          </a:p>
        </p:txBody>
      </p:sp>
      <p:sp>
        <p:nvSpPr>
          <p:cNvPr id="3" name="Content Placeholder 2">
            <a:extLst>
              <a:ext uri="{FF2B5EF4-FFF2-40B4-BE49-F238E27FC236}">
                <a16:creationId xmlns:a16="http://schemas.microsoft.com/office/drawing/2014/main" id="{DA80B1B6-C5A8-4533-9E88-C6FE8994A477}"/>
              </a:ext>
            </a:extLst>
          </p:cNvPr>
          <p:cNvSpPr>
            <a:spLocks noGrp="1"/>
          </p:cNvSpPr>
          <p:nvPr>
            <p:ph idx="1"/>
          </p:nvPr>
        </p:nvSpPr>
        <p:spPr>
          <a:xfrm>
            <a:off x="1143000" y="1852961"/>
            <a:ext cx="3240008" cy="4038600"/>
          </a:xfrm>
        </p:spPr>
        <p:txBody>
          <a:bodyPr vert="horz" lIns="91440" tIns="45720" rIns="91440" bIns="45720" rtlCol="0" anchor="t">
            <a:normAutofit/>
          </a:bodyPr>
          <a:lstStyle/>
          <a:p>
            <a:r>
              <a:rPr lang="en-US"/>
              <a:t>Filtering</a:t>
            </a:r>
          </a:p>
          <a:p>
            <a:endParaRPr lang="en-US"/>
          </a:p>
          <a:p>
            <a:endParaRPr lang="en-US"/>
          </a:p>
        </p:txBody>
      </p:sp>
      <p:pic>
        <p:nvPicPr>
          <p:cNvPr id="5" name="Picture 5" descr="Text&#10;&#10;Description automatically generated">
            <a:extLst>
              <a:ext uri="{FF2B5EF4-FFF2-40B4-BE49-F238E27FC236}">
                <a16:creationId xmlns:a16="http://schemas.microsoft.com/office/drawing/2014/main" id="{4328A85C-6BF0-4A13-84EB-03E4410E47CB}"/>
              </a:ext>
            </a:extLst>
          </p:cNvPr>
          <p:cNvPicPr>
            <a:picLocks noChangeAspect="1"/>
          </p:cNvPicPr>
          <p:nvPr/>
        </p:nvPicPr>
        <p:blipFill>
          <a:blip r:embed="rId2"/>
          <a:stretch>
            <a:fillRect/>
          </a:stretch>
        </p:blipFill>
        <p:spPr>
          <a:xfrm>
            <a:off x="5446849" y="2229143"/>
            <a:ext cx="6013802" cy="3657788"/>
          </a:xfrm>
          <a:prstGeom prst="rect">
            <a:avLst/>
          </a:prstGeom>
        </p:spPr>
      </p:pic>
      <p:sp>
        <p:nvSpPr>
          <p:cNvPr id="7" name="Content Placeholder 2">
            <a:extLst>
              <a:ext uri="{FF2B5EF4-FFF2-40B4-BE49-F238E27FC236}">
                <a16:creationId xmlns:a16="http://schemas.microsoft.com/office/drawing/2014/main" id="{09514E9B-E42C-4E23-8B34-3ACC8B9904F5}"/>
              </a:ext>
            </a:extLst>
          </p:cNvPr>
          <p:cNvSpPr txBox="1">
            <a:spLocks/>
          </p:cNvSpPr>
          <p:nvPr/>
        </p:nvSpPr>
        <p:spPr>
          <a:xfrm>
            <a:off x="5269128" y="1638964"/>
            <a:ext cx="5441341" cy="4050695"/>
          </a:xfrm>
          <a:prstGeom prst="rect">
            <a:avLst/>
          </a:prstGeom>
        </p:spPr>
        <p:txBody>
          <a:bodyPr vert="horz" lIns="91440" tIns="45720" rIns="91440" bIns="45720" rtlCol="0" anchor="t">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r>
              <a:rPr lang="en-US"/>
              <a:t>Querying:</a:t>
            </a:r>
          </a:p>
          <a:p>
            <a:pPr lvl="1"/>
            <a:r>
              <a:rPr lang="en-US"/>
              <a:t>4 queries stored in a dictionary</a:t>
            </a:r>
          </a:p>
        </p:txBody>
      </p:sp>
      <p:pic>
        <p:nvPicPr>
          <p:cNvPr id="9" name="Picture 9">
            <a:extLst>
              <a:ext uri="{FF2B5EF4-FFF2-40B4-BE49-F238E27FC236}">
                <a16:creationId xmlns:a16="http://schemas.microsoft.com/office/drawing/2014/main" id="{83767E4B-0239-4085-BF8A-AC776764115C}"/>
              </a:ext>
            </a:extLst>
          </p:cNvPr>
          <p:cNvPicPr>
            <a:picLocks noChangeAspect="1"/>
          </p:cNvPicPr>
          <p:nvPr/>
        </p:nvPicPr>
        <p:blipFill>
          <a:blip r:embed="rId3"/>
          <a:stretch>
            <a:fillRect/>
          </a:stretch>
        </p:blipFill>
        <p:spPr>
          <a:xfrm>
            <a:off x="1033993" y="4123109"/>
            <a:ext cx="2743200" cy="297527"/>
          </a:xfrm>
          <a:prstGeom prst="rect">
            <a:avLst/>
          </a:prstGeom>
        </p:spPr>
      </p:pic>
      <p:pic>
        <p:nvPicPr>
          <p:cNvPr id="12" name="Picture 12">
            <a:extLst>
              <a:ext uri="{FF2B5EF4-FFF2-40B4-BE49-F238E27FC236}">
                <a16:creationId xmlns:a16="http://schemas.microsoft.com/office/drawing/2014/main" id="{10A8E2E4-C89D-4A02-B1A6-1E5D3FE4D44C}"/>
              </a:ext>
            </a:extLst>
          </p:cNvPr>
          <p:cNvPicPr>
            <a:picLocks noChangeAspect="1"/>
          </p:cNvPicPr>
          <p:nvPr/>
        </p:nvPicPr>
        <p:blipFill>
          <a:blip r:embed="rId4"/>
          <a:stretch>
            <a:fillRect/>
          </a:stretch>
        </p:blipFill>
        <p:spPr>
          <a:xfrm>
            <a:off x="1036961" y="4549223"/>
            <a:ext cx="2743200" cy="421369"/>
          </a:xfrm>
          <a:prstGeom prst="rect">
            <a:avLst/>
          </a:prstGeom>
        </p:spPr>
      </p:pic>
      <p:pic>
        <p:nvPicPr>
          <p:cNvPr id="13" name="Picture 13">
            <a:extLst>
              <a:ext uri="{FF2B5EF4-FFF2-40B4-BE49-F238E27FC236}">
                <a16:creationId xmlns:a16="http://schemas.microsoft.com/office/drawing/2014/main" id="{2EAD5231-6128-4475-A85C-DF5BE91C4889}"/>
              </a:ext>
            </a:extLst>
          </p:cNvPr>
          <p:cNvPicPr>
            <a:picLocks noChangeAspect="1"/>
          </p:cNvPicPr>
          <p:nvPr/>
        </p:nvPicPr>
        <p:blipFill>
          <a:blip r:embed="rId5"/>
          <a:stretch>
            <a:fillRect/>
          </a:stretch>
        </p:blipFill>
        <p:spPr>
          <a:xfrm>
            <a:off x="1036961" y="5108299"/>
            <a:ext cx="2743200" cy="236863"/>
          </a:xfrm>
          <a:prstGeom prst="rect">
            <a:avLst/>
          </a:prstGeom>
        </p:spPr>
      </p:pic>
      <p:pic>
        <p:nvPicPr>
          <p:cNvPr id="14" name="Picture 14">
            <a:extLst>
              <a:ext uri="{FF2B5EF4-FFF2-40B4-BE49-F238E27FC236}">
                <a16:creationId xmlns:a16="http://schemas.microsoft.com/office/drawing/2014/main" id="{70F400AC-2E82-4173-82BF-F2A22A24FD52}"/>
              </a:ext>
            </a:extLst>
          </p:cNvPr>
          <p:cNvPicPr>
            <a:picLocks noChangeAspect="1"/>
          </p:cNvPicPr>
          <p:nvPr/>
        </p:nvPicPr>
        <p:blipFill>
          <a:blip r:embed="rId6"/>
          <a:stretch>
            <a:fillRect/>
          </a:stretch>
        </p:blipFill>
        <p:spPr>
          <a:xfrm>
            <a:off x="1035834" y="5454005"/>
            <a:ext cx="2457450" cy="438150"/>
          </a:xfrm>
          <a:prstGeom prst="rect">
            <a:avLst/>
          </a:prstGeom>
        </p:spPr>
      </p:pic>
      <p:sp>
        <p:nvSpPr>
          <p:cNvPr id="4" name="Rectangle: Rounded Corners 3">
            <a:extLst>
              <a:ext uri="{FF2B5EF4-FFF2-40B4-BE49-F238E27FC236}">
                <a16:creationId xmlns:a16="http://schemas.microsoft.com/office/drawing/2014/main" id="{9893219F-DF0D-4C1E-AFC1-CB3C90FDCF7A}"/>
              </a:ext>
            </a:extLst>
          </p:cNvPr>
          <p:cNvSpPr/>
          <p:nvPr/>
        </p:nvSpPr>
        <p:spPr>
          <a:xfrm>
            <a:off x="263266" y="2890220"/>
            <a:ext cx="1337629"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a:t>User input   </a:t>
            </a:r>
          </a:p>
        </p:txBody>
      </p:sp>
      <p:sp>
        <p:nvSpPr>
          <p:cNvPr id="11" name="Right Brace 10">
            <a:extLst>
              <a:ext uri="{FF2B5EF4-FFF2-40B4-BE49-F238E27FC236}">
                <a16:creationId xmlns:a16="http://schemas.microsoft.com/office/drawing/2014/main" id="{1C027BB3-09A5-4F58-B07F-D5CAAA1D57E1}"/>
              </a:ext>
            </a:extLst>
          </p:cNvPr>
          <p:cNvSpPr/>
          <p:nvPr/>
        </p:nvSpPr>
        <p:spPr>
          <a:xfrm rot="10800000">
            <a:off x="1675739" y="2880879"/>
            <a:ext cx="233794" cy="91786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9" name="Graphic 19" descr="Checkbox Checked with solid fill">
            <a:extLst>
              <a:ext uri="{FF2B5EF4-FFF2-40B4-BE49-F238E27FC236}">
                <a16:creationId xmlns:a16="http://schemas.microsoft.com/office/drawing/2014/main" id="{A80A2059-D682-4D55-B2CD-C4F25CD61A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846118" y="2434936"/>
            <a:ext cx="914400" cy="914400"/>
          </a:xfrm>
          <a:prstGeom prst="rect">
            <a:avLst/>
          </a:prstGeom>
        </p:spPr>
      </p:pic>
      <p:pic>
        <p:nvPicPr>
          <p:cNvPr id="20" name="Graphic 20" descr="No sign with solid fill">
            <a:extLst>
              <a:ext uri="{FF2B5EF4-FFF2-40B4-BE49-F238E27FC236}">
                <a16:creationId xmlns:a16="http://schemas.microsoft.com/office/drawing/2014/main" id="{E076F1A4-3ED8-4ABE-902A-103E466AEF9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84664" y="3474026"/>
            <a:ext cx="628650" cy="645969"/>
          </a:xfrm>
          <a:prstGeom prst="rect">
            <a:avLst/>
          </a:prstGeom>
        </p:spPr>
      </p:pic>
      <p:cxnSp>
        <p:nvCxnSpPr>
          <p:cNvPr id="22" name="Straight Arrow Connector 21">
            <a:extLst>
              <a:ext uri="{FF2B5EF4-FFF2-40B4-BE49-F238E27FC236}">
                <a16:creationId xmlns:a16="http://schemas.microsoft.com/office/drawing/2014/main" id="{63220FED-7E4C-4E10-9253-31C85DA12DB8}"/>
              </a:ext>
            </a:extLst>
          </p:cNvPr>
          <p:cNvCxnSpPr>
            <a:cxnSpLocks/>
          </p:cNvCxnSpPr>
          <p:nvPr/>
        </p:nvCxnSpPr>
        <p:spPr>
          <a:xfrm>
            <a:off x="3321865" y="2853502"/>
            <a:ext cx="1059343"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95159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28134-525F-456A-81BA-E9E821249534}"/>
              </a:ext>
            </a:extLst>
          </p:cNvPr>
          <p:cNvSpPr>
            <a:spLocks noGrp="1"/>
          </p:cNvSpPr>
          <p:nvPr>
            <p:ph type="title"/>
          </p:nvPr>
        </p:nvSpPr>
        <p:spPr>
          <a:xfrm>
            <a:off x="4154715" y="2750457"/>
            <a:ext cx="3879305" cy="1356360"/>
          </a:xfrm>
        </p:spPr>
        <p:txBody>
          <a:bodyPr>
            <a:normAutofit/>
          </a:bodyPr>
          <a:lstStyle/>
          <a:p>
            <a:r>
              <a:rPr lang="en-US"/>
              <a:t>Demonstration</a:t>
            </a:r>
          </a:p>
        </p:txBody>
      </p:sp>
    </p:spTree>
    <p:extLst>
      <p:ext uri="{BB962C8B-B14F-4D97-AF65-F5344CB8AC3E}">
        <p14:creationId xmlns:p14="http://schemas.microsoft.com/office/powerpoint/2010/main" val="39681847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31F4D-88E1-4FAE-A352-D2A9AE5902D2}"/>
              </a:ext>
            </a:extLst>
          </p:cNvPr>
          <p:cNvSpPr>
            <a:spLocks noGrp="1"/>
          </p:cNvSpPr>
          <p:nvPr>
            <p:ph type="title"/>
          </p:nvPr>
        </p:nvSpPr>
        <p:spPr/>
        <p:txBody>
          <a:bodyPr/>
          <a:lstStyle/>
          <a:p>
            <a:r>
              <a:rPr lang="en-GB"/>
              <a:t>Demo time!!! </a:t>
            </a:r>
          </a:p>
        </p:txBody>
      </p:sp>
      <p:sp>
        <p:nvSpPr>
          <p:cNvPr id="3" name="Content Placeholder 2">
            <a:extLst>
              <a:ext uri="{FF2B5EF4-FFF2-40B4-BE49-F238E27FC236}">
                <a16:creationId xmlns:a16="http://schemas.microsoft.com/office/drawing/2014/main" id="{08DBABF5-AB9A-420E-9FC8-F2238E8D2D38}"/>
              </a:ext>
            </a:extLst>
          </p:cNvPr>
          <p:cNvSpPr>
            <a:spLocks noGrp="1"/>
          </p:cNvSpPr>
          <p:nvPr>
            <p:ph idx="1"/>
          </p:nvPr>
        </p:nvSpPr>
        <p:spPr/>
        <p:txBody>
          <a:bodyPr vert="horz" lIns="91440" tIns="45720" rIns="91440" bIns="45720" rtlCol="0" anchor="t">
            <a:normAutofit fontScale="47500" lnSpcReduction="20000"/>
          </a:bodyPr>
          <a:lstStyle/>
          <a:p>
            <a:r>
              <a:rPr lang="en-GB"/>
              <a:t>Show home page - </a:t>
            </a:r>
            <a:r>
              <a:rPr lang="en-GB" err="1"/>
              <a:t>aravind</a:t>
            </a:r>
          </a:p>
          <a:p>
            <a:r>
              <a:rPr lang="en-GB"/>
              <a:t>Glossary - </a:t>
            </a:r>
            <a:r>
              <a:rPr lang="en-GB" err="1"/>
              <a:t>aravind</a:t>
            </a:r>
          </a:p>
          <a:p>
            <a:r>
              <a:rPr lang="en-GB"/>
              <a:t>Contact information + hyperlinks- </a:t>
            </a:r>
            <a:r>
              <a:rPr lang="en-GB" err="1"/>
              <a:t>aravind</a:t>
            </a:r>
            <a:endParaRPr lang="en-GB"/>
          </a:p>
          <a:p>
            <a:r>
              <a:rPr lang="en-GB"/>
              <a:t>Search by RS id - </a:t>
            </a:r>
            <a:r>
              <a:rPr lang="en-GB" err="1"/>
              <a:t>diego</a:t>
            </a:r>
          </a:p>
          <a:p>
            <a:r>
              <a:rPr lang="en-GB"/>
              <a:t>Search by gene name - </a:t>
            </a:r>
            <a:r>
              <a:rPr lang="en-GB" err="1"/>
              <a:t>diego</a:t>
            </a:r>
          </a:p>
          <a:p>
            <a:r>
              <a:rPr lang="en-GB"/>
              <a:t>Search by gene alias – </a:t>
            </a:r>
            <a:r>
              <a:rPr lang="en-GB" err="1"/>
              <a:t>diego</a:t>
            </a:r>
            <a:r>
              <a:rPr lang="en-GB"/>
              <a:t> – gimme an alias</a:t>
            </a:r>
          </a:p>
          <a:p>
            <a:r>
              <a:rPr lang="en-GB"/>
              <a:t>Search by genomic positions – </a:t>
            </a:r>
            <a:r>
              <a:rPr lang="en-GB" err="1"/>
              <a:t>diego</a:t>
            </a:r>
            <a:r>
              <a:rPr lang="en-GB"/>
              <a:t> - </a:t>
            </a:r>
          </a:p>
          <a:p>
            <a:r>
              <a:rPr lang="en-GB"/>
              <a:t>Output: overall table - </a:t>
            </a:r>
            <a:r>
              <a:rPr lang="en-GB" err="1"/>
              <a:t>isabel</a:t>
            </a:r>
          </a:p>
          <a:p>
            <a:r>
              <a:rPr lang="en-GB"/>
              <a:t>Output: statistics table - </a:t>
            </a:r>
            <a:r>
              <a:rPr lang="en-GB" err="1"/>
              <a:t>isabel</a:t>
            </a:r>
          </a:p>
          <a:p>
            <a:r>
              <a:rPr lang="en-GB"/>
              <a:t>Output: download function - </a:t>
            </a:r>
            <a:r>
              <a:rPr lang="en-GB" err="1"/>
              <a:t>aravind</a:t>
            </a:r>
          </a:p>
          <a:p>
            <a:r>
              <a:rPr lang="en-GB"/>
              <a:t>Output: non windowed graphs - </a:t>
            </a:r>
            <a:r>
              <a:rPr lang="en-GB" err="1"/>
              <a:t>janeesh</a:t>
            </a:r>
          </a:p>
          <a:p>
            <a:r>
              <a:rPr lang="en-GB"/>
              <a:t>Output: windowed graphs - </a:t>
            </a:r>
            <a:r>
              <a:rPr lang="en-GB" err="1"/>
              <a:t>janeesh</a:t>
            </a:r>
          </a:p>
          <a:p>
            <a:r>
              <a:rPr lang="en-GB"/>
              <a:t>Errors: - </a:t>
            </a:r>
            <a:r>
              <a:rPr lang="en-GB" err="1"/>
              <a:t>isabel</a:t>
            </a:r>
            <a:r>
              <a:rPr lang="en-GB"/>
              <a:t> what if positions are not searchable? What if the gene name does not exist? What if a user tries to search by both gene name and </a:t>
            </a:r>
            <a:r>
              <a:rPr lang="en-GB" err="1"/>
              <a:t>rs</a:t>
            </a:r>
            <a:r>
              <a:rPr lang="en-GB"/>
              <a:t> id? What if the user deselects all populations? What if the user puts the start and end genomic coordinates the wrong way round? What if the user tries to put a gene name in the </a:t>
            </a:r>
            <a:r>
              <a:rPr lang="en-GB" err="1"/>
              <a:t>rs</a:t>
            </a:r>
            <a:r>
              <a:rPr lang="en-GB"/>
              <a:t> value field?</a:t>
            </a:r>
          </a:p>
        </p:txBody>
      </p:sp>
    </p:spTree>
    <p:extLst>
      <p:ext uri="{BB962C8B-B14F-4D97-AF65-F5344CB8AC3E}">
        <p14:creationId xmlns:p14="http://schemas.microsoft.com/office/powerpoint/2010/main" val="4019385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78AA5-B020-40C4-BE04-4C1B09B53E5C}"/>
              </a:ext>
            </a:extLst>
          </p:cNvPr>
          <p:cNvSpPr>
            <a:spLocks noGrp="1"/>
          </p:cNvSpPr>
          <p:nvPr>
            <p:ph type="title"/>
          </p:nvPr>
        </p:nvSpPr>
        <p:spPr/>
        <p:txBody>
          <a:bodyPr/>
          <a:lstStyle/>
          <a:p>
            <a:r>
              <a:rPr lang="en-US"/>
              <a:t>Limitations </a:t>
            </a:r>
          </a:p>
        </p:txBody>
      </p:sp>
      <p:sp>
        <p:nvSpPr>
          <p:cNvPr id="5" name="Rectangle: Rounded Corners 4">
            <a:extLst>
              <a:ext uri="{FF2B5EF4-FFF2-40B4-BE49-F238E27FC236}">
                <a16:creationId xmlns:a16="http://schemas.microsoft.com/office/drawing/2014/main" id="{3101AD4A-B7F2-4B6D-9B04-A4BC75F28706}"/>
              </a:ext>
            </a:extLst>
          </p:cNvPr>
          <p:cNvSpPr/>
          <p:nvPr/>
        </p:nvSpPr>
        <p:spPr>
          <a:xfrm>
            <a:off x="6629400" y="2019300"/>
            <a:ext cx="3676650" cy="1743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More gene alias</a:t>
            </a:r>
          </a:p>
        </p:txBody>
      </p:sp>
      <p:sp>
        <p:nvSpPr>
          <p:cNvPr id="7" name="Rectangle: Rounded Corners 6">
            <a:extLst>
              <a:ext uri="{FF2B5EF4-FFF2-40B4-BE49-F238E27FC236}">
                <a16:creationId xmlns:a16="http://schemas.microsoft.com/office/drawing/2014/main" id="{8E0A86E3-8647-4B01-BAB0-7A85D9BF3200}"/>
              </a:ext>
            </a:extLst>
          </p:cNvPr>
          <p:cNvSpPr/>
          <p:nvPr/>
        </p:nvSpPr>
        <p:spPr>
          <a:xfrm>
            <a:off x="6629400" y="4086224"/>
            <a:ext cx="3676650" cy="1743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Pagination </a:t>
            </a:r>
          </a:p>
        </p:txBody>
      </p:sp>
      <p:sp>
        <p:nvSpPr>
          <p:cNvPr id="9" name="Rectangle: Rounded Corners 8">
            <a:extLst>
              <a:ext uri="{FF2B5EF4-FFF2-40B4-BE49-F238E27FC236}">
                <a16:creationId xmlns:a16="http://schemas.microsoft.com/office/drawing/2014/main" id="{72D2042F-1E6D-4306-821A-2C0502B47473}"/>
              </a:ext>
            </a:extLst>
          </p:cNvPr>
          <p:cNvSpPr/>
          <p:nvPr/>
        </p:nvSpPr>
        <p:spPr>
          <a:xfrm>
            <a:off x="1476375" y="2019299"/>
            <a:ext cx="3676650" cy="1743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Deployment </a:t>
            </a:r>
          </a:p>
        </p:txBody>
      </p:sp>
      <p:sp>
        <p:nvSpPr>
          <p:cNvPr id="11" name="Rectangle: Rounded Corners 10">
            <a:extLst>
              <a:ext uri="{FF2B5EF4-FFF2-40B4-BE49-F238E27FC236}">
                <a16:creationId xmlns:a16="http://schemas.microsoft.com/office/drawing/2014/main" id="{9D75CC44-3E1E-4DE8-B8D4-3C687ABA3706}"/>
              </a:ext>
            </a:extLst>
          </p:cNvPr>
          <p:cNvSpPr/>
          <p:nvPr/>
        </p:nvSpPr>
        <p:spPr>
          <a:xfrm>
            <a:off x="1476375" y="4076699"/>
            <a:ext cx="3676650" cy="1743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Faster user outputs  </a:t>
            </a:r>
          </a:p>
        </p:txBody>
      </p:sp>
    </p:spTree>
    <p:extLst>
      <p:ext uri="{BB962C8B-B14F-4D97-AF65-F5344CB8AC3E}">
        <p14:creationId xmlns:p14="http://schemas.microsoft.com/office/powerpoint/2010/main" val="3055624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871B-6B72-497E-8ACB-86EC92A19D47}"/>
              </a:ext>
            </a:extLst>
          </p:cNvPr>
          <p:cNvSpPr>
            <a:spLocks noGrp="1"/>
          </p:cNvSpPr>
          <p:nvPr>
            <p:ph type="title"/>
          </p:nvPr>
        </p:nvSpPr>
        <p:spPr/>
        <p:txBody>
          <a:bodyPr/>
          <a:lstStyle/>
          <a:p>
            <a:r>
              <a:rPr lang="en-GB"/>
              <a:t>Expanding JIDA </a:t>
            </a:r>
          </a:p>
        </p:txBody>
      </p:sp>
      <p:sp>
        <p:nvSpPr>
          <p:cNvPr id="4" name="Rectangle: Rounded Corners 3">
            <a:extLst>
              <a:ext uri="{FF2B5EF4-FFF2-40B4-BE49-F238E27FC236}">
                <a16:creationId xmlns:a16="http://schemas.microsoft.com/office/drawing/2014/main" id="{9629D746-050B-46C1-AC0F-6F365FDF52C6}"/>
              </a:ext>
            </a:extLst>
          </p:cNvPr>
          <p:cNvSpPr/>
          <p:nvPr/>
        </p:nvSpPr>
        <p:spPr>
          <a:xfrm>
            <a:off x="6629400" y="2019300"/>
            <a:ext cx="3676650" cy="1743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More chromosomes</a:t>
            </a:r>
          </a:p>
        </p:txBody>
      </p:sp>
      <p:sp>
        <p:nvSpPr>
          <p:cNvPr id="5" name="Rectangle: Rounded Corners 4">
            <a:extLst>
              <a:ext uri="{FF2B5EF4-FFF2-40B4-BE49-F238E27FC236}">
                <a16:creationId xmlns:a16="http://schemas.microsoft.com/office/drawing/2014/main" id="{76759801-0E2F-4ED6-A1C0-C392C6086CBF}"/>
              </a:ext>
            </a:extLst>
          </p:cNvPr>
          <p:cNvSpPr/>
          <p:nvPr/>
        </p:nvSpPr>
        <p:spPr>
          <a:xfrm>
            <a:off x="6629400" y="4086224"/>
            <a:ext cx="3676650" cy="1743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Database manager</a:t>
            </a:r>
          </a:p>
        </p:txBody>
      </p:sp>
      <p:sp>
        <p:nvSpPr>
          <p:cNvPr id="6" name="Rectangle: Rounded Corners 5">
            <a:extLst>
              <a:ext uri="{FF2B5EF4-FFF2-40B4-BE49-F238E27FC236}">
                <a16:creationId xmlns:a16="http://schemas.microsoft.com/office/drawing/2014/main" id="{295E007B-4C57-4420-BF8D-846798984A09}"/>
              </a:ext>
            </a:extLst>
          </p:cNvPr>
          <p:cNvSpPr/>
          <p:nvPr/>
        </p:nvSpPr>
        <p:spPr>
          <a:xfrm>
            <a:off x="1476375" y="2009774"/>
            <a:ext cx="3676650" cy="1743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More output information</a:t>
            </a:r>
          </a:p>
        </p:txBody>
      </p:sp>
      <p:sp>
        <p:nvSpPr>
          <p:cNvPr id="7" name="Rectangle: Rounded Corners 6">
            <a:extLst>
              <a:ext uri="{FF2B5EF4-FFF2-40B4-BE49-F238E27FC236}">
                <a16:creationId xmlns:a16="http://schemas.microsoft.com/office/drawing/2014/main" id="{B0D652AF-79B9-4A9C-BF51-4F2C0151A7AC}"/>
              </a:ext>
            </a:extLst>
          </p:cNvPr>
          <p:cNvSpPr/>
          <p:nvPr/>
        </p:nvSpPr>
        <p:spPr>
          <a:xfrm>
            <a:off x="1476375" y="4076699"/>
            <a:ext cx="3676650" cy="1743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Indels </a:t>
            </a:r>
          </a:p>
        </p:txBody>
      </p:sp>
    </p:spTree>
    <p:extLst>
      <p:ext uri="{BB962C8B-B14F-4D97-AF65-F5344CB8AC3E}">
        <p14:creationId xmlns:p14="http://schemas.microsoft.com/office/powerpoint/2010/main" val="4087829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6486F-1A94-4D75-BBDC-587329D9B9E9}"/>
              </a:ext>
            </a:extLst>
          </p:cNvPr>
          <p:cNvSpPr>
            <a:spLocks noGrp="1"/>
          </p:cNvSpPr>
          <p:nvPr>
            <p:ph type="title"/>
          </p:nvPr>
        </p:nvSpPr>
        <p:spPr>
          <a:xfrm>
            <a:off x="3211286" y="2750457"/>
            <a:ext cx="5820592" cy="1356360"/>
          </a:xfrm>
        </p:spPr>
        <p:txBody>
          <a:bodyPr/>
          <a:lstStyle/>
          <a:p>
            <a:r>
              <a:rPr lang="en-US"/>
              <a:t>So how did we make it...</a:t>
            </a:r>
          </a:p>
        </p:txBody>
      </p:sp>
    </p:spTree>
    <p:extLst>
      <p:ext uri="{BB962C8B-B14F-4D97-AF65-F5344CB8AC3E}">
        <p14:creationId xmlns:p14="http://schemas.microsoft.com/office/powerpoint/2010/main" val="2569916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Rounded Corners 55">
            <a:extLst>
              <a:ext uri="{FF2B5EF4-FFF2-40B4-BE49-F238E27FC236}">
                <a16:creationId xmlns:a16="http://schemas.microsoft.com/office/drawing/2014/main" id="{9C5E2DFA-AE2F-4823-8137-F2EA430CEB9C}"/>
              </a:ext>
            </a:extLst>
          </p:cNvPr>
          <p:cNvSpPr/>
          <p:nvPr/>
        </p:nvSpPr>
        <p:spPr>
          <a:xfrm>
            <a:off x="4182141" y="5099221"/>
            <a:ext cx="5517806" cy="116058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a:t>Website   </a:t>
            </a:r>
          </a:p>
        </p:txBody>
      </p:sp>
      <p:sp>
        <p:nvSpPr>
          <p:cNvPr id="29" name="Rectangle: Rounded Corners 28">
            <a:extLst>
              <a:ext uri="{FF2B5EF4-FFF2-40B4-BE49-F238E27FC236}">
                <a16:creationId xmlns:a16="http://schemas.microsoft.com/office/drawing/2014/main" id="{D3D7CE95-2C19-4627-9091-5726E78E19C0}"/>
              </a:ext>
            </a:extLst>
          </p:cNvPr>
          <p:cNvSpPr/>
          <p:nvPr/>
        </p:nvSpPr>
        <p:spPr>
          <a:xfrm>
            <a:off x="4357988" y="3540053"/>
            <a:ext cx="5130945" cy="116058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a:t>Website   </a:t>
            </a:r>
          </a:p>
        </p:txBody>
      </p:sp>
      <p:sp>
        <p:nvSpPr>
          <p:cNvPr id="2" name="Title 1">
            <a:extLst>
              <a:ext uri="{FF2B5EF4-FFF2-40B4-BE49-F238E27FC236}">
                <a16:creationId xmlns:a16="http://schemas.microsoft.com/office/drawing/2014/main" id="{E6F5611B-A944-4B16-BBCF-488725BD16BE}"/>
              </a:ext>
            </a:extLst>
          </p:cNvPr>
          <p:cNvSpPr>
            <a:spLocks noGrp="1"/>
          </p:cNvSpPr>
          <p:nvPr>
            <p:ph type="title"/>
          </p:nvPr>
        </p:nvSpPr>
        <p:spPr>
          <a:xfrm>
            <a:off x="6524005" y="726546"/>
            <a:ext cx="5520612" cy="1356360"/>
          </a:xfrm>
        </p:spPr>
        <p:txBody>
          <a:bodyPr/>
          <a:lstStyle/>
          <a:p>
            <a:r>
              <a:rPr lang="en-GB"/>
              <a:t>Software architecture </a:t>
            </a:r>
          </a:p>
        </p:txBody>
      </p:sp>
      <p:sp>
        <p:nvSpPr>
          <p:cNvPr id="30" name="Rectangle: Rounded Corners 29">
            <a:extLst>
              <a:ext uri="{FF2B5EF4-FFF2-40B4-BE49-F238E27FC236}">
                <a16:creationId xmlns:a16="http://schemas.microsoft.com/office/drawing/2014/main" id="{F62BCCEB-805D-4823-BA60-B56B260C605F}"/>
              </a:ext>
            </a:extLst>
          </p:cNvPr>
          <p:cNvSpPr/>
          <p:nvPr/>
        </p:nvSpPr>
        <p:spPr>
          <a:xfrm>
            <a:off x="6002574" y="3658452"/>
            <a:ext cx="1337629" cy="91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GB"/>
              <a:t>Pandas </a:t>
            </a:r>
            <a:r>
              <a:rPr lang="en-GB" err="1"/>
              <a:t>dataframe</a:t>
            </a:r>
            <a:r>
              <a:rPr lang="en-GB"/>
              <a:t> </a:t>
            </a:r>
          </a:p>
        </p:txBody>
      </p:sp>
      <p:sp>
        <p:nvSpPr>
          <p:cNvPr id="31" name="Rectangle: Rounded Corners 30">
            <a:extLst>
              <a:ext uri="{FF2B5EF4-FFF2-40B4-BE49-F238E27FC236}">
                <a16:creationId xmlns:a16="http://schemas.microsoft.com/office/drawing/2014/main" id="{94B1DB51-A14D-4FBC-BCBA-9A9CD14F4C00}"/>
              </a:ext>
            </a:extLst>
          </p:cNvPr>
          <p:cNvSpPr/>
          <p:nvPr/>
        </p:nvSpPr>
        <p:spPr>
          <a:xfrm>
            <a:off x="4311097" y="5228175"/>
            <a:ext cx="529506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Website   </a:t>
            </a:r>
          </a:p>
        </p:txBody>
      </p:sp>
      <p:sp>
        <p:nvSpPr>
          <p:cNvPr id="32" name="Rectangle: Rounded Corners 31">
            <a:extLst>
              <a:ext uri="{FF2B5EF4-FFF2-40B4-BE49-F238E27FC236}">
                <a16:creationId xmlns:a16="http://schemas.microsoft.com/office/drawing/2014/main" id="{7750C85D-3432-495A-B035-5FE1645FE6DB}"/>
              </a:ext>
            </a:extLst>
          </p:cNvPr>
          <p:cNvSpPr/>
          <p:nvPr/>
        </p:nvSpPr>
        <p:spPr>
          <a:xfrm>
            <a:off x="2575243" y="5228175"/>
            <a:ext cx="1337629"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a:t>User input   </a:t>
            </a:r>
          </a:p>
        </p:txBody>
      </p:sp>
      <p:sp>
        <p:nvSpPr>
          <p:cNvPr id="33" name="Rectangle: Rounded Corners 32">
            <a:extLst>
              <a:ext uri="{FF2B5EF4-FFF2-40B4-BE49-F238E27FC236}">
                <a16:creationId xmlns:a16="http://schemas.microsoft.com/office/drawing/2014/main" id="{0A3F8E83-D188-41E7-990D-342E86A741E7}"/>
              </a:ext>
            </a:extLst>
          </p:cNvPr>
          <p:cNvSpPr/>
          <p:nvPr/>
        </p:nvSpPr>
        <p:spPr>
          <a:xfrm>
            <a:off x="10004390" y="5228175"/>
            <a:ext cx="1337629"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a:t>User output    </a:t>
            </a:r>
          </a:p>
        </p:txBody>
      </p:sp>
      <p:sp>
        <p:nvSpPr>
          <p:cNvPr id="34" name="Rectangle: Rounded Corners 33">
            <a:extLst>
              <a:ext uri="{FF2B5EF4-FFF2-40B4-BE49-F238E27FC236}">
                <a16:creationId xmlns:a16="http://schemas.microsoft.com/office/drawing/2014/main" id="{FD77DD6C-3B52-4A09-A74A-A4E5DC95F3D7}"/>
              </a:ext>
            </a:extLst>
          </p:cNvPr>
          <p:cNvSpPr/>
          <p:nvPr/>
        </p:nvSpPr>
        <p:spPr>
          <a:xfrm>
            <a:off x="857855" y="2246211"/>
            <a:ext cx="1356687"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VCF</a:t>
            </a:r>
          </a:p>
        </p:txBody>
      </p:sp>
      <p:sp>
        <p:nvSpPr>
          <p:cNvPr id="35" name="Rectangle: Rounded Corners 34">
            <a:extLst>
              <a:ext uri="{FF2B5EF4-FFF2-40B4-BE49-F238E27FC236}">
                <a16:creationId xmlns:a16="http://schemas.microsoft.com/office/drawing/2014/main" id="{8619A8EC-EF5A-4003-9F3F-DF1F9785688D}"/>
              </a:ext>
            </a:extLst>
          </p:cNvPr>
          <p:cNvSpPr/>
          <p:nvPr/>
        </p:nvSpPr>
        <p:spPr>
          <a:xfrm>
            <a:off x="2484723" y="3643211"/>
            <a:ext cx="1356687"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a:t>CSV</a:t>
            </a:r>
          </a:p>
        </p:txBody>
      </p:sp>
      <p:sp>
        <p:nvSpPr>
          <p:cNvPr id="36" name="Rectangle: Rounded Corners 35">
            <a:extLst>
              <a:ext uri="{FF2B5EF4-FFF2-40B4-BE49-F238E27FC236}">
                <a16:creationId xmlns:a16="http://schemas.microsoft.com/office/drawing/2014/main" id="{A39B5298-D6A4-49ED-8778-02FDAF1D4920}"/>
              </a:ext>
            </a:extLst>
          </p:cNvPr>
          <p:cNvSpPr/>
          <p:nvPr/>
        </p:nvSpPr>
        <p:spPr>
          <a:xfrm>
            <a:off x="4516675" y="3658452"/>
            <a:ext cx="1099674" cy="91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SQL</a:t>
            </a:r>
          </a:p>
        </p:txBody>
      </p:sp>
      <p:cxnSp>
        <p:nvCxnSpPr>
          <p:cNvPr id="37" name="Straight Arrow Connector 36">
            <a:extLst>
              <a:ext uri="{FF2B5EF4-FFF2-40B4-BE49-F238E27FC236}">
                <a16:creationId xmlns:a16="http://schemas.microsoft.com/office/drawing/2014/main" id="{216E5D99-9A5B-4296-B2E1-825A94B21137}"/>
              </a:ext>
            </a:extLst>
          </p:cNvPr>
          <p:cNvCxnSpPr>
            <a:cxnSpLocks/>
            <a:stCxn id="35" idx="3"/>
          </p:cNvCxnSpPr>
          <p:nvPr/>
        </p:nvCxnSpPr>
        <p:spPr>
          <a:xfrm>
            <a:off x="3841410" y="4100411"/>
            <a:ext cx="67834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30B7C742-2D0A-4FDD-85C4-4DF2BA2AECC8}"/>
              </a:ext>
            </a:extLst>
          </p:cNvPr>
          <p:cNvCxnSpPr>
            <a:stCxn id="36" idx="3"/>
            <a:endCxn id="30" idx="1"/>
          </p:cNvCxnSpPr>
          <p:nvPr/>
        </p:nvCxnSpPr>
        <p:spPr>
          <a:xfrm>
            <a:off x="5616349" y="4115652"/>
            <a:ext cx="3862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Rectangle: Rounded Corners 38">
            <a:extLst>
              <a:ext uri="{FF2B5EF4-FFF2-40B4-BE49-F238E27FC236}">
                <a16:creationId xmlns:a16="http://schemas.microsoft.com/office/drawing/2014/main" id="{0732F16E-99C7-487B-9DF1-D9286E5D0B47}"/>
              </a:ext>
            </a:extLst>
          </p:cNvPr>
          <p:cNvSpPr/>
          <p:nvPr/>
        </p:nvSpPr>
        <p:spPr>
          <a:xfrm>
            <a:off x="7778034" y="3658452"/>
            <a:ext cx="1506277" cy="91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Statistical calculations</a:t>
            </a:r>
          </a:p>
        </p:txBody>
      </p:sp>
      <p:cxnSp>
        <p:nvCxnSpPr>
          <p:cNvPr id="40" name="Straight Arrow Connector 39">
            <a:extLst>
              <a:ext uri="{FF2B5EF4-FFF2-40B4-BE49-F238E27FC236}">
                <a16:creationId xmlns:a16="http://schemas.microsoft.com/office/drawing/2014/main" id="{119D89B4-DC49-45B0-8446-79B9C9ADE4CA}"/>
              </a:ext>
            </a:extLst>
          </p:cNvPr>
          <p:cNvCxnSpPr>
            <a:cxnSpLocks/>
            <a:stCxn id="30" idx="3"/>
            <a:endCxn id="39" idx="1"/>
          </p:cNvCxnSpPr>
          <p:nvPr/>
        </p:nvCxnSpPr>
        <p:spPr>
          <a:xfrm>
            <a:off x="7340203" y="4115652"/>
            <a:ext cx="4378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Rectangle: Rounded Corners 40">
            <a:extLst>
              <a:ext uri="{FF2B5EF4-FFF2-40B4-BE49-F238E27FC236}">
                <a16:creationId xmlns:a16="http://schemas.microsoft.com/office/drawing/2014/main" id="{86E98BBB-BD78-4068-9274-C12C1B773D7A}"/>
              </a:ext>
            </a:extLst>
          </p:cNvPr>
          <p:cNvSpPr/>
          <p:nvPr/>
        </p:nvSpPr>
        <p:spPr>
          <a:xfrm>
            <a:off x="2484723" y="2230971"/>
            <a:ext cx="1356689"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Gene name</a:t>
            </a:r>
          </a:p>
        </p:txBody>
      </p:sp>
      <p:sp>
        <p:nvSpPr>
          <p:cNvPr id="42" name="Rectangle: Rounded Corners 41">
            <a:extLst>
              <a:ext uri="{FF2B5EF4-FFF2-40B4-BE49-F238E27FC236}">
                <a16:creationId xmlns:a16="http://schemas.microsoft.com/office/drawing/2014/main" id="{A55FEEB5-0F61-42A5-B76A-1F554CBBBD97}"/>
              </a:ext>
            </a:extLst>
          </p:cNvPr>
          <p:cNvSpPr/>
          <p:nvPr/>
        </p:nvSpPr>
        <p:spPr>
          <a:xfrm>
            <a:off x="4111593" y="2230971"/>
            <a:ext cx="1280161"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Gene alias</a:t>
            </a:r>
          </a:p>
        </p:txBody>
      </p:sp>
      <p:cxnSp>
        <p:nvCxnSpPr>
          <p:cNvPr id="43" name="Connector: Elbow 42">
            <a:extLst>
              <a:ext uri="{FF2B5EF4-FFF2-40B4-BE49-F238E27FC236}">
                <a16:creationId xmlns:a16="http://schemas.microsoft.com/office/drawing/2014/main" id="{F55537E5-105B-4A24-9564-B1C2131671E7}"/>
              </a:ext>
            </a:extLst>
          </p:cNvPr>
          <p:cNvCxnSpPr>
            <a:stCxn id="41" idx="2"/>
            <a:endCxn id="35" idx="0"/>
          </p:cNvCxnSpPr>
          <p:nvPr/>
        </p:nvCxnSpPr>
        <p:spPr>
          <a:xfrm rot="5400000">
            <a:off x="2914148" y="3394291"/>
            <a:ext cx="497840" cy="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4" name="Connector: Elbow 43">
            <a:extLst>
              <a:ext uri="{FF2B5EF4-FFF2-40B4-BE49-F238E27FC236}">
                <a16:creationId xmlns:a16="http://schemas.microsoft.com/office/drawing/2014/main" id="{4A3F07A4-F3E7-42D1-99C0-076D77027C04}"/>
              </a:ext>
            </a:extLst>
          </p:cNvPr>
          <p:cNvCxnSpPr>
            <a:cxnSpLocks/>
            <a:stCxn id="34" idx="2"/>
            <a:endCxn id="35" idx="0"/>
          </p:cNvCxnSpPr>
          <p:nvPr/>
        </p:nvCxnSpPr>
        <p:spPr>
          <a:xfrm rot="16200000" flipH="1">
            <a:off x="2108333" y="2588477"/>
            <a:ext cx="482600" cy="1626868"/>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45" name="Connector: Elbow 44">
            <a:extLst>
              <a:ext uri="{FF2B5EF4-FFF2-40B4-BE49-F238E27FC236}">
                <a16:creationId xmlns:a16="http://schemas.microsoft.com/office/drawing/2014/main" id="{1A4B8DC5-5D49-4DF5-B426-0BDFDF5FFC79}"/>
              </a:ext>
            </a:extLst>
          </p:cNvPr>
          <p:cNvCxnSpPr>
            <a:cxnSpLocks/>
          </p:cNvCxnSpPr>
          <p:nvPr/>
        </p:nvCxnSpPr>
        <p:spPr>
          <a:xfrm rot="5400000">
            <a:off x="3708451" y="2609319"/>
            <a:ext cx="497840" cy="158860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46" name="Rectangle: Rounded Corners 45">
            <a:extLst>
              <a:ext uri="{FF2B5EF4-FFF2-40B4-BE49-F238E27FC236}">
                <a16:creationId xmlns:a16="http://schemas.microsoft.com/office/drawing/2014/main" id="{DF7E1617-FEC6-4B1E-BE1C-4F6171595A2A}"/>
              </a:ext>
            </a:extLst>
          </p:cNvPr>
          <p:cNvSpPr/>
          <p:nvPr/>
        </p:nvSpPr>
        <p:spPr>
          <a:xfrm>
            <a:off x="2484723" y="981291"/>
            <a:ext cx="1356687" cy="914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err="1"/>
              <a:t>Ensembl</a:t>
            </a:r>
            <a:endParaRPr lang="en-GB"/>
          </a:p>
        </p:txBody>
      </p:sp>
      <p:sp>
        <p:nvSpPr>
          <p:cNvPr id="47" name="Rectangle: Rounded Corners 46">
            <a:extLst>
              <a:ext uri="{FF2B5EF4-FFF2-40B4-BE49-F238E27FC236}">
                <a16:creationId xmlns:a16="http://schemas.microsoft.com/office/drawing/2014/main" id="{63B0D901-7AE3-48D7-A6E0-952B81587018}"/>
              </a:ext>
            </a:extLst>
          </p:cNvPr>
          <p:cNvSpPr/>
          <p:nvPr/>
        </p:nvSpPr>
        <p:spPr>
          <a:xfrm>
            <a:off x="4111593" y="981291"/>
            <a:ext cx="1280161" cy="914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Entrez</a:t>
            </a:r>
          </a:p>
        </p:txBody>
      </p:sp>
      <p:cxnSp>
        <p:nvCxnSpPr>
          <p:cNvPr id="48" name="Straight Arrow Connector 47">
            <a:extLst>
              <a:ext uri="{FF2B5EF4-FFF2-40B4-BE49-F238E27FC236}">
                <a16:creationId xmlns:a16="http://schemas.microsoft.com/office/drawing/2014/main" id="{25FC8A9E-346A-4AAB-A81F-5D2982A88495}"/>
              </a:ext>
            </a:extLst>
          </p:cNvPr>
          <p:cNvCxnSpPr>
            <a:stCxn id="46" idx="2"/>
            <a:endCxn id="41" idx="0"/>
          </p:cNvCxnSpPr>
          <p:nvPr/>
        </p:nvCxnSpPr>
        <p:spPr>
          <a:xfrm>
            <a:off x="3163067" y="1895691"/>
            <a:ext cx="1" cy="33528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AA0189BE-3472-4ED9-9BF1-526450221E24}"/>
              </a:ext>
            </a:extLst>
          </p:cNvPr>
          <p:cNvCxnSpPr>
            <a:stCxn id="47" idx="2"/>
            <a:endCxn id="42" idx="0"/>
          </p:cNvCxnSpPr>
          <p:nvPr/>
        </p:nvCxnSpPr>
        <p:spPr>
          <a:xfrm>
            <a:off x="4751674" y="1895691"/>
            <a:ext cx="0" cy="33528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4F404526-0FFE-48FA-AE99-0C9009DF5057}"/>
              </a:ext>
            </a:extLst>
          </p:cNvPr>
          <p:cNvCxnSpPr>
            <a:stCxn id="32" idx="3"/>
            <a:endCxn id="31" idx="1"/>
          </p:cNvCxnSpPr>
          <p:nvPr/>
        </p:nvCxnSpPr>
        <p:spPr>
          <a:xfrm>
            <a:off x="3912872" y="5685375"/>
            <a:ext cx="3982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FB3BB401-AA09-4DB7-B448-F8ED167312D5}"/>
              </a:ext>
            </a:extLst>
          </p:cNvPr>
          <p:cNvCxnSpPr>
            <a:stCxn id="31" idx="3"/>
            <a:endCxn id="33" idx="1"/>
          </p:cNvCxnSpPr>
          <p:nvPr/>
        </p:nvCxnSpPr>
        <p:spPr>
          <a:xfrm>
            <a:off x="9606165" y="5685375"/>
            <a:ext cx="3982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4F23F100-E6ED-4374-BEEC-0DF9A2FB6339}"/>
              </a:ext>
            </a:extLst>
          </p:cNvPr>
          <p:cNvCxnSpPr>
            <a:cxnSpLocks/>
            <a:endCxn id="36" idx="2"/>
          </p:cNvCxnSpPr>
          <p:nvPr/>
        </p:nvCxnSpPr>
        <p:spPr>
          <a:xfrm flipV="1">
            <a:off x="5066512" y="4572852"/>
            <a:ext cx="0" cy="6502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0CEF8BBE-AF13-49C1-9DC5-7204E07C3412}"/>
              </a:ext>
            </a:extLst>
          </p:cNvPr>
          <p:cNvCxnSpPr>
            <a:cxnSpLocks/>
            <a:stCxn id="39" idx="2"/>
          </p:cNvCxnSpPr>
          <p:nvPr/>
        </p:nvCxnSpPr>
        <p:spPr>
          <a:xfrm>
            <a:off x="8531173" y="4572852"/>
            <a:ext cx="0" cy="6502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Rectangle: Rounded Corners 53">
            <a:extLst>
              <a:ext uri="{FF2B5EF4-FFF2-40B4-BE49-F238E27FC236}">
                <a16:creationId xmlns:a16="http://schemas.microsoft.com/office/drawing/2014/main" id="{93314EFD-476E-4548-A637-F794932A2F4D}"/>
              </a:ext>
            </a:extLst>
          </p:cNvPr>
          <p:cNvSpPr/>
          <p:nvPr/>
        </p:nvSpPr>
        <p:spPr>
          <a:xfrm>
            <a:off x="857855" y="981291"/>
            <a:ext cx="1356687" cy="914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a:effectLst/>
                <a:latin typeface="Calibri" panose="020F0502020204030204" pitchFamily="34" charset="0"/>
                <a:ea typeface="Calibri" panose="020F0502020204030204" pitchFamily="34" charset="0"/>
                <a:cs typeface="Times New Roman" panose="02020603050405020304" pitchFamily="18" charset="0"/>
              </a:rPr>
              <a:t>1000 genomes project </a:t>
            </a:r>
            <a:endParaRPr lang="en-GB"/>
          </a:p>
        </p:txBody>
      </p:sp>
      <p:cxnSp>
        <p:nvCxnSpPr>
          <p:cNvPr id="55" name="Straight Arrow Connector 54">
            <a:extLst>
              <a:ext uri="{FF2B5EF4-FFF2-40B4-BE49-F238E27FC236}">
                <a16:creationId xmlns:a16="http://schemas.microsoft.com/office/drawing/2014/main" id="{5D84C907-D861-4E4E-BAD7-7AD237F81B4F}"/>
              </a:ext>
            </a:extLst>
          </p:cNvPr>
          <p:cNvCxnSpPr>
            <a:cxnSpLocks/>
            <a:stCxn id="54" idx="2"/>
            <a:endCxn id="34" idx="0"/>
          </p:cNvCxnSpPr>
          <p:nvPr/>
        </p:nvCxnSpPr>
        <p:spPr>
          <a:xfrm>
            <a:off x="1536199" y="1895691"/>
            <a:ext cx="0" cy="35052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EB57055F-4765-4AE4-BDD2-6AC31B27A1A9}"/>
              </a:ext>
            </a:extLst>
          </p:cNvPr>
          <p:cNvSpPr txBox="1"/>
          <p:nvPr/>
        </p:nvSpPr>
        <p:spPr>
          <a:xfrm>
            <a:off x="8434137"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Backend </a:t>
            </a:r>
          </a:p>
        </p:txBody>
      </p:sp>
      <p:sp>
        <p:nvSpPr>
          <p:cNvPr id="57" name="TextBox 56">
            <a:extLst>
              <a:ext uri="{FF2B5EF4-FFF2-40B4-BE49-F238E27FC236}">
                <a16:creationId xmlns:a16="http://schemas.microsoft.com/office/drawing/2014/main" id="{E84A2C2F-6148-45EC-870B-84C9888DB74C}"/>
              </a:ext>
            </a:extLst>
          </p:cNvPr>
          <p:cNvSpPr txBox="1"/>
          <p:nvPr/>
        </p:nvSpPr>
        <p:spPr>
          <a:xfrm>
            <a:off x="8724900" y="47745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Frontend  </a:t>
            </a:r>
          </a:p>
        </p:txBody>
      </p:sp>
    </p:spTree>
    <p:extLst>
      <p:ext uri="{BB962C8B-B14F-4D97-AF65-F5344CB8AC3E}">
        <p14:creationId xmlns:p14="http://schemas.microsoft.com/office/powerpoint/2010/main" val="2421914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CEFFBE4-F929-4241-9D8A-4EB481110E59}"/>
              </a:ext>
            </a:extLst>
          </p:cNvPr>
          <p:cNvSpPr/>
          <p:nvPr/>
        </p:nvSpPr>
        <p:spPr>
          <a:xfrm>
            <a:off x="4182141" y="5099221"/>
            <a:ext cx="5517806" cy="116058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a:t>Website   </a:t>
            </a:r>
          </a:p>
        </p:txBody>
      </p:sp>
      <p:sp>
        <p:nvSpPr>
          <p:cNvPr id="5" name="Rectangle: Rounded Corners 4">
            <a:extLst>
              <a:ext uri="{FF2B5EF4-FFF2-40B4-BE49-F238E27FC236}">
                <a16:creationId xmlns:a16="http://schemas.microsoft.com/office/drawing/2014/main" id="{E9E0EDD6-8180-4D5B-A6F7-53B4D152651F}"/>
              </a:ext>
            </a:extLst>
          </p:cNvPr>
          <p:cNvSpPr/>
          <p:nvPr/>
        </p:nvSpPr>
        <p:spPr>
          <a:xfrm>
            <a:off x="4357988" y="3540053"/>
            <a:ext cx="5130945" cy="116058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a:t>Website   </a:t>
            </a:r>
          </a:p>
        </p:txBody>
      </p:sp>
      <p:sp>
        <p:nvSpPr>
          <p:cNvPr id="6" name="TextBox 5">
            <a:extLst>
              <a:ext uri="{FF2B5EF4-FFF2-40B4-BE49-F238E27FC236}">
                <a16:creationId xmlns:a16="http://schemas.microsoft.com/office/drawing/2014/main" id="{3BBCA37D-9CCB-4F56-BCC7-46660B610028}"/>
              </a:ext>
            </a:extLst>
          </p:cNvPr>
          <p:cNvSpPr txBox="1"/>
          <p:nvPr/>
        </p:nvSpPr>
        <p:spPr>
          <a:xfrm>
            <a:off x="8434137"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Backend </a:t>
            </a:r>
          </a:p>
        </p:txBody>
      </p:sp>
      <p:sp>
        <p:nvSpPr>
          <p:cNvPr id="7" name="TextBox 6">
            <a:extLst>
              <a:ext uri="{FF2B5EF4-FFF2-40B4-BE49-F238E27FC236}">
                <a16:creationId xmlns:a16="http://schemas.microsoft.com/office/drawing/2014/main" id="{035B17D5-380E-4360-B5F4-EEA10B37F11C}"/>
              </a:ext>
            </a:extLst>
          </p:cNvPr>
          <p:cNvSpPr txBox="1"/>
          <p:nvPr/>
        </p:nvSpPr>
        <p:spPr>
          <a:xfrm>
            <a:off x="8724900" y="477453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Frontend  </a:t>
            </a:r>
          </a:p>
        </p:txBody>
      </p:sp>
      <p:sp>
        <p:nvSpPr>
          <p:cNvPr id="2" name="Title 1">
            <a:extLst>
              <a:ext uri="{FF2B5EF4-FFF2-40B4-BE49-F238E27FC236}">
                <a16:creationId xmlns:a16="http://schemas.microsoft.com/office/drawing/2014/main" id="{E6F5611B-A944-4B16-BBCF-488725BD16BE}"/>
              </a:ext>
            </a:extLst>
          </p:cNvPr>
          <p:cNvSpPr>
            <a:spLocks noGrp="1"/>
          </p:cNvSpPr>
          <p:nvPr>
            <p:ph type="title"/>
          </p:nvPr>
        </p:nvSpPr>
        <p:spPr>
          <a:xfrm>
            <a:off x="6524005" y="726546"/>
            <a:ext cx="5520612" cy="1356360"/>
          </a:xfrm>
        </p:spPr>
        <p:txBody>
          <a:bodyPr/>
          <a:lstStyle/>
          <a:p>
            <a:r>
              <a:rPr lang="en-GB"/>
              <a:t>Software architecture </a:t>
            </a:r>
          </a:p>
        </p:txBody>
      </p:sp>
      <p:sp>
        <p:nvSpPr>
          <p:cNvPr id="30" name="Rectangle: Rounded Corners 29">
            <a:extLst>
              <a:ext uri="{FF2B5EF4-FFF2-40B4-BE49-F238E27FC236}">
                <a16:creationId xmlns:a16="http://schemas.microsoft.com/office/drawing/2014/main" id="{F62BCCEB-805D-4823-BA60-B56B260C605F}"/>
              </a:ext>
            </a:extLst>
          </p:cNvPr>
          <p:cNvSpPr/>
          <p:nvPr/>
        </p:nvSpPr>
        <p:spPr>
          <a:xfrm>
            <a:off x="6002574" y="3658452"/>
            <a:ext cx="1337629" cy="91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GB"/>
              <a:t>Pandas </a:t>
            </a:r>
            <a:r>
              <a:rPr lang="en-GB" err="1"/>
              <a:t>dataframe</a:t>
            </a:r>
            <a:r>
              <a:rPr lang="en-GB"/>
              <a:t> </a:t>
            </a:r>
          </a:p>
        </p:txBody>
      </p:sp>
      <p:sp>
        <p:nvSpPr>
          <p:cNvPr id="31" name="Rectangle: Rounded Corners 30">
            <a:extLst>
              <a:ext uri="{FF2B5EF4-FFF2-40B4-BE49-F238E27FC236}">
                <a16:creationId xmlns:a16="http://schemas.microsoft.com/office/drawing/2014/main" id="{94B1DB51-A14D-4FBC-BCBA-9A9CD14F4C00}"/>
              </a:ext>
            </a:extLst>
          </p:cNvPr>
          <p:cNvSpPr/>
          <p:nvPr/>
        </p:nvSpPr>
        <p:spPr>
          <a:xfrm>
            <a:off x="4311097" y="5228175"/>
            <a:ext cx="529506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Website   </a:t>
            </a:r>
          </a:p>
        </p:txBody>
      </p:sp>
      <p:sp>
        <p:nvSpPr>
          <p:cNvPr id="32" name="Rectangle: Rounded Corners 31">
            <a:extLst>
              <a:ext uri="{FF2B5EF4-FFF2-40B4-BE49-F238E27FC236}">
                <a16:creationId xmlns:a16="http://schemas.microsoft.com/office/drawing/2014/main" id="{7750C85D-3432-495A-B035-5FE1645FE6DB}"/>
              </a:ext>
            </a:extLst>
          </p:cNvPr>
          <p:cNvSpPr/>
          <p:nvPr/>
        </p:nvSpPr>
        <p:spPr>
          <a:xfrm>
            <a:off x="2575243" y="5228175"/>
            <a:ext cx="1337629"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a:t>User input   </a:t>
            </a:r>
          </a:p>
        </p:txBody>
      </p:sp>
      <p:sp>
        <p:nvSpPr>
          <p:cNvPr id="33" name="Rectangle: Rounded Corners 32">
            <a:extLst>
              <a:ext uri="{FF2B5EF4-FFF2-40B4-BE49-F238E27FC236}">
                <a16:creationId xmlns:a16="http://schemas.microsoft.com/office/drawing/2014/main" id="{0A3F8E83-D188-41E7-990D-342E86A741E7}"/>
              </a:ext>
            </a:extLst>
          </p:cNvPr>
          <p:cNvSpPr/>
          <p:nvPr/>
        </p:nvSpPr>
        <p:spPr>
          <a:xfrm>
            <a:off x="10004390" y="5228175"/>
            <a:ext cx="1337629" cy="9144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a:t>User output    </a:t>
            </a:r>
          </a:p>
        </p:txBody>
      </p:sp>
      <p:sp>
        <p:nvSpPr>
          <p:cNvPr id="34" name="Rectangle: Rounded Corners 33">
            <a:extLst>
              <a:ext uri="{FF2B5EF4-FFF2-40B4-BE49-F238E27FC236}">
                <a16:creationId xmlns:a16="http://schemas.microsoft.com/office/drawing/2014/main" id="{FD77DD6C-3B52-4A09-A74A-A4E5DC95F3D7}"/>
              </a:ext>
            </a:extLst>
          </p:cNvPr>
          <p:cNvSpPr/>
          <p:nvPr/>
        </p:nvSpPr>
        <p:spPr>
          <a:xfrm>
            <a:off x="857855" y="2246211"/>
            <a:ext cx="1356687"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VCF</a:t>
            </a:r>
          </a:p>
        </p:txBody>
      </p:sp>
      <p:sp>
        <p:nvSpPr>
          <p:cNvPr id="35" name="Rectangle: Rounded Corners 34">
            <a:extLst>
              <a:ext uri="{FF2B5EF4-FFF2-40B4-BE49-F238E27FC236}">
                <a16:creationId xmlns:a16="http://schemas.microsoft.com/office/drawing/2014/main" id="{8619A8EC-EF5A-4003-9F3F-DF1F9785688D}"/>
              </a:ext>
            </a:extLst>
          </p:cNvPr>
          <p:cNvSpPr/>
          <p:nvPr/>
        </p:nvSpPr>
        <p:spPr>
          <a:xfrm>
            <a:off x="2484723" y="3643211"/>
            <a:ext cx="1356687" cy="9144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a:t>CSV</a:t>
            </a:r>
          </a:p>
        </p:txBody>
      </p:sp>
      <p:sp>
        <p:nvSpPr>
          <p:cNvPr id="36" name="Rectangle: Rounded Corners 35">
            <a:extLst>
              <a:ext uri="{FF2B5EF4-FFF2-40B4-BE49-F238E27FC236}">
                <a16:creationId xmlns:a16="http://schemas.microsoft.com/office/drawing/2014/main" id="{A39B5298-D6A4-49ED-8778-02FDAF1D4920}"/>
              </a:ext>
            </a:extLst>
          </p:cNvPr>
          <p:cNvSpPr/>
          <p:nvPr/>
        </p:nvSpPr>
        <p:spPr>
          <a:xfrm>
            <a:off x="4516675" y="3658452"/>
            <a:ext cx="1099674" cy="91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SQL</a:t>
            </a:r>
          </a:p>
        </p:txBody>
      </p:sp>
      <p:cxnSp>
        <p:nvCxnSpPr>
          <p:cNvPr id="37" name="Straight Arrow Connector 36">
            <a:extLst>
              <a:ext uri="{FF2B5EF4-FFF2-40B4-BE49-F238E27FC236}">
                <a16:creationId xmlns:a16="http://schemas.microsoft.com/office/drawing/2014/main" id="{216E5D99-9A5B-4296-B2E1-825A94B21137}"/>
              </a:ext>
            </a:extLst>
          </p:cNvPr>
          <p:cNvCxnSpPr>
            <a:cxnSpLocks/>
            <a:stCxn id="35" idx="3"/>
          </p:cNvCxnSpPr>
          <p:nvPr/>
        </p:nvCxnSpPr>
        <p:spPr>
          <a:xfrm>
            <a:off x="3841410" y="4100411"/>
            <a:ext cx="678344"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30B7C742-2D0A-4FDD-85C4-4DF2BA2AECC8}"/>
              </a:ext>
            </a:extLst>
          </p:cNvPr>
          <p:cNvCxnSpPr>
            <a:stCxn id="36" idx="3"/>
            <a:endCxn id="30" idx="1"/>
          </p:cNvCxnSpPr>
          <p:nvPr/>
        </p:nvCxnSpPr>
        <p:spPr>
          <a:xfrm>
            <a:off x="5616349" y="4115652"/>
            <a:ext cx="3862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 name="Rectangle: Rounded Corners 38">
            <a:extLst>
              <a:ext uri="{FF2B5EF4-FFF2-40B4-BE49-F238E27FC236}">
                <a16:creationId xmlns:a16="http://schemas.microsoft.com/office/drawing/2014/main" id="{0732F16E-99C7-487B-9DF1-D9286E5D0B47}"/>
              </a:ext>
            </a:extLst>
          </p:cNvPr>
          <p:cNvSpPr/>
          <p:nvPr/>
        </p:nvSpPr>
        <p:spPr>
          <a:xfrm>
            <a:off x="7778034" y="3658452"/>
            <a:ext cx="1506277" cy="9144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Statistical calculations</a:t>
            </a:r>
          </a:p>
        </p:txBody>
      </p:sp>
      <p:cxnSp>
        <p:nvCxnSpPr>
          <p:cNvPr id="40" name="Straight Arrow Connector 39">
            <a:extLst>
              <a:ext uri="{FF2B5EF4-FFF2-40B4-BE49-F238E27FC236}">
                <a16:creationId xmlns:a16="http://schemas.microsoft.com/office/drawing/2014/main" id="{119D89B4-DC49-45B0-8446-79B9C9ADE4CA}"/>
              </a:ext>
            </a:extLst>
          </p:cNvPr>
          <p:cNvCxnSpPr>
            <a:cxnSpLocks/>
            <a:stCxn id="30" idx="3"/>
            <a:endCxn id="39" idx="1"/>
          </p:cNvCxnSpPr>
          <p:nvPr/>
        </p:nvCxnSpPr>
        <p:spPr>
          <a:xfrm>
            <a:off x="7340203" y="4115652"/>
            <a:ext cx="43783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Rectangle: Rounded Corners 40">
            <a:extLst>
              <a:ext uri="{FF2B5EF4-FFF2-40B4-BE49-F238E27FC236}">
                <a16:creationId xmlns:a16="http://schemas.microsoft.com/office/drawing/2014/main" id="{86E98BBB-BD78-4068-9274-C12C1B773D7A}"/>
              </a:ext>
            </a:extLst>
          </p:cNvPr>
          <p:cNvSpPr/>
          <p:nvPr/>
        </p:nvSpPr>
        <p:spPr>
          <a:xfrm>
            <a:off x="2484723" y="2230971"/>
            <a:ext cx="1356689"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Gene name</a:t>
            </a:r>
          </a:p>
        </p:txBody>
      </p:sp>
      <p:sp>
        <p:nvSpPr>
          <p:cNvPr id="42" name="Rectangle: Rounded Corners 41">
            <a:extLst>
              <a:ext uri="{FF2B5EF4-FFF2-40B4-BE49-F238E27FC236}">
                <a16:creationId xmlns:a16="http://schemas.microsoft.com/office/drawing/2014/main" id="{A55FEEB5-0F61-42A5-B76A-1F554CBBBD97}"/>
              </a:ext>
            </a:extLst>
          </p:cNvPr>
          <p:cNvSpPr/>
          <p:nvPr/>
        </p:nvSpPr>
        <p:spPr>
          <a:xfrm>
            <a:off x="4111593" y="2230971"/>
            <a:ext cx="1280161" cy="9144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Gene alias</a:t>
            </a:r>
          </a:p>
        </p:txBody>
      </p:sp>
      <p:cxnSp>
        <p:nvCxnSpPr>
          <p:cNvPr id="43" name="Connector: Elbow 42">
            <a:extLst>
              <a:ext uri="{FF2B5EF4-FFF2-40B4-BE49-F238E27FC236}">
                <a16:creationId xmlns:a16="http://schemas.microsoft.com/office/drawing/2014/main" id="{F55537E5-105B-4A24-9564-B1C2131671E7}"/>
              </a:ext>
            </a:extLst>
          </p:cNvPr>
          <p:cNvCxnSpPr>
            <a:stCxn id="41" idx="2"/>
            <a:endCxn id="35" idx="0"/>
          </p:cNvCxnSpPr>
          <p:nvPr/>
        </p:nvCxnSpPr>
        <p:spPr>
          <a:xfrm rot="5400000">
            <a:off x="2914148" y="3394291"/>
            <a:ext cx="497840" cy="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4" name="Connector: Elbow 43">
            <a:extLst>
              <a:ext uri="{FF2B5EF4-FFF2-40B4-BE49-F238E27FC236}">
                <a16:creationId xmlns:a16="http://schemas.microsoft.com/office/drawing/2014/main" id="{4A3F07A4-F3E7-42D1-99C0-076D77027C04}"/>
              </a:ext>
            </a:extLst>
          </p:cNvPr>
          <p:cNvCxnSpPr>
            <a:cxnSpLocks/>
            <a:stCxn id="34" idx="2"/>
            <a:endCxn id="35" idx="0"/>
          </p:cNvCxnSpPr>
          <p:nvPr/>
        </p:nvCxnSpPr>
        <p:spPr>
          <a:xfrm rot="16200000" flipH="1">
            <a:off x="2108333" y="2588477"/>
            <a:ext cx="482600" cy="1626868"/>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45" name="Connector: Elbow 44">
            <a:extLst>
              <a:ext uri="{FF2B5EF4-FFF2-40B4-BE49-F238E27FC236}">
                <a16:creationId xmlns:a16="http://schemas.microsoft.com/office/drawing/2014/main" id="{1A4B8DC5-5D49-4DF5-B426-0BDFDF5FFC79}"/>
              </a:ext>
            </a:extLst>
          </p:cNvPr>
          <p:cNvCxnSpPr>
            <a:cxnSpLocks/>
          </p:cNvCxnSpPr>
          <p:nvPr/>
        </p:nvCxnSpPr>
        <p:spPr>
          <a:xfrm rot="5400000">
            <a:off x="3708451" y="2609319"/>
            <a:ext cx="497840" cy="158860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46" name="Rectangle: Rounded Corners 45">
            <a:extLst>
              <a:ext uri="{FF2B5EF4-FFF2-40B4-BE49-F238E27FC236}">
                <a16:creationId xmlns:a16="http://schemas.microsoft.com/office/drawing/2014/main" id="{DF7E1617-FEC6-4B1E-BE1C-4F6171595A2A}"/>
              </a:ext>
            </a:extLst>
          </p:cNvPr>
          <p:cNvSpPr/>
          <p:nvPr/>
        </p:nvSpPr>
        <p:spPr>
          <a:xfrm>
            <a:off x="2484723" y="981291"/>
            <a:ext cx="1356687" cy="914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err="1"/>
              <a:t>Ensembl</a:t>
            </a:r>
            <a:endParaRPr lang="en-GB"/>
          </a:p>
        </p:txBody>
      </p:sp>
      <p:sp>
        <p:nvSpPr>
          <p:cNvPr id="47" name="Rectangle: Rounded Corners 46">
            <a:extLst>
              <a:ext uri="{FF2B5EF4-FFF2-40B4-BE49-F238E27FC236}">
                <a16:creationId xmlns:a16="http://schemas.microsoft.com/office/drawing/2014/main" id="{63B0D901-7AE3-48D7-A6E0-952B81587018}"/>
              </a:ext>
            </a:extLst>
          </p:cNvPr>
          <p:cNvSpPr/>
          <p:nvPr/>
        </p:nvSpPr>
        <p:spPr>
          <a:xfrm>
            <a:off x="4111593" y="981291"/>
            <a:ext cx="1280161" cy="914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a:t>Entrez</a:t>
            </a:r>
          </a:p>
        </p:txBody>
      </p:sp>
      <p:cxnSp>
        <p:nvCxnSpPr>
          <p:cNvPr id="48" name="Straight Arrow Connector 47">
            <a:extLst>
              <a:ext uri="{FF2B5EF4-FFF2-40B4-BE49-F238E27FC236}">
                <a16:creationId xmlns:a16="http://schemas.microsoft.com/office/drawing/2014/main" id="{25FC8A9E-346A-4AAB-A81F-5D2982A88495}"/>
              </a:ext>
            </a:extLst>
          </p:cNvPr>
          <p:cNvCxnSpPr>
            <a:stCxn id="46" idx="2"/>
            <a:endCxn id="41" idx="0"/>
          </p:cNvCxnSpPr>
          <p:nvPr/>
        </p:nvCxnSpPr>
        <p:spPr>
          <a:xfrm>
            <a:off x="3163067" y="1895691"/>
            <a:ext cx="1" cy="33528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Arrow Connector 48">
            <a:extLst>
              <a:ext uri="{FF2B5EF4-FFF2-40B4-BE49-F238E27FC236}">
                <a16:creationId xmlns:a16="http://schemas.microsoft.com/office/drawing/2014/main" id="{AA0189BE-3472-4ED9-9BF1-526450221E24}"/>
              </a:ext>
            </a:extLst>
          </p:cNvPr>
          <p:cNvCxnSpPr>
            <a:stCxn id="47" idx="2"/>
            <a:endCxn id="42" idx="0"/>
          </p:cNvCxnSpPr>
          <p:nvPr/>
        </p:nvCxnSpPr>
        <p:spPr>
          <a:xfrm>
            <a:off x="4751674" y="1895691"/>
            <a:ext cx="0" cy="33528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Arrow Connector 49">
            <a:extLst>
              <a:ext uri="{FF2B5EF4-FFF2-40B4-BE49-F238E27FC236}">
                <a16:creationId xmlns:a16="http://schemas.microsoft.com/office/drawing/2014/main" id="{4F404526-0FFE-48FA-AE99-0C9009DF5057}"/>
              </a:ext>
            </a:extLst>
          </p:cNvPr>
          <p:cNvCxnSpPr>
            <a:stCxn id="32" idx="3"/>
            <a:endCxn id="31" idx="1"/>
          </p:cNvCxnSpPr>
          <p:nvPr/>
        </p:nvCxnSpPr>
        <p:spPr>
          <a:xfrm>
            <a:off x="3912872" y="5685375"/>
            <a:ext cx="3982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FB3BB401-AA09-4DB7-B448-F8ED167312D5}"/>
              </a:ext>
            </a:extLst>
          </p:cNvPr>
          <p:cNvCxnSpPr>
            <a:stCxn id="31" idx="3"/>
            <a:endCxn id="33" idx="1"/>
          </p:cNvCxnSpPr>
          <p:nvPr/>
        </p:nvCxnSpPr>
        <p:spPr>
          <a:xfrm>
            <a:off x="9606165" y="5685375"/>
            <a:ext cx="3982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4F23F100-E6ED-4374-BEEC-0DF9A2FB6339}"/>
              </a:ext>
            </a:extLst>
          </p:cNvPr>
          <p:cNvCxnSpPr>
            <a:cxnSpLocks/>
            <a:endCxn id="36" idx="2"/>
          </p:cNvCxnSpPr>
          <p:nvPr/>
        </p:nvCxnSpPr>
        <p:spPr>
          <a:xfrm flipV="1">
            <a:off x="5066512" y="4572852"/>
            <a:ext cx="0" cy="6502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0CEF8BBE-AF13-49C1-9DC5-7204E07C3412}"/>
              </a:ext>
            </a:extLst>
          </p:cNvPr>
          <p:cNvCxnSpPr>
            <a:cxnSpLocks/>
            <a:stCxn id="39" idx="2"/>
          </p:cNvCxnSpPr>
          <p:nvPr/>
        </p:nvCxnSpPr>
        <p:spPr>
          <a:xfrm>
            <a:off x="8531173" y="4572852"/>
            <a:ext cx="0" cy="6502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Rectangle: Rounded Corners 53">
            <a:extLst>
              <a:ext uri="{FF2B5EF4-FFF2-40B4-BE49-F238E27FC236}">
                <a16:creationId xmlns:a16="http://schemas.microsoft.com/office/drawing/2014/main" id="{93314EFD-476E-4548-A637-F794932A2F4D}"/>
              </a:ext>
            </a:extLst>
          </p:cNvPr>
          <p:cNvSpPr/>
          <p:nvPr/>
        </p:nvSpPr>
        <p:spPr>
          <a:xfrm>
            <a:off x="857855" y="981291"/>
            <a:ext cx="1356687" cy="914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800">
                <a:effectLst/>
                <a:latin typeface="Calibri" panose="020F0502020204030204" pitchFamily="34" charset="0"/>
                <a:ea typeface="Calibri" panose="020F0502020204030204" pitchFamily="34" charset="0"/>
                <a:cs typeface="Times New Roman" panose="02020603050405020304" pitchFamily="18" charset="0"/>
              </a:rPr>
              <a:t>1000 genomes project </a:t>
            </a:r>
            <a:endParaRPr lang="en-GB"/>
          </a:p>
        </p:txBody>
      </p:sp>
      <p:cxnSp>
        <p:nvCxnSpPr>
          <p:cNvPr id="55" name="Straight Arrow Connector 54">
            <a:extLst>
              <a:ext uri="{FF2B5EF4-FFF2-40B4-BE49-F238E27FC236}">
                <a16:creationId xmlns:a16="http://schemas.microsoft.com/office/drawing/2014/main" id="{5D84C907-D861-4E4E-BAD7-7AD237F81B4F}"/>
              </a:ext>
            </a:extLst>
          </p:cNvPr>
          <p:cNvCxnSpPr>
            <a:cxnSpLocks/>
            <a:stCxn id="54" idx="2"/>
            <a:endCxn id="34" idx="0"/>
          </p:cNvCxnSpPr>
          <p:nvPr/>
        </p:nvCxnSpPr>
        <p:spPr>
          <a:xfrm>
            <a:off x="1536199" y="1895691"/>
            <a:ext cx="0" cy="35052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 name="Oval 2">
            <a:extLst>
              <a:ext uri="{FF2B5EF4-FFF2-40B4-BE49-F238E27FC236}">
                <a16:creationId xmlns:a16="http://schemas.microsoft.com/office/drawing/2014/main" id="{AC6F1F3A-37EC-41B3-A506-2DEE3B695219}"/>
              </a:ext>
            </a:extLst>
          </p:cNvPr>
          <p:cNvSpPr/>
          <p:nvPr/>
        </p:nvSpPr>
        <p:spPr>
          <a:xfrm>
            <a:off x="575415" y="479276"/>
            <a:ext cx="5184448" cy="3097851"/>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44014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4864-C8C0-4934-85C3-0062480373E1}"/>
              </a:ext>
            </a:extLst>
          </p:cNvPr>
          <p:cNvSpPr>
            <a:spLocks noGrp="1"/>
          </p:cNvSpPr>
          <p:nvPr>
            <p:ph type="title"/>
          </p:nvPr>
        </p:nvSpPr>
        <p:spPr/>
        <p:txBody>
          <a:bodyPr/>
          <a:lstStyle/>
          <a:p>
            <a:r>
              <a:rPr lang="en-GB"/>
              <a:t>Data sources </a:t>
            </a:r>
          </a:p>
        </p:txBody>
      </p:sp>
      <p:sp>
        <p:nvSpPr>
          <p:cNvPr id="4" name="Rectangle: Rounded Corners 3">
            <a:extLst>
              <a:ext uri="{FF2B5EF4-FFF2-40B4-BE49-F238E27FC236}">
                <a16:creationId xmlns:a16="http://schemas.microsoft.com/office/drawing/2014/main" id="{4CFFB273-1871-4344-BA97-CA93AE0B1961}"/>
              </a:ext>
            </a:extLst>
          </p:cNvPr>
          <p:cNvSpPr/>
          <p:nvPr/>
        </p:nvSpPr>
        <p:spPr>
          <a:xfrm>
            <a:off x="659299" y="1927832"/>
            <a:ext cx="3326296" cy="74393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VCF</a:t>
            </a:r>
          </a:p>
        </p:txBody>
      </p:sp>
      <p:sp>
        <p:nvSpPr>
          <p:cNvPr id="12" name="Rectangle: Rounded Corners 11">
            <a:extLst>
              <a:ext uri="{FF2B5EF4-FFF2-40B4-BE49-F238E27FC236}">
                <a16:creationId xmlns:a16="http://schemas.microsoft.com/office/drawing/2014/main" id="{55D8193A-7A02-4016-BCCA-9D8298410FC4}"/>
              </a:ext>
            </a:extLst>
          </p:cNvPr>
          <p:cNvSpPr/>
          <p:nvPr/>
        </p:nvSpPr>
        <p:spPr>
          <a:xfrm>
            <a:off x="4340962" y="1927832"/>
            <a:ext cx="3326296" cy="74393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Gene name </a:t>
            </a:r>
          </a:p>
        </p:txBody>
      </p:sp>
      <p:sp>
        <p:nvSpPr>
          <p:cNvPr id="13" name="Rectangle: Rounded Corners 12">
            <a:extLst>
              <a:ext uri="{FF2B5EF4-FFF2-40B4-BE49-F238E27FC236}">
                <a16:creationId xmlns:a16="http://schemas.microsoft.com/office/drawing/2014/main" id="{EAC85E14-E496-4A5D-8BFD-B116FD40ADD6}"/>
              </a:ext>
            </a:extLst>
          </p:cNvPr>
          <p:cNvSpPr/>
          <p:nvPr/>
        </p:nvSpPr>
        <p:spPr>
          <a:xfrm>
            <a:off x="8022625" y="1927832"/>
            <a:ext cx="3326295" cy="74393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a:t>Gene alias </a:t>
            </a:r>
          </a:p>
        </p:txBody>
      </p:sp>
      <p:sp>
        <p:nvSpPr>
          <p:cNvPr id="14" name="Rectangle: Rounded Corners 13">
            <a:extLst>
              <a:ext uri="{FF2B5EF4-FFF2-40B4-BE49-F238E27FC236}">
                <a16:creationId xmlns:a16="http://schemas.microsoft.com/office/drawing/2014/main" id="{F9BA1933-55A1-41F3-B6C6-93127FE6190D}"/>
              </a:ext>
            </a:extLst>
          </p:cNvPr>
          <p:cNvSpPr/>
          <p:nvPr/>
        </p:nvSpPr>
        <p:spPr>
          <a:xfrm>
            <a:off x="659298" y="2969440"/>
            <a:ext cx="3326296" cy="3139812"/>
          </a:xfrm>
          <a:prstGeom prst="roundRect">
            <a:avLst>
              <a:gd name="adj" fmla="val 11433"/>
            </a:avLst>
          </a:prstGeom>
        </p:spPr>
        <p:style>
          <a:lnRef idx="2">
            <a:schemeClr val="accent4">
              <a:shade val="50000"/>
            </a:schemeClr>
          </a:lnRef>
          <a:fillRef idx="1">
            <a:schemeClr val="accent4"/>
          </a:fillRef>
          <a:effectRef idx="0">
            <a:schemeClr val="accent4"/>
          </a:effectRef>
          <a:fontRef idx="minor">
            <a:schemeClr val="lt1"/>
          </a:fontRef>
        </p:style>
        <p:txBody>
          <a:bodyPr lIns="91440" tIns="45720" rIns="91440" bIns="45720" rtlCol="0" anchor="ctr"/>
          <a:lstStyle/>
          <a:p>
            <a:pPr algn="ctr"/>
            <a:r>
              <a:rPr lang="en-GB"/>
              <a:t>1000 genomes project </a:t>
            </a:r>
            <a:endParaRPr lang="en-US"/>
          </a:p>
          <a:p>
            <a:pPr algn="ctr"/>
            <a:endParaRPr lang="en-GB"/>
          </a:p>
          <a:p>
            <a:pPr algn="ctr"/>
            <a:r>
              <a:rPr lang="en-GB"/>
              <a:t>NCBI ftp – data needs</a:t>
            </a:r>
          </a:p>
          <a:p>
            <a:pPr algn="ctr"/>
            <a:endParaRPr lang="en-GB"/>
          </a:p>
          <a:p>
            <a:pPr algn="ctr"/>
            <a:r>
              <a:rPr lang="en-GB" err="1"/>
              <a:t>BCFtools</a:t>
            </a:r>
            <a:r>
              <a:rPr lang="en-GB"/>
              <a:t> </a:t>
            </a:r>
          </a:p>
          <a:p>
            <a:pPr algn="ctr"/>
            <a:endParaRPr lang="en-GB"/>
          </a:p>
          <a:p>
            <a:pPr algn="ctr"/>
            <a:r>
              <a:rPr lang="en-GB"/>
              <a:t>SNVs only </a:t>
            </a:r>
          </a:p>
          <a:p>
            <a:pPr algn="ctr"/>
            <a:endParaRPr lang="en-GB"/>
          </a:p>
          <a:p>
            <a:pPr algn="ctr"/>
            <a:r>
              <a:rPr lang="en-GB"/>
              <a:t>Populations and samples</a:t>
            </a:r>
          </a:p>
        </p:txBody>
      </p:sp>
      <p:sp>
        <p:nvSpPr>
          <p:cNvPr id="16" name="Rectangle: Rounded Corners 15">
            <a:extLst>
              <a:ext uri="{FF2B5EF4-FFF2-40B4-BE49-F238E27FC236}">
                <a16:creationId xmlns:a16="http://schemas.microsoft.com/office/drawing/2014/main" id="{DC534967-B20D-47DD-8ABC-354664EA349E}"/>
              </a:ext>
            </a:extLst>
          </p:cNvPr>
          <p:cNvSpPr/>
          <p:nvPr/>
        </p:nvSpPr>
        <p:spPr>
          <a:xfrm>
            <a:off x="4340962" y="2969440"/>
            <a:ext cx="3326296" cy="3139812"/>
          </a:xfrm>
          <a:prstGeom prst="roundRect">
            <a:avLst>
              <a:gd name="adj" fmla="val 12596"/>
            </a:avLst>
          </a:prstGeom>
        </p:spPr>
        <p:style>
          <a:lnRef idx="2">
            <a:schemeClr val="accent4">
              <a:shade val="50000"/>
            </a:schemeClr>
          </a:lnRef>
          <a:fillRef idx="1">
            <a:schemeClr val="accent4"/>
          </a:fillRef>
          <a:effectRef idx="0">
            <a:schemeClr val="accent4"/>
          </a:effectRef>
          <a:fontRef idx="minor">
            <a:schemeClr val="lt1"/>
          </a:fontRef>
        </p:style>
        <p:txBody>
          <a:bodyPr lIns="91440" tIns="45720" rIns="91440" bIns="45720" rtlCol="0" anchor="ctr"/>
          <a:lstStyle/>
          <a:p>
            <a:pPr algn="ctr"/>
            <a:r>
              <a:rPr lang="en-GB" err="1"/>
              <a:t>Pyensembl</a:t>
            </a:r>
            <a:endParaRPr lang="en-GB"/>
          </a:p>
          <a:p>
            <a:pPr algn="ctr"/>
            <a:endParaRPr lang="en-GB"/>
          </a:p>
          <a:p>
            <a:pPr algn="ctr"/>
            <a:r>
              <a:rPr lang="en-GB"/>
              <a:t>Well-developed database</a:t>
            </a:r>
          </a:p>
          <a:p>
            <a:pPr algn="ctr"/>
            <a:endParaRPr lang="en-GB"/>
          </a:p>
          <a:p>
            <a:pPr algn="ctr"/>
            <a:r>
              <a:rPr lang="en-GB"/>
              <a:t>Easy integration </a:t>
            </a:r>
          </a:p>
          <a:p>
            <a:pPr algn="ctr"/>
            <a:endParaRPr lang="en-GB"/>
          </a:p>
          <a:p>
            <a:pPr algn="ctr"/>
            <a:r>
              <a:rPr lang="en-GB"/>
              <a:t>Rapid querying </a:t>
            </a:r>
          </a:p>
          <a:p>
            <a:pPr algn="ctr"/>
            <a:endParaRPr lang="en-GB"/>
          </a:p>
          <a:p>
            <a:pPr algn="ctr"/>
            <a:r>
              <a:rPr lang="en-GB"/>
              <a:t>CSV</a:t>
            </a:r>
          </a:p>
          <a:p>
            <a:pPr algn="ctr"/>
            <a:endParaRPr lang="en-GB"/>
          </a:p>
        </p:txBody>
      </p:sp>
      <p:sp>
        <p:nvSpPr>
          <p:cNvPr id="17" name="Rectangle: Rounded Corners 16">
            <a:extLst>
              <a:ext uri="{FF2B5EF4-FFF2-40B4-BE49-F238E27FC236}">
                <a16:creationId xmlns:a16="http://schemas.microsoft.com/office/drawing/2014/main" id="{825E5FFA-8745-4678-93D9-0A691F1E5D0B}"/>
              </a:ext>
            </a:extLst>
          </p:cNvPr>
          <p:cNvSpPr/>
          <p:nvPr/>
        </p:nvSpPr>
        <p:spPr>
          <a:xfrm>
            <a:off x="7970488" y="2969440"/>
            <a:ext cx="3326296" cy="3139812"/>
          </a:xfrm>
          <a:prstGeom prst="roundRect">
            <a:avLst>
              <a:gd name="adj" fmla="val 1201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a:t>Entrez</a:t>
            </a:r>
          </a:p>
          <a:p>
            <a:pPr algn="ctr"/>
            <a:endParaRPr lang="en-GB"/>
          </a:p>
          <a:p>
            <a:pPr algn="ctr"/>
            <a:r>
              <a:rPr lang="en-GB"/>
              <a:t>20+ databases integrated </a:t>
            </a:r>
          </a:p>
          <a:p>
            <a:pPr algn="ctr"/>
            <a:r>
              <a:rPr lang="en-GB"/>
              <a:t> </a:t>
            </a:r>
          </a:p>
          <a:p>
            <a:pPr algn="ctr"/>
            <a:r>
              <a:rPr lang="en-GB" err="1"/>
              <a:t>Biostars</a:t>
            </a:r>
            <a:r>
              <a:rPr lang="en-GB"/>
              <a:t> </a:t>
            </a:r>
          </a:p>
          <a:p>
            <a:pPr algn="ctr"/>
            <a:endParaRPr lang="en-GB"/>
          </a:p>
          <a:p>
            <a:pPr algn="ctr"/>
            <a:r>
              <a:rPr lang="en-GB"/>
              <a:t>Refining and altering </a:t>
            </a:r>
          </a:p>
          <a:p>
            <a:pPr algn="ctr"/>
            <a:endParaRPr lang="en-GB"/>
          </a:p>
          <a:p>
            <a:pPr algn="ctr"/>
            <a:r>
              <a:rPr lang="en-GB"/>
              <a:t>CSV</a:t>
            </a:r>
          </a:p>
        </p:txBody>
      </p:sp>
      <p:sp>
        <p:nvSpPr>
          <p:cNvPr id="3" name="Oval 2">
            <a:extLst>
              <a:ext uri="{FF2B5EF4-FFF2-40B4-BE49-F238E27FC236}">
                <a16:creationId xmlns:a16="http://schemas.microsoft.com/office/drawing/2014/main" id="{5540A11B-5FB9-4B40-B733-D75AB600F715}"/>
              </a:ext>
            </a:extLst>
          </p:cNvPr>
          <p:cNvSpPr/>
          <p:nvPr/>
        </p:nvSpPr>
        <p:spPr>
          <a:xfrm>
            <a:off x="190855" y="1497649"/>
            <a:ext cx="4287139" cy="5184447"/>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33547625"/>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Application>Microsoft Office PowerPoint</Application>
  <PresentationFormat>Widescreen</PresentationFormat>
  <Slides>30</Slides>
  <Notes>20</Notes>
  <HiddenSlides>3</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Basis</vt:lpstr>
      <vt:lpstr>JIDA</vt:lpstr>
      <vt:lpstr>What is JIDA?</vt:lpstr>
      <vt:lpstr>Demonstration</vt:lpstr>
      <vt:lpstr>Limitations </vt:lpstr>
      <vt:lpstr>Expanding JIDA </vt:lpstr>
      <vt:lpstr>So how did we make it...</vt:lpstr>
      <vt:lpstr>Software architecture </vt:lpstr>
      <vt:lpstr>Software architecture </vt:lpstr>
      <vt:lpstr>Data sources </vt:lpstr>
      <vt:lpstr>Data sources </vt:lpstr>
      <vt:lpstr>Software architecture </vt:lpstr>
      <vt:lpstr>VCF to CSV</vt:lpstr>
      <vt:lpstr>VCF to CSV</vt:lpstr>
      <vt:lpstr>Software architecture </vt:lpstr>
      <vt:lpstr>Gene Alias CSV</vt:lpstr>
      <vt:lpstr>Software architecture </vt:lpstr>
      <vt:lpstr>CSV to schema </vt:lpstr>
      <vt:lpstr>Schema </vt:lpstr>
      <vt:lpstr>SQLite3 and Database </vt:lpstr>
      <vt:lpstr>SciKit allel</vt:lpstr>
      <vt:lpstr>Statistical analysis </vt:lpstr>
      <vt:lpstr>Statistical analysis </vt:lpstr>
      <vt:lpstr>PowerPoint Presentation</vt:lpstr>
      <vt:lpstr>Software architecture </vt:lpstr>
      <vt:lpstr>PowerPoint Presentation</vt:lpstr>
      <vt:lpstr>PowerPoint Presentation</vt:lpstr>
      <vt:lpstr>Download button</vt:lpstr>
      <vt:lpstr>Thank you for listening!</vt:lpstr>
      <vt:lpstr>After clicking submit...</vt:lpstr>
      <vt:lpstr>Demo time!!!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Janeesh Bansal</dc:creator>
  <cp:revision>2</cp:revision>
  <dcterms:created xsi:type="dcterms:W3CDTF">2022-02-27T22:10:13Z</dcterms:created>
  <dcterms:modified xsi:type="dcterms:W3CDTF">2022-03-04T12:23:26Z</dcterms:modified>
</cp:coreProperties>
</file>