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3" r:id="rId4"/>
    <p:sldId id="264" r:id="rId5"/>
    <p:sldId id="265" r:id="rId6"/>
    <p:sldId id="266" r:id="rId7"/>
    <p:sldId id="271" r:id="rId8"/>
    <p:sldId id="272" r:id="rId9"/>
    <p:sldId id="281" r:id="rId10"/>
    <p:sldId id="275" r:id="rId11"/>
    <p:sldId id="290" r:id="rId12"/>
    <p:sldId id="291" r:id="rId13"/>
    <p:sldId id="277" r:id="rId14"/>
    <p:sldId id="276" r:id="rId15"/>
    <p:sldId id="293" r:id="rId16"/>
    <p:sldId id="294" r:id="rId17"/>
    <p:sldId id="297" r:id="rId18"/>
    <p:sldId id="283" r:id="rId19"/>
    <p:sldId id="282" r:id="rId20"/>
    <p:sldId id="299" r:id="rId21"/>
    <p:sldId id="298" r:id="rId22"/>
    <p:sldId id="295" r:id="rId23"/>
    <p:sldId id="296" r:id="rId24"/>
    <p:sldId id="300" r:id="rId25"/>
    <p:sldId id="307" r:id="rId26"/>
    <p:sldId id="301" r:id="rId27"/>
    <p:sldId id="302" r:id="rId28"/>
    <p:sldId id="303" r:id="rId29"/>
    <p:sldId id="304" r:id="rId30"/>
    <p:sldId id="305" r:id="rId31"/>
    <p:sldId id="306" r:id="rId32"/>
    <p:sldId id="308" r:id="rId33"/>
    <p:sldId id="309" r:id="rId34"/>
    <p:sldId id="310" r:id="rId35"/>
    <p:sldId id="311" r:id="rId36"/>
    <p:sldId id="312" r:id="rId37"/>
    <p:sldId id="313" r:id="rId38"/>
    <p:sldId id="316" r:id="rId39"/>
    <p:sldId id="318" r:id="rId40"/>
    <p:sldId id="317" r:id="rId41"/>
    <p:sldId id="319" r:id="rId42"/>
    <p:sldId id="320" r:id="rId43"/>
    <p:sldId id="31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EB226-A507-4CFD-8E22-BE115201DBAB}" v="20" dt="2022-02-04T21:59:03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7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DDF3-F443-498F-A3E8-9BC5B39427E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08B4-3623-45DD-BFA4-70D03C0F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B9BA-0DAC-42B0-98E0-7EF741A56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249ED-4466-480A-8674-ECF1063B5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87C6-62D6-42AB-9359-27B7C39A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C430-85BD-4465-B712-BCA53A79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C05E-C5B3-4021-B672-3DA82044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5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16FB-F003-4600-9CA1-F552C444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19622-905A-44E2-B638-8B8FB1BCF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BAEC-3F9D-4073-B61D-9A38306D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A13B-AEFF-46CF-8E3C-312D39DC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0094F-1FA7-4B83-A343-C3440BF1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9F53B-FBD5-4A09-BD38-5181433E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A20BA-5A79-461B-8986-FC963098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26BE-BAC5-48E9-8DD5-0805ACDF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5EAD-835B-46A6-B970-97604D2C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7F73E-CF3F-4046-874A-ED1AEA56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F41C-8460-4DC8-807B-0581003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3A7B-4381-4618-95BA-915E1577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4912-71C4-4A8E-A629-4B84E61E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B7D2-39AF-4585-9E79-DD0FAB35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C36D-7F03-4948-92CD-F7A29511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F7D7-06F4-498F-B900-D1B1D1BC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5925-C8E0-4618-B21F-045FF523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78FF-7E04-4936-A567-B3BF09E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D50F-5443-45C1-856D-2F354942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78BE-F01F-4DE4-90A3-7BD90EF9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8A61-7FAF-4048-838D-88003B8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DFBE-A4C9-43E5-B6AE-A30FB9020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CAB16-4FF3-4E91-86CA-111089C86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068D-9298-42BB-A324-FBEE6832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050B-C65C-454F-A67A-3B48F24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ECF88-D96A-40DA-B87B-1F69E986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2C74-E17D-4627-BF4B-70A8CF0A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130EA-1684-49D0-AA78-BBF1E4537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78557-750C-4028-A756-23781032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57E8B-662C-4AF5-B13C-6741ED01A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87DBA-7AAE-48C2-A9BA-A3E93D9A8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11C64-4711-4336-B37F-58D8179F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FD638-8C78-4A0F-8610-11DFB605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BE166-5B03-439A-AC69-9CB6D13D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B75D-F382-4C05-A2A1-B8DFB567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602DE-8181-4A90-BB91-4A566E8A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910CC-27F4-46C9-8205-96194167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1A233-C923-4EB0-B6EF-A7E161A2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0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25AEF-1844-47E9-9BAF-AB7159E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19BC8-8428-45E8-9983-9DFBB773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723B-07B7-4A1A-9FE8-61FA0894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8C32-1FC7-4125-A1F8-7F82039D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1B8F-A554-416E-9123-BAD52B94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69CCC-0806-4F6E-B523-9BCA38CCC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39755-C689-4B69-A894-6FA3796D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9FF8-CFD7-4F03-A09D-81551765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6588A-5411-4C1C-8B95-3B24175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8356-8D5D-495D-BADC-8CD788E0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E7525-3305-42DB-90FF-D30513041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4B549-398F-4DD8-A55F-0F968F653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EF858-A3C6-4833-9894-E7AEAC7D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4744-A003-4893-BEB8-CDD3D2DA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D490-7249-4BBE-95C8-F0317B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5799B-8978-4CC6-8D1F-C583ADE4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85C5-A1B4-4428-A92B-CE998149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3860-EF88-46D3-91BA-B8730E1C8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AB4D9-F665-49EE-9093-C565E9F86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E233-7B22-408B-9147-844919964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docs.docker.com/desktop/windows/insta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forge.net/projects/minikube.mirror/" TargetMode="External"/><Relationship Id="rId5" Type="http://schemas.openxmlformats.org/officeDocument/2006/relationships/hyperlink" Target="https://kubernetes.io/docs/setup/" TargetMode="External"/><Relationship Id="rId4" Type="http://schemas.openxmlformats.org/officeDocument/2006/relationships/hyperlink" Target="https://git-scm.com/download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narayanan12/kubernetes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1/api/v1/namespaces/kubernetes-dashboard/services/https:kubernetes-dashboard:/proxy/#/workloads?namespace=defaul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A839-7132-4E8E-A911-0D2324010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Web App/MongoDB  on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D9B67-E489-47C9-9A45-CC38C84F7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7929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0F3F-D5B6-42E8-804B-431251D8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all clients and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AD45-AFE9-4AEB-A323-568C24E9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 vnarayanan12/</a:t>
            </a:r>
            <a:r>
              <a:rPr lang="en-US" dirty="0" err="1"/>
              <a:t>mongodb</a:t>
            </a:r>
            <a:r>
              <a:rPr lang="en-US" dirty="0"/>
              <a:t>-deployment</a:t>
            </a:r>
          </a:p>
          <a:p>
            <a:r>
              <a:rPr lang="en-US" dirty="0"/>
              <a:t>Make sure Docker desktop is running</a:t>
            </a:r>
          </a:p>
          <a:p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r>
              <a:rPr lang="en-US" dirty="0" err="1"/>
              <a:t>Minikube</a:t>
            </a:r>
            <a:r>
              <a:rPr lang="en-US" dirty="0"/>
              <a:t> status – check if it is all configured</a:t>
            </a:r>
          </a:p>
          <a:p>
            <a:r>
              <a:rPr lang="en-US" dirty="0" err="1"/>
              <a:t>Minikube</a:t>
            </a:r>
            <a:r>
              <a:rPr lang="en-US" dirty="0"/>
              <a:t> update-context if stale</a:t>
            </a:r>
          </a:p>
          <a:p>
            <a:r>
              <a:rPr lang="en-US" dirty="0"/>
              <a:t>Follow the "</a:t>
            </a:r>
            <a:r>
              <a:rPr lang="en-US" dirty="0" err="1"/>
              <a:t>mongodb</a:t>
            </a:r>
            <a:r>
              <a:rPr lang="en-US" dirty="0"/>
              <a:t>-deployment\k8s-commands.md"</a:t>
            </a:r>
          </a:p>
        </p:txBody>
      </p:sp>
    </p:spTree>
    <p:extLst>
      <p:ext uri="{BB962C8B-B14F-4D97-AF65-F5344CB8AC3E}">
        <p14:creationId xmlns:p14="http://schemas.microsoft.com/office/powerpoint/2010/main" val="285406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3BB1-243C-4C62-8717-4D30CA39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start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88DEC-AC64-4B7A-B5DF-EC193F81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847" y="1886560"/>
            <a:ext cx="9998306" cy="4229467"/>
          </a:xfrm>
        </p:spPr>
      </p:pic>
    </p:spTree>
    <p:extLst>
      <p:ext uri="{BB962C8B-B14F-4D97-AF65-F5344CB8AC3E}">
        <p14:creationId xmlns:p14="http://schemas.microsoft.com/office/powerpoint/2010/main" val="29386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8105-7A1E-407E-BEF1-E781273A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F7A80-EB26-429B-B1D3-6D0131D3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2004164"/>
            <a:ext cx="6903948" cy="2709661"/>
          </a:xfrm>
        </p:spPr>
      </p:pic>
    </p:spTree>
    <p:extLst>
      <p:ext uri="{BB962C8B-B14F-4D97-AF65-F5344CB8AC3E}">
        <p14:creationId xmlns:p14="http://schemas.microsoft.com/office/powerpoint/2010/main" val="233521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828C-6085-4460-983C-5636DC74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mongo </a:t>
            </a:r>
            <a:r>
              <a:rPr lang="en-US" dirty="0" err="1"/>
              <a:t>db</a:t>
            </a:r>
            <a:r>
              <a:rPr lang="en-US" dirty="0"/>
              <a:t>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511E4-98A1-4718-8190-F423B65B2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818" y="1837026"/>
            <a:ext cx="3970364" cy="4328535"/>
          </a:xfrm>
        </p:spPr>
      </p:pic>
    </p:spTree>
    <p:extLst>
      <p:ext uri="{BB962C8B-B14F-4D97-AF65-F5344CB8AC3E}">
        <p14:creationId xmlns:p14="http://schemas.microsoft.com/office/powerpoint/2010/main" val="404592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EFEA-99A3-4819-B2E8-294D07D8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express service URL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1DD69-5D7A-439E-B6BD-5D14A35F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842" y="1825625"/>
            <a:ext cx="9864315" cy="4351338"/>
          </a:xfrm>
        </p:spPr>
      </p:pic>
    </p:spTree>
    <p:extLst>
      <p:ext uri="{BB962C8B-B14F-4D97-AF65-F5344CB8AC3E}">
        <p14:creationId xmlns:p14="http://schemas.microsoft.com/office/powerpoint/2010/main" val="301014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E7BF-9770-4B8D-A897-3A4A631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collection and New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C7CE1-BDF2-45F8-B342-D0EBA5162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37" y="1825625"/>
            <a:ext cx="9883925" cy="4351338"/>
          </a:xfrm>
        </p:spPr>
      </p:pic>
    </p:spTree>
    <p:extLst>
      <p:ext uri="{BB962C8B-B14F-4D97-AF65-F5344CB8AC3E}">
        <p14:creationId xmlns:p14="http://schemas.microsoft.com/office/powerpoint/2010/main" val="121041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E7BF-9770-4B8D-A897-3A4A631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Document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70D74-BCDE-40CA-BBDE-86EB8F48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document given in this JSON</a:t>
            </a:r>
          </a:p>
          <a:p>
            <a:r>
              <a:rPr lang="en-US" dirty="0"/>
              <a:t>"C:\mongodb-deployment\simpleInput.json“</a:t>
            </a:r>
          </a:p>
          <a:p>
            <a:r>
              <a:rPr lang="en-US" dirty="0"/>
              <a:t>Copy this when you click on new Document and see if it gets added.</a:t>
            </a:r>
          </a:p>
          <a:p>
            <a:r>
              <a:rPr lang="en-US" dirty="0"/>
              <a:t>Explore </a:t>
            </a:r>
            <a:r>
              <a:rPr lang="en-US" dirty="0" err="1"/>
              <a:t>Mongodb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4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E095-0A65-4767-98CA-7F44A675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21E8-3E1C-43C6-ADFD-5876D80A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For example, if you are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Minikube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you can open a shell to your Node by entering &gt;&gt;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minikube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ssh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 your shell create 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/data directory</a:t>
            </a:r>
          </a:p>
          <a:p>
            <a:r>
              <a:rPr lang="en-US" altLang="en-US" dirty="0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&gt;&gt; </a:t>
            </a:r>
            <a:r>
              <a:rPr lang="en-US" altLang="en-US" dirty="0" err="1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sudo</a:t>
            </a:r>
            <a:r>
              <a:rPr lang="en-US" altLang="en-US" dirty="0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mkdir</a:t>
            </a:r>
            <a:r>
              <a:rPr lang="en-US" altLang="en-US" dirty="0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/</a:t>
            </a:r>
            <a:r>
              <a:rPr lang="en-US" altLang="en-US" dirty="0" err="1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mnt</a:t>
            </a:r>
            <a:r>
              <a:rPr lang="en-US" altLang="en-US" dirty="0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/data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BA6A8-9AEF-45F8-B200-1830FAA9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17" y="4001294"/>
            <a:ext cx="8712200" cy="7386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sudo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-c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SFMono-Regular"/>
              </a:rPr>
              <a:t>"echo 'Hello from Kubernetes storage’ &gt; 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B4444"/>
                </a:solidFill>
                <a:effectLst/>
                <a:latin typeface="SFMono-Regular"/>
              </a:rPr>
              <a:t>mnt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SFMono-Regular"/>
              </a:rPr>
              <a:t>/data/index.html"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3EB8-DAF9-4ED5-BF74-89B2229D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 defined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1838D-5DEA-4992-827F-EBCB05AA4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878" y="1882750"/>
            <a:ext cx="8352244" cy="42370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B4A8D4-0E2B-4DB2-B939-4A1E742B19AD}"/>
              </a:ext>
            </a:extLst>
          </p:cNvPr>
          <p:cNvSpPr txBox="1"/>
          <p:nvPr/>
        </p:nvSpPr>
        <p:spPr>
          <a:xfrm>
            <a:off x="1919878" y="6311899"/>
            <a:ext cx="614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https://www.youtube.com/watch?v=0swOh5C3OVM</a:t>
            </a:r>
          </a:p>
        </p:txBody>
      </p:sp>
    </p:spTree>
    <p:extLst>
      <p:ext uri="{BB962C8B-B14F-4D97-AF65-F5344CB8AC3E}">
        <p14:creationId xmlns:p14="http://schemas.microsoft.com/office/powerpoint/2010/main" val="207030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E442-38B7-47EF-8740-13DE9AE3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9258-5AD6-4CCA-952E-E7261F43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Persistent Volume- external plugin to your cluster to indicate where the storage is</a:t>
            </a:r>
          </a:p>
          <a:p>
            <a:r>
              <a:rPr lang="en-US" dirty="0"/>
              <a:t>It defines the spec for physical storage</a:t>
            </a:r>
          </a:p>
          <a:p>
            <a:r>
              <a:rPr lang="en-US" dirty="0"/>
              <a:t>Admin manages the storage and backups</a:t>
            </a:r>
          </a:p>
          <a:p>
            <a:r>
              <a:rPr lang="en-US" dirty="0"/>
              <a:t>Storage can be in local disk, cloud or NFS server</a:t>
            </a:r>
          </a:p>
          <a:p>
            <a:r>
              <a:rPr lang="en-US" dirty="0"/>
              <a:t>Persistent Volume is available to the whole cluster and not </a:t>
            </a:r>
            <a:r>
              <a:rPr lang="en-US" dirty="0" err="1"/>
              <a:t>namespaced</a:t>
            </a:r>
            <a:r>
              <a:rPr lang="en-US" dirty="0"/>
              <a:t> and defines the storage backend</a:t>
            </a:r>
          </a:p>
          <a:p>
            <a:r>
              <a:rPr lang="en-US" dirty="0"/>
              <a:t>Then the Pods requests that Volume through their claim in their spec</a:t>
            </a:r>
          </a:p>
          <a:p>
            <a:r>
              <a:rPr lang="en-US" dirty="0"/>
              <a:t>Persistent Volume claim then goes and finds that volume defined in its spec in the cluster</a:t>
            </a:r>
          </a:p>
          <a:p>
            <a:r>
              <a:rPr lang="en-US" dirty="0"/>
              <a:t>Claims should be in the same namespace as Pod</a:t>
            </a:r>
          </a:p>
        </p:txBody>
      </p:sp>
    </p:spTree>
    <p:extLst>
      <p:ext uri="{BB962C8B-B14F-4D97-AF65-F5344CB8AC3E}">
        <p14:creationId xmlns:p14="http://schemas.microsoft.com/office/powerpoint/2010/main" val="425406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474C-8C6B-4168-8FB7-2B7B0D57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F4D5-7DE5-4E06-B362-E6C1DF58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Install Docker Desktop</a:t>
            </a:r>
            <a:endParaRPr lang="en-US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71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Python 3.7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installed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71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installed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download Kubernetes by following </a:t>
            </a:r>
            <a:r>
              <a:rPr lang="en-US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https://kubernetes.io/docs/setup/</a:t>
            </a:r>
            <a:endParaRPr lang="en-US" u="sng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 </a:t>
            </a:r>
            <a:r>
              <a:rPr lang="en-US" u="sng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minikube</a:t>
            </a:r>
            <a:r>
              <a:rPr lang="en-US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n-US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windows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5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A05E-2D9F-439D-906C-E72D08D5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Persistent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4C73-4D61-4116-93C8-A9FAE02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Mongo-data-</a:t>
            </a:r>
            <a:r>
              <a:rPr lang="en-US" dirty="0" err="1"/>
              <a:t>pv</a:t>
            </a:r>
            <a:r>
              <a:rPr lang="en-US" dirty="0"/>
              <a:t> is </a:t>
            </a:r>
            <a:r>
              <a:rPr lang="en-US" dirty="0" err="1"/>
              <a:t>PersistentVolume.yaml</a:t>
            </a:r>
            <a:endParaRPr lang="en-US" dirty="0"/>
          </a:p>
          <a:p>
            <a:r>
              <a:rPr lang="en-US" dirty="0"/>
              <a:t>The configuration file specifies that the volume is at /</a:t>
            </a:r>
            <a:r>
              <a:rPr lang="en-US" dirty="0" err="1"/>
              <a:t>mnt</a:t>
            </a:r>
            <a:r>
              <a:rPr lang="en-US" dirty="0"/>
              <a:t>/data on the cluster's Node. The configuration also specifies a size of 1 gibibytes and an access mode of </a:t>
            </a:r>
            <a:r>
              <a:rPr lang="en-US" dirty="0" err="1"/>
              <a:t>ReadWriteOnce</a:t>
            </a:r>
            <a:r>
              <a:rPr lang="en-US" dirty="0"/>
              <a:t>, which means the volume can be mounted as read-write by a single Node. It defines the </a:t>
            </a:r>
            <a:r>
              <a:rPr lang="en-US" dirty="0" err="1"/>
              <a:t>StorageClass</a:t>
            </a:r>
            <a:r>
              <a:rPr lang="en-US" dirty="0"/>
              <a:t> name manual for the </a:t>
            </a:r>
            <a:r>
              <a:rPr lang="en-US" dirty="0" err="1"/>
              <a:t>PersistentVolume</a:t>
            </a:r>
            <a:r>
              <a:rPr lang="en-US" dirty="0"/>
              <a:t>, which will be used to bind </a:t>
            </a:r>
            <a:r>
              <a:rPr lang="en-US" dirty="0" err="1"/>
              <a:t>PersistentVolumeClaim</a:t>
            </a:r>
            <a:r>
              <a:rPr lang="en-US" dirty="0"/>
              <a:t> requests to this </a:t>
            </a:r>
            <a:r>
              <a:rPr lang="en-US" dirty="0" err="1"/>
              <a:t>PersistentVolume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mongo-data-</a:t>
            </a:r>
            <a:r>
              <a:rPr lang="en-US" dirty="0" err="1"/>
              <a:t>pv.yaml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</a:t>
            </a:r>
            <a:r>
              <a:rPr lang="en-US" dirty="0"/>
              <a:t> - Validate</a:t>
            </a:r>
          </a:p>
        </p:txBody>
      </p:sp>
    </p:spTree>
    <p:extLst>
      <p:ext uri="{BB962C8B-B14F-4D97-AF65-F5344CB8AC3E}">
        <p14:creationId xmlns:p14="http://schemas.microsoft.com/office/powerpoint/2010/main" val="1337138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9D4-F977-4BFD-A382-6825D80E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Persistent Volume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7C6A-1DB9-47E0-8E4C-70555A34B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Mongo-data-</a:t>
            </a:r>
            <a:r>
              <a:rPr lang="en-US" dirty="0" err="1"/>
              <a:t>pvc</a:t>
            </a:r>
            <a:r>
              <a:rPr lang="en-US" dirty="0"/>
              <a:t> is </a:t>
            </a:r>
            <a:r>
              <a:rPr lang="en-US" dirty="0" err="1"/>
              <a:t>PersistentVolumeClaim.yaml</a:t>
            </a:r>
            <a:endParaRPr lang="en-US" dirty="0"/>
          </a:p>
          <a:p>
            <a:r>
              <a:rPr lang="en-US" dirty="0"/>
              <a:t>Pods use </a:t>
            </a:r>
            <a:r>
              <a:rPr lang="en-US" dirty="0" err="1"/>
              <a:t>PersistentVolumeClaims</a:t>
            </a:r>
            <a:r>
              <a:rPr lang="en-US" dirty="0"/>
              <a:t> to request physical storage. In this exercise, you create a </a:t>
            </a:r>
            <a:r>
              <a:rPr lang="en-US" dirty="0" err="1"/>
              <a:t>PersistentVolumeClaim</a:t>
            </a:r>
            <a:r>
              <a:rPr lang="en-US" dirty="0"/>
              <a:t> that requests a volume of at least three gibibytes that can provide read-write access for at least one Node.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mongo-data-</a:t>
            </a:r>
            <a:r>
              <a:rPr lang="en-US" dirty="0" err="1"/>
              <a:t>pvc.yaml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pvc</a:t>
            </a:r>
            <a:endParaRPr lang="en-US" dirty="0"/>
          </a:p>
          <a:p>
            <a:r>
              <a:rPr lang="en-US" dirty="0"/>
              <a:t>After you create the </a:t>
            </a:r>
            <a:r>
              <a:rPr lang="en-US" dirty="0" err="1"/>
              <a:t>PersistentVolumeClaim</a:t>
            </a:r>
            <a:r>
              <a:rPr lang="en-US" dirty="0"/>
              <a:t>, the Kubernetes control plane looks for a </a:t>
            </a:r>
            <a:r>
              <a:rPr lang="en-US" dirty="0" err="1"/>
              <a:t>PersistentVolume</a:t>
            </a:r>
            <a:r>
              <a:rPr lang="en-US" dirty="0"/>
              <a:t> that satisfies the claim's requirements. If the control plane finds a suitable </a:t>
            </a:r>
            <a:r>
              <a:rPr lang="en-US" dirty="0" err="1"/>
              <a:t>PersistentVolume</a:t>
            </a:r>
            <a:r>
              <a:rPr lang="en-US" dirty="0"/>
              <a:t> with the same </a:t>
            </a:r>
            <a:r>
              <a:rPr lang="en-US" dirty="0" err="1"/>
              <a:t>StorageClass</a:t>
            </a:r>
            <a:r>
              <a:rPr lang="en-US" dirty="0"/>
              <a:t>, it binds the claim to the volume.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5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6171-A0F6-4DD5-8D0F-79CC6258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 and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E9AD-C821-4A1E-81E7-FB52EF2F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pvc</a:t>
            </a:r>
            <a:endParaRPr lang="en-US" dirty="0"/>
          </a:p>
          <a:p>
            <a:r>
              <a:rPr lang="en-US" dirty="0"/>
              <a:t>And status looks like this </a:t>
            </a:r>
          </a:p>
          <a:p>
            <a:r>
              <a:rPr lang="en-US" dirty="0"/>
              <a:t>Status shows PVC is bound to Volume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4EBBC-6D31-4572-9776-945DB31B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00" y="4210396"/>
            <a:ext cx="11286198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9732-066B-4C58-8C25-28AE9698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 Pod to use the persistent Volume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387E-7DF9-4190-98F2-4D674717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pod that uses Persistent Volume Claim as a Volume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app-</a:t>
            </a:r>
            <a:r>
              <a:rPr lang="en-US" dirty="0" err="1"/>
              <a:t>pod.yaml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pod app-pod</a:t>
            </a:r>
          </a:p>
          <a:p>
            <a:r>
              <a:rPr lang="en-US" dirty="0"/>
              <a:t>&gt;&gt;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Get a shell to the container running in your Pod: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exec –it app-pod -- /bin/bash</a:t>
            </a:r>
          </a:p>
          <a:p>
            <a:r>
              <a:rPr lang="en-US" dirty="0"/>
              <a:t>Inside the shell, verify nginx is serving the index.html from the </a:t>
            </a:r>
            <a:r>
              <a:rPr lang="en-US" dirty="0" err="1"/>
              <a:t>hostPath</a:t>
            </a:r>
            <a:r>
              <a:rPr lang="en-US" dirty="0"/>
              <a:t> volume</a:t>
            </a:r>
          </a:p>
        </p:txBody>
      </p:sp>
    </p:spTree>
    <p:extLst>
      <p:ext uri="{BB962C8B-B14F-4D97-AF65-F5344CB8AC3E}">
        <p14:creationId xmlns:p14="http://schemas.microsoft.com/office/powerpoint/2010/main" val="1131683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AF8D-DAAF-4DE7-B0EF-D9C459A9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71F4-B064-4238-BF9A-F8292AA8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# Be sure to run these 3 commands inside the root shell that comes from</a:t>
            </a:r>
          </a:p>
          <a:p>
            <a:r>
              <a:rPr lang="en-US" dirty="0"/>
              <a:t># running "</a:t>
            </a:r>
            <a:r>
              <a:rPr lang="en-US" dirty="0" err="1"/>
              <a:t>kubectl</a:t>
            </a:r>
            <a:r>
              <a:rPr lang="en-US" dirty="0"/>
              <a:t> exec" in the previous step</a:t>
            </a:r>
          </a:p>
          <a:p>
            <a:r>
              <a:rPr lang="en-US" dirty="0"/>
              <a:t>apt update</a:t>
            </a:r>
          </a:p>
          <a:p>
            <a:r>
              <a:rPr lang="en-US" dirty="0"/>
              <a:t>apt install curl</a:t>
            </a:r>
          </a:p>
          <a:p>
            <a:r>
              <a:rPr lang="en-US" dirty="0"/>
              <a:t>curl </a:t>
            </a:r>
            <a:r>
              <a:rPr lang="en-US" dirty="0">
                <a:hlinkClick r:id="rId2"/>
              </a:rPr>
              <a:t>http://localhost/</a:t>
            </a:r>
            <a:endParaRPr lang="en-US" dirty="0"/>
          </a:p>
          <a:p>
            <a:r>
              <a:rPr lang="en-US" dirty="0"/>
              <a:t>You will see</a:t>
            </a:r>
          </a:p>
          <a:p>
            <a:pPr lvl="1"/>
            <a:r>
              <a:rPr lang="en-US" dirty="0"/>
              <a:t>Hello from Kubernetes storage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If you see that message, you have successfully configured a Pod to use storage from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PersistentVolumeClaim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9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E1AA-ED2C-4214-BEF2-F15058F3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to </a:t>
            </a:r>
            <a:r>
              <a:rPr lang="en-US" dirty="0" err="1"/>
              <a:t>Mongodb</a:t>
            </a:r>
            <a:r>
              <a:rPr lang="en-US" dirty="0"/>
              <a:t> Replica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962DEA-1308-4FFF-9CA4-81782F88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056FF8-DC05-4581-A7FC-D05E0DC1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5" y="1825625"/>
            <a:ext cx="9669294" cy="4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C1F0-EC7B-4959-B75B-0443F604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Mongo DB </a:t>
            </a:r>
            <a:r>
              <a:rPr lang="en-US" dirty="0" err="1"/>
              <a:t>Statefulset</a:t>
            </a:r>
            <a:r>
              <a:rPr lang="en-US" dirty="0"/>
              <a:t> and Headless service in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7884-3169-4170-AE06-E040277B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StatefulSet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design applies to all kinds of stateful applications such as MongoDB, Redis Cache, Kafka, and any other database management system that runs under a cluster. They scale horizontally with each pod and maintaining a consistent network and disk identity.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deployment will follow as creating a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Headless Service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and 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StatefulSet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with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N=3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replicas under a cluster. 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Headless service does not do Load Balancing for databases but expose the Pods to DNS</a:t>
            </a:r>
          </a:p>
          <a:p>
            <a:r>
              <a:rPr lang="en-US" i="1" dirty="0">
                <a:solidFill>
                  <a:srgbClr val="292929"/>
                </a:solidFill>
                <a:latin typeface="charter"/>
              </a:rPr>
              <a:t>&gt;&gt;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Kubectl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 apply –f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mongodb-statefulset.yaml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58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B375-77D8-4E4E-9DBF-C96778D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Cluster Admin Set up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5D96-1353-440A-8AF4-F7E957F7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will also see how to set up the MongoDB administrator for a container that runs under a cluster.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Setup the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ReplicaSet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and Administrator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exec –it mongod-0 –c </a:t>
            </a:r>
            <a:r>
              <a:rPr lang="en-US" dirty="0" err="1"/>
              <a:t>mongod</a:t>
            </a:r>
            <a:r>
              <a:rPr lang="en-US" dirty="0"/>
              <a:t>-container bash</a:t>
            </a:r>
          </a:p>
          <a:p>
            <a:r>
              <a:rPr lang="en-US" dirty="0"/>
              <a:t>&gt;&gt; hostname -f</a:t>
            </a:r>
          </a:p>
          <a:p>
            <a:r>
              <a:rPr lang="en-US" dirty="0"/>
              <a:t>&gt;&gt; XXX-</a:t>
            </a:r>
            <a:r>
              <a:rPr lang="en-US" dirty="0" err="1"/>
              <a:t>mongodb</a:t>
            </a:r>
            <a:r>
              <a:rPr lang="en-US" dirty="0"/>
              <a:t> service-cluster-name</a:t>
            </a:r>
          </a:p>
          <a:p>
            <a:r>
              <a:rPr lang="en-US" dirty="0"/>
              <a:t>To scale up and down use this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scale –replicas=5 </a:t>
            </a:r>
            <a:r>
              <a:rPr lang="en-US" dirty="0" err="1"/>
              <a:t>statefulset</a:t>
            </a:r>
            <a:r>
              <a:rPr lang="en-US" dirty="0"/>
              <a:t> </a:t>
            </a:r>
            <a:r>
              <a:rPr lang="en-US" dirty="0" err="1"/>
              <a:t>mongod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9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6F7-E629-466F-A393-107C725B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admin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241D-52C5-4677-B560-B93102C2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&gt;&gt; mongo</a:t>
            </a:r>
          </a:p>
          <a:p>
            <a:r>
              <a:rPr lang="en-US" dirty="0"/>
              <a:t>&gt; </a:t>
            </a:r>
            <a:r>
              <a:rPr lang="en-US" dirty="0" err="1"/>
              <a:t>rs.initiate</a:t>
            </a:r>
            <a:r>
              <a:rPr lang="en-US" dirty="0"/>
              <a:t>({ _id: "</a:t>
            </a:r>
            <a:r>
              <a:rPr lang="en-US" dirty="0" err="1"/>
              <a:t>MainRepSet</a:t>
            </a:r>
            <a:r>
              <a:rPr lang="en-US" dirty="0"/>
              <a:t>", version: 1, </a:t>
            </a:r>
          </a:p>
          <a:p>
            <a:r>
              <a:rPr lang="en-US" dirty="0"/>
              <a:t>members: [ </a:t>
            </a:r>
          </a:p>
          <a:p>
            <a:r>
              <a:rPr lang="en-US" dirty="0"/>
              <a:t> { _id: 0, host: "mongod-0.mongodb-headless-service.default.svc.cluster.local:27017" }, </a:t>
            </a:r>
          </a:p>
          <a:p>
            <a:r>
              <a:rPr lang="en-US" dirty="0"/>
              <a:t> { _id: 1, host: "mongod-1.mongodb-headless-service.default.svc.cluster.local:27017" }, </a:t>
            </a:r>
          </a:p>
          <a:p>
            <a:r>
              <a:rPr lang="en-US" dirty="0"/>
              <a:t> { _id: 2, host: "mongod-2.mongodb-headless-service.default.svc.cluster.local:27017" } ]});</a:t>
            </a:r>
          </a:p>
          <a:p>
            <a:endParaRPr lang="en-US" dirty="0"/>
          </a:p>
          <a:p>
            <a:r>
              <a:rPr lang="en-US" dirty="0" err="1"/>
              <a:t>MainRepSet:PRIMARY</a:t>
            </a:r>
            <a:r>
              <a:rPr lang="en-US" dirty="0"/>
              <a:t>&gt;  </a:t>
            </a:r>
            <a:r>
              <a:rPr lang="en-US" dirty="0" err="1"/>
              <a:t>rs.status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819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B44-F765-4500-A917-AA4D0213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administrator for </a:t>
            </a:r>
            <a:r>
              <a:rPr lang="en-US" dirty="0" err="1"/>
              <a:t>Mongodb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2434A6-5AB7-42FC-80F5-CF3ED2943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954053"/>
              </p:ext>
            </p:extLst>
          </p:nvPr>
        </p:nvGraphicFramePr>
        <p:xfrm>
          <a:off x="-4013201" y="1690688"/>
          <a:ext cx="13361480" cy="5083031"/>
        </p:xfrm>
        <a:graphic>
          <a:graphicData uri="http://schemas.openxmlformats.org/drawingml/2006/table">
            <a:tbl>
              <a:tblPr/>
              <a:tblGrid>
                <a:gridCol w="6680740">
                  <a:extLst>
                    <a:ext uri="{9D8B030D-6E8A-4147-A177-3AD203B41FA5}">
                      <a16:colId xmlns:a16="http://schemas.microsoft.com/office/drawing/2014/main" val="855515889"/>
                    </a:ext>
                  </a:extLst>
                </a:gridCol>
                <a:gridCol w="6680740">
                  <a:extLst>
                    <a:ext uri="{9D8B030D-6E8A-4147-A177-3AD203B41FA5}">
                      <a16:colId xmlns:a16="http://schemas.microsoft.com/office/drawing/2014/main" val="2001609439"/>
                    </a:ext>
                  </a:extLst>
                </a:gridCol>
              </a:tblGrid>
              <a:tr h="640336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3048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MainRepSet:PRIMARY</a:t>
                      </a:r>
                      <a:r>
                        <a:rPr lang="en-US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&gt;</a:t>
                      </a:r>
                      <a:r>
                        <a:rPr lang="en-US">
                          <a:effectLst/>
                          <a:latin typeface="ui-monospace"/>
                        </a:rPr>
                        <a:t> db.getSiblingDB(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"admin"</a:t>
                      </a:r>
                      <a:r>
                        <a:rPr lang="en-US">
                          <a:effectLst/>
                          <a:latin typeface="ui-monospace"/>
                        </a:rPr>
                        <a:t>).createUser({</a:t>
                      </a:r>
                    </a:p>
                  </a:txBody>
                  <a:tcPr marL="76200" marR="76200" marT="3048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524461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... user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"demoadmin"</a:t>
                      </a:r>
                      <a:r>
                        <a:rPr lang="en-US">
                          <a:effectLst/>
                          <a:latin typeface="ui-monospace"/>
                        </a:rPr>
                        <a:t>,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279735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...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pwd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"demopwd123"</a:t>
                      </a:r>
                      <a:r>
                        <a:rPr lang="en-US">
                          <a:effectLst/>
                          <a:latin typeface="ui-monospace"/>
                        </a:rPr>
                        <a:t>,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814253"/>
                  </a:ext>
                </a:extLst>
              </a:tr>
              <a:tr h="419335"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>
                          <a:effectLst/>
                          <a:latin typeface="ui-monospace"/>
                        </a:rPr>
                        <a:t>... roles: [ { role: </a:t>
                      </a:r>
                      <a:r>
                        <a:rPr lang="nl-NL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"root"</a:t>
                      </a:r>
                      <a:r>
                        <a:rPr lang="nl-NL">
                          <a:effectLst/>
                          <a:latin typeface="ui-monospace"/>
                        </a:rPr>
                        <a:t>, db: </a:t>
                      </a:r>
                      <a:r>
                        <a:rPr lang="nl-NL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"admin"</a:t>
                      </a:r>
                      <a:r>
                        <a:rPr lang="nl-NL">
                          <a:effectLst/>
                          <a:latin typeface="ui-monospace"/>
                        </a:rPr>
                        <a:t> } ]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8511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... })</a:t>
                      </a:r>
                      <a:r>
                        <a:rPr lang="en-US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;</a:t>
                      </a:r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643012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ui-monospace"/>
                      </a:endParaRPr>
                    </a:p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Result: </a:t>
                      </a:r>
                    </a:p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Successfully added user: {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99174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"user"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"demoadmin"</a:t>
                      </a:r>
                      <a:r>
                        <a:rPr lang="en-US">
                          <a:effectLst/>
                          <a:latin typeface="ui-monospace"/>
                        </a:rPr>
                        <a:t>,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230437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"roles"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[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054757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631171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"role"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"root"</a:t>
                      </a:r>
                      <a:r>
                        <a:rPr lang="en-US">
                          <a:effectLst/>
                          <a:latin typeface="ui-monospace"/>
                        </a:rPr>
                        <a:t>,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706668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"db"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"admin"</a:t>
                      </a:r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243451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375075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]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010645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0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0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179D-2EF4-480E-97E8-40A04B4E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01B3B-6B48-45DE-82E8-A53E790E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viewing the Dashboard, type on command prompt</a:t>
            </a:r>
          </a:p>
          <a:p>
            <a:pPr marL="0" indent="0">
              <a:buNone/>
            </a:pPr>
            <a:r>
              <a:rPr lang="en-US" dirty="0"/>
              <a:t> &gt;&gt; </a:t>
            </a:r>
            <a:r>
              <a:rPr lang="en-US" dirty="0" err="1"/>
              <a:t>minikube</a:t>
            </a:r>
            <a:r>
              <a:rPr lang="en-US" dirty="0"/>
              <a:t> tunnel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minikube</a:t>
            </a:r>
            <a:r>
              <a:rPr lang="en-US" dirty="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3402546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D590-6D73-44E2-B4BB-3B66B8B4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status to see Stateful Sets and </a:t>
            </a:r>
            <a:r>
              <a:rPr lang="en-US" dirty="0" err="1"/>
              <a:t>Mongodb</a:t>
            </a:r>
            <a:r>
              <a:rPr lang="en-US" dirty="0"/>
              <a:t> Replica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14AC-B5F6-4A10-9A35-50BC988F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Verify MongoDB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StatefulSet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Setup from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minikube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dashboard</a:t>
            </a:r>
          </a:p>
          <a:p>
            <a:r>
              <a:rPr lang="en-US" dirty="0">
                <a:solidFill>
                  <a:srgbClr val="292929"/>
                </a:solidFill>
                <a:latin typeface="sohne"/>
              </a:rPr>
              <a:t>&gt;&gt; </a:t>
            </a:r>
            <a:r>
              <a:rPr lang="en-US" dirty="0" err="1">
                <a:solidFill>
                  <a:srgbClr val="292929"/>
                </a:solidFill>
                <a:latin typeface="sohne"/>
              </a:rPr>
              <a:t>kubectl</a:t>
            </a:r>
            <a:r>
              <a:rPr lang="en-US" dirty="0">
                <a:solidFill>
                  <a:srgbClr val="292929"/>
                </a:solidFill>
                <a:latin typeface="sohne"/>
              </a:rPr>
              <a:t> proxy</a:t>
            </a:r>
            <a:endParaRPr lang="en-US" i="0" dirty="0">
              <a:solidFill>
                <a:srgbClr val="292929"/>
              </a:solidFill>
              <a:effectLst/>
              <a:latin typeface="sohne"/>
            </a:endParaRPr>
          </a:p>
          <a:p>
            <a:r>
              <a:rPr lang="en-US" dirty="0"/>
              <a:t>&gt;&gt; </a:t>
            </a:r>
            <a:r>
              <a:rPr lang="en-US" dirty="0" err="1"/>
              <a:t>Minikube</a:t>
            </a:r>
            <a:r>
              <a:rPr lang="en-US" dirty="0"/>
              <a:t> dashboard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CD440-7BC2-47D6-8A30-C5106EB0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67" y="3429000"/>
            <a:ext cx="7559870" cy="25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84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8A36-45A2-4CDF-B505-61D07070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A54E-E8AF-4A63-B356-E1F1B372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&gt;&gt; </a:t>
            </a:r>
            <a:r>
              <a:rPr lang="en-US"/>
              <a:t>git clone</a:t>
            </a:r>
            <a:endParaRPr lang="en-US" dirty="0"/>
          </a:p>
          <a:p>
            <a:r>
              <a:rPr lang="en-US" dirty="0"/>
              <a:t>&gt;&gt; cd </a:t>
            </a:r>
            <a:r>
              <a:rPr lang="en-US" dirty="0" err="1"/>
              <a:t>webpp</a:t>
            </a:r>
            <a:endParaRPr lang="en-US" dirty="0"/>
          </a:p>
          <a:p>
            <a:r>
              <a:rPr lang="en-US" dirty="0"/>
              <a:t>&gt;&gt; docker build –t webapp:1.0.0 .</a:t>
            </a:r>
          </a:p>
          <a:p>
            <a:r>
              <a:rPr lang="en-US" dirty="0"/>
              <a:t>&gt;&gt; docker tag webapp:1.0.0 </a:t>
            </a:r>
            <a:r>
              <a:rPr lang="en-US" dirty="0" err="1"/>
              <a:t>vnarayanan</a:t>
            </a:r>
            <a:r>
              <a:rPr lang="en-US" dirty="0"/>
              <a:t>/webapp:1.0.0</a:t>
            </a:r>
          </a:p>
          <a:p>
            <a:r>
              <a:rPr lang="en-US" dirty="0"/>
              <a:t>&gt;&gt; docker push </a:t>
            </a:r>
            <a:r>
              <a:rPr lang="en-US" dirty="0" err="1"/>
              <a:t>vnarayanan</a:t>
            </a:r>
            <a:r>
              <a:rPr lang="en-US" dirty="0"/>
              <a:t>/webapp:1.0.0</a:t>
            </a:r>
          </a:p>
          <a:p>
            <a:r>
              <a:rPr lang="en-US" dirty="0"/>
              <a:t>Run web app locally</a:t>
            </a:r>
          </a:p>
          <a:p>
            <a:r>
              <a:rPr lang="en-US" dirty="0"/>
              <a:t>&gt;&gt; 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docker network create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tasksapp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-net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&gt;&gt; docker run --name=mongo --rm -d --network=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tasksapp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-net mongo</a:t>
            </a:r>
          </a:p>
          <a:p>
            <a:r>
              <a:rPr lang="en-US" dirty="0">
                <a:solidFill>
                  <a:srgbClr val="292929"/>
                </a:solidFill>
                <a:latin typeface="Menlo"/>
              </a:rPr>
              <a:t>&gt;&gt; 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docker run –-name=webapp --rm -p 5000:5000 -d –-network=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tasksapp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-net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vnarayanan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/webapp:1.0.0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50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5EA3-48B3-455C-8D50-2E610DD0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webapp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171-E169-44F3-8D1B-75C5B506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http://localhost:5000/</a:t>
            </a:r>
            <a:r>
              <a:rPr lang="en-US" dirty="0"/>
              <a:t> and you will see this message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next step is to run this containerized app on a container orchestrator -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kubernetes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r>
              <a:rPr lang="en-US" dirty="0">
                <a:effectLst/>
              </a:rPr>
              <a:t>To deploy our application on a Kubernetes cluster, we will be creating .</a:t>
            </a:r>
            <a:r>
              <a:rPr lang="en-US" dirty="0" err="1">
                <a:effectLst/>
              </a:rPr>
              <a:t>yaml</a:t>
            </a:r>
            <a:r>
              <a:rPr lang="en-US" dirty="0">
                <a:effectLst/>
              </a:rPr>
              <a:t> files for each Kubernetes resource and running a set of </a:t>
            </a:r>
            <a:r>
              <a:rPr lang="en-US" dirty="0" err="1">
                <a:effectLst/>
              </a:rPr>
              <a:t>kubectl</a:t>
            </a:r>
            <a:r>
              <a:rPr lang="en-US" dirty="0">
                <a:effectLst/>
              </a:rPr>
              <a:t> commands.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BA77D6-0F63-4F6C-AE54-D3062E3FD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33" y="2389256"/>
            <a:ext cx="7924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 "message": "Welcome to Tasks app! I am running inside 510630d1ef4c pod!"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38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C2AF-2E66-49F0-B107-6A0EC3FD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6B58-0E85-4C94-AEE4-A4D938A0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Taskapp</a:t>
            </a:r>
            <a:r>
              <a:rPr lang="en-US" dirty="0"/>
              <a:t> deployment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create –f </a:t>
            </a:r>
            <a:r>
              <a:rPr lang="en-US" dirty="0" err="1"/>
              <a:t>webapp.yaml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deployment</a:t>
            </a:r>
          </a:p>
          <a:p>
            <a:pPr marL="0" indent="0">
              <a:buNone/>
            </a:pPr>
            <a:r>
              <a:rPr lang="en-US" dirty="0"/>
              <a:t>Status</a:t>
            </a:r>
          </a:p>
          <a:p>
            <a:r>
              <a:rPr lang="en-US" dirty="0"/>
              <a:t>NAME     READY   UP-TO-DATE   AVAILABLE   AGE</a:t>
            </a:r>
          </a:p>
          <a:p>
            <a:r>
              <a:rPr lang="en-US" dirty="0"/>
              <a:t>webapp   1/1     1            1           2d23h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D6B9-28A1-455C-8201-195833CA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4E91-193D-4231-9426-BE664D23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scale deployment webapp --replicas=3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pPr marL="0" indent="0">
              <a:buNone/>
            </a:pPr>
            <a:r>
              <a:rPr lang="en-US" dirty="0"/>
              <a:t>NAME                      READY   STATUS    RESTARTS   AGE</a:t>
            </a:r>
          </a:p>
          <a:p>
            <a:pPr marL="0" indent="0">
              <a:buNone/>
            </a:pPr>
            <a:r>
              <a:rPr lang="en-US" dirty="0"/>
              <a:t>mongod-0                  1/1     Running   0          2d23h</a:t>
            </a:r>
          </a:p>
          <a:p>
            <a:pPr marL="0" indent="0">
              <a:buNone/>
            </a:pPr>
            <a:r>
              <a:rPr lang="en-US" dirty="0"/>
              <a:t>mongod-1                  1/1     Running   0          2d23h</a:t>
            </a:r>
          </a:p>
          <a:p>
            <a:pPr marL="0" indent="0">
              <a:buNone/>
            </a:pPr>
            <a:r>
              <a:rPr lang="en-US" dirty="0"/>
              <a:t>mongod-2                  1/1     Running   0          2d23h</a:t>
            </a:r>
          </a:p>
          <a:p>
            <a:pPr marL="0" indent="0">
              <a:buNone/>
            </a:pPr>
            <a:r>
              <a:rPr lang="en-US" dirty="0"/>
              <a:t>webapp-5f8f9f78b6-bbk87   1/1     Running   0          3m31s</a:t>
            </a:r>
          </a:p>
          <a:p>
            <a:pPr marL="0" indent="0">
              <a:buNone/>
            </a:pPr>
            <a:r>
              <a:rPr lang="en-US" dirty="0"/>
              <a:t>webapp-5f8f9f78b6-wfjsj   1/1     Running   0          2d23h</a:t>
            </a:r>
          </a:p>
          <a:p>
            <a:pPr marL="0" indent="0">
              <a:buNone/>
            </a:pPr>
            <a:r>
              <a:rPr lang="en-US" dirty="0"/>
              <a:t>webapp-5f8f9f78b6-xjm4p   1/1     Running   0          3m31s</a:t>
            </a:r>
          </a:p>
        </p:txBody>
      </p:sp>
    </p:spTree>
    <p:extLst>
      <p:ext uri="{BB962C8B-B14F-4D97-AF65-F5344CB8AC3E}">
        <p14:creationId xmlns:p14="http://schemas.microsoft.com/office/powerpoint/2010/main" val="745185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C433-30C9-4D76-803F-FE9D0130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154B-2292-45E5-AC3D-E11B2E18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LoadBalancer</a:t>
            </a:r>
            <a:r>
              <a:rPr lang="en-US" dirty="0"/>
              <a:t> Service enables the pods in a deployment to be accessible from outside the cluster. Here, since we are using a custom Kubernetes cluster, we will be accessing the app from the master node at &lt;service-</a:t>
            </a:r>
            <a:r>
              <a:rPr lang="en-US" dirty="0" err="1"/>
              <a:t>ip</a:t>
            </a:r>
            <a:r>
              <a:rPr lang="en-US" dirty="0"/>
              <a:t>&gt;:&lt;service-port&gt;. The service is also defined in </a:t>
            </a:r>
            <a:r>
              <a:rPr lang="en-US" dirty="0" err="1"/>
              <a:t>taskapp.yaml</a:t>
            </a:r>
            <a:r>
              <a:rPr lang="en-US" dirty="0"/>
              <a:t>. </a:t>
            </a:r>
          </a:p>
          <a:p>
            <a:r>
              <a:rPr lang="en-US" dirty="0"/>
              <a:t>The advantage of using a Service is that it gives us a single consistent IP to access our app as many pods may come and go in our deployment.</a:t>
            </a:r>
          </a:p>
        </p:txBody>
      </p:sp>
    </p:spTree>
    <p:extLst>
      <p:ext uri="{BB962C8B-B14F-4D97-AF65-F5344CB8AC3E}">
        <p14:creationId xmlns:p14="http://schemas.microsoft.com/office/powerpoint/2010/main" val="3501987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C1EB-D7BD-4E44-A233-AE8E30D0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Webapp-svc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3C2A-3E83-4FE4-B2D9-3E2B1F03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service</a:t>
            </a:r>
          </a:p>
          <a:p>
            <a:r>
              <a:rPr lang="en-US" dirty="0"/>
              <a:t>Result</a:t>
            </a:r>
          </a:p>
          <a:p>
            <a:pPr marL="0" indent="0">
              <a:buNone/>
            </a:pPr>
            <a:r>
              <a:rPr lang="en-US" sz="2400" dirty="0"/>
              <a:t>NAME                       TYPE           CLUSTER-IP      EXTERNAL-IP   PORT(S)          AGE</a:t>
            </a:r>
          </a:p>
          <a:p>
            <a:pPr marL="0" indent="0">
              <a:buNone/>
            </a:pPr>
            <a:r>
              <a:rPr lang="en-US" sz="2400" dirty="0" err="1"/>
              <a:t>kubernetes</a:t>
            </a:r>
            <a:r>
              <a:rPr lang="en-US" sz="2400" dirty="0"/>
              <a:t>                 </a:t>
            </a:r>
            <a:r>
              <a:rPr lang="en-US" sz="2400" dirty="0" err="1"/>
              <a:t>ClusterIP</a:t>
            </a:r>
            <a:r>
              <a:rPr lang="en-US" sz="2400" dirty="0"/>
              <a:t>      10.96.0.1       &lt;none&gt;        443/TCP          3d1h</a:t>
            </a:r>
          </a:p>
          <a:p>
            <a:pPr marL="0" indent="0">
              <a:buNone/>
            </a:pPr>
            <a:r>
              <a:rPr lang="en-US" sz="2400" dirty="0" err="1"/>
              <a:t>mongodb</a:t>
            </a:r>
            <a:r>
              <a:rPr lang="en-US" sz="2400" dirty="0"/>
              <a:t>-headless-service   </a:t>
            </a:r>
            <a:r>
              <a:rPr lang="en-US" sz="2400" dirty="0" err="1"/>
              <a:t>ClusterIP</a:t>
            </a:r>
            <a:r>
              <a:rPr lang="en-US" sz="2400" dirty="0"/>
              <a:t>      None            &lt;none&gt;        27017/TCP        3d</a:t>
            </a:r>
          </a:p>
          <a:p>
            <a:pPr marL="0" indent="0">
              <a:buNone/>
            </a:pPr>
            <a:r>
              <a:rPr lang="en-US" sz="2400" dirty="0"/>
              <a:t>webapp-svc                 </a:t>
            </a:r>
            <a:r>
              <a:rPr lang="en-US" sz="2400" dirty="0" err="1"/>
              <a:t>LoadBalancer</a:t>
            </a:r>
            <a:r>
              <a:rPr lang="en-US" sz="2400" dirty="0"/>
              <a:t>   10.105.111.16   &lt;pending&gt;     8080:32416/TCP   2d23h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10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5F1B-FA35-4BED-91DA-86139785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69B1-03DF-4346-A46C-5C0E6BE8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should be able to access our Web app through</a:t>
            </a:r>
          </a:p>
          <a:p>
            <a:r>
              <a:rPr lang="en-US" sz="2800" dirty="0"/>
              <a:t>&gt;&gt; </a:t>
            </a:r>
            <a:r>
              <a:rPr lang="en-US" sz="2800" dirty="0" err="1"/>
              <a:t>minikube</a:t>
            </a:r>
            <a:r>
              <a:rPr lang="en-US" sz="2800" dirty="0"/>
              <a:t> service webapp-svc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9ADA6-26E2-41E1-9875-6BDC4CEE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11" y="3285926"/>
            <a:ext cx="7773074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50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A12-EE63-4503-A45E-FEBF21A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persistent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E43F-FE05-4C1D-9831-CF577BF6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apply –f mongo-</a:t>
            </a:r>
            <a:r>
              <a:rPr lang="en-US" dirty="0" err="1"/>
              <a:t>pv.yaml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apply –f mongo-</a:t>
            </a:r>
            <a:r>
              <a:rPr lang="en-US" dirty="0" err="1"/>
              <a:t>pvc.yaml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Status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2E3DF-CF1F-4C73-AFA2-DA082FA1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0937"/>
            <a:ext cx="9303327" cy="18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06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A12-EE63-4503-A45E-FEBF21A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E43F-FE05-4C1D-9831-CF577BF6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909"/>
            <a:ext cx="10515600" cy="4351338"/>
          </a:xfrm>
        </p:spPr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mongo.yaml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apply –f mongo-</a:t>
            </a:r>
            <a:r>
              <a:rPr lang="en-US" dirty="0" err="1"/>
              <a:t>svc.yaml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get service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Minikube</a:t>
            </a:r>
            <a:r>
              <a:rPr lang="en-US" dirty="0"/>
              <a:t> service mongo</a:t>
            </a:r>
          </a:p>
          <a:p>
            <a:pPr marL="0" indent="0">
              <a:buNone/>
            </a:pPr>
            <a:r>
              <a:rPr lang="en-US" dirty="0"/>
              <a:t>Status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EA6A0-3119-4AD2-B946-AACB3BE0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5" y="4810630"/>
            <a:ext cx="9327776" cy="1501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D7434D-75B5-4359-A4F3-071F237B4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4" y="3314287"/>
            <a:ext cx="681317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8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824E-6FF8-4FA2-8264-F38F4BAF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RBAC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B574-15AC-4915-B448-096A16F3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C81034-03A4-4549-87A3-2CE8155DE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43071"/>
              </p:ext>
            </p:extLst>
          </p:nvPr>
        </p:nvGraphicFramePr>
        <p:xfrm>
          <a:off x="738188" y="1802606"/>
          <a:ext cx="11453812" cy="43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Bitmap Image" r:id="rId3" imgW="11453040" imgH="4396680" progId="Paint.Picture">
                  <p:embed/>
                </p:oleObj>
              </mc:Choice>
              <mc:Fallback>
                <p:oleObj name="Bitmap Image" r:id="rId3" imgW="11453040" imgH="43966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2C81034-03A4-4549-87A3-2CE8155DEF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188" y="1802606"/>
                        <a:ext cx="11453812" cy="439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118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A38D-5549-46FD-AF21-E8E1F22D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EC72-E23F-4581-820D-2E2A7387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service</a:t>
            </a:r>
          </a:p>
          <a:p>
            <a:r>
              <a:rPr lang="en-US" dirty="0"/>
              <a:t>&gt;&gt;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access through </a:t>
            </a:r>
            <a:r>
              <a:rPr lang="en-US" dirty="0" err="1"/>
              <a:t>minikube</a:t>
            </a:r>
            <a:r>
              <a:rPr lang="en-US" dirty="0"/>
              <a:t> to curl</a:t>
            </a:r>
          </a:p>
          <a:p>
            <a:r>
              <a:rPr lang="en-US" dirty="0"/>
              <a:t>&gt;&gt; </a:t>
            </a:r>
            <a:r>
              <a:rPr lang="en-US" dirty="0" err="1"/>
              <a:t>minikube</a:t>
            </a:r>
            <a:r>
              <a:rPr lang="en-US" dirty="0"/>
              <a:t>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$$ curl 10.100.154.201:27017 (take the </a:t>
            </a:r>
            <a:r>
              <a:rPr lang="en-US" dirty="0" err="1"/>
              <a:t>ClusterIP</a:t>
            </a:r>
            <a:r>
              <a:rPr lang="en-US" dirty="0"/>
              <a:t> address given in your window and add port number to it) </a:t>
            </a:r>
          </a:p>
          <a:p>
            <a:pPr marL="0" indent="0">
              <a:buNone/>
            </a:pPr>
            <a:r>
              <a:rPr lang="en-US" dirty="0"/>
              <a:t>Result: It looks like you are trying to access MongoDB over HTTP on the native driver port.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B5A5E-DAD4-4221-9674-F3F432A0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59" y="2476417"/>
            <a:ext cx="681317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17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5E65-00E2-49A4-B47B-179110DD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collection to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FA94-70A2-4565-8487-CDA7B896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74" y="1825625"/>
            <a:ext cx="10451926" cy="4351338"/>
          </a:xfrm>
        </p:spPr>
        <p:txBody>
          <a:bodyPr>
            <a:noAutofit/>
          </a:bodyPr>
          <a:lstStyle/>
          <a:p>
            <a:r>
              <a:rPr lang="en-US" sz="1400" dirty="0"/>
              <a:t>Inside </a:t>
            </a:r>
            <a:r>
              <a:rPr lang="en-US" sz="1400" dirty="0" err="1"/>
              <a:t>minikube</a:t>
            </a:r>
            <a:r>
              <a:rPr lang="en-US" sz="1400" dirty="0"/>
              <a:t> shell:</a:t>
            </a:r>
          </a:p>
          <a:p>
            <a:r>
              <a:rPr lang="en-US" sz="1400" dirty="0"/>
              <a:t>curl </a:t>
            </a:r>
            <a:r>
              <a:rPr lang="en-US" sz="1400" dirty="0" err="1"/>
              <a:t>webapp:IP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docker@minikube</a:t>
            </a:r>
            <a:r>
              <a:rPr lang="en-US" sz="1400" dirty="0"/>
              <a:t>:~$ curl 10.100.39.72:8080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"message": "Welcome to Tasks app! I am running inside webapp-5f8f9f78b6-sxfpx pod!"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Create Task collection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$ curl </a:t>
            </a:r>
            <a:r>
              <a:rPr lang="en-US" sz="1400" dirty="0" err="1"/>
              <a:t>curl</a:t>
            </a:r>
            <a:r>
              <a:rPr lang="en-US" sz="1400" dirty="0"/>
              <a:t> 10.100.39.72:808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0/tasks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{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"data": []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92929"/>
                </a:solidFill>
                <a:latin typeface="Menlo"/>
              </a:rPr>
              <a:t>Add a Task1</a:t>
            </a:r>
            <a:endParaRPr lang="en-US" sz="1400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92929"/>
                </a:solidFill>
                <a:latin typeface="Menlo"/>
              </a:rPr>
              <a:t>$ 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curl -X POST -d "{\"task\": \"Task 1\"}" http://</a:t>
            </a:r>
            <a:r>
              <a:rPr lang="en-US" sz="1400" dirty="0"/>
              <a:t> 10.100.39.72:808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0 /task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{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"message": "Task saved successfully!"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990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E4-BE2C-4B0A-8983-8C70BD6E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3EA3-CF11-4A92-90CA-C913A077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docker@minikube</a:t>
            </a:r>
            <a:r>
              <a:rPr lang="en-US" sz="2800" dirty="0"/>
              <a:t>:~$ curl 10.100.39.72:8080/tasks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"data": [</a:t>
            </a:r>
          </a:p>
          <a:p>
            <a:pPr marL="0" indent="0">
              <a:buNone/>
            </a:pPr>
            <a:r>
              <a:rPr lang="en-US" sz="2800" dirty="0"/>
              <a:t>    {</a:t>
            </a:r>
          </a:p>
          <a:p>
            <a:pPr marL="0" indent="0">
              <a:buNone/>
            </a:pPr>
            <a:r>
              <a:rPr lang="en-US" sz="2800" dirty="0"/>
              <a:t>      "id": "620abafa5c737ef68e0f1f57",</a:t>
            </a:r>
          </a:p>
          <a:p>
            <a:pPr marL="0" indent="0">
              <a:buNone/>
            </a:pPr>
            <a:r>
              <a:rPr lang="en-US" sz="2800" dirty="0"/>
              <a:t>      "task": "Task 1"</a:t>
            </a:r>
          </a:p>
          <a:p>
            <a:pPr marL="0" indent="0">
              <a:buNone/>
            </a:pPr>
            <a:r>
              <a:rPr lang="en-US" sz="2800" dirty="0"/>
              <a:t>    } ]}</a:t>
            </a:r>
          </a:p>
          <a:p>
            <a:pPr marL="0" indent="0">
              <a:buNone/>
            </a:pPr>
            <a:r>
              <a:rPr lang="en-US" dirty="0"/>
              <a:t>Also I restarted </a:t>
            </a:r>
            <a:r>
              <a:rPr lang="en-US" dirty="0" err="1"/>
              <a:t>minikube</a:t>
            </a:r>
            <a:r>
              <a:rPr lang="en-US" dirty="0"/>
              <a:t> and this data </a:t>
            </a:r>
            <a:r>
              <a:rPr lang="en-US"/>
              <a:t>was there.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91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E8C2-E658-4A74-8F10-163DFD42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</a:t>
            </a:r>
            <a:r>
              <a:rPr lang="en-US" dirty="0" err="1"/>
              <a:t>mongodb-statefulset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0B02-E1A8-47D3-83CC-ABAC94CB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deploy –f </a:t>
            </a:r>
            <a:r>
              <a:rPr lang="en-US" dirty="0" err="1"/>
              <a:t>mongodb-statefulset.yaml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8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C424-0F1A-4713-9095-C9E1C7CD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RBAC Authentication Token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A020-B742-4A5A-8C5F-1C359A5D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folder Kubernetes-samples</a:t>
            </a:r>
          </a:p>
          <a:p>
            <a:r>
              <a:rPr lang="en-US" dirty="0"/>
              <a:t>Copy my code by git clone </a:t>
            </a:r>
            <a:r>
              <a:rPr lang="en-US" dirty="0">
                <a:hlinkClick r:id="rId2"/>
              </a:rPr>
              <a:t>https://github.com/vnarayanan12/kubernetes.git</a:t>
            </a:r>
            <a:endParaRPr lang="en-US" dirty="0"/>
          </a:p>
          <a:p>
            <a:r>
              <a:rPr lang="en-US" dirty="0"/>
              <a:t>Cd Kubernetes </a:t>
            </a:r>
          </a:p>
          <a:p>
            <a:r>
              <a:rPr lang="en-US" dirty="0"/>
              <a:t>Run the following at command prompt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adminuser.yaml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cluster.yaml</a:t>
            </a:r>
            <a:endParaRPr lang="en-US" dirty="0"/>
          </a:p>
          <a:p>
            <a:r>
              <a:rPr lang="en-US" dirty="0"/>
              <a:t>Then create a token by running 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kubernetes</a:t>
            </a:r>
            <a:r>
              <a:rPr lang="en-US" dirty="0"/>
              <a:t>-dashboard get secret $(</a:t>
            </a:r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kubernetes</a:t>
            </a:r>
            <a:r>
              <a:rPr lang="en-US" dirty="0"/>
              <a:t>-dashboard get </a:t>
            </a:r>
            <a:r>
              <a:rPr lang="en-US" dirty="0" err="1"/>
              <a:t>sa</a:t>
            </a:r>
            <a:r>
              <a:rPr lang="en-US" dirty="0"/>
              <a:t>/admin-user -o </a:t>
            </a:r>
            <a:r>
              <a:rPr lang="en-US" dirty="0" err="1"/>
              <a:t>jsonpath</a:t>
            </a:r>
            <a:r>
              <a:rPr lang="en-US" dirty="0"/>
              <a:t>="{.secrets[0].name}") -o go-template="{{.</a:t>
            </a:r>
            <a:r>
              <a:rPr lang="en-US" dirty="0" err="1"/>
              <a:t>data.token</a:t>
            </a:r>
            <a:r>
              <a:rPr lang="en-US" dirty="0"/>
              <a:t> | base64decode}}“</a:t>
            </a:r>
          </a:p>
          <a:p>
            <a:r>
              <a:rPr lang="en-US" dirty="0"/>
              <a:t>Copy and store the token in token.txt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B15E-97BA-4D97-9A0E-11798BB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token and Sign into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7145-338A-4B79-895F-6CB8C702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see this </a:t>
            </a:r>
            <a:r>
              <a:rPr lang="en-US" dirty="0">
                <a:hlinkClick r:id="rId2"/>
              </a:rPr>
              <a:t>http://localhost:8001/api/v1/namespaces/kubernetes-dashboard/services/https:kubernetes-dashboard:/proxy/#/workloads?namespace=default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2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E1633422-01D4-49F1-BE55-48FA6CEC64EE}"/>
              </a:ext>
            </a:extLst>
          </p:cNvPr>
          <p:cNvSpPr/>
          <p:nvPr/>
        </p:nvSpPr>
        <p:spPr>
          <a:xfrm>
            <a:off x="1179301" y="1655122"/>
            <a:ext cx="1346048" cy="189068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46F1CD-D78F-439B-B102-FD700A90891F}"/>
              </a:ext>
            </a:extLst>
          </p:cNvPr>
          <p:cNvSpPr/>
          <p:nvPr/>
        </p:nvSpPr>
        <p:spPr>
          <a:xfrm>
            <a:off x="765484" y="1400586"/>
            <a:ext cx="5321734" cy="5343903"/>
          </a:xfrm>
          <a:prstGeom prst="roundRect">
            <a:avLst/>
          </a:prstGeom>
          <a:noFill/>
          <a:ln w="412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50F620-64BD-4744-BFA7-DEEF92F4698C}"/>
              </a:ext>
            </a:extLst>
          </p:cNvPr>
          <p:cNvSpPr/>
          <p:nvPr/>
        </p:nvSpPr>
        <p:spPr>
          <a:xfrm>
            <a:off x="3473395" y="113510"/>
            <a:ext cx="1336430" cy="8968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E186B-8F66-423E-B55F-E2847E803C08}"/>
              </a:ext>
            </a:extLst>
          </p:cNvPr>
          <p:cNvSpPr/>
          <p:nvPr/>
        </p:nvSpPr>
        <p:spPr>
          <a:xfrm>
            <a:off x="3256507" y="1846346"/>
            <a:ext cx="1787770" cy="8968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API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919D8-3591-48C5-B85E-93BC128F9E2B}"/>
              </a:ext>
            </a:extLst>
          </p:cNvPr>
          <p:cNvSpPr txBox="1"/>
          <p:nvPr/>
        </p:nvSpPr>
        <p:spPr>
          <a:xfrm>
            <a:off x="926847" y="4132385"/>
            <a:ext cx="1850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Kubernetes </a:t>
            </a:r>
          </a:p>
          <a:p>
            <a:r>
              <a:rPr lang="en-US" sz="2400" b="1" dirty="0"/>
              <a:t>Master Node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2F182B1-E49D-4FD4-BFBA-84B5569E71F8}"/>
              </a:ext>
            </a:extLst>
          </p:cNvPr>
          <p:cNvSpPr/>
          <p:nvPr/>
        </p:nvSpPr>
        <p:spPr>
          <a:xfrm>
            <a:off x="3954505" y="2727807"/>
            <a:ext cx="393432" cy="81799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29F994-7DBF-46E2-8842-7B6A7A8E02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141610" y="1010326"/>
            <a:ext cx="8782" cy="83602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13324F-0BF0-4921-AB57-342C9501F422}"/>
              </a:ext>
            </a:extLst>
          </p:cNvPr>
          <p:cNvSpPr txBox="1"/>
          <p:nvPr/>
        </p:nvSpPr>
        <p:spPr>
          <a:xfrm>
            <a:off x="1249672" y="2212303"/>
            <a:ext cx="148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value</a:t>
            </a:r>
          </a:p>
          <a:p>
            <a:r>
              <a:rPr lang="en-US" sz="2400" b="1" dirty="0"/>
              <a:t> store- </a:t>
            </a:r>
            <a:r>
              <a:rPr lang="en-US" sz="2400" b="1" dirty="0" err="1"/>
              <a:t>etcd</a:t>
            </a:r>
            <a:endParaRPr lang="en-US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9B622-0D8B-4A12-90E5-DD699B7A6796}"/>
              </a:ext>
            </a:extLst>
          </p:cNvPr>
          <p:cNvSpPr/>
          <p:nvPr/>
        </p:nvSpPr>
        <p:spPr>
          <a:xfrm>
            <a:off x="3269318" y="3429000"/>
            <a:ext cx="2030380" cy="703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Validates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3EB65-573F-4989-BF47-FD16C395676C}"/>
              </a:ext>
            </a:extLst>
          </p:cNvPr>
          <p:cNvSpPr/>
          <p:nvPr/>
        </p:nvSpPr>
        <p:spPr>
          <a:xfrm>
            <a:off x="3332747" y="5186231"/>
            <a:ext cx="2030380" cy="703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Scheduler schedules  a Pod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4EC190BE-3898-44B2-B026-94F5CE95BF2D}"/>
              </a:ext>
            </a:extLst>
          </p:cNvPr>
          <p:cNvSpPr/>
          <p:nvPr/>
        </p:nvSpPr>
        <p:spPr>
          <a:xfrm>
            <a:off x="2525349" y="2179018"/>
            <a:ext cx="807398" cy="136840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C4D458F3-0C94-45E7-A634-E5B78F549AB2}"/>
              </a:ext>
            </a:extLst>
          </p:cNvPr>
          <p:cNvSpPr/>
          <p:nvPr/>
        </p:nvSpPr>
        <p:spPr>
          <a:xfrm rot="16200000">
            <a:off x="3740869" y="4561987"/>
            <a:ext cx="1007814" cy="206326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3670C-1D7C-4DE2-B58F-B0223C3A0985}"/>
              </a:ext>
            </a:extLst>
          </p:cNvPr>
          <p:cNvSpPr txBox="1"/>
          <p:nvPr/>
        </p:nvSpPr>
        <p:spPr>
          <a:xfrm>
            <a:off x="4222418" y="1014081"/>
            <a:ext cx="88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01DB8C-3F43-4BC3-B8F8-382D25F4EA7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363127" y="2555855"/>
            <a:ext cx="3016282" cy="2982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63C70E-DD6C-4EDF-BD9F-4128DC85723D}"/>
              </a:ext>
            </a:extLst>
          </p:cNvPr>
          <p:cNvSpPr txBox="1"/>
          <p:nvPr/>
        </p:nvSpPr>
        <p:spPr>
          <a:xfrm>
            <a:off x="8323331" y="2752196"/>
            <a:ext cx="20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 Node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22A985-0C04-4807-A141-A8D3BDB5B135}"/>
              </a:ext>
            </a:extLst>
          </p:cNvPr>
          <p:cNvSpPr/>
          <p:nvPr/>
        </p:nvSpPr>
        <p:spPr>
          <a:xfrm>
            <a:off x="6818376" y="140942"/>
            <a:ext cx="4528253" cy="3014034"/>
          </a:xfrm>
          <a:prstGeom prst="round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CACEC6-D4EB-4D20-B701-5A6AB8609EDC}"/>
              </a:ext>
            </a:extLst>
          </p:cNvPr>
          <p:cNvSpPr/>
          <p:nvPr/>
        </p:nvSpPr>
        <p:spPr>
          <a:xfrm>
            <a:off x="8183151" y="266875"/>
            <a:ext cx="1061599" cy="2288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1140BA94-ED91-43F1-A303-C6A04D711391}"/>
              </a:ext>
            </a:extLst>
          </p:cNvPr>
          <p:cNvSpPr/>
          <p:nvPr/>
        </p:nvSpPr>
        <p:spPr>
          <a:xfrm>
            <a:off x="9911829" y="348486"/>
            <a:ext cx="804197" cy="156109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PostgreSQL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86732BB-B36F-4978-A453-36C6A228D0C3}"/>
              </a:ext>
            </a:extLst>
          </p:cNvPr>
          <p:cNvSpPr/>
          <p:nvPr/>
        </p:nvSpPr>
        <p:spPr>
          <a:xfrm>
            <a:off x="9997470" y="2509394"/>
            <a:ext cx="1025429" cy="357716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DE13E22E-9ED2-4399-B72A-4A4008710C55}"/>
              </a:ext>
            </a:extLst>
          </p:cNvPr>
          <p:cNvSpPr/>
          <p:nvPr/>
        </p:nvSpPr>
        <p:spPr>
          <a:xfrm rot="5400000">
            <a:off x="10107820" y="2176433"/>
            <a:ext cx="594802" cy="711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99D6C2-66B1-4DB3-9173-C7DEB60174DE}"/>
              </a:ext>
            </a:extLst>
          </p:cNvPr>
          <p:cNvSpPr/>
          <p:nvPr/>
        </p:nvSpPr>
        <p:spPr>
          <a:xfrm>
            <a:off x="6985854" y="266875"/>
            <a:ext cx="1061599" cy="2288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00B8EA-4B29-494F-B275-B7C464352067}"/>
              </a:ext>
            </a:extLst>
          </p:cNvPr>
          <p:cNvSpPr/>
          <p:nvPr/>
        </p:nvSpPr>
        <p:spPr>
          <a:xfrm>
            <a:off x="1086879" y="5047655"/>
            <a:ext cx="1850956" cy="15106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Controller Monitors a Pod and calls scheduler when Pod dies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A143C8-7152-4A33-965C-9E4CC7B1A8F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2426677" y="2555855"/>
            <a:ext cx="5089977" cy="2630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E1F5B14-E36C-4C87-B1EF-BE6686A9B22C}"/>
              </a:ext>
            </a:extLst>
          </p:cNvPr>
          <p:cNvSpPr txBox="1"/>
          <p:nvPr/>
        </p:nvSpPr>
        <p:spPr>
          <a:xfrm>
            <a:off x="7931779" y="6160256"/>
            <a:ext cx="193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 Node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EA038FF-C9CE-425D-B908-A9792E629282}"/>
              </a:ext>
            </a:extLst>
          </p:cNvPr>
          <p:cNvGrpSpPr/>
          <p:nvPr/>
        </p:nvGrpSpPr>
        <p:grpSpPr>
          <a:xfrm>
            <a:off x="7014635" y="3622619"/>
            <a:ext cx="5350496" cy="3489087"/>
            <a:chOff x="6735717" y="86299"/>
            <a:chExt cx="5350496" cy="34890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8A0A16-95B9-4FFB-A138-E920802626E4}"/>
                </a:ext>
              </a:extLst>
            </p:cNvPr>
            <p:cNvSpPr txBox="1"/>
            <p:nvPr/>
          </p:nvSpPr>
          <p:spPr>
            <a:xfrm>
              <a:off x="8100491" y="3113721"/>
              <a:ext cx="3985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CAC4E66-74AD-49AB-BE73-EEDD945ED433}"/>
                </a:ext>
              </a:extLst>
            </p:cNvPr>
            <p:cNvGrpSpPr/>
            <p:nvPr/>
          </p:nvGrpSpPr>
          <p:grpSpPr>
            <a:xfrm>
              <a:off x="6735717" y="86299"/>
              <a:ext cx="2960204" cy="3014034"/>
              <a:chOff x="6735717" y="86299"/>
              <a:chExt cx="2960204" cy="3014034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214ECE3-43D6-4B34-9966-7961FCDCD399}"/>
                  </a:ext>
                </a:extLst>
              </p:cNvPr>
              <p:cNvSpPr/>
              <p:nvPr/>
            </p:nvSpPr>
            <p:spPr>
              <a:xfrm>
                <a:off x="6735717" y="86299"/>
                <a:ext cx="2960204" cy="3014034"/>
              </a:xfrm>
              <a:prstGeom prst="roundRect">
                <a:avLst/>
              </a:prstGeom>
              <a:noFill/>
              <a:ln w="412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2A2DAF8-63A9-4FA1-80FE-6006B4C1A640}"/>
                  </a:ext>
                </a:extLst>
              </p:cNvPr>
              <p:cNvSpPr/>
              <p:nvPr/>
            </p:nvSpPr>
            <p:spPr>
              <a:xfrm>
                <a:off x="8100491" y="212232"/>
                <a:ext cx="1061599" cy="18917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Pod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3695CAB-35BB-46B0-969E-81C8A647B937}"/>
                  </a:ext>
                </a:extLst>
              </p:cNvPr>
              <p:cNvSpPr/>
              <p:nvPr/>
            </p:nvSpPr>
            <p:spPr>
              <a:xfrm>
                <a:off x="6903194" y="212232"/>
                <a:ext cx="1061599" cy="19857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Pod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Cylinder 64">
            <a:extLst>
              <a:ext uri="{FF2B5EF4-FFF2-40B4-BE49-F238E27FC236}">
                <a16:creationId xmlns:a16="http://schemas.microsoft.com/office/drawing/2014/main" id="{BF5D4DDF-332F-40A2-8D1D-31072AE445DA}"/>
              </a:ext>
            </a:extLst>
          </p:cNvPr>
          <p:cNvSpPr/>
          <p:nvPr/>
        </p:nvSpPr>
        <p:spPr>
          <a:xfrm>
            <a:off x="10176114" y="3466071"/>
            <a:ext cx="804197" cy="156109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 Folder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BE6C6A-ACBD-4942-8A0C-2DAC2ECA3743}"/>
              </a:ext>
            </a:extLst>
          </p:cNvPr>
          <p:cNvCxnSpPr>
            <a:cxnSpLocks/>
            <a:stCxn id="46" idx="3"/>
            <a:endCxn id="20" idx="1"/>
          </p:cNvCxnSpPr>
          <p:nvPr/>
        </p:nvCxnSpPr>
        <p:spPr>
          <a:xfrm flipV="1">
            <a:off x="2937835" y="5537924"/>
            <a:ext cx="394912" cy="26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B51B46-2946-4AEC-8CC1-D506CCAE0AAE}"/>
              </a:ext>
            </a:extLst>
          </p:cNvPr>
          <p:cNvCxnSpPr/>
          <p:nvPr/>
        </p:nvCxnSpPr>
        <p:spPr>
          <a:xfrm flipH="1" flipV="1">
            <a:off x="2326341" y="3545804"/>
            <a:ext cx="1250577" cy="16232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ylinder 78">
            <a:extLst>
              <a:ext uri="{FF2B5EF4-FFF2-40B4-BE49-F238E27FC236}">
                <a16:creationId xmlns:a16="http://schemas.microsoft.com/office/drawing/2014/main" id="{C20376F9-1039-4989-8F97-C67460FE387C}"/>
              </a:ext>
            </a:extLst>
          </p:cNvPr>
          <p:cNvSpPr/>
          <p:nvPr/>
        </p:nvSpPr>
        <p:spPr>
          <a:xfrm>
            <a:off x="10199379" y="5235562"/>
            <a:ext cx="804197" cy="106841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87686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4821CB-A96D-4EBF-8AC0-F70C2E0714FD}"/>
              </a:ext>
            </a:extLst>
          </p:cNvPr>
          <p:cNvSpPr/>
          <p:nvPr/>
        </p:nvSpPr>
        <p:spPr>
          <a:xfrm>
            <a:off x="1337880" y="1410886"/>
            <a:ext cx="2293620" cy="15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URL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4FB4CD-27A9-45F7-8A23-551F7557B7F6}"/>
              </a:ext>
            </a:extLst>
          </p:cNvPr>
          <p:cNvCxnSpPr>
            <a:cxnSpLocks/>
          </p:cNvCxnSpPr>
          <p:nvPr/>
        </p:nvCxnSpPr>
        <p:spPr>
          <a:xfrm>
            <a:off x="3663827" y="2264075"/>
            <a:ext cx="20626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1D3353-C224-4AF9-B580-B6D7B0A3812F}"/>
              </a:ext>
            </a:extLst>
          </p:cNvPr>
          <p:cNvSpPr txBox="1"/>
          <p:nvPr/>
        </p:nvSpPr>
        <p:spPr>
          <a:xfrm>
            <a:off x="3899675" y="1894743"/>
            <a:ext cx="173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 Express</a:t>
            </a:r>
          </a:p>
          <a:p>
            <a:r>
              <a:rPr lang="en-US" dirty="0"/>
              <a:t>External Service</a:t>
            </a:r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853F13-D49C-469C-895E-C8FE63D65A5A}"/>
              </a:ext>
            </a:extLst>
          </p:cNvPr>
          <p:cNvSpPr/>
          <p:nvPr/>
        </p:nvSpPr>
        <p:spPr>
          <a:xfrm>
            <a:off x="5758757" y="811649"/>
            <a:ext cx="5714150" cy="5600581"/>
          </a:xfrm>
          <a:prstGeom prst="round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D86A1-BDFC-488D-B424-6BE07315F9A3}"/>
              </a:ext>
            </a:extLst>
          </p:cNvPr>
          <p:cNvSpPr/>
          <p:nvPr/>
        </p:nvSpPr>
        <p:spPr>
          <a:xfrm>
            <a:off x="8834561" y="1003549"/>
            <a:ext cx="2400192" cy="3488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9F29F19-6681-492F-91F5-D172926C5186}"/>
              </a:ext>
            </a:extLst>
          </p:cNvPr>
          <p:cNvSpPr/>
          <p:nvPr/>
        </p:nvSpPr>
        <p:spPr>
          <a:xfrm>
            <a:off x="9685018" y="1308991"/>
            <a:ext cx="1549735" cy="2378833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B899AE-7B96-4AC6-9626-EC3CDE79D767}"/>
              </a:ext>
            </a:extLst>
          </p:cNvPr>
          <p:cNvSpPr/>
          <p:nvPr/>
        </p:nvSpPr>
        <p:spPr>
          <a:xfrm>
            <a:off x="9823353" y="4675486"/>
            <a:ext cx="1146751" cy="54509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F96C266-C199-45A1-891D-89D68B0617C1}"/>
              </a:ext>
            </a:extLst>
          </p:cNvPr>
          <p:cNvSpPr/>
          <p:nvPr/>
        </p:nvSpPr>
        <p:spPr>
          <a:xfrm rot="5400000">
            <a:off x="9848071" y="4046660"/>
            <a:ext cx="1161099" cy="965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7C3CD1-FBCC-42FA-B23B-CC2A28B6A07A}"/>
              </a:ext>
            </a:extLst>
          </p:cNvPr>
          <p:cNvSpPr/>
          <p:nvPr/>
        </p:nvSpPr>
        <p:spPr>
          <a:xfrm>
            <a:off x="6096000" y="964529"/>
            <a:ext cx="1478288" cy="14233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MongoExpress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My-App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0061A-D496-4F72-999D-C05AA7E35DC2}"/>
              </a:ext>
            </a:extLst>
          </p:cNvPr>
          <p:cNvCxnSpPr>
            <a:cxnSpLocks/>
          </p:cNvCxnSpPr>
          <p:nvPr/>
        </p:nvCxnSpPr>
        <p:spPr>
          <a:xfrm>
            <a:off x="7636270" y="2264075"/>
            <a:ext cx="11982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5E58FC-FB57-4DB4-901E-DC3C674C7C3C}"/>
              </a:ext>
            </a:extLst>
          </p:cNvPr>
          <p:cNvSpPr txBox="1"/>
          <p:nvPr/>
        </p:nvSpPr>
        <p:spPr>
          <a:xfrm>
            <a:off x="7741526" y="2448741"/>
            <a:ext cx="1019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MongoDB</a:t>
            </a:r>
          </a:p>
          <a:p>
            <a:r>
              <a:rPr lang="en-US" sz="1400" dirty="0"/>
              <a:t>Internal Service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A23ADAD3-E68E-4764-8E45-211FB66A5012}"/>
              </a:ext>
            </a:extLst>
          </p:cNvPr>
          <p:cNvSpPr/>
          <p:nvPr/>
        </p:nvSpPr>
        <p:spPr>
          <a:xfrm>
            <a:off x="7771078" y="1025404"/>
            <a:ext cx="994293" cy="8332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Secret 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3475A-19A6-4018-A234-1DDAE5E7A41E}"/>
              </a:ext>
            </a:extLst>
          </p:cNvPr>
          <p:cNvSpPr/>
          <p:nvPr/>
        </p:nvSpPr>
        <p:spPr>
          <a:xfrm>
            <a:off x="1337880" y="3641714"/>
            <a:ext cx="2293620" cy="15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URL</a:t>
            </a:r>
          </a:p>
          <a:p>
            <a:pPr algn="ctr"/>
            <a:r>
              <a:rPr lang="en-US" dirty="0"/>
              <a:t>https://my-app.com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C3B94D1-E325-41E8-9F87-11DA01A82BEF}"/>
              </a:ext>
            </a:extLst>
          </p:cNvPr>
          <p:cNvSpPr/>
          <p:nvPr/>
        </p:nvSpPr>
        <p:spPr>
          <a:xfrm>
            <a:off x="6556406" y="3303269"/>
            <a:ext cx="1048873" cy="757193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My- app ingress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0CDDD2-0E21-4A84-8CE1-250D20D5F0D5}"/>
              </a:ext>
            </a:extLst>
          </p:cNvPr>
          <p:cNvCxnSpPr>
            <a:cxnSpLocks/>
          </p:cNvCxnSpPr>
          <p:nvPr/>
        </p:nvCxnSpPr>
        <p:spPr>
          <a:xfrm>
            <a:off x="3534770" y="4838183"/>
            <a:ext cx="3057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30AD4B-92C4-480A-9F29-11E3754A8AD5}"/>
              </a:ext>
            </a:extLst>
          </p:cNvPr>
          <p:cNvCxnSpPr>
            <a:cxnSpLocks/>
            <a:stCxn id="19" idx="0"/>
            <a:endCxn id="44" idx="2"/>
          </p:cNvCxnSpPr>
          <p:nvPr/>
        </p:nvCxnSpPr>
        <p:spPr>
          <a:xfrm flipH="1" flipV="1">
            <a:off x="7053400" y="3036963"/>
            <a:ext cx="27443" cy="26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E058F-5347-4107-8388-5EF7B79D7263}"/>
              </a:ext>
            </a:extLst>
          </p:cNvPr>
          <p:cNvSpPr/>
          <p:nvPr/>
        </p:nvSpPr>
        <p:spPr>
          <a:xfrm>
            <a:off x="6593528" y="4373752"/>
            <a:ext cx="1187200" cy="1672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Ingress Controller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EDBAD-AC9F-4761-B27E-DFA96F40746B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7080843" y="4060462"/>
            <a:ext cx="27442" cy="31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A670C9-68F4-45D4-A71E-16D84C8951AE}"/>
              </a:ext>
            </a:extLst>
          </p:cNvPr>
          <p:cNvSpPr/>
          <p:nvPr/>
        </p:nvSpPr>
        <p:spPr>
          <a:xfrm>
            <a:off x="6556406" y="2633927"/>
            <a:ext cx="993988" cy="4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My-App service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1B242C-4B15-4B01-8E99-02880A617529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7053400" y="2302657"/>
            <a:ext cx="0" cy="33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7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275822E-E78D-4712-8848-4B370070E08D}"/>
              </a:ext>
            </a:extLst>
          </p:cNvPr>
          <p:cNvSpPr/>
          <p:nvPr/>
        </p:nvSpPr>
        <p:spPr>
          <a:xfrm>
            <a:off x="8828853" y="1088668"/>
            <a:ext cx="2519250" cy="35086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853F13-D49C-469C-895E-C8FE63D65A5A}"/>
              </a:ext>
            </a:extLst>
          </p:cNvPr>
          <p:cNvSpPr/>
          <p:nvPr/>
        </p:nvSpPr>
        <p:spPr>
          <a:xfrm>
            <a:off x="4376891" y="811649"/>
            <a:ext cx="7048391" cy="5600581"/>
          </a:xfrm>
          <a:prstGeom prst="round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9F29F19-6681-492F-91F5-D172926C5186}"/>
              </a:ext>
            </a:extLst>
          </p:cNvPr>
          <p:cNvSpPr/>
          <p:nvPr/>
        </p:nvSpPr>
        <p:spPr>
          <a:xfrm>
            <a:off x="10128195" y="2331561"/>
            <a:ext cx="1146669" cy="1022905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MongoDB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B899AE-7B96-4AC6-9626-EC3CDE79D767}"/>
              </a:ext>
            </a:extLst>
          </p:cNvPr>
          <p:cNvSpPr/>
          <p:nvPr/>
        </p:nvSpPr>
        <p:spPr>
          <a:xfrm>
            <a:off x="4670183" y="2460828"/>
            <a:ext cx="1146751" cy="54509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7C3CD1-FBCC-42FA-B23B-CC2A28B6A07A}"/>
              </a:ext>
            </a:extLst>
          </p:cNvPr>
          <p:cNvSpPr/>
          <p:nvPr/>
        </p:nvSpPr>
        <p:spPr>
          <a:xfrm>
            <a:off x="6096000" y="811649"/>
            <a:ext cx="1478288" cy="1607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Deployment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My App container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0061A-D496-4F72-999D-C05AA7E35DC2}"/>
              </a:ext>
            </a:extLst>
          </p:cNvPr>
          <p:cNvCxnSpPr>
            <a:cxnSpLocks/>
          </p:cNvCxnSpPr>
          <p:nvPr/>
        </p:nvCxnSpPr>
        <p:spPr>
          <a:xfrm>
            <a:off x="7550394" y="2264075"/>
            <a:ext cx="12841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5E58FC-FB57-4DB4-901E-DC3C674C7C3C}"/>
              </a:ext>
            </a:extLst>
          </p:cNvPr>
          <p:cNvSpPr txBox="1"/>
          <p:nvPr/>
        </p:nvSpPr>
        <p:spPr>
          <a:xfrm>
            <a:off x="7731712" y="1994713"/>
            <a:ext cx="1019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MongoDB</a:t>
            </a:r>
          </a:p>
          <a:p>
            <a:r>
              <a:rPr lang="en-US" sz="1400" dirty="0"/>
              <a:t>Internal Service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A23ADAD3-E68E-4764-8E45-211FB66A5012}"/>
              </a:ext>
            </a:extLst>
          </p:cNvPr>
          <p:cNvSpPr/>
          <p:nvPr/>
        </p:nvSpPr>
        <p:spPr>
          <a:xfrm>
            <a:off x="7757381" y="1025117"/>
            <a:ext cx="994293" cy="8332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Secret 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3475A-19A6-4018-A234-1DDAE5E7A41E}"/>
              </a:ext>
            </a:extLst>
          </p:cNvPr>
          <p:cNvSpPr/>
          <p:nvPr/>
        </p:nvSpPr>
        <p:spPr>
          <a:xfrm>
            <a:off x="1337880" y="3641714"/>
            <a:ext cx="2293620" cy="15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URL</a:t>
            </a:r>
          </a:p>
          <a:p>
            <a:pPr algn="ctr"/>
            <a:r>
              <a:rPr lang="en-US" dirty="0"/>
              <a:t>https://my-app.com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C3B94D1-E325-41E8-9F87-11DA01A82BEF}"/>
              </a:ext>
            </a:extLst>
          </p:cNvPr>
          <p:cNvSpPr/>
          <p:nvPr/>
        </p:nvSpPr>
        <p:spPr>
          <a:xfrm>
            <a:off x="6309887" y="3452951"/>
            <a:ext cx="1048873" cy="757193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My- app ingress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0CDDD2-0E21-4A84-8CE1-250D20D5F0D5}"/>
              </a:ext>
            </a:extLst>
          </p:cNvPr>
          <p:cNvCxnSpPr>
            <a:cxnSpLocks/>
          </p:cNvCxnSpPr>
          <p:nvPr/>
        </p:nvCxnSpPr>
        <p:spPr>
          <a:xfrm>
            <a:off x="3534770" y="4838183"/>
            <a:ext cx="27067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30AD4B-92C4-480A-9F29-11E3754A8AD5}"/>
              </a:ext>
            </a:extLst>
          </p:cNvPr>
          <p:cNvCxnSpPr>
            <a:cxnSpLocks/>
            <a:stCxn id="19" idx="0"/>
            <a:endCxn id="44" idx="2"/>
          </p:cNvCxnSpPr>
          <p:nvPr/>
        </p:nvCxnSpPr>
        <p:spPr>
          <a:xfrm flipH="1" flipV="1">
            <a:off x="6821554" y="3264137"/>
            <a:ext cx="12770" cy="1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E058F-5347-4107-8388-5EF7B79D7263}"/>
              </a:ext>
            </a:extLst>
          </p:cNvPr>
          <p:cNvSpPr/>
          <p:nvPr/>
        </p:nvSpPr>
        <p:spPr>
          <a:xfrm>
            <a:off x="6241544" y="4623828"/>
            <a:ext cx="1187200" cy="1672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Ingress Controller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EDBAD-AC9F-4761-B27E-DFA96F40746B}"/>
              </a:ext>
            </a:extLst>
          </p:cNvPr>
          <p:cNvCxnSpPr>
            <a:cxnSpLocks/>
            <a:stCxn id="28" idx="0"/>
            <a:endCxn id="19" idx="3"/>
          </p:cNvCxnSpPr>
          <p:nvPr/>
        </p:nvCxnSpPr>
        <p:spPr>
          <a:xfrm flipH="1" flipV="1">
            <a:off x="6834324" y="4210144"/>
            <a:ext cx="820" cy="41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A670C9-68F4-45D4-A71E-16D84C8951AE}"/>
              </a:ext>
            </a:extLst>
          </p:cNvPr>
          <p:cNvSpPr/>
          <p:nvPr/>
        </p:nvSpPr>
        <p:spPr>
          <a:xfrm>
            <a:off x="6082410" y="2861101"/>
            <a:ext cx="1478288" cy="4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My-App service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1B242C-4B15-4B01-8E99-02880A617529}"/>
              </a:ext>
            </a:extLst>
          </p:cNvPr>
          <p:cNvCxnSpPr>
            <a:cxnSpLocks/>
            <a:stCxn id="44" idx="0"/>
            <a:endCxn id="16" idx="2"/>
          </p:cNvCxnSpPr>
          <p:nvPr/>
        </p:nvCxnSpPr>
        <p:spPr>
          <a:xfrm flipV="1">
            <a:off x="6821554" y="2418728"/>
            <a:ext cx="13590" cy="44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entagon 33">
            <a:extLst>
              <a:ext uri="{FF2B5EF4-FFF2-40B4-BE49-F238E27FC236}">
                <a16:creationId xmlns:a16="http://schemas.microsoft.com/office/drawing/2014/main" id="{8F584EED-04A5-4DE1-A0F2-609AD38EDD45}"/>
              </a:ext>
            </a:extLst>
          </p:cNvPr>
          <p:cNvSpPr/>
          <p:nvPr/>
        </p:nvSpPr>
        <p:spPr>
          <a:xfrm>
            <a:off x="4918614" y="1101317"/>
            <a:ext cx="994293" cy="8332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Config Map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F5E4DB-A256-4A61-81B2-7B3D58598C96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9593959" y="4163472"/>
            <a:ext cx="0" cy="7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00202A-054D-4F0E-988E-E0103ECA827D}"/>
              </a:ext>
            </a:extLst>
          </p:cNvPr>
          <p:cNvSpPr txBox="1"/>
          <p:nvPr/>
        </p:nvSpPr>
        <p:spPr>
          <a:xfrm flipH="1">
            <a:off x="9069521" y="1238151"/>
            <a:ext cx="180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Pod </a:t>
            </a:r>
            <a:r>
              <a:rPr lang="en-US" b="1" dirty="0" err="1"/>
              <a:t>StatefulSet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70E9BE-2055-49A4-A828-653FF22C7DAC}"/>
              </a:ext>
            </a:extLst>
          </p:cNvPr>
          <p:cNvCxnSpPr/>
          <p:nvPr/>
        </p:nvCxnSpPr>
        <p:spPr>
          <a:xfrm flipH="1">
            <a:off x="5630333" y="1994713"/>
            <a:ext cx="452077" cy="424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6D228D-4584-447E-B8BD-F4E6AD4B6113}"/>
              </a:ext>
            </a:extLst>
          </p:cNvPr>
          <p:cNvSpPr txBox="1"/>
          <p:nvPr/>
        </p:nvSpPr>
        <p:spPr>
          <a:xfrm rot="19253464">
            <a:off x="5448540" y="1990057"/>
            <a:ext cx="58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51E3A86-75B4-4318-8DC2-8F73ACA37B3A}"/>
              </a:ext>
            </a:extLst>
          </p:cNvPr>
          <p:cNvSpPr/>
          <p:nvPr/>
        </p:nvSpPr>
        <p:spPr>
          <a:xfrm>
            <a:off x="8174136" y="5613400"/>
            <a:ext cx="902132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storage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B09B6C2B-8E7E-4A90-8D59-305CC91752C9}"/>
              </a:ext>
            </a:extLst>
          </p:cNvPr>
          <p:cNvSpPr/>
          <p:nvPr/>
        </p:nvSpPr>
        <p:spPr>
          <a:xfrm>
            <a:off x="9069522" y="3206173"/>
            <a:ext cx="1048873" cy="957299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Persistent Volume Claim</a:t>
            </a: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DDA6D966-9739-4A35-BB74-02F6492F820A}"/>
              </a:ext>
            </a:extLst>
          </p:cNvPr>
          <p:cNvSpPr/>
          <p:nvPr/>
        </p:nvSpPr>
        <p:spPr>
          <a:xfrm>
            <a:off x="8834561" y="4794784"/>
            <a:ext cx="1048873" cy="957299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Persistent Volume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1799CD2-5932-4391-A204-C381EF8C67EB}"/>
              </a:ext>
            </a:extLst>
          </p:cNvPr>
          <p:cNvSpPr/>
          <p:nvPr/>
        </p:nvSpPr>
        <p:spPr>
          <a:xfrm>
            <a:off x="8964505" y="1667570"/>
            <a:ext cx="1529628" cy="58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MongoExpress</a:t>
            </a:r>
            <a:r>
              <a:rPr lang="en-US" dirty="0"/>
              <a:t> Container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1674A52-B210-46B3-B66C-61658A8B12AF}"/>
              </a:ext>
            </a:extLst>
          </p:cNvPr>
          <p:cNvCxnSpPr/>
          <p:nvPr/>
        </p:nvCxnSpPr>
        <p:spPr>
          <a:xfrm>
            <a:off x="9883434" y="2264075"/>
            <a:ext cx="244761" cy="15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73F8D7-39A6-4BB6-AFE4-01ECDB2EC142}"/>
              </a:ext>
            </a:extLst>
          </p:cNvPr>
          <p:cNvCxnSpPr>
            <a:endCxn id="51" idx="0"/>
          </p:cNvCxnSpPr>
          <p:nvPr/>
        </p:nvCxnSpPr>
        <p:spPr>
          <a:xfrm>
            <a:off x="9482667" y="2264075"/>
            <a:ext cx="111292" cy="94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7329</TotalTime>
  <Words>1943</Words>
  <Application>Microsoft Office PowerPoint</Application>
  <PresentationFormat>Widescreen</PresentationFormat>
  <Paragraphs>296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Arial</vt:lpstr>
      <vt:lpstr>Arial Unicode MS</vt:lpstr>
      <vt:lpstr>Calibri</vt:lpstr>
      <vt:lpstr>Calibri Light</vt:lpstr>
      <vt:lpstr>charter</vt:lpstr>
      <vt:lpstr>Menlo</vt:lpstr>
      <vt:lpstr>open sans</vt:lpstr>
      <vt:lpstr>open sans</vt:lpstr>
      <vt:lpstr>SFMono-Regular</vt:lpstr>
      <vt:lpstr>sohne</vt:lpstr>
      <vt:lpstr>Times New Roman</vt:lpstr>
      <vt:lpstr>ui-monospace</vt:lpstr>
      <vt:lpstr>Office Theme</vt:lpstr>
      <vt:lpstr>Bitmap Image</vt:lpstr>
      <vt:lpstr>Simple Web App/MongoDB  on Kubernetes</vt:lpstr>
      <vt:lpstr>Prerequisites</vt:lpstr>
      <vt:lpstr>View the Dashboard</vt:lpstr>
      <vt:lpstr>Create RBAC token</vt:lpstr>
      <vt:lpstr>Create RBAC Authentication Token </vt:lpstr>
      <vt:lpstr>Copy the token and Sign into Dashboard</vt:lpstr>
      <vt:lpstr>PowerPoint Presentation</vt:lpstr>
      <vt:lpstr>PowerPoint Presentation</vt:lpstr>
      <vt:lpstr>PowerPoint Presentation</vt:lpstr>
      <vt:lpstr>Install all clients and service</vt:lpstr>
      <vt:lpstr>Minikube start screen</vt:lpstr>
      <vt:lpstr>Minikube status</vt:lpstr>
      <vt:lpstr>How the mongo db works</vt:lpstr>
      <vt:lpstr>Mongo express service URL</vt:lpstr>
      <vt:lpstr>Create a collection and New Document</vt:lpstr>
      <vt:lpstr>New Document</vt:lpstr>
      <vt:lpstr>Create a Mount</vt:lpstr>
      <vt:lpstr>Volumes defined</vt:lpstr>
      <vt:lpstr>Storage</vt:lpstr>
      <vt:lpstr>Deploy Persistent Volume</vt:lpstr>
      <vt:lpstr>Deploy Persistent Volume Claim</vt:lpstr>
      <vt:lpstr>Persistent Volume and Claim</vt:lpstr>
      <vt:lpstr>Configure a Pod to use the persistent Volume Claim</vt:lpstr>
      <vt:lpstr>Run the app</vt:lpstr>
      <vt:lpstr>App to Mongodb Replica set</vt:lpstr>
      <vt:lpstr>Deploy Mongo DB Statefulset and Headless service in Kubernetes</vt:lpstr>
      <vt:lpstr>MongoDB Cluster Admin Set up Manually</vt:lpstr>
      <vt:lpstr>Set up admin </vt:lpstr>
      <vt:lpstr>Create the administrator for Mongodb</vt:lpstr>
      <vt:lpstr>Dashboard status to see Stateful Sets and Mongodb Replica Sets</vt:lpstr>
      <vt:lpstr>Implement A Web App</vt:lpstr>
      <vt:lpstr>Run webapp</vt:lpstr>
      <vt:lpstr>Deployment</vt:lpstr>
      <vt:lpstr>Scale Deployment</vt:lpstr>
      <vt:lpstr>Load Balancer service</vt:lpstr>
      <vt:lpstr>Webapp-svc</vt:lpstr>
      <vt:lpstr>Web URL</vt:lpstr>
      <vt:lpstr>MongoDb persistent volume</vt:lpstr>
      <vt:lpstr>Mongo Deployments</vt:lpstr>
      <vt:lpstr>Open Mongodb</vt:lpstr>
      <vt:lpstr>Adding a collection to MongoDB</vt:lpstr>
      <vt:lpstr>Display collection</vt:lpstr>
      <vt:lpstr>Deploy mongodb-statefulset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Viji Narayanan</dc:creator>
  <cp:lastModifiedBy>Viji Narayanan</cp:lastModifiedBy>
  <cp:revision>77</cp:revision>
  <dcterms:created xsi:type="dcterms:W3CDTF">2022-01-21T17:03:28Z</dcterms:created>
  <dcterms:modified xsi:type="dcterms:W3CDTF">2022-02-16T20:15:08Z</dcterms:modified>
</cp:coreProperties>
</file>