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3" r:id="rId4"/>
    <p:sldId id="264" r:id="rId5"/>
    <p:sldId id="265" r:id="rId6"/>
    <p:sldId id="266" r:id="rId7"/>
    <p:sldId id="271" r:id="rId8"/>
    <p:sldId id="272" r:id="rId9"/>
    <p:sldId id="281" r:id="rId10"/>
    <p:sldId id="275" r:id="rId11"/>
    <p:sldId id="290" r:id="rId12"/>
    <p:sldId id="291" r:id="rId13"/>
    <p:sldId id="277" r:id="rId14"/>
    <p:sldId id="276" r:id="rId15"/>
    <p:sldId id="293" r:id="rId16"/>
    <p:sldId id="29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BEB226-A507-4CFD-8E22-BE115201DBAB}" v="20" dt="2022-02-04T21:59:03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296" autoAdjust="0"/>
    <p:restoredTop sz="94660"/>
  </p:normalViewPr>
  <p:slideViewPr>
    <p:cSldViewPr snapToGrid="0">
      <p:cViewPr>
        <p:scale>
          <a:sx n="61" d="100"/>
          <a:sy n="61" d="100"/>
        </p:scale>
        <p:origin x="72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1DDF3-F443-498F-A3E8-9BC5B39427E0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B08B4-3623-45DD-BFA4-70D03C0F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41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B9BA-0DAC-42B0-98E0-7EF741A56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249ED-4466-480A-8674-ECF1063B5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F87C6-62D6-42AB-9359-27B7C39A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7C430-85BD-4465-B712-BCA53A79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9C05E-C5B3-4021-B672-3DA82044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5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16FB-F003-4600-9CA1-F552C444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19622-905A-44E2-B638-8B8FB1BCF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0BAEC-3F9D-4073-B61D-9A38306D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5A13B-AEFF-46CF-8E3C-312D39DC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0094F-1FA7-4B83-A343-C3440BF1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4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9F53B-FBD5-4A09-BD38-5181433E9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A20BA-5A79-461B-8986-FC9630980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A26BE-BAC5-48E9-8DD5-0805ACDF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05EAD-835B-46A6-B970-97604D2CC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7F73E-CF3F-4046-874A-ED1AEA56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F41C-8460-4DC8-807B-05810030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83A7B-4381-4618-95BA-915E15772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44912-71C4-4A8E-A629-4B84E61E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B7D2-39AF-4585-9E79-DD0FAB35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EC36D-7F03-4948-92CD-F7A29511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8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F7D7-06F4-498F-B900-D1B1D1BC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A5925-C8E0-4618-B21F-045FF5237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078FF-7E04-4936-A567-B3BF09E5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DD50F-5443-45C1-856D-2F354942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278BE-F01F-4DE4-90A3-7BD90EF9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1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8A61-7FAF-4048-838D-88003B87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4DFBE-A4C9-43E5-B6AE-A30FB9020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CAB16-4FF3-4E91-86CA-111089C86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1068D-9298-42BB-A324-FBEE6832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6050B-C65C-454F-A67A-3B48F247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ECF88-D96A-40DA-B87B-1F69E986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6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2C74-E17D-4627-BF4B-70A8CF0A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130EA-1684-49D0-AA78-BBF1E4537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78557-750C-4028-A756-23781032F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57E8B-662C-4AF5-B13C-6741ED01A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87DBA-7AAE-48C2-A9BA-A3E93D9A8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11C64-4711-4336-B37F-58D8179F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FD638-8C78-4A0F-8610-11DFB605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2BE166-5B03-439A-AC69-9CB6D13D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B75D-F382-4C05-A2A1-B8DFB567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602DE-8181-4A90-BB91-4A566E8A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910CC-27F4-46C9-8205-96194167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1A233-C923-4EB0-B6EF-A7E161A2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0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25AEF-1844-47E9-9BAF-AB7159EC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19BC8-8428-45E8-9983-9DFBB773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4723B-07B7-4A1A-9FE8-61FA0894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6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8C32-1FC7-4125-A1F8-7F82039D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C1B8F-A554-416E-9123-BAD52B946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69CCC-0806-4F6E-B523-9BCA38CCC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39755-C689-4B69-A894-6FA3796D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89FF8-CFD7-4F03-A09D-81551765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6588A-5411-4C1C-8B95-3B241755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9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8356-8D5D-495D-BADC-8CD788E0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E7525-3305-42DB-90FF-D30513041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4B549-398F-4DD8-A55F-0F968F653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EF858-A3C6-4833-9894-E7AEAC7D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84744-A003-4893-BEB8-CDD3D2DA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4D490-7249-4BBE-95C8-F0317B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1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5799B-8978-4CC6-8D1F-C583ADE4A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785C5-A1B4-4428-A92B-CE9981499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23860-EF88-46D3-91BA-B8730E1C8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120BD-895E-4713-94DA-3254ED71BBA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AB4D9-F665-49EE-9093-C565E9F86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CE233-7B22-408B-9147-844919964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0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docs.docker.com/desktop/windows/instal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urceforge.net/projects/minikube.mirror/" TargetMode="External"/><Relationship Id="rId5" Type="http://schemas.openxmlformats.org/officeDocument/2006/relationships/hyperlink" Target="https://kubernetes.io/docs/setup/" TargetMode="External"/><Relationship Id="rId4" Type="http://schemas.openxmlformats.org/officeDocument/2006/relationships/hyperlink" Target="https://git-scm.com/download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narayanan12/kubernetes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1/api/v1/namespaces/kubernetes-dashboard/services/https:kubernetes-dashboard:/proxy/#/workloads?namespace=defaul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1A839-7132-4E8E-A911-0D2324010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Web App/MongoDB  on 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D9B67-E489-47C9-9A45-CC38C84F7D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79291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E0F3F-D5B6-42E8-804B-431251D8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all clients and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3AD45-AFE9-4AEB-A323-568C24E90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clone vnarayanan12/</a:t>
            </a:r>
            <a:r>
              <a:rPr lang="en-US" dirty="0" err="1"/>
              <a:t>mongodb</a:t>
            </a:r>
            <a:r>
              <a:rPr lang="en-US" dirty="0"/>
              <a:t>-deployment</a:t>
            </a:r>
          </a:p>
          <a:p>
            <a:r>
              <a:rPr lang="en-US" dirty="0"/>
              <a:t>Make sure Docker desktop is running</a:t>
            </a:r>
          </a:p>
          <a:p>
            <a:r>
              <a:rPr lang="en-US" dirty="0" err="1"/>
              <a:t>Minikube</a:t>
            </a:r>
            <a:r>
              <a:rPr lang="en-US" dirty="0"/>
              <a:t> start</a:t>
            </a:r>
          </a:p>
          <a:p>
            <a:r>
              <a:rPr lang="en-US" dirty="0" err="1"/>
              <a:t>Minikube</a:t>
            </a:r>
            <a:r>
              <a:rPr lang="en-US" dirty="0"/>
              <a:t> status – check if it is all configured</a:t>
            </a:r>
          </a:p>
          <a:p>
            <a:r>
              <a:rPr lang="en-US" dirty="0" err="1"/>
              <a:t>Minikube</a:t>
            </a:r>
            <a:r>
              <a:rPr lang="en-US" dirty="0"/>
              <a:t> update-context if stale</a:t>
            </a:r>
          </a:p>
          <a:p>
            <a:r>
              <a:rPr lang="en-US" dirty="0"/>
              <a:t>Follow the "</a:t>
            </a:r>
            <a:r>
              <a:rPr lang="en-US" dirty="0" err="1"/>
              <a:t>mongodb</a:t>
            </a:r>
            <a:r>
              <a:rPr lang="en-US" dirty="0"/>
              <a:t>-deployment\k8s-commands.md"</a:t>
            </a:r>
          </a:p>
        </p:txBody>
      </p:sp>
    </p:spTree>
    <p:extLst>
      <p:ext uri="{BB962C8B-B14F-4D97-AF65-F5344CB8AC3E}">
        <p14:creationId xmlns:p14="http://schemas.microsoft.com/office/powerpoint/2010/main" val="2854061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3BB1-243C-4C62-8717-4D30CA39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Minikube</a:t>
            </a:r>
            <a:r>
              <a:rPr lang="en-US" dirty="0"/>
              <a:t> start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188DEC-AC64-4B7A-B5DF-EC193F816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847" y="1886560"/>
            <a:ext cx="9998306" cy="4229467"/>
          </a:xfrm>
        </p:spPr>
      </p:pic>
    </p:spTree>
    <p:extLst>
      <p:ext uri="{BB962C8B-B14F-4D97-AF65-F5344CB8AC3E}">
        <p14:creationId xmlns:p14="http://schemas.microsoft.com/office/powerpoint/2010/main" val="29386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58105-7A1E-407E-BEF1-E781273A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Minikube</a:t>
            </a:r>
            <a:r>
              <a:rPr lang="en-US" dirty="0"/>
              <a:t>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CF7A80-EB26-429B-B1D3-6D0131D3A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1" y="2004164"/>
            <a:ext cx="6903948" cy="2709661"/>
          </a:xfrm>
        </p:spPr>
      </p:pic>
    </p:spTree>
    <p:extLst>
      <p:ext uri="{BB962C8B-B14F-4D97-AF65-F5344CB8AC3E}">
        <p14:creationId xmlns:p14="http://schemas.microsoft.com/office/powerpoint/2010/main" val="2335213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828C-6085-4460-983C-5636DC743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mongo </a:t>
            </a:r>
            <a:r>
              <a:rPr lang="en-US" dirty="0" err="1"/>
              <a:t>db</a:t>
            </a:r>
            <a:r>
              <a:rPr lang="en-US" dirty="0"/>
              <a:t> 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D511E4-98A1-4718-8190-F423B65B2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0818" y="1837026"/>
            <a:ext cx="3970364" cy="4328535"/>
          </a:xfrm>
        </p:spPr>
      </p:pic>
    </p:spTree>
    <p:extLst>
      <p:ext uri="{BB962C8B-B14F-4D97-AF65-F5344CB8AC3E}">
        <p14:creationId xmlns:p14="http://schemas.microsoft.com/office/powerpoint/2010/main" val="4045920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EFEA-99A3-4819-B2E8-294D07D8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express service URL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C1DD69-5D7A-439E-B6BD-5D14A35FC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842" y="1825625"/>
            <a:ext cx="9864315" cy="4351338"/>
          </a:xfrm>
        </p:spPr>
      </p:pic>
    </p:spTree>
    <p:extLst>
      <p:ext uri="{BB962C8B-B14F-4D97-AF65-F5344CB8AC3E}">
        <p14:creationId xmlns:p14="http://schemas.microsoft.com/office/powerpoint/2010/main" val="3010141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E7BF-9770-4B8D-A897-3A4A6314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collection and New Document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7C7CE1-BDF2-45F8-B342-D0EBA5162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037" y="1825625"/>
            <a:ext cx="9883925" cy="4351338"/>
          </a:xfrm>
        </p:spPr>
      </p:pic>
    </p:spTree>
    <p:extLst>
      <p:ext uri="{BB962C8B-B14F-4D97-AF65-F5344CB8AC3E}">
        <p14:creationId xmlns:p14="http://schemas.microsoft.com/office/powerpoint/2010/main" val="1210413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E7BF-9770-4B8D-A897-3A4A6314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Document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70D74-BCDE-40CA-BBDE-86EB8F487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document given in this JSON</a:t>
            </a:r>
          </a:p>
          <a:p>
            <a:r>
              <a:rPr lang="en-US" dirty="0"/>
              <a:t>"C:\mongodb-deployment\simpleInput.json“</a:t>
            </a:r>
          </a:p>
          <a:p>
            <a:r>
              <a:rPr lang="en-US" dirty="0"/>
              <a:t>Copy this when you click on new Document and see if it gets added.</a:t>
            </a:r>
          </a:p>
          <a:p>
            <a:r>
              <a:rPr lang="en-US" dirty="0"/>
              <a:t>Explore </a:t>
            </a:r>
            <a:r>
              <a:rPr lang="en-US" dirty="0" err="1"/>
              <a:t>Mongodb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4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7474C-8C6B-4168-8FB7-2B7B0D57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F4D5-7DE5-4E06-B362-E6C1DF585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Install Docker Desktop</a:t>
            </a:r>
            <a:endParaRPr lang="en-US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71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Python 3.7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installed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71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installed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download Kubernetes by following </a:t>
            </a:r>
            <a:r>
              <a:rPr lang="en-US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https://kubernetes.io/docs/setup/</a:t>
            </a:r>
            <a:endParaRPr lang="en-US" u="sng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u="sng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Install </a:t>
            </a:r>
            <a:r>
              <a:rPr lang="en-US" u="sng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minikube</a:t>
            </a:r>
            <a:r>
              <a:rPr lang="en-US" u="sng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en-US" u="sng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windows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5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179D-2EF4-480E-97E8-40A04B4E3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the Dashboard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301B3B-6B48-45DE-82E8-A53E790EC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viewing the Dashboard, type on command prompt</a:t>
            </a:r>
          </a:p>
          <a:p>
            <a:pPr marL="0" indent="0">
              <a:buNone/>
            </a:pPr>
            <a:r>
              <a:rPr lang="en-US" dirty="0"/>
              <a:t> &gt;&gt; </a:t>
            </a:r>
            <a:r>
              <a:rPr lang="en-US" dirty="0" err="1"/>
              <a:t>minikube</a:t>
            </a:r>
            <a:r>
              <a:rPr lang="en-US" dirty="0"/>
              <a:t> tunnel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minikube</a:t>
            </a:r>
            <a:r>
              <a:rPr lang="en-US" dirty="0"/>
              <a:t> dashboard</a:t>
            </a:r>
          </a:p>
        </p:txBody>
      </p:sp>
    </p:spTree>
    <p:extLst>
      <p:ext uri="{BB962C8B-B14F-4D97-AF65-F5344CB8AC3E}">
        <p14:creationId xmlns:p14="http://schemas.microsoft.com/office/powerpoint/2010/main" val="340254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824E-6FF8-4FA2-8264-F38F4BAF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RBAC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B574-15AC-4915-B448-096A16F39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2C81034-03A4-4549-87A3-2CE8155DEF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043071"/>
              </p:ext>
            </p:extLst>
          </p:nvPr>
        </p:nvGraphicFramePr>
        <p:xfrm>
          <a:off x="738188" y="1802606"/>
          <a:ext cx="11453812" cy="439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map Image" r:id="rId3" imgW="11453040" imgH="4396680" progId="Paint.Picture">
                  <p:embed/>
                </p:oleObj>
              </mc:Choice>
              <mc:Fallback>
                <p:oleObj name="Bitmap Image" r:id="rId3" imgW="11453040" imgH="439668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2C81034-03A4-4549-87A3-2CE8155DEF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8188" y="1802606"/>
                        <a:ext cx="11453812" cy="439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611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C424-0F1A-4713-9095-C9E1C7CD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RBAC Authentication Token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4A020-B742-4A5A-8C5F-1C359A5D8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Create a folder Kubernetes-samples</a:t>
            </a:r>
          </a:p>
          <a:p>
            <a:r>
              <a:rPr lang="en-US" dirty="0"/>
              <a:t>Copy my code by git clone </a:t>
            </a:r>
            <a:r>
              <a:rPr lang="en-US" dirty="0">
                <a:hlinkClick r:id="rId2"/>
              </a:rPr>
              <a:t>https://github.com/vnarayanan12/kubernetes.git</a:t>
            </a:r>
            <a:endParaRPr lang="en-US" dirty="0"/>
          </a:p>
          <a:p>
            <a:r>
              <a:rPr lang="en-US" dirty="0"/>
              <a:t>Cd Kubernetes </a:t>
            </a:r>
          </a:p>
          <a:p>
            <a:r>
              <a:rPr lang="en-US" dirty="0"/>
              <a:t>Run the following at command prompt</a:t>
            </a:r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apply –f </a:t>
            </a:r>
            <a:r>
              <a:rPr lang="en-US" dirty="0" err="1"/>
              <a:t>adminuser.yaml</a:t>
            </a:r>
            <a:endParaRPr lang="en-US" dirty="0"/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apply –f </a:t>
            </a:r>
            <a:r>
              <a:rPr lang="en-US" dirty="0" err="1"/>
              <a:t>cluster.yaml</a:t>
            </a:r>
            <a:endParaRPr lang="en-US" dirty="0"/>
          </a:p>
          <a:p>
            <a:r>
              <a:rPr lang="en-US" dirty="0"/>
              <a:t>Then create a token by running </a:t>
            </a:r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-n </a:t>
            </a:r>
            <a:r>
              <a:rPr lang="en-US" dirty="0" err="1"/>
              <a:t>kubernetes</a:t>
            </a:r>
            <a:r>
              <a:rPr lang="en-US" dirty="0"/>
              <a:t>-dashboard get secret $(</a:t>
            </a:r>
            <a:r>
              <a:rPr lang="en-US" dirty="0" err="1"/>
              <a:t>kubectl</a:t>
            </a:r>
            <a:r>
              <a:rPr lang="en-US" dirty="0"/>
              <a:t> -n </a:t>
            </a:r>
            <a:r>
              <a:rPr lang="en-US" dirty="0" err="1"/>
              <a:t>kubernetes</a:t>
            </a:r>
            <a:r>
              <a:rPr lang="en-US" dirty="0"/>
              <a:t>-dashboard get </a:t>
            </a:r>
            <a:r>
              <a:rPr lang="en-US" dirty="0" err="1"/>
              <a:t>sa</a:t>
            </a:r>
            <a:r>
              <a:rPr lang="en-US" dirty="0"/>
              <a:t>/admin-user -o </a:t>
            </a:r>
            <a:r>
              <a:rPr lang="en-US" dirty="0" err="1"/>
              <a:t>jsonpath</a:t>
            </a:r>
            <a:r>
              <a:rPr lang="en-US" dirty="0"/>
              <a:t>="{.secrets[0].name}") -o go-template="{{.</a:t>
            </a:r>
            <a:r>
              <a:rPr lang="en-US" dirty="0" err="1"/>
              <a:t>data.token</a:t>
            </a:r>
            <a:r>
              <a:rPr lang="en-US" dirty="0"/>
              <a:t> | base64decode}}“</a:t>
            </a:r>
          </a:p>
          <a:p>
            <a:r>
              <a:rPr lang="en-US" dirty="0"/>
              <a:t>Copy and store the token in token.txt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95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B15E-97BA-4D97-9A0E-11798BB9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the token and Sign into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7145-338A-4B79-895F-6CB8C702D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see this </a:t>
            </a:r>
            <a:r>
              <a:rPr lang="en-US" dirty="0">
                <a:hlinkClick r:id="rId2"/>
              </a:rPr>
              <a:t>http://localhost:8001/api/v1/namespaces/kubernetes-dashboard/services/https:kubernetes-dashboard:/proxy/#/workloads?namespace=default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2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ylinder 17">
            <a:extLst>
              <a:ext uri="{FF2B5EF4-FFF2-40B4-BE49-F238E27FC236}">
                <a16:creationId xmlns:a16="http://schemas.microsoft.com/office/drawing/2014/main" id="{E1633422-01D4-49F1-BE55-48FA6CEC64EE}"/>
              </a:ext>
            </a:extLst>
          </p:cNvPr>
          <p:cNvSpPr/>
          <p:nvPr/>
        </p:nvSpPr>
        <p:spPr>
          <a:xfrm>
            <a:off x="1179301" y="1655122"/>
            <a:ext cx="1346048" cy="1890682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46F1CD-D78F-439B-B102-FD700A90891F}"/>
              </a:ext>
            </a:extLst>
          </p:cNvPr>
          <p:cNvSpPr/>
          <p:nvPr/>
        </p:nvSpPr>
        <p:spPr>
          <a:xfrm>
            <a:off x="765484" y="1400586"/>
            <a:ext cx="5321734" cy="5343903"/>
          </a:xfrm>
          <a:prstGeom prst="roundRect">
            <a:avLst/>
          </a:prstGeom>
          <a:noFill/>
          <a:ln w="412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50F620-64BD-4744-BFA7-DEEF92F4698C}"/>
              </a:ext>
            </a:extLst>
          </p:cNvPr>
          <p:cNvSpPr/>
          <p:nvPr/>
        </p:nvSpPr>
        <p:spPr>
          <a:xfrm>
            <a:off x="3473395" y="113510"/>
            <a:ext cx="1336430" cy="8968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7E186B-8F66-423E-B55F-E2847E803C08}"/>
              </a:ext>
            </a:extLst>
          </p:cNvPr>
          <p:cNvSpPr/>
          <p:nvPr/>
        </p:nvSpPr>
        <p:spPr>
          <a:xfrm>
            <a:off x="3256507" y="1846346"/>
            <a:ext cx="1787770" cy="8968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API 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D919D8-3591-48C5-B85E-93BC128F9E2B}"/>
              </a:ext>
            </a:extLst>
          </p:cNvPr>
          <p:cNvSpPr txBox="1"/>
          <p:nvPr/>
        </p:nvSpPr>
        <p:spPr>
          <a:xfrm>
            <a:off x="926847" y="4132385"/>
            <a:ext cx="1850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Kubernetes </a:t>
            </a:r>
          </a:p>
          <a:p>
            <a:r>
              <a:rPr lang="en-US" sz="2400" b="1" dirty="0"/>
              <a:t>Master Node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2F182B1-E49D-4FD4-BFBA-84B5569E71F8}"/>
              </a:ext>
            </a:extLst>
          </p:cNvPr>
          <p:cNvSpPr/>
          <p:nvPr/>
        </p:nvSpPr>
        <p:spPr>
          <a:xfrm>
            <a:off x="3954505" y="2727807"/>
            <a:ext cx="393432" cy="81799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29F994-7DBF-46E2-8842-7B6A7A8E028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4141610" y="1010326"/>
            <a:ext cx="8782" cy="83602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13324F-0BF0-4921-AB57-342C9501F422}"/>
              </a:ext>
            </a:extLst>
          </p:cNvPr>
          <p:cNvSpPr txBox="1"/>
          <p:nvPr/>
        </p:nvSpPr>
        <p:spPr>
          <a:xfrm>
            <a:off x="1249672" y="2212303"/>
            <a:ext cx="1481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 value</a:t>
            </a:r>
          </a:p>
          <a:p>
            <a:r>
              <a:rPr lang="en-US" sz="2400" b="1" dirty="0"/>
              <a:t> store- </a:t>
            </a:r>
            <a:r>
              <a:rPr lang="en-US" sz="2400" b="1" dirty="0" err="1"/>
              <a:t>etcd</a:t>
            </a:r>
            <a:endParaRPr lang="en-US" sz="24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19B622-0D8B-4A12-90E5-DD699B7A6796}"/>
              </a:ext>
            </a:extLst>
          </p:cNvPr>
          <p:cNvSpPr/>
          <p:nvPr/>
        </p:nvSpPr>
        <p:spPr>
          <a:xfrm>
            <a:off x="3269318" y="3429000"/>
            <a:ext cx="2030380" cy="70338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Validates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B3EB65-573F-4989-BF47-FD16C395676C}"/>
              </a:ext>
            </a:extLst>
          </p:cNvPr>
          <p:cNvSpPr/>
          <p:nvPr/>
        </p:nvSpPr>
        <p:spPr>
          <a:xfrm>
            <a:off x="3332747" y="5186231"/>
            <a:ext cx="2030380" cy="70338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Scheduler schedules  a Pod</a:t>
            </a:r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4EC190BE-3898-44B2-B026-94F5CE95BF2D}"/>
              </a:ext>
            </a:extLst>
          </p:cNvPr>
          <p:cNvSpPr/>
          <p:nvPr/>
        </p:nvSpPr>
        <p:spPr>
          <a:xfrm>
            <a:off x="2525349" y="2179018"/>
            <a:ext cx="807398" cy="136840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C4D458F3-0C94-45E7-A634-E5B78F549AB2}"/>
              </a:ext>
            </a:extLst>
          </p:cNvPr>
          <p:cNvSpPr/>
          <p:nvPr/>
        </p:nvSpPr>
        <p:spPr>
          <a:xfrm rot="16200000">
            <a:off x="3740869" y="4561987"/>
            <a:ext cx="1007814" cy="206326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3670C-1D7C-4DE2-B58F-B0223C3A0985}"/>
              </a:ext>
            </a:extLst>
          </p:cNvPr>
          <p:cNvSpPr txBox="1"/>
          <p:nvPr/>
        </p:nvSpPr>
        <p:spPr>
          <a:xfrm>
            <a:off x="4222418" y="1014081"/>
            <a:ext cx="88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01DB8C-3F43-4BC3-B8F8-382D25F4EA7C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363127" y="2555855"/>
            <a:ext cx="3016282" cy="2982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063C70E-DD6C-4EDF-BD9F-4128DC85723D}"/>
              </a:ext>
            </a:extLst>
          </p:cNvPr>
          <p:cNvSpPr txBox="1"/>
          <p:nvPr/>
        </p:nvSpPr>
        <p:spPr>
          <a:xfrm>
            <a:off x="8323331" y="2752196"/>
            <a:ext cx="204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Worker Node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B22A985-0C04-4807-A141-A8D3BDB5B135}"/>
              </a:ext>
            </a:extLst>
          </p:cNvPr>
          <p:cNvSpPr/>
          <p:nvPr/>
        </p:nvSpPr>
        <p:spPr>
          <a:xfrm>
            <a:off x="6818376" y="140942"/>
            <a:ext cx="4528253" cy="3014034"/>
          </a:xfrm>
          <a:prstGeom prst="round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CACEC6-D4EB-4D20-B701-5A6AB8609EDC}"/>
              </a:ext>
            </a:extLst>
          </p:cNvPr>
          <p:cNvSpPr/>
          <p:nvPr/>
        </p:nvSpPr>
        <p:spPr>
          <a:xfrm>
            <a:off x="8183151" y="266875"/>
            <a:ext cx="1061599" cy="2288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Pod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1140BA94-ED91-43F1-A303-C6A04D711391}"/>
              </a:ext>
            </a:extLst>
          </p:cNvPr>
          <p:cNvSpPr/>
          <p:nvPr/>
        </p:nvSpPr>
        <p:spPr>
          <a:xfrm>
            <a:off x="9911829" y="348486"/>
            <a:ext cx="804197" cy="1561092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PostgreSQL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86732BB-B36F-4978-A453-36C6A228D0C3}"/>
              </a:ext>
            </a:extLst>
          </p:cNvPr>
          <p:cNvSpPr/>
          <p:nvPr/>
        </p:nvSpPr>
        <p:spPr>
          <a:xfrm>
            <a:off x="9997470" y="2509394"/>
            <a:ext cx="1025429" cy="357716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Volumes</a:t>
            </a:r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DE13E22E-9ED2-4399-B72A-4A4008710C55}"/>
              </a:ext>
            </a:extLst>
          </p:cNvPr>
          <p:cNvSpPr/>
          <p:nvPr/>
        </p:nvSpPr>
        <p:spPr>
          <a:xfrm rot="5400000">
            <a:off x="10107820" y="2176433"/>
            <a:ext cx="594802" cy="711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99D6C2-66B1-4DB3-9173-C7DEB60174DE}"/>
              </a:ext>
            </a:extLst>
          </p:cNvPr>
          <p:cNvSpPr/>
          <p:nvPr/>
        </p:nvSpPr>
        <p:spPr>
          <a:xfrm>
            <a:off x="6985854" y="266875"/>
            <a:ext cx="1061599" cy="2288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Pod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A00B8EA-4B29-494F-B275-B7C464352067}"/>
              </a:ext>
            </a:extLst>
          </p:cNvPr>
          <p:cNvSpPr/>
          <p:nvPr/>
        </p:nvSpPr>
        <p:spPr>
          <a:xfrm>
            <a:off x="1086879" y="5047655"/>
            <a:ext cx="1850956" cy="151062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Controller Monitors a Pod and calls scheduler when Pod dies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AA143C8-7152-4A33-965C-9E4CC7B1A8F6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2426677" y="2555855"/>
            <a:ext cx="5089977" cy="26303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E1F5B14-E36C-4C87-B1EF-BE6686A9B22C}"/>
              </a:ext>
            </a:extLst>
          </p:cNvPr>
          <p:cNvSpPr txBox="1"/>
          <p:nvPr/>
        </p:nvSpPr>
        <p:spPr>
          <a:xfrm>
            <a:off x="7931779" y="6160256"/>
            <a:ext cx="1938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Worker Node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EA038FF-C9CE-425D-B908-A9792E629282}"/>
              </a:ext>
            </a:extLst>
          </p:cNvPr>
          <p:cNvGrpSpPr/>
          <p:nvPr/>
        </p:nvGrpSpPr>
        <p:grpSpPr>
          <a:xfrm>
            <a:off x="7014635" y="3622619"/>
            <a:ext cx="5350496" cy="3489087"/>
            <a:chOff x="6735717" y="86299"/>
            <a:chExt cx="5350496" cy="348908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F8A0A16-95B9-4FFB-A138-E920802626E4}"/>
                </a:ext>
              </a:extLst>
            </p:cNvPr>
            <p:cNvSpPr txBox="1"/>
            <p:nvPr/>
          </p:nvSpPr>
          <p:spPr>
            <a:xfrm>
              <a:off x="8100491" y="3113721"/>
              <a:ext cx="3985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b="1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CAC4E66-74AD-49AB-BE73-EEDD945ED433}"/>
                </a:ext>
              </a:extLst>
            </p:cNvPr>
            <p:cNvGrpSpPr/>
            <p:nvPr/>
          </p:nvGrpSpPr>
          <p:grpSpPr>
            <a:xfrm>
              <a:off x="6735717" y="86299"/>
              <a:ext cx="2960204" cy="3014034"/>
              <a:chOff x="6735717" y="86299"/>
              <a:chExt cx="2960204" cy="3014034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C214ECE3-43D6-4B34-9966-7961FCDCD399}"/>
                  </a:ext>
                </a:extLst>
              </p:cNvPr>
              <p:cNvSpPr/>
              <p:nvPr/>
            </p:nvSpPr>
            <p:spPr>
              <a:xfrm>
                <a:off x="6735717" y="86299"/>
                <a:ext cx="2960204" cy="3014034"/>
              </a:xfrm>
              <a:prstGeom prst="roundRect">
                <a:avLst/>
              </a:prstGeom>
              <a:noFill/>
              <a:ln w="412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2A2DAF8-63A9-4FA1-80FE-6006B4C1A640}"/>
                  </a:ext>
                </a:extLst>
              </p:cNvPr>
              <p:cNvSpPr/>
              <p:nvPr/>
            </p:nvSpPr>
            <p:spPr>
              <a:xfrm>
                <a:off x="8100491" y="212232"/>
                <a:ext cx="1061599" cy="189174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Pod</a:t>
                </a: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3695CAB-35BB-46B0-969E-81C8A647B937}"/>
                  </a:ext>
                </a:extLst>
              </p:cNvPr>
              <p:cNvSpPr/>
              <p:nvPr/>
            </p:nvSpPr>
            <p:spPr>
              <a:xfrm>
                <a:off x="6903194" y="212232"/>
                <a:ext cx="1061599" cy="198571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Pod</a:t>
                </a: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5" name="Cylinder 64">
            <a:extLst>
              <a:ext uri="{FF2B5EF4-FFF2-40B4-BE49-F238E27FC236}">
                <a16:creationId xmlns:a16="http://schemas.microsoft.com/office/drawing/2014/main" id="{BF5D4DDF-332F-40A2-8D1D-31072AE445DA}"/>
              </a:ext>
            </a:extLst>
          </p:cNvPr>
          <p:cNvSpPr/>
          <p:nvPr/>
        </p:nvSpPr>
        <p:spPr>
          <a:xfrm>
            <a:off x="10176114" y="3466071"/>
            <a:ext cx="804197" cy="1561092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File Folder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3BE6C6A-ACBD-4942-8A0C-2DAC2ECA3743}"/>
              </a:ext>
            </a:extLst>
          </p:cNvPr>
          <p:cNvCxnSpPr>
            <a:cxnSpLocks/>
            <a:stCxn id="46" idx="3"/>
            <a:endCxn id="20" idx="1"/>
          </p:cNvCxnSpPr>
          <p:nvPr/>
        </p:nvCxnSpPr>
        <p:spPr>
          <a:xfrm flipV="1">
            <a:off x="2937835" y="5537924"/>
            <a:ext cx="394912" cy="26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2B51B46-2946-4AEC-8CC1-D506CCAE0AAE}"/>
              </a:ext>
            </a:extLst>
          </p:cNvPr>
          <p:cNvCxnSpPr/>
          <p:nvPr/>
        </p:nvCxnSpPr>
        <p:spPr>
          <a:xfrm flipH="1" flipV="1">
            <a:off x="2326341" y="3545804"/>
            <a:ext cx="1250577" cy="16232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ylinder 78">
            <a:extLst>
              <a:ext uri="{FF2B5EF4-FFF2-40B4-BE49-F238E27FC236}">
                <a16:creationId xmlns:a16="http://schemas.microsoft.com/office/drawing/2014/main" id="{C20376F9-1039-4989-8F97-C67460FE387C}"/>
              </a:ext>
            </a:extLst>
          </p:cNvPr>
          <p:cNvSpPr/>
          <p:nvPr/>
        </p:nvSpPr>
        <p:spPr>
          <a:xfrm>
            <a:off x="10199379" y="5235562"/>
            <a:ext cx="804197" cy="1068412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287686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4821CB-A96D-4EBF-8AC0-F70C2E0714FD}"/>
              </a:ext>
            </a:extLst>
          </p:cNvPr>
          <p:cNvSpPr/>
          <p:nvPr/>
        </p:nvSpPr>
        <p:spPr>
          <a:xfrm>
            <a:off x="1337880" y="1410886"/>
            <a:ext cx="2293620" cy="1599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URL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4FB4CD-27A9-45F7-8A23-551F7557B7F6}"/>
              </a:ext>
            </a:extLst>
          </p:cNvPr>
          <p:cNvCxnSpPr>
            <a:cxnSpLocks/>
          </p:cNvCxnSpPr>
          <p:nvPr/>
        </p:nvCxnSpPr>
        <p:spPr>
          <a:xfrm>
            <a:off x="3663827" y="2264075"/>
            <a:ext cx="20626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1D3353-C224-4AF9-B580-B6D7B0A3812F}"/>
              </a:ext>
            </a:extLst>
          </p:cNvPr>
          <p:cNvSpPr txBox="1"/>
          <p:nvPr/>
        </p:nvSpPr>
        <p:spPr>
          <a:xfrm>
            <a:off x="3899675" y="1894743"/>
            <a:ext cx="173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Mongo Express</a:t>
            </a:r>
          </a:p>
          <a:p>
            <a:r>
              <a:rPr lang="en-US" dirty="0"/>
              <a:t>External Service</a:t>
            </a:r>
          </a:p>
          <a:p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853F13-D49C-469C-895E-C8FE63D65A5A}"/>
              </a:ext>
            </a:extLst>
          </p:cNvPr>
          <p:cNvSpPr/>
          <p:nvPr/>
        </p:nvSpPr>
        <p:spPr>
          <a:xfrm>
            <a:off x="5758757" y="811649"/>
            <a:ext cx="5714150" cy="5600581"/>
          </a:xfrm>
          <a:prstGeom prst="round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6D86A1-BDFC-488D-B424-6BE07315F9A3}"/>
              </a:ext>
            </a:extLst>
          </p:cNvPr>
          <p:cNvSpPr/>
          <p:nvPr/>
        </p:nvSpPr>
        <p:spPr>
          <a:xfrm>
            <a:off x="8834561" y="1003549"/>
            <a:ext cx="2400192" cy="34880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Pod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A9F29F19-6681-492F-91F5-D172926C5186}"/>
              </a:ext>
            </a:extLst>
          </p:cNvPr>
          <p:cNvSpPr/>
          <p:nvPr/>
        </p:nvSpPr>
        <p:spPr>
          <a:xfrm>
            <a:off x="9685018" y="1308991"/>
            <a:ext cx="1549735" cy="2378833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MongoDB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AB899AE-7B96-4AC6-9626-EC3CDE79D767}"/>
              </a:ext>
            </a:extLst>
          </p:cNvPr>
          <p:cNvSpPr/>
          <p:nvPr/>
        </p:nvSpPr>
        <p:spPr>
          <a:xfrm>
            <a:off x="9823353" y="4675486"/>
            <a:ext cx="1146751" cy="545097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Volumes</a:t>
            </a: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6F96C266-C199-45A1-891D-89D68B0617C1}"/>
              </a:ext>
            </a:extLst>
          </p:cNvPr>
          <p:cNvSpPr/>
          <p:nvPr/>
        </p:nvSpPr>
        <p:spPr>
          <a:xfrm rot="5400000">
            <a:off x="9848071" y="4046660"/>
            <a:ext cx="1161099" cy="965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7C3CD1-FBCC-42FA-B23B-CC2A28B6A07A}"/>
              </a:ext>
            </a:extLst>
          </p:cNvPr>
          <p:cNvSpPr/>
          <p:nvPr/>
        </p:nvSpPr>
        <p:spPr>
          <a:xfrm>
            <a:off x="6096000" y="964529"/>
            <a:ext cx="1478288" cy="14233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Pod</a:t>
            </a:r>
          </a:p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MongoExpress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My-App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60061A-D496-4F72-999D-C05AA7E35DC2}"/>
              </a:ext>
            </a:extLst>
          </p:cNvPr>
          <p:cNvCxnSpPr>
            <a:cxnSpLocks/>
          </p:cNvCxnSpPr>
          <p:nvPr/>
        </p:nvCxnSpPr>
        <p:spPr>
          <a:xfrm>
            <a:off x="7636270" y="2264075"/>
            <a:ext cx="119829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5E58FC-FB57-4DB4-901E-DC3C674C7C3C}"/>
              </a:ext>
            </a:extLst>
          </p:cNvPr>
          <p:cNvSpPr txBox="1"/>
          <p:nvPr/>
        </p:nvSpPr>
        <p:spPr>
          <a:xfrm>
            <a:off x="7741526" y="2448741"/>
            <a:ext cx="10199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MongoDB</a:t>
            </a:r>
          </a:p>
          <a:p>
            <a:r>
              <a:rPr lang="en-US" sz="1400" dirty="0"/>
              <a:t>Internal Service</a:t>
            </a:r>
          </a:p>
        </p:txBody>
      </p:sp>
      <p:sp>
        <p:nvSpPr>
          <p:cNvPr id="23" name="Pentagon 22">
            <a:extLst>
              <a:ext uri="{FF2B5EF4-FFF2-40B4-BE49-F238E27FC236}">
                <a16:creationId xmlns:a16="http://schemas.microsoft.com/office/drawing/2014/main" id="{A23ADAD3-E68E-4764-8E45-211FB66A5012}"/>
              </a:ext>
            </a:extLst>
          </p:cNvPr>
          <p:cNvSpPr/>
          <p:nvPr/>
        </p:nvSpPr>
        <p:spPr>
          <a:xfrm>
            <a:off x="7771078" y="1025404"/>
            <a:ext cx="994293" cy="8332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Secret DB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73475A-19A6-4018-A234-1DDAE5E7A41E}"/>
              </a:ext>
            </a:extLst>
          </p:cNvPr>
          <p:cNvSpPr/>
          <p:nvPr/>
        </p:nvSpPr>
        <p:spPr>
          <a:xfrm>
            <a:off x="1337880" y="3641714"/>
            <a:ext cx="2293620" cy="1599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URL</a:t>
            </a:r>
          </a:p>
          <a:p>
            <a:pPr algn="ctr"/>
            <a:r>
              <a:rPr lang="en-US" dirty="0"/>
              <a:t>https://my-app.com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9C3B94D1-E325-41E8-9F87-11DA01A82BEF}"/>
              </a:ext>
            </a:extLst>
          </p:cNvPr>
          <p:cNvSpPr/>
          <p:nvPr/>
        </p:nvSpPr>
        <p:spPr>
          <a:xfrm>
            <a:off x="6556406" y="3303269"/>
            <a:ext cx="1048873" cy="757193"/>
          </a:xfrm>
          <a:prstGeom prst="pentag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>
                  <a:solidFill>
                    <a:sysClr val="windowText" lastClr="000000"/>
                  </a:solidFill>
                </a:ln>
              </a:rPr>
              <a:t>My- app ingress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60CDDD2-0E21-4A84-8CE1-250D20D5F0D5}"/>
              </a:ext>
            </a:extLst>
          </p:cNvPr>
          <p:cNvCxnSpPr>
            <a:cxnSpLocks/>
          </p:cNvCxnSpPr>
          <p:nvPr/>
        </p:nvCxnSpPr>
        <p:spPr>
          <a:xfrm>
            <a:off x="3534770" y="4838183"/>
            <a:ext cx="305708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30AD4B-92C4-480A-9F29-11E3754A8AD5}"/>
              </a:ext>
            </a:extLst>
          </p:cNvPr>
          <p:cNvCxnSpPr>
            <a:cxnSpLocks/>
            <a:stCxn id="19" idx="0"/>
            <a:endCxn id="44" idx="2"/>
          </p:cNvCxnSpPr>
          <p:nvPr/>
        </p:nvCxnSpPr>
        <p:spPr>
          <a:xfrm flipH="1" flipV="1">
            <a:off x="7053400" y="3036963"/>
            <a:ext cx="27443" cy="26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26E058F-5347-4107-8388-5EF7B79D7263}"/>
              </a:ext>
            </a:extLst>
          </p:cNvPr>
          <p:cNvSpPr/>
          <p:nvPr/>
        </p:nvSpPr>
        <p:spPr>
          <a:xfrm>
            <a:off x="6593528" y="4373752"/>
            <a:ext cx="1187200" cy="16725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Pod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Ingress Controller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9EDBAD-AC9F-4761-B27E-DFA96F40746B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7080843" y="4060462"/>
            <a:ext cx="27442" cy="31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9A670C9-68F4-45D4-A71E-16D84C8951AE}"/>
              </a:ext>
            </a:extLst>
          </p:cNvPr>
          <p:cNvSpPr/>
          <p:nvPr/>
        </p:nvSpPr>
        <p:spPr>
          <a:xfrm>
            <a:off x="6556406" y="2633927"/>
            <a:ext cx="993988" cy="4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My-App service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1B242C-4B15-4B01-8E99-02880A617529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7053400" y="2302657"/>
            <a:ext cx="0" cy="33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57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E275822E-E78D-4712-8848-4B370070E08D}"/>
              </a:ext>
            </a:extLst>
          </p:cNvPr>
          <p:cNvSpPr/>
          <p:nvPr/>
        </p:nvSpPr>
        <p:spPr>
          <a:xfrm>
            <a:off x="8828853" y="1088668"/>
            <a:ext cx="2519250" cy="35086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853F13-D49C-469C-895E-C8FE63D65A5A}"/>
              </a:ext>
            </a:extLst>
          </p:cNvPr>
          <p:cNvSpPr/>
          <p:nvPr/>
        </p:nvSpPr>
        <p:spPr>
          <a:xfrm>
            <a:off x="4376891" y="811649"/>
            <a:ext cx="7048391" cy="5600581"/>
          </a:xfrm>
          <a:prstGeom prst="round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A9F29F19-6681-492F-91F5-D172926C5186}"/>
              </a:ext>
            </a:extLst>
          </p:cNvPr>
          <p:cNvSpPr/>
          <p:nvPr/>
        </p:nvSpPr>
        <p:spPr>
          <a:xfrm>
            <a:off x="10128195" y="2331561"/>
            <a:ext cx="1146669" cy="1022905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MongoDB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AB899AE-7B96-4AC6-9626-EC3CDE79D767}"/>
              </a:ext>
            </a:extLst>
          </p:cNvPr>
          <p:cNvSpPr/>
          <p:nvPr/>
        </p:nvSpPr>
        <p:spPr>
          <a:xfrm>
            <a:off x="4670183" y="2460828"/>
            <a:ext cx="1146751" cy="545097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NFS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7C3CD1-FBCC-42FA-B23B-CC2A28B6A07A}"/>
              </a:ext>
            </a:extLst>
          </p:cNvPr>
          <p:cNvSpPr/>
          <p:nvPr/>
        </p:nvSpPr>
        <p:spPr>
          <a:xfrm>
            <a:off x="6096000" y="811649"/>
            <a:ext cx="1478288" cy="16070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Pod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Deployment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My App container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60061A-D496-4F72-999D-C05AA7E35DC2}"/>
              </a:ext>
            </a:extLst>
          </p:cNvPr>
          <p:cNvCxnSpPr>
            <a:cxnSpLocks/>
          </p:cNvCxnSpPr>
          <p:nvPr/>
        </p:nvCxnSpPr>
        <p:spPr>
          <a:xfrm>
            <a:off x="7550394" y="2264075"/>
            <a:ext cx="128416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5E58FC-FB57-4DB4-901E-DC3C674C7C3C}"/>
              </a:ext>
            </a:extLst>
          </p:cNvPr>
          <p:cNvSpPr txBox="1"/>
          <p:nvPr/>
        </p:nvSpPr>
        <p:spPr>
          <a:xfrm>
            <a:off x="7731712" y="1994713"/>
            <a:ext cx="10199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MongoDB</a:t>
            </a:r>
          </a:p>
          <a:p>
            <a:r>
              <a:rPr lang="en-US" sz="1400" dirty="0"/>
              <a:t>Internal Service</a:t>
            </a:r>
          </a:p>
        </p:txBody>
      </p:sp>
      <p:sp>
        <p:nvSpPr>
          <p:cNvPr id="23" name="Pentagon 22">
            <a:extLst>
              <a:ext uri="{FF2B5EF4-FFF2-40B4-BE49-F238E27FC236}">
                <a16:creationId xmlns:a16="http://schemas.microsoft.com/office/drawing/2014/main" id="{A23ADAD3-E68E-4764-8E45-211FB66A5012}"/>
              </a:ext>
            </a:extLst>
          </p:cNvPr>
          <p:cNvSpPr/>
          <p:nvPr/>
        </p:nvSpPr>
        <p:spPr>
          <a:xfrm>
            <a:off x="7757381" y="1025117"/>
            <a:ext cx="994293" cy="8332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Secret DB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73475A-19A6-4018-A234-1DDAE5E7A41E}"/>
              </a:ext>
            </a:extLst>
          </p:cNvPr>
          <p:cNvSpPr/>
          <p:nvPr/>
        </p:nvSpPr>
        <p:spPr>
          <a:xfrm>
            <a:off x="1337880" y="3641714"/>
            <a:ext cx="2293620" cy="1599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URL</a:t>
            </a:r>
          </a:p>
          <a:p>
            <a:pPr algn="ctr"/>
            <a:r>
              <a:rPr lang="en-US" dirty="0"/>
              <a:t>https://my-app.com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9C3B94D1-E325-41E8-9F87-11DA01A82BEF}"/>
              </a:ext>
            </a:extLst>
          </p:cNvPr>
          <p:cNvSpPr/>
          <p:nvPr/>
        </p:nvSpPr>
        <p:spPr>
          <a:xfrm>
            <a:off x="6309887" y="3452951"/>
            <a:ext cx="1048873" cy="757193"/>
          </a:xfrm>
          <a:prstGeom prst="pentag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>
                  <a:solidFill>
                    <a:sysClr val="windowText" lastClr="000000"/>
                  </a:solidFill>
                </a:ln>
              </a:rPr>
              <a:t>My- app ingress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60CDDD2-0E21-4A84-8CE1-250D20D5F0D5}"/>
              </a:ext>
            </a:extLst>
          </p:cNvPr>
          <p:cNvCxnSpPr>
            <a:cxnSpLocks/>
          </p:cNvCxnSpPr>
          <p:nvPr/>
        </p:nvCxnSpPr>
        <p:spPr>
          <a:xfrm>
            <a:off x="3534770" y="4838183"/>
            <a:ext cx="270677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30AD4B-92C4-480A-9F29-11E3754A8AD5}"/>
              </a:ext>
            </a:extLst>
          </p:cNvPr>
          <p:cNvCxnSpPr>
            <a:cxnSpLocks/>
            <a:stCxn id="19" idx="0"/>
            <a:endCxn id="44" idx="2"/>
          </p:cNvCxnSpPr>
          <p:nvPr/>
        </p:nvCxnSpPr>
        <p:spPr>
          <a:xfrm flipH="1" flipV="1">
            <a:off x="6821554" y="3264137"/>
            <a:ext cx="12770" cy="18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26E058F-5347-4107-8388-5EF7B79D7263}"/>
              </a:ext>
            </a:extLst>
          </p:cNvPr>
          <p:cNvSpPr/>
          <p:nvPr/>
        </p:nvSpPr>
        <p:spPr>
          <a:xfrm>
            <a:off x="6241544" y="4623828"/>
            <a:ext cx="1187200" cy="16725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Pod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Ingress Controller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9EDBAD-AC9F-4761-B27E-DFA96F40746B}"/>
              </a:ext>
            </a:extLst>
          </p:cNvPr>
          <p:cNvCxnSpPr>
            <a:cxnSpLocks/>
            <a:stCxn id="28" idx="0"/>
            <a:endCxn id="19" idx="3"/>
          </p:cNvCxnSpPr>
          <p:nvPr/>
        </p:nvCxnSpPr>
        <p:spPr>
          <a:xfrm flipH="1" flipV="1">
            <a:off x="6834324" y="4210144"/>
            <a:ext cx="820" cy="41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9A670C9-68F4-45D4-A71E-16D84C8951AE}"/>
              </a:ext>
            </a:extLst>
          </p:cNvPr>
          <p:cNvSpPr/>
          <p:nvPr/>
        </p:nvSpPr>
        <p:spPr>
          <a:xfrm>
            <a:off x="6082410" y="2861101"/>
            <a:ext cx="1478288" cy="4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My-App service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1B242C-4B15-4B01-8E99-02880A617529}"/>
              </a:ext>
            </a:extLst>
          </p:cNvPr>
          <p:cNvCxnSpPr>
            <a:cxnSpLocks/>
            <a:stCxn id="44" idx="0"/>
            <a:endCxn id="16" idx="2"/>
          </p:cNvCxnSpPr>
          <p:nvPr/>
        </p:nvCxnSpPr>
        <p:spPr>
          <a:xfrm flipV="1">
            <a:off x="6821554" y="2418728"/>
            <a:ext cx="13590" cy="44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entagon 33">
            <a:extLst>
              <a:ext uri="{FF2B5EF4-FFF2-40B4-BE49-F238E27FC236}">
                <a16:creationId xmlns:a16="http://schemas.microsoft.com/office/drawing/2014/main" id="{8F584EED-04A5-4DE1-A0F2-609AD38EDD45}"/>
              </a:ext>
            </a:extLst>
          </p:cNvPr>
          <p:cNvSpPr/>
          <p:nvPr/>
        </p:nvSpPr>
        <p:spPr>
          <a:xfrm>
            <a:off x="4918614" y="1101317"/>
            <a:ext cx="994293" cy="8332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Config Map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F5E4DB-A256-4A61-81B2-7B3D58598C96}"/>
              </a:ext>
            </a:extLst>
          </p:cNvPr>
          <p:cNvCxnSpPr>
            <a:cxnSpLocks/>
            <a:endCxn id="51" idx="3"/>
          </p:cNvCxnSpPr>
          <p:nvPr/>
        </p:nvCxnSpPr>
        <p:spPr>
          <a:xfrm flipV="1">
            <a:off x="9593959" y="4163472"/>
            <a:ext cx="0" cy="79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000202A-054D-4F0E-988E-E0103ECA827D}"/>
              </a:ext>
            </a:extLst>
          </p:cNvPr>
          <p:cNvSpPr txBox="1"/>
          <p:nvPr/>
        </p:nvSpPr>
        <p:spPr>
          <a:xfrm flipH="1">
            <a:off x="9069521" y="1238151"/>
            <a:ext cx="180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Pod </a:t>
            </a:r>
            <a:r>
              <a:rPr lang="en-US" b="1" dirty="0" err="1"/>
              <a:t>StatefulSet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70E9BE-2055-49A4-A828-653FF22C7DAC}"/>
              </a:ext>
            </a:extLst>
          </p:cNvPr>
          <p:cNvCxnSpPr/>
          <p:nvPr/>
        </p:nvCxnSpPr>
        <p:spPr>
          <a:xfrm flipH="1">
            <a:off x="5630333" y="1994713"/>
            <a:ext cx="452077" cy="424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26D228D-4584-447E-B8BD-F4E6AD4B6113}"/>
              </a:ext>
            </a:extLst>
          </p:cNvPr>
          <p:cNvSpPr txBox="1"/>
          <p:nvPr/>
        </p:nvSpPr>
        <p:spPr>
          <a:xfrm rot="19253464">
            <a:off x="5448540" y="1990057"/>
            <a:ext cx="58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reads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51E3A86-75B4-4318-8DC2-8F73ACA37B3A}"/>
              </a:ext>
            </a:extLst>
          </p:cNvPr>
          <p:cNvSpPr/>
          <p:nvPr/>
        </p:nvSpPr>
        <p:spPr>
          <a:xfrm>
            <a:off x="8174136" y="5613400"/>
            <a:ext cx="902132" cy="533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 storage</a:t>
            </a:r>
          </a:p>
        </p:txBody>
      </p:sp>
      <p:sp>
        <p:nvSpPr>
          <p:cNvPr id="51" name="Pentagon 50">
            <a:extLst>
              <a:ext uri="{FF2B5EF4-FFF2-40B4-BE49-F238E27FC236}">
                <a16:creationId xmlns:a16="http://schemas.microsoft.com/office/drawing/2014/main" id="{B09B6C2B-8E7E-4A90-8D59-305CC91752C9}"/>
              </a:ext>
            </a:extLst>
          </p:cNvPr>
          <p:cNvSpPr/>
          <p:nvPr/>
        </p:nvSpPr>
        <p:spPr>
          <a:xfrm>
            <a:off x="9069522" y="3206173"/>
            <a:ext cx="1048873" cy="957299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>
                  <a:solidFill>
                    <a:sysClr val="windowText" lastClr="000000"/>
                  </a:solidFill>
                </a:ln>
              </a:rPr>
              <a:t>Persistent Volume Claim</a:t>
            </a:r>
          </a:p>
        </p:txBody>
      </p:sp>
      <p:sp>
        <p:nvSpPr>
          <p:cNvPr id="52" name="Pentagon 51">
            <a:extLst>
              <a:ext uri="{FF2B5EF4-FFF2-40B4-BE49-F238E27FC236}">
                <a16:creationId xmlns:a16="http://schemas.microsoft.com/office/drawing/2014/main" id="{DDA6D966-9739-4A35-BB74-02F6492F820A}"/>
              </a:ext>
            </a:extLst>
          </p:cNvPr>
          <p:cNvSpPr/>
          <p:nvPr/>
        </p:nvSpPr>
        <p:spPr>
          <a:xfrm>
            <a:off x="8834561" y="4794784"/>
            <a:ext cx="1048873" cy="957299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>
                  <a:solidFill>
                    <a:sysClr val="windowText" lastClr="000000"/>
                  </a:solidFill>
                </a:ln>
              </a:rPr>
              <a:t>Persistent Volume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1799CD2-5932-4391-A204-C381EF8C67EB}"/>
              </a:ext>
            </a:extLst>
          </p:cNvPr>
          <p:cNvSpPr/>
          <p:nvPr/>
        </p:nvSpPr>
        <p:spPr>
          <a:xfrm>
            <a:off x="8964505" y="1667570"/>
            <a:ext cx="1529628" cy="580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MongoExpress</a:t>
            </a:r>
            <a:r>
              <a:rPr lang="en-US" dirty="0"/>
              <a:t> Container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1674A52-B210-46B3-B66C-61658A8B12AF}"/>
              </a:ext>
            </a:extLst>
          </p:cNvPr>
          <p:cNvCxnSpPr/>
          <p:nvPr/>
        </p:nvCxnSpPr>
        <p:spPr>
          <a:xfrm>
            <a:off x="9883434" y="2264075"/>
            <a:ext cx="244761" cy="15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073F8D7-39A6-4BB6-AFE4-01ECDB2EC142}"/>
              </a:ext>
            </a:extLst>
          </p:cNvPr>
          <p:cNvCxnSpPr>
            <a:endCxn id="51" idx="0"/>
          </p:cNvCxnSpPr>
          <p:nvPr/>
        </p:nvCxnSpPr>
        <p:spPr>
          <a:xfrm>
            <a:off x="9482667" y="2264075"/>
            <a:ext cx="111292" cy="94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4985</TotalTime>
  <Words>408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Bitmap Image</vt:lpstr>
      <vt:lpstr>Simple Web App/MongoDB  on Kubernetes</vt:lpstr>
      <vt:lpstr>Prerequisites</vt:lpstr>
      <vt:lpstr>View the Dashboard</vt:lpstr>
      <vt:lpstr>Create RBAC token</vt:lpstr>
      <vt:lpstr>Create RBAC Authentication Token </vt:lpstr>
      <vt:lpstr>Copy the token and Sign into Dashboard</vt:lpstr>
      <vt:lpstr>PowerPoint Presentation</vt:lpstr>
      <vt:lpstr>PowerPoint Presentation</vt:lpstr>
      <vt:lpstr>PowerPoint Presentation</vt:lpstr>
      <vt:lpstr>Install all clients and service</vt:lpstr>
      <vt:lpstr>Minikube start screen</vt:lpstr>
      <vt:lpstr>Minikube status</vt:lpstr>
      <vt:lpstr>How the mongo db works</vt:lpstr>
      <vt:lpstr>Mongo express service URL</vt:lpstr>
      <vt:lpstr>Create a collection and New Document</vt:lpstr>
      <vt:lpstr>New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Viji Narayanan</dc:creator>
  <cp:lastModifiedBy>Viji Narayanan</cp:lastModifiedBy>
  <cp:revision>6</cp:revision>
  <dcterms:created xsi:type="dcterms:W3CDTF">2022-01-21T17:03:28Z</dcterms:created>
  <dcterms:modified xsi:type="dcterms:W3CDTF">2022-02-07T16:38:56Z</dcterms:modified>
</cp:coreProperties>
</file>