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3" r:id="rId1"/>
  </p:sldMasterIdLst>
  <p:notesMasterIdLst>
    <p:notesMasterId r:id="rId37"/>
  </p:notesMasterIdLst>
  <p:sldIdLst>
    <p:sldId id="256" r:id="rId2"/>
    <p:sldId id="337" r:id="rId3"/>
    <p:sldId id="336" r:id="rId4"/>
    <p:sldId id="258" r:id="rId5"/>
    <p:sldId id="259" r:id="rId6"/>
    <p:sldId id="296" r:id="rId7"/>
    <p:sldId id="319" r:id="rId8"/>
    <p:sldId id="320" r:id="rId9"/>
    <p:sldId id="298" r:id="rId10"/>
    <p:sldId id="294" r:id="rId11"/>
    <p:sldId id="355" r:id="rId12"/>
    <p:sldId id="356" r:id="rId13"/>
    <p:sldId id="354" r:id="rId14"/>
    <p:sldId id="357" r:id="rId15"/>
    <p:sldId id="358" r:id="rId16"/>
    <p:sldId id="359" r:id="rId17"/>
    <p:sldId id="360" r:id="rId18"/>
    <p:sldId id="361" r:id="rId19"/>
    <p:sldId id="362" r:id="rId20"/>
    <p:sldId id="363" r:id="rId21"/>
    <p:sldId id="372" r:id="rId22"/>
    <p:sldId id="364" r:id="rId23"/>
    <p:sldId id="365" r:id="rId24"/>
    <p:sldId id="299" r:id="rId25"/>
    <p:sldId id="309" r:id="rId26"/>
    <p:sldId id="366" r:id="rId27"/>
    <p:sldId id="367" r:id="rId28"/>
    <p:sldId id="352" r:id="rId29"/>
    <p:sldId id="368" r:id="rId30"/>
    <p:sldId id="369" r:id="rId31"/>
    <p:sldId id="370" r:id="rId32"/>
    <p:sldId id="371" r:id="rId33"/>
    <p:sldId id="335" r:id="rId34"/>
    <p:sldId id="331" r:id="rId35"/>
    <p:sldId id="291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54"/>
    <p:restoredTop sz="94770"/>
  </p:normalViewPr>
  <p:slideViewPr>
    <p:cSldViewPr snapToGrid="0" snapToObjects="1">
      <p:cViewPr varScale="1">
        <p:scale>
          <a:sx n="93" d="100"/>
          <a:sy n="93" d="100"/>
        </p:scale>
        <p:origin x="11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0F71C-AFAB-2F48-BAE4-7E1A767422EE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3B73-F6A7-2649-99A4-2B8050984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240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7134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828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7767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50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522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153B73-F6A7-2649-99A4-2B80509847E1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e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90584" y="2952747"/>
            <a:ext cx="10363200" cy="1279524"/>
          </a:xfrm>
        </p:spPr>
        <p:txBody>
          <a:bodyPr>
            <a:normAutofit/>
          </a:bodyPr>
          <a:lstStyle>
            <a:lvl1pPr marL="0" algn="l" defTabSz="1219170" rtl="0" eaLnBrk="1" latinLnBrk="0" hangingPunct="1">
              <a:defRPr lang="zh-CN" altLang="en-US" sz="5333" b="1" kern="1200" spc="4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90584" y="4362454"/>
            <a:ext cx="8534400" cy="590557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667" kern="1200" spc="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6088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913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0321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77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19997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0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7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251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903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45145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423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9499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6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5473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963" y="3238499"/>
            <a:ext cx="10363200" cy="952507"/>
          </a:xfrm>
        </p:spPr>
        <p:txBody>
          <a:bodyPr anchor="ctr" anchorCtr="0">
            <a:normAutofit/>
          </a:bodyPr>
          <a:lstStyle>
            <a:lvl1pPr marL="0" algn="l" defTabSz="1219170" rtl="0" eaLnBrk="1" latinLnBrk="0" hangingPunct="1">
              <a:defRPr lang="zh-CN" altLang="en-US" sz="4267" b="1" kern="1200" spc="400" dirty="0" smtClean="0">
                <a:solidFill>
                  <a:srgbClr val="0047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61963" y="4191005"/>
            <a:ext cx="10363200" cy="642931"/>
          </a:xfrm>
        </p:spPr>
        <p:txBody>
          <a:bodyPr anchor="ctr" anchorCtr="0">
            <a:normAutofit/>
          </a:bodyPr>
          <a:lstStyle>
            <a:lvl1pPr marL="0" indent="0" algn="l" defTabSz="1219170" rtl="0" eaLnBrk="1" latinLnBrk="0" hangingPunct="1">
              <a:buNone/>
              <a:defRPr lang="zh-CN" altLang="en-US" sz="2400" kern="1200" spc="400" dirty="0" smtClean="0">
                <a:solidFill>
                  <a:srgbClr val="004DA0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Rectangle 5"/>
          <p:cNvSpPr/>
          <p:nvPr/>
        </p:nvSpPr>
        <p:spPr>
          <a:xfrm flipV="1">
            <a:off x="0" y="4157859"/>
            <a:ext cx="6411435" cy="60959"/>
          </a:xfrm>
          <a:prstGeom prst="rect">
            <a:avLst/>
          </a:prstGeom>
          <a:solidFill>
            <a:srgbClr val="00489D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2"/>
                </a:solidFill>
              </a:rPr>
              <a:t> 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849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页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6153155" cy="582593"/>
          </a:xfrm>
        </p:spPr>
        <p:txBody>
          <a:bodyPr>
            <a:noAutofit/>
          </a:bodyPr>
          <a:lstStyle>
            <a:lvl1pPr marL="0" algn="l" defTabSz="1219170" rtl="0" eaLnBrk="1" latinLnBrk="0" hangingPunct="1">
              <a:defRPr lang="zh-CN" altLang="en-US" sz="2667" b="1" kern="1200" spc="0" baseline="0" dirty="0" smtClean="0">
                <a:solidFill>
                  <a:srgbClr val="00499D"/>
                </a:solidFill>
                <a:latin typeface="微软雅黑" pitchFamily="34" charset="-122"/>
                <a:ea typeface="微软雅黑" pitchFamily="34" charset="-122"/>
                <a:cs typeface="方正准圆简体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476251" y="1428751"/>
            <a:ext cx="11334749" cy="4000500"/>
          </a:xfrm>
        </p:spPr>
        <p:txBody>
          <a:bodyPr>
            <a:normAutofit/>
          </a:bodyPr>
          <a:lstStyle>
            <a:lvl1pPr>
              <a:buNone/>
              <a:defRPr sz="1600">
                <a:latin typeface="微软雅黑" pitchFamily="34" charset="-122"/>
                <a:ea typeface="微软雅黑" pitchFamily="34" charset="-122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21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结束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344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8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383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标题和内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9033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31EBE-0945-6449-B96F-391E94315C2B}" type="datetimeFigureOut">
              <a:rPr kumimoji="1" lang="zh-CN" altLang="en-US" smtClean="0"/>
              <a:t>2019/5/7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37114-282A-7942-AF27-E895D6B16D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  <p:sldLayoutId id="2147483742" r:id="rId18"/>
    <p:sldLayoutId id="2147483743" r:id="rId19"/>
    <p:sldLayoutId id="2147483744" r:id="rId20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bridgeli.cn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详解 </a:t>
            </a:r>
            <a:r>
              <a:rPr lang="en-US" altLang="zh-CN" dirty="0"/>
              <a:t>CAP </a:t>
            </a:r>
            <a:r>
              <a:rPr lang="zh-CN" altLang="en-US" dirty="0"/>
              <a:t>理论 和 </a:t>
            </a:r>
            <a:r>
              <a:rPr lang="en-US" altLang="zh-CN" dirty="0"/>
              <a:t>BASE </a:t>
            </a:r>
            <a:r>
              <a:rPr lang="zh-CN" altLang="en-US" dirty="0" smtClean="0"/>
              <a:t>理论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 smtClean="0"/>
              <a:t>——</a:t>
            </a:r>
            <a:r>
              <a:rPr kumimoji="1" lang="zh-CN" altLang="en-US" dirty="0" smtClean="0"/>
              <a:t>从入门到放弃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1762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782081" cy="582593"/>
          </a:xfrm>
        </p:spPr>
        <p:txBody>
          <a:bodyPr/>
          <a:lstStyle/>
          <a:p>
            <a:r>
              <a:rPr lang="zh-CN" altLang="en-US" b="0" dirty="0" smtClean="0"/>
              <a:t>总论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6581" y="2011957"/>
            <a:ext cx="108065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CAP </a:t>
            </a:r>
            <a:r>
              <a:rPr lang="zh-CN" altLang="en-US" sz="2400" dirty="0" smtClean="0"/>
              <a:t>定理是</a:t>
            </a:r>
            <a:r>
              <a:rPr lang="zh-CN" altLang="en-US" sz="2400" dirty="0"/>
              <a:t>加州大学伯克利分校的计算机科学家埃里克</a:t>
            </a:r>
            <a:r>
              <a:rPr lang="en-US" altLang="zh-CN" sz="2400" dirty="0"/>
              <a:t>·</a:t>
            </a:r>
            <a:r>
              <a:rPr lang="zh-CN" altLang="en-US" sz="2400" dirty="0"/>
              <a:t>布鲁尔（</a:t>
            </a:r>
            <a:r>
              <a:rPr lang="en-US" altLang="zh-CN" sz="2400" dirty="0"/>
              <a:t>Eric Brewer</a:t>
            </a:r>
            <a:r>
              <a:rPr lang="zh-CN" altLang="en-US" sz="2400" dirty="0"/>
              <a:t>）在 </a:t>
            </a:r>
            <a:r>
              <a:rPr lang="en-US" altLang="zh-CN" sz="2400" dirty="0"/>
              <a:t>2000 </a:t>
            </a:r>
            <a:r>
              <a:rPr lang="zh-CN" altLang="en-US" sz="2400" dirty="0"/>
              <a:t>年的 </a:t>
            </a:r>
            <a:r>
              <a:rPr lang="en-US" altLang="zh-CN" sz="2400" dirty="0"/>
              <a:t>ACM PODC </a:t>
            </a:r>
            <a:r>
              <a:rPr lang="zh-CN" altLang="en-US" sz="2400" dirty="0"/>
              <a:t>上提出的一个猜想。</a:t>
            </a:r>
            <a:r>
              <a:rPr lang="en-US" altLang="zh-CN" sz="2400" dirty="0"/>
              <a:t>2002 </a:t>
            </a:r>
            <a:r>
              <a:rPr lang="zh-CN" altLang="en-US" sz="2400" dirty="0"/>
              <a:t>年，麻省理工学院的赛斯</a:t>
            </a:r>
            <a:r>
              <a:rPr lang="en-US" altLang="zh-CN" sz="2400" dirty="0"/>
              <a:t>·</a:t>
            </a:r>
            <a:r>
              <a:rPr lang="zh-CN" altLang="en-US" sz="2400" dirty="0"/>
              <a:t>吉尔伯特（</a:t>
            </a:r>
            <a:r>
              <a:rPr lang="en-US" altLang="zh-CN" sz="2400" dirty="0"/>
              <a:t>Seth Gilbert</a:t>
            </a:r>
            <a:r>
              <a:rPr lang="zh-CN" altLang="en-US" sz="2400" dirty="0"/>
              <a:t>）和南希</a:t>
            </a:r>
            <a:r>
              <a:rPr lang="en-US" altLang="zh-CN" sz="2400" dirty="0"/>
              <a:t>·</a:t>
            </a:r>
            <a:r>
              <a:rPr lang="zh-CN" altLang="en-US" sz="2400" dirty="0"/>
              <a:t>林奇（</a:t>
            </a:r>
            <a:r>
              <a:rPr lang="en-US" altLang="zh-CN" sz="2400" dirty="0"/>
              <a:t>Nancy Lynch</a:t>
            </a:r>
            <a:r>
              <a:rPr lang="zh-CN" altLang="en-US" sz="2400" dirty="0"/>
              <a:t>）发表了布鲁尔猜想的证明，使之成为分布式计算领域公认的一个定理</a:t>
            </a:r>
            <a:r>
              <a:rPr lang="zh-CN" altLang="en-US" sz="2400" dirty="0" smtClean="0"/>
              <a:t>。</a:t>
            </a:r>
          </a:p>
          <a:p>
            <a:r>
              <a:rPr lang="zh-CN" altLang="en-US" sz="2400" dirty="0" smtClean="0"/>
              <a:t>此次分享以 </a:t>
            </a:r>
            <a:r>
              <a:rPr lang="en-US" altLang="zh-CN" sz="2400" dirty="0"/>
              <a:t>Robert </a:t>
            </a:r>
            <a:r>
              <a:rPr lang="en-US" altLang="zh-CN" sz="2400" dirty="0" smtClean="0"/>
              <a:t>Greiner</a:t>
            </a:r>
            <a:r>
              <a:rPr lang="zh-CN" altLang="en-US" sz="2400" dirty="0" smtClean="0"/>
              <a:t> 的文章作为参考，</a:t>
            </a:r>
            <a:r>
              <a:rPr lang="en-US" altLang="zh-CN" sz="2400" dirty="0" smtClean="0"/>
              <a:t>Robert </a:t>
            </a:r>
            <a:r>
              <a:rPr lang="en-US" altLang="zh-CN" sz="2400" dirty="0"/>
              <a:t>Greiner </a:t>
            </a:r>
            <a:r>
              <a:rPr lang="zh-CN" altLang="en-US" sz="2400" dirty="0"/>
              <a:t>对 </a:t>
            </a:r>
            <a:r>
              <a:rPr lang="en-US" altLang="zh-CN" sz="2400" dirty="0"/>
              <a:t>CAP </a:t>
            </a:r>
            <a:r>
              <a:rPr lang="zh-CN" altLang="en-US" sz="2400" dirty="0"/>
              <a:t>的理解也经历了一个过程，他写了两篇文章来阐述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理论，第一篇被标记为“</a:t>
            </a:r>
            <a:r>
              <a:rPr lang="en-US" altLang="zh-CN" sz="2400" dirty="0"/>
              <a:t>outdated”</a:t>
            </a:r>
            <a:r>
              <a:rPr lang="zh-CN" altLang="en-US" sz="2400" dirty="0"/>
              <a:t>（有一些中文翻译文章正好参考了第一篇），</a:t>
            </a:r>
            <a:r>
              <a:rPr lang="zh-CN" altLang="en-US" sz="2400" dirty="0" smtClean="0"/>
              <a:t>我们将通过对比</a:t>
            </a:r>
            <a:r>
              <a:rPr lang="zh-CN" altLang="en-US" sz="2400" dirty="0"/>
              <a:t>前后两篇解释的</a:t>
            </a:r>
            <a:r>
              <a:rPr lang="zh-CN" altLang="en-US" sz="2400" dirty="0" smtClean="0"/>
              <a:t>差异，来更加</a:t>
            </a:r>
            <a:r>
              <a:rPr lang="zh-CN" altLang="en-US" sz="2400" dirty="0"/>
              <a:t>深入地理解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02714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782081" cy="582593"/>
          </a:xfrm>
        </p:spPr>
        <p:txBody>
          <a:bodyPr/>
          <a:lstStyle/>
          <a:p>
            <a:r>
              <a:rPr lang="en-US" altLang="zh-CN" b="0" dirty="0" smtClean="0"/>
              <a:t>CAP</a:t>
            </a:r>
            <a:r>
              <a:rPr lang="zh-CN" altLang="en-US" b="0" dirty="0" smtClean="0"/>
              <a:t> 理论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218332" y="1433867"/>
            <a:ext cx="8992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第一版：</a:t>
            </a:r>
          </a:p>
          <a:p>
            <a:r>
              <a:rPr lang="zh-CN" altLang="en-US" sz="2400" dirty="0"/>
              <a:t> </a:t>
            </a:r>
            <a:r>
              <a:rPr lang="zh-CN" altLang="en-US" sz="2400" dirty="0" smtClean="0"/>
              <a:t>    </a:t>
            </a:r>
            <a:r>
              <a:rPr lang="en-US" altLang="zh-CN" sz="2400" dirty="0" smtClean="0"/>
              <a:t>Any </a:t>
            </a:r>
            <a:r>
              <a:rPr lang="en-US" altLang="zh-CN" sz="2400" dirty="0"/>
              <a:t>distributed system cannot guaranty C, A, and P </a:t>
            </a:r>
            <a:r>
              <a:rPr lang="en-US" altLang="zh-CN" sz="2400" dirty="0" smtClean="0"/>
              <a:t>simultaneously</a:t>
            </a:r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1218332" y="2469158"/>
            <a:ext cx="97406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第二版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 </a:t>
            </a:r>
            <a:r>
              <a:rPr lang="en-US" altLang="zh-CN" sz="2400" dirty="0" smtClean="0"/>
              <a:t>In </a:t>
            </a:r>
            <a:r>
              <a:rPr lang="en-US" altLang="zh-CN" sz="2400" dirty="0"/>
              <a:t>a distributed system (a collection of interconnected nodes that share data.), you can only have two out of the following three guarantees across a write/read pair: Consistency, Availability, and Partition Tolerance - one of them must be </a:t>
            </a:r>
            <a:r>
              <a:rPr lang="en-US" altLang="zh-CN" sz="2400" dirty="0" smtClean="0"/>
              <a:t>sacrificed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06189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782081" cy="582593"/>
          </a:xfrm>
        </p:spPr>
        <p:txBody>
          <a:bodyPr/>
          <a:lstStyle/>
          <a:p>
            <a:r>
              <a:rPr lang="zh-CN" altLang="en-US" b="0" dirty="0" smtClean="0"/>
              <a:t>差异点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33422" y="1610175"/>
            <a:ext cx="104887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第二版定义了什么才是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理论探讨的分布式系统，强调了两点</a:t>
            </a:r>
            <a:r>
              <a:rPr lang="zh-CN" altLang="en-US" sz="2400" dirty="0" smtClean="0"/>
              <a:t>：</a:t>
            </a:r>
          </a:p>
          <a:p>
            <a:endParaRPr lang="zh-CN" altLang="en-US" sz="2400" dirty="0" smtClean="0"/>
          </a:p>
          <a:p>
            <a:pPr marL="457200" indent="-457200">
              <a:buAutoNum type="arabicPeriod"/>
            </a:pPr>
            <a:r>
              <a:rPr lang="en-US" altLang="zh-CN" sz="2400" dirty="0" smtClean="0"/>
              <a:t>interconnected </a:t>
            </a:r>
            <a:r>
              <a:rPr lang="zh-CN" altLang="en-US" sz="2400" dirty="0"/>
              <a:t>和 </a:t>
            </a:r>
            <a:r>
              <a:rPr lang="en-US" altLang="zh-CN" sz="2400" dirty="0"/>
              <a:t>share data</a:t>
            </a:r>
            <a:r>
              <a:rPr lang="zh-CN" altLang="en-US" sz="2400" dirty="0" smtClean="0"/>
              <a:t>，因为分布式</a:t>
            </a:r>
            <a:r>
              <a:rPr lang="zh-CN" altLang="en-US" sz="2400" dirty="0"/>
              <a:t>系统并不一定会互联和共享</a:t>
            </a:r>
            <a:r>
              <a:rPr lang="zh-CN" altLang="en-US" sz="2400" dirty="0" smtClean="0"/>
              <a:t>数据。</a:t>
            </a:r>
            <a:r>
              <a:rPr lang="zh-CN" altLang="en-US" sz="2400" dirty="0"/>
              <a:t>最简单的例如 </a:t>
            </a:r>
            <a:r>
              <a:rPr lang="en-US" altLang="zh-CN" sz="2400" dirty="0" err="1"/>
              <a:t>Memcache</a:t>
            </a:r>
            <a:r>
              <a:rPr lang="en-US" altLang="zh-CN" sz="2400" dirty="0"/>
              <a:t> </a:t>
            </a:r>
            <a:r>
              <a:rPr lang="zh-CN" altLang="en-US" sz="2400" dirty="0"/>
              <a:t>的集群，相互之间就没有连接和共享数据，因此 </a:t>
            </a:r>
            <a:r>
              <a:rPr lang="en-US" altLang="zh-CN" sz="2400" dirty="0" err="1"/>
              <a:t>Memcache</a:t>
            </a:r>
            <a:r>
              <a:rPr lang="en-US" altLang="zh-CN" sz="2400" dirty="0"/>
              <a:t> </a:t>
            </a:r>
            <a:r>
              <a:rPr lang="zh-CN" altLang="en-US" sz="2400" dirty="0"/>
              <a:t>集群这类分布式系统就不符合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理论探讨的对象；而 </a:t>
            </a:r>
            <a:r>
              <a:rPr lang="en-US" altLang="zh-CN" sz="2400" dirty="0"/>
              <a:t>MySQL </a:t>
            </a:r>
            <a:r>
              <a:rPr lang="zh-CN" altLang="en-US" sz="2400" dirty="0"/>
              <a:t>集群就是互联和进行数据复制的，因此是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理论探讨的</a:t>
            </a:r>
            <a:r>
              <a:rPr lang="zh-CN" altLang="en-US" sz="2400" dirty="0" smtClean="0"/>
              <a:t>对象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第二版强调了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write/read pair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，这点其实是和上一个差异点一脉相承的。也就是说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，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关注的是对数据的读写操作，而不是分布式系统的所有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功能。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例如，</a:t>
            </a:r>
            <a:r>
              <a:rPr lang="en-US" altLang="zh-CN" sz="2400" dirty="0" err="1">
                <a:latin typeface="STFangsong" charset="-122"/>
                <a:ea typeface="STFangsong" charset="-122"/>
                <a:cs typeface="STFangsong" charset="-122"/>
              </a:rPr>
              <a:t>ZooKeeper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的选举机制就不是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探讨的对象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4575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3763281" cy="582593"/>
          </a:xfrm>
        </p:spPr>
        <p:txBody>
          <a:bodyPr/>
          <a:lstStyle/>
          <a:p>
            <a:r>
              <a:rPr lang="zh-CN" altLang="en-US" b="0" smtClean="0"/>
              <a:t>一致性</a:t>
            </a:r>
            <a:r>
              <a:rPr lang="zh-CN" altLang="en-US" b="0" dirty="0"/>
              <a:t>（</a:t>
            </a:r>
            <a:r>
              <a:rPr lang="en-US" altLang="zh-CN" b="0" dirty="0"/>
              <a:t>Consistency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0841" y="1710958"/>
            <a:ext cx="63878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第一版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 smtClean="0"/>
              <a:t>    </a:t>
            </a:r>
            <a:r>
              <a:rPr lang="en-US" altLang="zh-CN" sz="2400" dirty="0"/>
              <a:t>All nodes see the same data at the same </a:t>
            </a:r>
            <a:r>
              <a:rPr lang="en-US" altLang="zh-CN" sz="2400" dirty="0" smtClean="0"/>
              <a:t>time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0841" y="3480538"/>
            <a:ext cx="9643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第二版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read is guaranteed to return the most recent write for a given client.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491135" cy="582593"/>
          </a:xfrm>
        </p:spPr>
        <p:txBody>
          <a:bodyPr/>
          <a:lstStyle/>
          <a:p>
            <a:r>
              <a:rPr lang="zh-CN" altLang="en-US" b="0" dirty="0" smtClean="0"/>
              <a:t>差异点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6210" y="1710958"/>
            <a:ext cx="110646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 smtClean="0"/>
              <a:t> 第一版</a:t>
            </a:r>
            <a:r>
              <a:rPr lang="zh-CN" altLang="en-US" sz="2400" dirty="0"/>
              <a:t>从节点 </a:t>
            </a:r>
            <a:r>
              <a:rPr lang="en-US" altLang="zh-CN" sz="2400" dirty="0"/>
              <a:t>node </a:t>
            </a:r>
            <a:r>
              <a:rPr lang="zh-CN" altLang="en-US" sz="2400" dirty="0"/>
              <a:t>的角度描述，第二版从客户端 </a:t>
            </a:r>
            <a:r>
              <a:rPr lang="en-US" altLang="zh-CN" sz="2400" dirty="0"/>
              <a:t>client </a:t>
            </a:r>
            <a:r>
              <a:rPr lang="zh-CN" altLang="en-US" sz="2400" dirty="0"/>
              <a:t>的角度描述</a:t>
            </a:r>
            <a:r>
              <a:rPr lang="zh-CN" altLang="en-US" sz="2400" dirty="0" smtClean="0"/>
              <a:t>。</a:t>
            </a:r>
            <a:r>
              <a:rPr lang="zh-CN" altLang="en-US" sz="2400" dirty="0"/>
              <a:t>相比来说，第二版更加符合我们观察和评估系统的</a:t>
            </a:r>
            <a:r>
              <a:rPr lang="zh-CN" altLang="en-US" sz="2400" dirty="0" smtClean="0"/>
              <a:t>方式</a:t>
            </a:r>
          </a:p>
          <a:p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第一版的关键词是 </a:t>
            </a:r>
            <a:r>
              <a:rPr lang="en-US" altLang="zh-CN" sz="2400" dirty="0"/>
              <a:t>see</a:t>
            </a:r>
            <a:r>
              <a:rPr lang="zh-CN" altLang="en-US" sz="2400" dirty="0"/>
              <a:t>，第二版的关键词是 </a:t>
            </a:r>
            <a:r>
              <a:rPr lang="en-US" altLang="zh-CN" sz="2400" dirty="0" smtClean="0"/>
              <a:t>read</a:t>
            </a:r>
            <a:endParaRPr lang="zh-CN" altLang="en-US" sz="2400" dirty="0" smtClean="0"/>
          </a:p>
          <a:p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3.</a:t>
            </a:r>
            <a:r>
              <a:rPr lang="zh-CN" altLang="en-US" sz="2400" dirty="0"/>
              <a:t>第一版强调同一时刻拥有相同数据（</a:t>
            </a:r>
            <a:r>
              <a:rPr lang="en-US" altLang="zh-CN" sz="2400" dirty="0"/>
              <a:t>same time + same data</a:t>
            </a:r>
            <a:r>
              <a:rPr lang="zh-CN" altLang="en-US" sz="2400" dirty="0"/>
              <a:t>），第二版并没有强调这</a:t>
            </a:r>
            <a:r>
              <a:rPr lang="zh-CN" altLang="en-US" sz="2400" dirty="0" smtClean="0"/>
              <a:t>点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3763281" cy="582593"/>
          </a:xfrm>
        </p:spPr>
        <p:txBody>
          <a:bodyPr/>
          <a:lstStyle/>
          <a:p>
            <a:r>
              <a:rPr lang="zh-CN" altLang="en-US" b="0" dirty="0"/>
              <a:t>可用性（</a:t>
            </a:r>
            <a:r>
              <a:rPr lang="en-US" altLang="zh-CN" b="0" dirty="0"/>
              <a:t>Availability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0841" y="1710958"/>
            <a:ext cx="8590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第一版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Every </a:t>
            </a:r>
            <a:r>
              <a:rPr lang="en-US" altLang="zh-CN" sz="2400" dirty="0"/>
              <a:t>request gets a response on </a:t>
            </a:r>
            <a:r>
              <a:rPr lang="en-US" altLang="zh-CN" sz="2400" dirty="0" smtClean="0"/>
              <a:t>success/failure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0840" y="3480538"/>
            <a:ext cx="983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第二版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 </a:t>
            </a:r>
            <a:r>
              <a:rPr lang="en-US" altLang="zh-CN" sz="2400" dirty="0" smtClean="0"/>
              <a:t>A </a:t>
            </a:r>
            <a:r>
              <a:rPr lang="en-US" altLang="zh-CN" sz="2400" dirty="0"/>
              <a:t>non-failing node will return a reasonable response within a reasonable amount of time (no error or timeout).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491135" cy="582593"/>
          </a:xfrm>
        </p:spPr>
        <p:txBody>
          <a:bodyPr/>
          <a:lstStyle/>
          <a:p>
            <a:r>
              <a:rPr lang="zh-CN" altLang="en-US" b="0" dirty="0" smtClean="0"/>
              <a:t>差异点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89708" y="1710958"/>
            <a:ext cx="104463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/>
              <a:t>第一版的 </a:t>
            </a:r>
            <a:r>
              <a:rPr lang="en-US" altLang="zh-CN" sz="2400" dirty="0"/>
              <a:t>every request </a:t>
            </a:r>
            <a:r>
              <a:rPr lang="zh-CN" altLang="en-US" sz="2400" dirty="0"/>
              <a:t>是不严谨的，因为只有非故障节点才能满足可用性要求，如果节点本身就故障了，发给节点的请求不一定能得到一个响应。 </a:t>
            </a:r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第一版的 </a:t>
            </a:r>
            <a:r>
              <a:rPr lang="en-US" altLang="zh-CN" sz="2400" dirty="0"/>
              <a:t>success/failure </a:t>
            </a:r>
            <a:r>
              <a:rPr lang="zh-CN" altLang="en-US" sz="2400" dirty="0"/>
              <a:t>的定义太泛了，几乎任何情况，无论是否符合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理论，我们都可以说请求成功和失败，因为超时也算失败、错误也算失败、异常也算失败、结果不正确也算失败；即使是成功的响应，也不一定是正确的。例如，本来应该返回 </a:t>
            </a:r>
            <a:r>
              <a:rPr lang="en-US" altLang="zh-CN" sz="2400" dirty="0"/>
              <a:t>100</a:t>
            </a:r>
            <a:r>
              <a:rPr lang="zh-CN" altLang="en-US" sz="2400" dirty="0"/>
              <a:t>，但实际上返回了 </a:t>
            </a:r>
            <a:r>
              <a:rPr lang="en-US" altLang="zh-CN" sz="2400" dirty="0"/>
              <a:t>90</a:t>
            </a:r>
            <a:r>
              <a:rPr lang="zh-CN" altLang="en-US" sz="2400" dirty="0"/>
              <a:t>，这就是成功的响应，但并没有得到正确的结果。相比之下，第二版的解释明确了不能超时、不能出错，结果是合理的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注意没有说“正确”的</a:t>
            </a:r>
            <a:r>
              <a:rPr lang="zh-CN" altLang="en-US" sz="2400" dirty="0" smtClean="0"/>
              <a:t>结果</a:t>
            </a:r>
            <a:r>
              <a:rPr lang="zh-CN" altLang="en-US" sz="2400" dirty="0"/>
              <a:t>。例如，应该返回 </a:t>
            </a:r>
            <a:r>
              <a:rPr lang="en-US" altLang="zh-CN" sz="2400" dirty="0"/>
              <a:t>100 </a:t>
            </a:r>
            <a:r>
              <a:rPr lang="zh-CN" altLang="en-US" sz="2400" dirty="0"/>
              <a:t>但实际上返回了 </a:t>
            </a:r>
            <a:r>
              <a:rPr lang="en-US" altLang="zh-CN" sz="2400" dirty="0"/>
              <a:t>90</a:t>
            </a:r>
            <a:r>
              <a:rPr lang="zh-CN" altLang="en-US" sz="2400" dirty="0"/>
              <a:t>，肯定是不正确的结果，但可以是一个合理的结果。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5786045" cy="582593"/>
          </a:xfrm>
        </p:spPr>
        <p:txBody>
          <a:bodyPr/>
          <a:lstStyle/>
          <a:p>
            <a:r>
              <a:rPr lang="zh-CN" altLang="fr-FR" b="0" dirty="0"/>
              <a:t>分区容忍性（</a:t>
            </a:r>
            <a:r>
              <a:rPr lang="fr-FR" altLang="zh-CN" b="0" dirty="0"/>
              <a:t>Partition Tolerance</a:t>
            </a:r>
            <a:r>
              <a:rPr lang="zh-CN" altLang="fr-FR" b="0" dirty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550841" y="1710958"/>
            <a:ext cx="897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第一版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 smtClean="0"/>
              <a:t>    </a:t>
            </a:r>
            <a:r>
              <a:rPr lang="en-US" altLang="zh-CN" sz="2400" dirty="0" smtClean="0"/>
              <a:t>System </a:t>
            </a:r>
            <a:r>
              <a:rPr lang="en-US" altLang="zh-CN" sz="2400" dirty="0"/>
              <a:t>continues to work despite message loss or partial failure.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50841" y="3480538"/>
            <a:ext cx="8978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第二版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：</a:t>
            </a:r>
            <a:endParaRPr lang="zh-CN" altLang="en-US" sz="2400" dirty="0" smtClean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  </a:t>
            </a:r>
            <a:r>
              <a:rPr lang="en-US" altLang="zh-CN" sz="2400" dirty="0" smtClean="0"/>
              <a:t>The </a:t>
            </a:r>
            <a:r>
              <a:rPr lang="en-US" altLang="zh-CN" sz="2400" dirty="0"/>
              <a:t>system will continue to function when network partitions occur.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1491135" cy="582593"/>
          </a:xfrm>
        </p:spPr>
        <p:txBody>
          <a:bodyPr/>
          <a:lstStyle/>
          <a:p>
            <a:r>
              <a:rPr lang="zh-CN" altLang="en-US" b="0" dirty="0" smtClean="0"/>
              <a:t>差异点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6210" y="1710958"/>
            <a:ext cx="113001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1.</a:t>
            </a:r>
            <a:r>
              <a:rPr lang="zh-CN" altLang="en-US" sz="2400" dirty="0"/>
              <a:t> </a:t>
            </a:r>
            <a:r>
              <a:rPr lang="en-US" altLang="zh-CN" sz="2400" dirty="0"/>
              <a:t>work </a:t>
            </a:r>
            <a:r>
              <a:rPr lang="zh-CN" altLang="en-US" sz="2400" dirty="0"/>
              <a:t>强调“运行”，只要系统不宕机，我们都可以说系统在 </a:t>
            </a:r>
            <a:r>
              <a:rPr lang="en-US" altLang="zh-CN" sz="2400" dirty="0"/>
              <a:t>work</a:t>
            </a:r>
            <a:r>
              <a:rPr lang="zh-CN" altLang="en-US" sz="2400" dirty="0"/>
              <a:t>，返回错误也是 </a:t>
            </a:r>
            <a:r>
              <a:rPr lang="en-US" altLang="zh-CN" sz="2400" dirty="0"/>
              <a:t>work</a:t>
            </a:r>
            <a:r>
              <a:rPr lang="zh-CN" altLang="en-US" sz="2400" dirty="0"/>
              <a:t>，拒绝服务也是 </a:t>
            </a:r>
            <a:r>
              <a:rPr lang="en-US" altLang="zh-CN" sz="2400" dirty="0"/>
              <a:t>work</a:t>
            </a:r>
            <a:r>
              <a:rPr lang="zh-CN" altLang="en-US" sz="2400" dirty="0"/>
              <a:t>；而 </a:t>
            </a:r>
            <a:r>
              <a:rPr lang="en-US" altLang="zh-CN" sz="2400" dirty="0"/>
              <a:t>function </a:t>
            </a:r>
            <a:r>
              <a:rPr lang="zh-CN" altLang="en-US" sz="2400" dirty="0"/>
              <a:t>强调“发挥作用”“履行职责”，这点和可用性是一脉相承的。也就是说，只有返回 </a:t>
            </a:r>
            <a:r>
              <a:rPr lang="en-US" altLang="zh-CN" sz="2400" dirty="0"/>
              <a:t>reasonable response </a:t>
            </a:r>
            <a:r>
              <a:rPr lang="zh-CN" altLang="en-US" sz="2400" dirty="0"/>
              <a:t>才是 </a:t>
            </a:r>
            <a:r>
              <a:rPr lang="en-US" altLang="zh-CN" sz="2400" dirty="0"/>
              <a:t>function</a:t>
            </a:r>
            <a:r>
              <a:rPr lang="zh-CN" altLang="en-US" sz="2400" dirty="0"/>
              <a:t>。相比之下，第二版解释更加明确。</a:t>
            </a:r>
            <a:endParaRPr lang="zh-CN" altLang="en-US" sz="2400" dirty="0" smtClean="0"/>
          </a:p>
          <a:p>
            <a:r>
              <a:rPr lang="en-US" altLang="zh-CN" sz="2400" dirty="0" smtClean="0"/>
              <a:t>2.</a:t>
            </a:r>
            <a:r>
              <a:rPr lang="zh-CN" altLang="en-US" sz="2400" dirty="0"/>
              <a:t>虽然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理论定义是三个要素中只能取两个，但放到分布式环境下来思考，我们会发现必须选择 </a:t>
            </a:r>
            <a:r>
              <a:rPr lang="en-US" altLang="zh-CN" sz="2400" dirty="0"/>
              <a:t>P</a:t>
            </a:r>
            <a:r>
              <a:rPr lang="zh-CN" altLang="en-US" sz="2400" dirty="0"/>
              <a:t>（分区容忍）要素，因为网络本身无法做到 </a:t>
            </a:r>
            <a:r>
              <a:rPr lang="en-US" altLang="zh-CN" sz="2400" dirty="0"/>
              <a:t>100% </a:t>
            </a:r>
            <a:r>
              <a:rPr lang="zh-CN" altLang="en-US" sz="2400" dirty="0"/>
              <a:t>可靠，有可能出故障，所以分区是一个必然的现象。如果我们选择了 </a:t>
            </a:r>
            <a:r>
              <a:rPr lang="en-US" altLang="zh-CN" sz="2400" dirty="0"/>
              <a:t>CA </a:t>
            </a:r>
            <a:r>
              <a:rPr lang="zh-CN" altLang="en-US" sz="2400" dirty="0"/>
              <a:t>而放弃了 </a:t>
            </a:r>
            <a:r>
              <a:rPr lang="en-US" altLang="zh-CN" sz="2400" dirty="0"/>
              <a:t>P</a:t>
            </a:r>
            <a:r>
              <a:rPr lang="zh-CN" altLang="en-US" sz="2400" dirty="0"/>
              <a:t>，那么当发生分区现象时，为了保证 </a:t>
            </a:r>
            <a:r>
              <a:rPr lang="en-US" altLang="zh-CN" sz="2400" dirty="0"/>
              <a:t>C</a:t>
            </a:r>
            <a:r>
              <a:rPr lang="zh-CN" altLang="en-US" sz="2400" dirty="0"/>
              <a:t>，系统需要禁止写入，当有写入请求时，系统返回 </a:t>
            </a:r>
            <a:r>
              <a:rPr lang="en-US" altLang="zh-CN" sz="2400" dirty="0"/>
              <a:t>error</a:t>
            </a:r>
            <a:r>
              <a:rPr lang="zh-CN" altLang="en-US" sz="2400" dirty="0"/>
              <a:t>（例如，当前系统不允许写入），这又和 </a:t>
            </a:r>
            <a:r>
              <a:rPr lang="en-US" altLang="zh-CN" sz="2400" dirty="0"/>
              <a:t>A </a:t>
            </a:r>
            <a:r>
              <a:rPr lang="zh-CN" altLang="en-US" sz="2400" dirty="0"/>
              <a:t>冲突了，因为 </a:t>
            </a:r>
            <a:r>
              <a:rPr lang="en-US" altLang="zh-CN" sz="2400" dirty="0"/>
              <a:t>A </a:t>
            </a:r>
            <a:r>
              <a:rPr lang="zh-CN" altLang="en-US" sz="2400" dirty="0"/>
              <a:t>要求返回 </a:t>
            </a:r>
            <a:r>
              <a:rPr lang="en-US" altLang="zh-CN" sz="2400" dirty="0"/>
              <a:t>no error </a:t>
            </a:r>
            <a:r>
              <a:rPr lang="zh-CN" altLang="en-US" sz="2400" dirty="0"/>
              <a:t>和 </a:t>
            </a:r>
            <a:r>
              <a:rPr lang="en-US" altLang="zh-CN" sz="2400" dirty="0"/>
              <a:t>no timeout</a:t>
            </a:r>
            <a:r>
              <a:rPr lang="zh-CN" altLang="en-US" sz="2400" dirty="0"/>
              <a:t>。因此，分布式系统理论上不可能选择 </a:t>
            </a:r>
            <a:r>
              <a:rPr lang="en-US" altLang="zh-CN" sz="2400" dirty="0"/>
              <a:t>CA </a:t>
            </a:r>
            <a:r>
              <a:rPr lang="zh-CN" altLang="en-US" sz="2400" dirty="0"/>
              <a:t>架构，只能选择 </a:t>
            </a:r>
            <a:r>
              <a:rPr lang="en-US" altLang="zh-CN" sz="2400" dirty="0"/>
              <a:t>CP </a:t>
            </a:r>
            <a:r>
              <a:rPr lang="zh-CN" altLang="en-US" sz="2400" dirty="0"/>
              <a:t>或者 </a:t>
            </a:r>
            <a:r>
              <a:rPr lang="en-US" altLang="zh-CN" sz="2400" dirty="0"/>
              <a:t>AP </a:t>
            </a:r>
            <a:r>
              <a:rPr lang="zh-CN" altLang="en-US" sz="2400" dirty="0"/>
              <a:t>架构。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903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10363200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三 </a:t>
            </a:r>
            <a:r>
              <a:rPr lang="en-US" altLang="zh-CN" sz="4200" dirty="0" smtClean="0"/>
              <a:t>CAP</a:t>
            </a:r>
            <a:r>
              <a:rPr lang="zh-CN" altLang="en-US" sz="4200" dirty="0" smtClean="0"/>
              <a:t> 应用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3187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5287281" cy="582593"/>
          </a:xfrm>
        </p:spPr>
        <p:txBody>
          <a:bodyPr/>
          <a:lstStyle/>
          <a:p>
            <a:r>
              <a:rPr lang="zh-CN" altLang="en-US" dirty="0" smtClean="0"/>
              <a:t>关于 </a:t>
            </a:r>
            <a:r>
              <a:rPr lang="en-US" altLang="zh-CN" dirty="0" smtClean="0"/>
              <a:t>CAP </a:t>
            </a:r>
            <a:r>
              <a:rPr lang="zh-CN" altLang="en-US" dirty="0"/>
              <a:t>理论 和 </a:t>
            </a:r>
            <a:r>
              <a:rPr lang="en-US" altLang="zh-CN" dirty="0"/>
              <a:t>BASE </a:t>
            </a:r>
            <a:r>
              <a:rPr lang="zh-CN" altLang="en-US" dirty="0"/>
              <a:t>理论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76211" y="1778752"/>
            <a:ext cx="112862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理论是分布式计算领域公认的一个定理，是分布式架构师必须掌握的理论，目前网上关于这块的资料也很多，各种说法，其实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理论自身也是一个不断发展的过程，相比之下比较准确的说法应该是：在一个分布式系统（指互相连接并共享数据的节点的集合）中，当涉及读写操作时，只能保证一致性（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Consistence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）、可用性（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Availability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）、分区容错性（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Partition Tolerance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）三者中的两个，另外一个必须被牺牲。也就是说必须是相关连接并且共享数据的分布式系统才是我们讨论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的基础，另外就是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理论关注的是对数据的读写操作，而不是分布式系统的所有功能。明白了这些之后，下面对 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CAP </a:t>
            </a:r>
            <a:r>
              <a:rPr lang="zh-CN" altLang="en-US" sz="2400" dirty="0">
                <a:latin typeface="STFangsong" charset="-122"/>
                <a:ea typeface="STFangsong" charset="-122"/>
                <a:cs typeface="STFangsong" charset="-122"/>
              </a:rPr>
              <a:t>逐一讲解</a:t>
            </a:r>
          </a:p>
        </p:txBody>
      </p:sp>
    </p:spTree>
    <p:extLst>
      <p:ext uri="{BB962C8B-B14F-4D97-AF65-F5344CB8AC3E}">
        <p14:creationId xmlns:p14="http://schemas.microsoft.com/office/powerpoint/2010/main" val="1158381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4816226" cy="582593"/>
          </a:xfrm>
        </p:spPr>
        <p:txBody>
          <a:bodyPr/>
          <a:lstStyle/>
          <a:p>
            <a:r>
              <a:rPr lang="en-US" altLang="zh-CN" dirty="0" smtClean="0"/>
              <a:t>CAP</a:t>
            </a:r>
            <a:r>
              <a:rPr lang="zh-CN" altLang="en-US" dirty="0" smtClean="0"/>
              <a:t> 不能同时满足的形象表示</a:t>
            </a:r>
            <a:endParaRPr lang="zh-CN" altLang="en-US" dirty="0"/>
          </a:p>
        </p:txBody>
      </p:sp>
      <p:pic>
        <p:nvPicPr>
          <p:cNvPr id="3074" name="Picture 2" descr="https://timgsa.baidu.com/timg?image&amp;quality=80&amp;size=b9999_10000&amp;sec=1557329403261&amp;di=d188302f5f5eb1b3231b1792dc406ac0&amp;imgtype=0&amp;src=http%3A%2F%2Fupload-images.jianshu.io%2Fupload_images%2F7567026-cb0001deb84134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9164" y="2382982"/>
            <a:ext cx="235267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594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895390" cy="582593"/>
          </a:xfrm>
        </p:spPr>
        <p:txBody>
          <a:bodyPr/>
          <a:lstStyle/>
          <a:p>
            <a:r>
              <a:rPr lang="en-US" altLang="zh-CN" b="0" dirty="0" smtClean="0"/>
              <a:t>AC</a:t>
            </a:r>
            <a:r>
              <a:rPr lang="zh-CN" altLang="en-US" b="0" dirty="0" smtClean="0"/>
              <a:t>？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6211" y="2168158"/>
            <a:ext cx="111477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虽然 </a:t>
            </a:r>
            <a:r>
              <a:rPr lang="en-US" altLang="zh-CN" sz="2400" dirty="0"/>
              <a:t>CAP </a:t>
            </a:r>
            <a:r>
              <a:rPr lang="zh-CN" altLang="en-US" sz="2400" dirty="0"/>
              <a:t>理论定义是三个要素中只能取两个，但放到分布式环境下来思考，我们会发现必须选择 </a:t>
            </a:r>
            <a:r>
              <a:rPr lang="en-US" altLang="zh-CN" sz="2400" dirty="0"/>
              <a:t>P</a:t>
            </a:r>
            <a:r>
              <a:rPr lang="zh-CN" altLang="en-US" sz="2400" dirty="0"/>
              <a:t>（分区容忍）要素，因为网络本身无法做到 </a:t>
            </a:r>
            <a:r>
              <a:rPr lang="en-US" altLang="zh-CN" sz="2400" dirty="0"/>
              <a:t>100% </a:t>
            </a:r>
            <a:r>
              <a:rPr lang="zh-CN" altLang="en-US" sz="2400" dirty="0"/>
              <a:t>可靠，有可能出故障，所以分区是一个必然的现象。如果我们选择了 </a:t>
            </a:r>
            <a:r>
              <a:rPr lang="en-US" altLang="zh-CN" sz="2400" dirty="0"/>
              <a:t>CA </a:t>
            </a:r>
            <a:r>
              <a:rPr lang="zh-CN" altLang="en-US" sz="2400" dirty="0"/>
              <a:t>而放弃了 </a:t>
            </a:r>
            <a:r>
              <a:rPr lang="en-US" altLang="zh-CN" sz="2400" dirty="0"/>
              <a:t>P</a:t>
            </a:r>
            <a:r>
              <a:rPr lang="zh-CN" altLang="en-US" sz="2400" dirty="0"/>
              <a:t>，那么当发生分区现象时，为了保证 </a:t>
            </a:r>
            <a:r>
              <a:rPr lang="en-US" altLang="zh-CN" sz="2400" dirty="0"/>
              <a:t>C</a:t>
            </a:r>
            <a:r>
              <a:rPr lang="zh-CN" altLang="en-US" sz="2400" dirty="0"/>
              <a:t>，系统需要禁止写入，当有写入请求时，系统返回 </a:t>
            </a:r>
            <a:r>
              <a:rPr lang="en-US" altLang="zh-CN" sz="2400" dirty="0"/>
              <a:t>error</a:t>
            </a:r>
            <a:r>
              <a:rPr lang="zh-CN" altLang="en-US" sz="2400" dirty="0"/>
              <a:t>（例如，当前系统不允许写入），这又和 </a:t>
            </a:r>
            <a:r>
              <a:rPr lang="en-US" altLang="zh-CN" sz="2400" dirty="0"/>
              <a:t>A </a:t>
            </a:r>
            <a:r>
              <a:rPr lang="zh-CN" altLang="en-US" sz="2400" dirty="0"/>
              <a:t>冲突了，因为 </a:t>
            </a:r>
            <a:r>
              <a:rPr lang="en-US" altLang="zh-CN" sz="2400" dirty="0"/>
              <a:t>A </a:t>
            </a:r>
            <a:r>
              <a:rPr lang="zh-CN" altLang="en-US" sz="2400" dirty="0"/>
              <a:t>要求返回 </a:t>
            </a:r>
            <a:r>
              <a:rPr lang="en-US" altLang="zh-CN" sz="2400" dirty="0"/>
              <a:t>no error </a:t>
            </a:r>
            <a:r>
              <a:rPr lang="zh-CN" altLang="en-US" sz="2400" dirty="0"/>
              <a:t>和 </a:t>
            </a:r>
            <a:r>
              <a:rPr lang="en-US" altLang="zh-CN" sz="2400" dirty="0"/>
              <a:t>no timeout</a:t>
            </a:r>
            <a:r>
              <a:rPr lang="zh-CN" altLang="en-US" sz="2400" dirty="0"/>
              <a:t>。因此，分布式系统理论上不可能选择 </a:t>
            </a:r>
            <a:r>
              <a:rPr lang="en-US" altLang="zh-CN" sz="2400" dirty="0"/>
              <a:t>CA </a:t>
            </a:r>
            <a:r>
              <a:rPr lang="zh-CN" altLang="en-US" sz="2400" dirty="0"/>
              <a:t>架构，只能选择 </a:t>
            </a:r>
            <a:r>
              <a:rPr lang="en-US" altLang="zh-CN" sz="2400" dirty="0"/>
              <a:t>CP </a:t>
            </a:r>
            <a:r>
              <a:rPr lang="zh-CN" altLang="en-US" sz="2400" dirty="0"/>
              <a:t>或者 </a:t>
            </a:r>
            <a:r>
              <a:rPr lang="en-US" altLang="zh-CN" sz="2400" dirty="0"/>
              <a:t>AP </a:t>
            </a:r>
            <a:r>
              <a:rPr lang="zh-CN" altLang="en-US" sz="2400" dirty="0"/>
              <a:t>架构。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9669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210" y="4180344"/>
            <a:ext cx="112724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如图，</a:t>
            </a:r>
            <a:r>
              <a:rPr lang="zh-CN" altLang="en-US" sz="2400" dirty="0"/>
              <a:t>为了保证一致性，当发生分区现象后，</a:t>
            </a:r>
            <a:r>
              <a:rPr lang="en-US" altLang="zh-CN" sz="2400" dirty="0"/>
              <a:t>N1 </a:t>
            </a:r>
            <a:r>
              <a:rPr lang="zh-CN" altLang="en-US" sz="2400" dirty="0"/>
              <a:t>节点上的数据已经更新到 </a:t>
            </a:r>
            <a:r>
              <a:rPr lang="en-US" altLang="zh-CN" sz="2400" dirty="0"/>
              <a:t>y</a:t>
            </a:r>
            <a:r>
              <a:rPr lang="zh-CN" altLang="en-US" sz="2400" dirty="0"/>
              <a:t>，但由于 </a:t>
            </a:r>
            <a:r>
              <a:rPr lang="en-US" altLang="zh-CN" sz="2400" dirty="0"/>
              <a:t>N1 </a:t>
            </a:r>
            <a:r>
              <a:rPr lang="zh-CN" altLang="en-US" sz="2400" dirty="0"/>
              <a:t>和 </a:t>
            </a:r>
            <a:r>
              <a:rPr lang="en-US" altLang="zh-CN" sz="2400" dirty="0"/>
              <a:t>N2 </a:t>
            </a:r>
            <a:r>
              <a:rPr lang="zh-CN" altLang="en-US" sz="2400" dirty="0"/>
              <a:t>之间的复制通道中断，数据 </a:t>
            </a:r>
            <a:r>
              <a:rPr lang="en-US" altLang="zh-CN" sz="2400" dirty="0"/>
              <a:t>y </a:t>
            </a:r>
            <a:r>
              <a:rPr lang="zh-CN" altLang="en-US" sz="2400" dirty="0"/>
              <a:t>无法同步到 </a:t>
            </a:r>
            <a:r>
              <a:rPr lang="en-US" altLang="zh-CN" sz="2400" dirty="0"/>
              <a:t>N2</a:t>
            </a:r>
            <a:r>
              <a:rPr lang="zh-CN" altLang="en-US" sz="2400" dirty="0"/>
              <a:t>，</a:t>
            </a:r>
            <a:r>
              <a:rPr lang="en-US" altLang="zh-CN" sz="2400" dirty="0"/>
              <a:t>N2 </a:t>
            </a:r>
            <a:r>
              <a:rPr lang="zh-CN" altLang="en-US" sz="2400" dirty="0"/>
              <a:t>节点上的数据还是 </a:t>
            </a:r>
            <a:r>
              <a:rPr lang="en-US" altLang="zh-CN" sz="2400" dirty="0"/>
              <a:t>x</a:t>
            </a:r>
            <a:r>
              <a:rPr lang="zh-CN" altLang="en-US" sz="2400" dirty="0"/>
              <a:t>。这时客户端 </a:t>
            </a:r>
            <a:r>
              <a:rPr lang="en-US" altLang="zh-CN" sz="2400" dirty="0"/>
              <a:t>C </a:t>
            </a:r>
            <a:r>
              <a:rPr lang="zh-CN" altLang="en-US" sz="2400" dirty="0"/>
              <a:t>访问 </a:t>
            </a:r>
            <a:r>
              <a:rPr lang="en-US" altLang="zh-CN" sz="2400" dirty="0"/>
              <a:t>N2 </a:t>
            </a:r>
            <a:r>
              <a:rPr lang="zh-CN" altLang="en-US" sz="2400" dirty="0"/>
              <a:t>时，</a:t>
            </a:r>
            <a:r>
              <a:rPr lang="en-US" altLang="zh-CN" sz="2400" dirty="0"/>
              <a:t>N2 </a:t>
            </a:r>
            <a:r>
              <a:rPr lang="zh-CN" altLang="en-US" sz="2400" dirty="0"/>
              <a:t>需要返回 </a:t>
            </a:r>
            <a:r>
              <a:rPr lang="en-US" altLang="zh-CN" sz="2400" dirty="0"/>
              <a:t>Error</a:t>
            </a:r>
            <a:r>
              <a:rPr lang="zh-CN" altLang="en-US" sz="2400" dirty="0"/>
              <a:t>，提示客户端 </a:t>
            </a:r>
            <a:r>
              <a:rPr lang="en-US" altLang="zh-CN" sz="2400" dirty="0"/>
              <a:t>C“</a:t>
            </a:r>
            <a:r>
              <a:rPr lang="zh-CN" altLang="en-US" sz="2400" dirty="0"/>
              <a:t>系统现在发生了错误”，这种处理方式违背了可用性（</a:t>
            </a:r>
            <a:r>
              <a:rPr lang="en-US" altLang="zh-CN" sz="2400" dirty="0"/>
              <a:t>Availability</a:t>
            </a:r>
            <a:r>
              <a:rPr lang="zh-CN" altLang="en-US" sz="2400" dirty="0"/>
              <a:t>）的要求，因此 </a:t>
            </a:r>
            <a:r>
              <a:rPr lang="en-US" altLang="zh-CN" sz="2400" dirty="0"/>
              <a:t>CAP </a:t>
            </a:r>
            <a:r>
              <a:rPr lang="zh-CN" altLang="en-US" sz="2400" dirty="0"/>
              <a:t>三者只能满足 </a:t>
            </a:r>
            <a:r>
              <a:rPr lang="en-US" altLang="zh-CN" sz="2400" dirty="0"/>
              <a:t>CP</a:t>
            </a:r>
            <a:r>
              <a:rPr lang="zh-CN" altLang="en-US" sz="2400" dirty="0"/>
              <a:t>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0" y="369890"/>
            <a:ext cx="6187825" cy="582593"/>
          </a:xfrm>
        </p:spPr>
        <p:txBody>
          <a:bodyPr/>
          <a:lstStyle/>
          <a:p>
            <a:r>
              <a:rPr lang="en-US" altLang="zh-CN" b="0" dirty="0"/>
              <a:t>CP - Consistency/Partition Tolerance</a:t>
            </a:r>
            <a:endParaRPr kumimoji="1" lang="zh-CN" altLang="en-US" dirty="0"/>
          </a:p>
        </p:txBody>
      </p:sp>
      <p:pic>
        <p:nvPicPr>
          <p:cNvPr id="1026" name="Picture 2" descr="https://static001.geekbang.org/resource/image/6e/d7/6e7d7bd54d7a4eb67918080863d354d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122" y="1190051"/>
            <a:ext cx="320992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907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76211" y="3530620"/>
            <a:ext cx="1124473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如图</a:t>
            </a:r>
            <a:r>
              <a:rPr lang="zh-CN" altLang="en-US" sz="2400" dirty="0"/>
              <a:t>所示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为了保证可用性，当发生分区现象后，</a:t>
            </a:r>
            <a:r>
              <a:rPr lang="en-US" altLang="zh-CN" sz="2400" dirty="0"/>
              <a:t>N1 </a:t>
            </a:r>
            <a:r>
              <a:rPr lang="zh-CN" altLang="en-US" sz="2400" dirty="0"/>
              <a:t>节点上的数据已经更新到 </a:t>
            </a:r>
            <a:r>
              <a:rPr lang="en-US" altLang="zh-CN" sz="2400" dirty="0"/>
              <a:t>y</a:t>
            </a:r>
            <a:r>
              <a:rPr lang="zh-CN" altLang="en-US" sz="2400" dirty="0"/>
              <a:t>，但由于 </a:t>
            </a:r>
            <a:r>
              <a:rPr lang="en-US" altLang="zh-CN" sz="2400" dirty="0"/>
              <a:t>N1 </a:t>
            </a:r>
            <a:r>
              <a:rPr lang="zh-CN" altLang="en-US" sz="2400" dirty="0"/>
              <a:t>和 </a:t>
            </a:r>
            <a:r>
              <a:rPr lang="en-US" altLang="zh-CN" sz="2400" dirty="0"/>
              <a:t>N2 </a:t>
            </a:r>
            <a:r>
              <a:rPr lang="zh-CN" altLang="en-US" sz="2400" dirty="0"/>
              <a:t>之间的复制通道中断，数据 </a:t>
            </a:r>
            <a:r>
              <a:rPr lang="en-US" altLang="zh-CN" sz="2400" dirty="0"/>
              <a:t>y </a:t>
            </a:r>
            <a:r>
              <a:rPr lang="zh-CN" altLang="en-US" sz="2400" dirty="0"/>
              <a:t>无法同步到 </a:t>
            </a:r>
            <a:r>
              <a:rPr lang="en-US" altLang="zh-CN" sz="2400" dirty="0"/>
              <a:t>N2</a:t>
            </a:r>
            <a:r>
              <a:rPr lang="zh-CN" altLang="en-US" sz="2400" dirty="0"/>
              <a:t>，</a:t>
            </a:r>
            <a:r>
              <a:rPr lang="en-US" altLang="zh-CN" sz="2400" dirty="0"/>
              <a:t>N2 </a:t>
            </a:r>
            <a:r>
              <a:rPr lang="zh-CN" altLang="en-US" sz="2400" dirty="0"/>
              <a:t>节点上的数据还是 </a:t>
            </a:r>
            <a:r>
              <a:rPr lang="en-US" altLang="zh-CN" sz="2400" dirty="0"/>
              <a:t>x</a:t>
            </a:r>
            <a:r>
              <a:rPr lang="zh-CN" altLang="en-US" sz="2400" dirty="0"/>
              <a:t>。这时客户端 </a:t>
            </a:r>
            <a:r>
              <a:rPr lang="en-US" altLang="zh-CN" sz="2400" dirty="0"/>
              <a:t>C </a:t>
            </a:r>
            <a:r>
              <a:rPr lang="zh-CN" altLang="en-US" sz="2400" dirty="0"/>
              <a:t>访问 </a:t>
            </a:r>
            <a:r>
              <a:rPr lang="en-US" altLang="zh-CN" sz="2400" dirty="0"/>
              <a:t>N2 </a:t>
            </a:r>
            <a:r>
              <a:rPr lang="zh-CN" altLang="en-US" sz="2400" dirty="0"/>
              <a:t>时，</a:t>
            </a:r>
            <a:r>
              <a:rPr lang="en-US" altLang="zh-CN" sz="2400" dirty="0"/>
              <a:t>N2 </a:t>
            </a:r>
            <a:r>
              <a:rPr lang="zh-CN" altLang="en-US" sz="2400" dirty="0"/>
              <a:t>将当前自己拥有的数据 </a:t>
            </a:r>
            <a:r>
              <a:rPr lang="en-US" altLang="zh-CN" sz="2400" dirty="0"/>
              <a:t>x </a:t>
            </a:r>
            <a:r>
              <a:rPr lang="zh-CN" altLang="en-US" sz="2400" dirty="0"/>
              <a:t>返回给客户端 </a:t>
            </a:r>
            <a:r>
              <a:rPr lang="en-US" altLang="zh-CN" sz="2400" dirty="0"/>
              <a:t>C </a:t>
            </a:r>
            <a:r>
              <a:rPr lang="zh-CN" altLang="en-US" sz="2400" dirty="0"/>
              <a:t>了，而实际上当前最新的数据已经是 </a:t>
            </a:r>
            <a:r>
              <a:rPr lang="en-US" altLang="zh-CN" sz="2400" dirty="0"/>
              <a:t>y </a:t>
            </a:r>
            <a:r>
              <a:rPr lang="zh-CN" altLang="en-US" sz="2400" dirty="0"/>
              <a:t>了，这就不满足一致性（</a:t>
            </a:r>
            <a:r>
              <a:rPr lang="en-US" altLang="zh-CN" sz="2400" dirty="0"/>
              <a:t>Consistency</a:t>
            </a:r>
            <a:r>
              <a:rPr lang="zh-CN" altLang="en-US" sz="2400" dirty="0"/>
              <a:t>）的要求了，因此 </a:t>
            </a:r>
            <a:r>
              <a:rPr lang="en-US" altLang="zh-CN" sz="2400" dirty="0"/>
              <a:t>CAP </a:t>
            </a:r>
            <a:r>
              <a:rPr lang="zh-CN" altLang="en-US" sz="2400" dirty="0"/>
              <a:t>三者只能满足 </a:t>
            </a:r>
            <a:r>
              <a:rPr lang="en-US" altLang="zh-CN" sz="2400" dirty="0"/>
              <a:t>AP</a:t>
            </a:r>
            <a:r>
              <a:rPr lang="zh-CN" altLang="en-US" sz="2400" dirty="0"/>
              <a:t>。注意：这里 </a:t>
            </a:r>
            <a:r>
              <a:rPr lang="en-US" altLang="zh-CN" sz="2400" dirty="0"/>
              <a:t>N2 </a:t>
            </a:r>
            <a:r>
              <a:rPr lang="zh-CN" altLang="en-US" sz="2400" dirty="0"/>
              <a:t>节点返回 </a:t>
            </a:r>
            <a:r>
              <a:rPr lang="en-US" altLang="zh-CN" sz="2400" dirty="0"/>
              <a:t>x</a:t>
            </a:r>
            <a:r>
              <a:rPr lang="zh-CN" altLang="en-US" sz="2400" dirty="0"/>
              <a:t>，虽然不是一个“正确”的结果，但是一个“合理”的结果，因为 </a:t>
            </a:r>
            <a:r>
              <a:rPr lang="en-US" altLang="zh-CN" sz="2400" dirty="0"/>
              <a:t>x </a:t>
            </a:r>
            <a:r>
              <a:rPr lang="zh-CN" altLang="en-US" sz="2400" dirty="0"/>
              <a:t>是旧的数据，并不是一个错乱的值，只是不是最新的数据而已</a:t>
            </a:r>
            <a:r>
              <a:rPr lang="zh-CN" altLang="en-US" sz="2400" dirty="0" smtClean="0"/>
              <a:t>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0" y="369890"/>
            <a:ext cx="6187825" cy="582593"/>
          </a:xfrm>
        </p:spPr>
        <p:txBody>
          <a:bodyPr/>
          <a:lstStyle/>
          <a:p>
            <a:r>
              <a:rPr lang="en-US" altLang="zh-CN" b="0" dirty="0"/>
              <a:t>AP - Availability/Partition Tolerance</a:t>
            </a:r>
            <a:endParaRPr kumimoji="1" lang="zh-CN" altLang="en-US" dirty="0"/>
          </a:p>
        </p:txBody>
      </p:sp>
      <p:pic>
        <p:nvPicPr>
          <p:cNvPr id="2050" name="Picture 2" descr="https://static001.geekbang.org/resource/image/2c/d6/2ccafe41de9bd7f8dec4658f004310d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145" y="1199576"/>
            <a:ext cx="3181350" cy="208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62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10363200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三 </a:t>
            </a:r>
            <a:r>
              <a:rPr kumimoji="1" lang="en-US" altLang="zh-CN" dirty="0" smtClean="0"/>
              <a:t>BASE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569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1" y="369890"/>
            <a:ext cx="1851354" cy="582593"/>
          </a:xfrm>
        </p:spPr>
        <p:txBody>
          <a:bodyPr/>
          <a:lstStyle/>
          <a:p>
            <a:r>
              <a:rPr lang="zh-CN" altLang="en-US" b="0" dirty="0" smtClean="0"/>
              <a:t>总论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1099131" y="2737715"/>
            <a:ext cx="1032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BASE </a:t>
            </a:r>
            <a:r>
              <a:rPr lang="zh-CN" altLang="en-US" sz="2000" dirty="0"/>
              <a:t>是指基本可用（</a:t>
            </a:r>
            <a:r>
              <a:rPr lang="en-US" altLang="zh-CN" sz="2000" dirty="0"/>
              <a:t>Basically Available</a:t>
            </a:r>
            <a:r>
              <a:rPr lang="zh-CN" altLang="en-US" sz="2000" dirty="0"/>
              <a:t>）、软状态（ </a:t>
            </a:r>
            <a:r>
              <a:rPr lang="en-US" altLang="zh-CN" sz="2000" dirty="0"/>
              <a:t>Soft State</a:t>
            </a:r>
            <a:r>
              <a:rPr lang="zh-CN" altLang="en-US" sz="2000" dirty="0"/>
              <a:t>）、最终一致性（ </a:t>
            </a:r>
            <a:r>
              <a:rPr lang="en-US" altLang="zh-CN" sz="2000" dirty="0"/>
              <a:t>Eventual Consistency</a:t>
            </a:r>
            <a:r>
              <a:rPr lang="zh-CN" altLang="en-US" sz="2000" dirty="0"/>
              <a:t>），核心思想是即使无法做到强一致性（</a:t>
            </a:r>
            <a:r>
              <a:rPr lang="en-US" altLang="zh-CN" sz="2000" dirty="0"/>
              <a:t>CAP </a:t>
            </a:r>
            <a:r>
              <a:rPr lang="zh-CN" altLang="en-US" sz="2000" dirty="0"/>
              <a:t>的一致性就是强一致性），但应用可以采用适合的方式达到最终一致性。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345190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5107172" cy="582593"/>
          </a:xfrm>
        </p:spPr>
        <p:txBody>
          <a:bodyPr/>
          <a:lstStyle/>
          <a:p>
            <a:r>
              <a:rPr lang="zh-CN" altLang="en-US" b="0" dirty="0"/>
              <a:t>基本可用（</a:t>
            </a:r>
            <a:r>
              <a:rPr lang="en-US" altLang="zh-CN" b="0" dirty="0"/>
              <a:t>Basically Available</a:t>
            </a:r>
            <a:r>
              <a:rPr lang="zh-CN" altLang="en-US" b="0" dirty="0"/>
              <a:t>）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76210" y="1710958"/>
            <a:ext cx="1095379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分布式系统在出现故障时，允许损失部分可用性，即保证核心可用</a:t>
            </a:r>
            <a:r>
              <a:rPr lang="zh-CN" altLang="en-US" sz="2400" dirty="0" smtClean="0"/>
              <a:t>。</a:t>
            </a:r>
          </a:p>
          <a:p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  <a:p>
            <a:r>
              <a:rPr lang="zh-CN" altLang="en-US" sz="2400" dirty="0"/>
              <a:t>这里</a:t>
            </a:r>
            <a:r>
              <a:rPr lang="zh-CN" altLang="en-US" sz="2400" dirty="0"/>
              <a:t>的关键词是</a:t>
            </a:r>
            <a:r>
              <a:rPr lang="zh-CN" altLang="en-US" sz="2400" dirty="0"/>
              <a:t>“部分</a:t>
            </a:r>
            <a:r>
              <a:rPr lang="en-US" altLang="zh-CN" sz="2400" dirty="0"/>
              <a:t>”</a:t>
            </a:r>
            <a:r>
              <a:rPr lang="zh-CN" altLang="en-US" sz="2400" dirty="0"/>
              <a:t>和</a:t>
            </a:r>
            <a:r>
              <a:rPr lang="zh-CN" altLang="en-US" sz="2400" dirty="0"/>
              <a:t>“核心</a:t>
            </a:r>
            <a:r>
              <a:rPr lang="en-US" altLang="zh-CN" sz="2400" dirty="0"/>
              <a:t>”</a:t>
            </a:r>
            <a:r>
              <a:rPr lang="zh-CN" altLang="en-US" sz="2400" dirty="0"/>
              <a:t>，具体选择哪些作为可以损失的业务，哪些是必须保证的业务，是一项有挑战的工作。例如，对于一个用户管理系统来说，“登录”是核心功能，而“注册”可以算作非核心功能。因为未注册的用户本来就还没有使用系统的业务，注册不了最多就是流失一部分用户，而且这部分用户数量较少。如果用户已经注册但无法登录，那就意味用户无法使用系统。例如，充了钱的游戏不能玩了、云存储不能用了</a:t>
            </a:r>
            <a:r>
              <a:rPr lang="en-US" altLang="zh-CN" sz="2400" dirty="0"/>
              <a:t>……</a:t>
            </a:r>
            <a:r>
              <a:rPr lang="zh-CN" altLang="en-US" sz="2400" dirty="0"/>
              <a:t>这些会对用户造成较大损失，而且登录用户数量远远大于新注册用户，影响范围更大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263711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1" y="369890"/>
            <a:ext cx="3458480" cy="582593"/>
          </a:xfrm>
        </p:spPr>
        <p:txBody>
          <a:bodyPr/>
          <a:lstStyle/>
          <a:p>
            <a:r>
              <a:rPr lang="zh-CN" altLang="en-US" b="0" dirty="0"/>
              <a:t>软状态（</a:t>
            </a:r>
            <a:r>
              <a:rPr lang="en-US" altLang="zh-CN" b="0" dirty="0"/>
              <a:t>Soft State</a:t>
            </a:r>
            <a:r>
              <a:rPr lang="zh-CN" altLang="en-US" b="0" dirty="0"/>
              <a:t>）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63604" y="2779278"/>
            <a:ext cx="1032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允许系统存在中间状态，而该中间状态不会影响系统整体可用性。这里的中间状态就是 </a:t>
            </a:r>
            <a:r>
              <a:rPr lang="en-US" altLang="zh-CN" sz="2000" dirty="0"/>
              <a:t>CAP </a:t>
            </a:r>
            <a:r>
              <a:rPr lang="zh-CN" altLang="en-US" sz="2000" dirty="0"/>
              <a:t>理论中的数据不一致。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375189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0" y="369890"/>
            <a:ext cx="5813753" cy="582593"/>
          </a:xfrm>
        </p:spPr>
        <p:txBody>
          <a:bodyPr/>
          <a:lstStyle/>
          <a:p>
            <a:r>
              <a:rPr lang="zh-CN" altLang="en-US" b="0" dirty="0"/>
              <a:t>最终一致性（</a:t>
            </a:r>
            <a:r>
              <a:rPr lang="en-US" altLang="zh-CN" b="0" dirty="0"/>
              <a:t>Eventual Consistency</a:t>
            </a:r>
            <a:r>
              <a:rPr lang="zh-CN" altLang="en-US" b="0" dirty="0"/>
              <a:t>）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476210" y="2017278"/>
            <a:ext cx="112314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系统中的所有数据副本经过一定时间后，最终能够达到一致的状态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endParaRPr lang="zh-CN" altLang="en-US" sz="2000" dirty="0" smtClean="0"/>
          </a:p>
          <a:p>
            <a:r>
              <a:rPr lang="zh-CN" altLang="en-US" sz="2000" dirty="0"/>
              <a:t>这里的关键词是“一定时间” 和 “最终”，“一定时间”和数据的特性是强关联的，不同的数据能够容忍的不一致时间是不同的。举一个微博系统的例子，用户账号数据最好能在 </a:t>
            </a:r>
            <a:r>
              <a:rPr lang="en-US" altLang="zh-CN" sz="2000" dirty="0"/>
              <a:t>1 </a:t>
            </a:r>
            <a:r>
              <a:rPr lang="zh-CN" altLang="en-US" sz="2000" dirty="0"/>
              <a:t>分钟内就达到一致状态，因为用户在 </a:t>
            </a:r>
            <a:r>
              <a:rPr lang="en-US" altLang="zh-CN" sz="2000" dirty="0"/>
              <a:t>A </a:t>
            </a:r>
            <a:r>
              <a:rPr lang="zh-CN" altLang="en-US" sz="2000" dirty="0"/>
              <a:t>节点注册或者登录后，</a:t>
            </a:r>
            <a:r>
              <a:rPr lang="en-US" altLang="zh-CN" sz="2000" dirty="0"/>
              <a:t>1 </a:t>
            </a:r>
            <a:r>
              <a:rPr lang="zh-CN" altLang="en-US" sz="2000" dirty="0"/>
              <a:t>分钟内不太可能立刻切换到另外一个节点，但 </a:t>
            </a:r>
            <a:r>
              <a:rPr lang="en-US" altLang="zh-CN" sz="2000" dirty="0"/>
              <a:t>10 </a:t>
            </a:r>
            <a:r>
              <a:rPr lang="zh-CN" altLang="en-US" sz="2000" dirty="0"/>
              <a:t>分钟后可能就重新登录到另外一个节点了；而用户发布的最新微博，可以容忍 </a:t>
            </a:r>
            <a:r>
              <a:rPr lang="en-US" altLang="zh-CN" sz="2000" dirty="0"/>
              <a:t>30 </a:t>
            </a:r>
            <a:r>
              <a:rPr lang="zh-CN" altLang="en-US" sz="2000" dirty="0"/>
              <a:t>分钟内达到一致状态，因为对于用户来说，看不到某个明星发布的最新微博，用户是无感知的，会认为明星没有发布微博。“最终”的含义就是不管多长时间，最终还是要达到一致性的状态。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79362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40043" y="1851659"/>
            <a:ext cx="10363200" cy="952507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四 </a:t>
            </a:r>
            <a:r>
              <a:rPr kumimoji="1" lang="zh-CN" altLang="en-US" dirty="0" smtClean="0"/>
              <a:t>二者</a:t>
            </a:r>
            <a:r>
              <a:rPr kumimoji="1" lang="zh-CN" altLang="en-US" dirty="0"/>
              <a:t>之间的关系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345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1246" y="271012"/>
            <a:ext cx="10363200" cy="952507"/>
          </a:xfrm>
        </p:spPr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23704" y="1916890"/>
            <a:ext cx="6994566" cy="1878770"/>
          </a:xfrm>
          <a:prstGeom prst="rect">
            <a:avLst/>
          </a:prstGeom>
          <a:noFill/>
        </p:spPr>
        <p:txBody>
          <a:bodyPr wrap="square" tIns="108000" rtlCol="0">
            <a:spAutoFit/>
          </a:bodyPr>
          <a:lstStyle/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一 前情回要</a:t>
            </a:r>
            <a:endParaRPr kumimoji="1" lang="en-US" altLang="zh-CN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kumimoji="1" lang="zh-CN" alt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二 </a:t>
            </a:r>
            <a:r>
              <a:rPr kumimoji="1"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CAP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理论详解</a:t>
            </a:r>
          </a:p>
          <a:p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三 </a:t>
            </a:r>
            <a:r>
              <a:rPr kumimoji="1" lang="en-US" altLang="zh-CN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BASE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理论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详解</a:t>
            </a:r>
            <a:endParaRPr kumimoji="1"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  <a:p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四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kumimoji="1" lang="zh-CN" altLang="en-US" sz="2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二者之间的关系</a:t>
            </a:r>
            <a:endParaRPr kumimoji="1" lang="zh-CN" altLang="en-US" sz="2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912527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1" y="369890"/>
            <a:ext cx="1851354" cy="582593"/>
          </a:xfrm>
        </p:spPr>
        <p:txBody>
          <a:bodyPr/>
          <a:lstStyle/>
          <a:p>
            <a:r>
              <a:rPr lang="zh-CN" altLang="en-US" b="0" dirty="0" smtClean="0"/>
              <a:t>总论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63603" y="2737714"/>
            <a:ext cx="103225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BASE </a:t>
            </a:r>
            <a:r>
              <a:rPr lang="zh-CN" altLang="en-US" sz="2000" dirty="0"/>
              <a:t>理论本质上是对 </a:t>
            </a:r>
            <a:r>
              <a:rPr lang="en-US" altLang="zh-CN" sz="2000" dirty="0"/>
              <a:t>CAP </a:t>
            </a:r>
            <a:r>
              <a:rPr lang="zh-CN" altLang="en-US" sz="2000" dirty="0"/>
              <a:t>的延伸和补充，更具体地说</a:t>
            </a:r>
            <a:r>
              <a:rPr lang="zh-CN" altLang="en-US" sz="2000" dirty="0" smtClean="0"/>
              <a:t>，是</a:t>
            </a:r>
            <a:r>
              <a:rPr lang="zh-CN" altLang="en-US" sz="2000" dirty="0"/>
              <a:t>对 </a:t>
            </a:r>
            <a:r>
              <a:rPr lang="en-US" altLang="zh-CN" sz="2000" dirty="0"/>
              <a:t>CAP </a:t>
            </a:r>
            <a:r>
              <a:rPr lang="zh-CN" altLang="en-US" sz="2000" dirty="0"/>
              <a:t>中 </a:t>
            </a:r>
            <a:r>
              <a:rPr lang="en-US" altLang="zh-CN" sz="2000" dirty="0"/>
              <a:t>AP </a:t>
            </a:r>
            <a:r>
              <a:rPr lang="zh-CN" altLang="en-US" sz="2000" dirty="0"/>
              <a:t>方案的一个</a:t>
            </a:r>
            <a:r>
              <a:rPr lang="zh-CN" altLang="en-US" sz="2000" dirty="0" smtClean="0"/>
              <a:t>补充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3195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0" y="369890"/>
            <a:ext cx="9055717" cy="582593"/>
          </a:xfrm>
        </p:spPr>
        <p:txBody>
          <a:bodyPr/>
          <a:lstStyle/>
          <a:p>
            <a:r>
              <a:rPr lang="en-US" altLang="zh-CN" b="0" dirty="0"/>
              <a:t>CAP </a:t>
            </a:r>
            <a:r>
              <a:rPr lang="zh-CN" altLang="en-US" b="0" dirty="0"/>
              <a:t>理论是忽略延时的，而实际应用中延时是无法避免的。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22040" y="2696151"/>
            <a:ext cx="1032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这一点就意味着完美的 </a:t>
            </a:r>
            <a:r>
              <a:rPr lang="en-US" altLang="zh-CN" sz="2000" dirty="0"/>
              <a:t>CP </a:t>
            </a:r>
            <a:r>
              <a:rPr lang="zh-CN" altLang="en-US" sz="2000" dirty="0"/>
              <a:t>场景是不存在的，即使是几毫秒的数据复制延迟，在这几毫秒时间间隔内，系统是不符合 </a:t>
            </a:r>
            <a:r>
              <a:rPr lang="en-US" altLang="zh-CN" sz="2000" dirty="0"/>
              <a:t>CP </a:t>
            </a:r>
            <a:r>
              <a:rPr lang="zh-CN" altLang="en-US" sz="2000" dirty="0"/>
              <a:t>要求的。因此 </a:t>
            </a:r>
            <a:r>
              <a:rPr lang="en-US" altLang="zh-CN" sz="2000" dirty="0"/>
              <a:t>CAP </a:t>
            </a:r>
            <a:r>
              <a:rPr lang="zh-CN" altLang="en-US" sz="2000" dirty="0"/>
              <a:t>中的 </a:t>
            </a:r>
            <a:r>
              <a:rPr lang="en-US" altLang="zh-CN" sz="2000" dirty="0"/>
              <a:t>CP </a:t>
            </a:r>
            <a:r>
              <a:rPr lang="zh-CN" altLang="en-US" sz="2000" dirty="0"/>
              <a:t>方案，实际上也是实现了最终一致性，只是“一定时间”是指几毫秒而已。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3089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76210" y="369890"/>
            <a:ext cx="9762299" cy="582593"/>
          </a:xfrm>
        </p:spPr>
        <p:txBody>
          <a:bodyPr/>
          <a:lstStyle/>
          <a:p>
            <a:r>
              <a:rPr lang="en-US" altLang="zh-CN" b="0" dirty="0"/>
              <a:t>AP </a:t>
            </a:r>
            <a:r>
              <a:rPr lang="zh-CN" altLang="en-US" b="0" dirty="0"/>
              <a:t>方案中牺牲一致性只是指分区期间，而不是永远放弃</a:t>
            </a:r>
            <a:r>
              <a:rPr lang="zh-CN" altLang="en-US" b="0" dirty="0" smtClean="0"/>
              <a:t>一致性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877458" y="2585314"/>
            <a:ext cx="10322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这一点其实就是 </a:t>
            </a:r>
            <a:r>
              <a:rPr lang="en-US" altLang="zh-CN" sz="2000" dirty="0"/>
              <a:t>BASE </a:t>
            </a:r>
            <a:r>
              <a:rPr lang="zh-CN" altLang="en-US" sz="2000" dirty="0"/>
              <a:t>理论延伸的地方，分区期间牺牲一致性，但分区故障恢复后，系统应该达到最终</a:t>
            </a:r>
            <a:r>
              <a:rPr lang="zh-CN" altLang="en-US" sz="2000"/>
              <a:t>一致性</a:t>
            </a:r>
            <a:r>
              <a:rPr lang="zh-CN" altLang="en-US" sz="2000" smtClean="0"/>
              <a:t>。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这是作业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443554" y="2743200"/>
            <a:ext cx="8321428" cy="16486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我们熟悉的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ACID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理论和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CAP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以及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BASE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理论有什么区别？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其中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ACID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的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A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和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C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、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CAP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中的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A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和 </a:t>
            </a:r>
            <a:r>
              <a:rPr lang="en-US" altLang="zh-CN" sz="2000" dirty="0" smtClean="0">
                <a:latin typeface="STFangsong" charset="-122"/>
                <a:ea typeface="STFangsong" charset="-122"/>
                <a:cs typeface="STFangsong" charset="-122"/>
              </a:rPr>
              <a:t>C</a:t>
            </a:r>
            <a:r>
              <a:rPr lang="zh-CN" altLang="en-US" sz="2000" dirty="0" smtClean="0">
                <a:latin typeface="STFangsong" charset="-122"/>
                <a:ea typeface="STFangsong" charset="-122"/>
                <a:cs typeface="STFangsong" charset="-122"/>
              </a:rPr>
              <a:t> 是同一个东西吗？区别在哪？</a:t>
            </a:r>
            <a:endParaRPr lang="zh-CN" altLang="en-US" sz="2000" dirty="0" smtClean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0982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参考资料</a:t>
            </a:r>
            <a:endParaRPr kumimoji="1"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265919" y="2743200"/>
            <a:ext cx="102013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1.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我的个人博客：</a:t>
            </a:r>
            <a:r>
              <a:rPr lang="en-US" altLang="zh-CN" sz="2400" dirty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  <a:hlinkClick r:id="rId3"/>
              </a:rPr>
              <a:t>https://www.bridgeli.cn/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（希望大家多多支持，如果能帮忙点一下广告就更帅了）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2.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极客时间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15496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2766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2181" y="1456423"/>
            <a:ext cx="10363200" cy="952507"/>
          </a:xfrm>
        </p:spPr>
        <p:txBody>
          <a:bodyPr/>
          <a:lstStyle/>
          <a:p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一 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前</a:t>
            </a:r>
            <a:r>
              <a:rPr kumimoji="1" lang="zh-CN" altLang="en-US" sz="4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情回要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59082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2654917" cy="582593"/>
          </a:xfrm>
        </p:spPr>
        <p:txBody>
          <a:bodyPr/>
          <a:lstStyle/>
          <a:p>
            <a:r>
              <a:rPr kumimoji="1" lang="zh-CN" altLang="en-US"/>
              <a:t>大型网站的演进</a:t>
            </a:r>
            <a:endParaRPr kumimoji="1"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14516" y="2112358"/>
            <a:ext cx="8981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STFangsong" charset="-122"/>
                <a:ea typeface="STFangsong" charset="-122"/>
                <a:cs typeface="STFangsong" charset="-122"/>
              </a:rPr>
              <a:t>还记得我第一次讲过的系统是如何演进的吗？</a:t>
            </a:r>
            <a:endParaRPr lang="en-US" altLang="zh-CN" sz="32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93" y="3857008"/>
            <a:ext cx="1948008" cy="14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65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5010190" cy="582593"/>
          </a:xfrm>
        </p:spPr>
        <p:txBody>
          <a:bodyPr/>
          <a:lstStyle/>
          <a:p>
            <a:r>
              <a:rPr kumimoji="1" lang="zh-CN" altLang="en-US"/>
              <a:t>由单机走向集群，简单走向复杂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2935061" y="1999350"/>
            <a:ext cx="51026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 </a:t>
            </a:r>
            <a:r>
              <a:rPr lang="zh-CN" altLang="zh-CN" sz="2400" dirty="0"/>
              <a:t>单机负载告警，数据库与应用分离</a:t>
            </a:r>
            <a:endParaRPr lang="zh-CN" altLang="en-US" sz="2400" dirty="0"/>
          </a:p>
          <a:p>
            <a:r>
              <a:rPr lang="en-US" altLang="zh-CN" sz="2400" dirty="0"/>
              <a:t>2.</a:t>
            </a:r>
            <a:r>
              <a:rPr lang="zh-CN" altLang="en-US" sz="2400" dirty="0"/>
              <a:t> </a:t>
            </a:r>
            <a:r>
              <a:rPr lang="zh-CN" altLang="zh-CN" sz="2400" dirty="0"/>
              <a:t>引入负载均衡</a:t>
            </a:r>
            <a:endParaRPr lang="zh-CN" altLang="en-US" sz="2400" dirty="0"/>
          </a:p>
          <a:p>
            <a:r>
              <a:rPr lang="en-US" altLang="zh-CN" sz="2400" dirty="0"/>
              <a:t>3.</a:t>
            </a:r>
            <a:r>
              <a:rPr lang="zh-CN" altLang="en-US" sz="2400" dirty="0"/>
              <a:t> </a:t>
            </a:r>
            <a:r>
              <a:rPr lang="zh-CN" altLang="zh-CN" sz="2400" dirty="0"/>
              <a:t>数据库读写分离</a:t>
            </a:r>
            <a:r>
              <a:rPr lang="zh-CN" altLang="en-US" sz="2400" dirty="0"/>
              <a:t>、数据库拆分</a:t>
            </a:r>
          </a:p>
          <a:p>
            <a:r>
              <a:rPr lang="en-US" altLang="zh-CN" sz="2400" b="1" dirty="0">
                <a:latin typeface="STFangsong" charset="-122"/>
                <a:ea typeface="STFangsong" charset="-122"/>
                <a:cs typeface="STFangsong" charset="-122"/>
              </a:rPr>
              <a:t>4.</a:t>
            </a:r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 引入</a:t>
            </a:r>
            <a:r>
              <a:rPr lang="zh-CN" altLang="zh-CN" sz="2400" dirty="0"/>
              <a:t>搜索引擎</a:t>
            </a:r>
            <a:r>
              <a:rPr lang="zh-CN" altLang="en-US" sz="2400" dirty="0"/>
              <a:t>、</a:t>
            </a:r>
            <a:r>
              <a:rPr lang="zh-CN" altLang="zh-CN" sz="2400" dirty="0"/>
              <a:t>缓存</a:t>
            </a:r>
            <a:r>
              <a:rPr lang="zh-CN" altLang="en-US" sz="2400" dirty="0"/>
              <a:t>、分布式存储</a:t>
            </a:r>
          </a:p>
          <a:p>
            <a:r>
              <a:rPr lang="en-US" altLang="zh-CN" sz="2400" b="1" dirty="0">
                <a:latin typeface="STFangsong" charset="-122"/>
                <a:ea typeface="STFangsong" charset="-122"/>
                <a:cs typeface="STFangsong" charset="-122"/>
              </a:rPr>
              <a:t>5.</a:t>
            </a:r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 服务化</a:t>
            </a:r>
          </a:p>
          <a:p>
            <a:r>
              <a:rPr lang="zh-CN" altLang="en-US" sz="2400" b="1" dirty="0">
                <a:latin typeface="STFangsong" charset="-122"/>
                <a:ea typeface="STFangsong" charset="-122"/>
                <a:cs typeface="STFangsong" charset="-122"/>
              </a:rPr>
              <a:t>。。。。。。</a:t>
            </a:r>
            <a:endParaRPr lang="en-US" altLang="zh-CN" sz="2400" b="1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006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1" y="369890"/>
            <a:ext cx="1906772" cy="582593"/>
          </a:xfrm>
        </p:spPr>
        <p:txBody>
          <a:bodyPr/>
          <a:lstStyle/>
          <a:p>
            <a:r>
              <a:rPr lang="zh-CN" altLang="en-US" dirty="0" smtClean="0"/>
              <a:t>问题思考？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384" y="1996816"/>
            <a:ext cx="1948008" cy="1461006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570720" y="3641719"/>
            <a:ext cx="4996335" cy="870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4400" dirty="0" smtClean="0">
                <a:latin typeface="STFangsong" charset="-122"/>
                <a:ea typeface="STFangsong" charset="-122"/>
                <a:cs typeface="STFangsong" charset="-122"/>
              </a:rPr>
              <a:t>为什么要回忆这些？</a:t>
            </a:r>
            <a:endParaRPr lang="zh-CN" altLang="en-US" sz="4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8089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6210" y="369890"/>
            <a:ext cx="978517" cy="582593"/>
          </a:xfrm>
        </p:spPr>
        <p:txBody>
          <a:bodyPr/>
          <a:lstStyle/>
          <a:p>
            <a:r>
              <a:rPr lang="zh-CN" altLang="en-US" smtClean="0"/>
              <a:t>小结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563254" y="2589710"/>
            <a:ext cx="89800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领导说要成体系，所以强制搞个关系，装装样子（开个玩笑）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温故而知新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一般只有大型网站才玩这些，所以大网站怎么来的？</a:t>
            </a:r>
          </a:p>
          <a:p>
            <a:pPr marL="457200" indent="-457200">
              <a:buAutoNum type="arabicPeriod"/>
            </a:pP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大型网站都是集群，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CAP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和 </a:t>
            </a:r>
            <a:r>
              <a:rPr lang="en-US" altLang="zh-CN" sz="2400" dirty="0" smtClean="0">
                <a:latin typeface="STFangsong" charset="-122"/>
                <a:ea typeface="STFangsong" charset="-122"/>
                <a:cs typeface="STFangsong" charset="-122"/>
              </a:rPr>
              <a:t>BASE</a:t>
            </a:r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 是基础理论</a:t>
            </a:r>
          </a:p>
          <a:p>
            <a:r>
              <a:rPr lang="zh-CN" altLang="en-US" sz="2400" dirty="0" smtClean="0">
                <a:latin typeface="STFangsong" charset="-122"/>
                <a:ea typeface="STFangsong" charset="-122"/>
                <a:cs typeface="STFangsong" charset="-122"/>
              </a:rPr>
              <a:t>。。。。。。</a:t>
            </a:r>
            <a:endParaRPr lang="zh-CN" altLang="en-US" sz="2400" dirty="0">
              <a:latin typeface="STFangsong" charset="-122"/>
              <a:ea typeface="STFangsong" charset="-122"/>
              <a:cs typeface="STFangsong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56915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12129" y="1461457"/>
            <a:ext cx="10363200" cy="952507"/>
          </a:xfrm>
        </p:spPr>
        <p:txBody>
          <a:bodyPr/>
          <a:lstStyle/>
          <a:p>
            <a:r>
              <a:rPr lang="zh-CN" altLang="en-US" sz="4400" dirty="0"/>
              <a:t>二</a:t>
            </a:r>
            <a:r>
              <a:rPr kumimoji="1" lang="zh-CN" altLang="en-US" sz="44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ea"/>
              </a:rPr>
              <a:t> </a:t>
            </a:r>
            <a:r>
              <a:rPr lang="en-US" altLang="zh-CN" sz="4400" dirty="0" smtClean="0"/>
              <a:t>CAP</a:t>
            </a:r>
            <a:r>
              <a:rPr lang="zh-CN" altLang="en-US" sz="4400" dirty="0" smtClean="0"/>
              <a:t> 理论</a:t>
            </a:r>
            <a:endParaRPr lang="zh-CN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8788652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微贷-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微贷-主题" id="{488058C9-0AAA-9B42-BCDE-1354E13854D5}" vid="{18914B11-99F2-BA4E-8245-98DAABF7912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13481</TotalTime>
  <Words>2429</Words>
  <Application>Microsoft Macintosh PowerPoint</Application>
  <PresentationFormat>宽屏</PresentationFormat>
  <Paragraphs>109</Paragraphs>
  <Slides>35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Calibri</vt:lpstr>
      <vt:lpstr>STFangsong</vt:lpstr>
      <vt:lpstr>方正准圆简体</vt:lpstr>
      <vt:lpstr>宋体</vt:lpstr>
      <vt:lpstr>微软雅黑</vt:lpstr>
      <vt:lpstr>Arial</vt:lpstr>
      <vt:lpstr>微贷-主题</vt:lpstr>
      <vt:lpstr>详解 CAP 理论 和 BASE 理论</vt:lpstr>
      <vt:lpstr>关于 CAP 理论 和 BASE 理论</vt:lpstr>
      <vt:lpstr>目录</vt:lpstr>
      <vt:lpstr>一 前情回要</vt:lpstr>
      <vt:lpstr>大型网站的演进</vt:lpstr>
      <vt:lpstr>由单机走向集群，简单走向复杂</vt:lpstr>
      <vt:lpstr>问题思考？</vt:lpstr>
      <vt:lpstr>小结</vt:lpstr>
      <vt:lpstr>二 CAP 理论</vt:lpstr>
      <vt:lpstr>总论</vt:lpstr>
      <vt:lpstr>CAP 理论</vt:lpstr>
      <vt:lpstr>差异点</vt:lpstr>
      <vt:lpstr>一致性（Consistency）</vt:lpstr>
      <vt:lpstr>差异点</vt:lpstr>
      <vt:lpstr>可用性（Availability）</vt:lpstr>
      <vt:lpstr>差异点</vt:lpstr>
      <vt:lpstr>分区容忍性（Partition Tolerance）</vt:lpstr>
      <vt:lpstr>差异点</vt:lpstr>
      <vt:lpstr>三 CAP 应用</vt:lpstr>
      <vt:lpstr>CAP 不能同时满足的形象表示</vt:lpstr>
      <vt:lpstr>AC？</vt:lpstr>
      <vt:lpstr>CP - Consistency/Partition Tolerance</vt:lpstr>
      <vt:lpstr>AP - Availability/Partition Tolerance</vt:lpstr>
      <vt:lpstr>三 BASE</vt:lpstr>
      <vt:lpstr>总论</vt:lpstr>
      <vt:lpstr>基本可用（Basically Available）</vt:lpstr>
      <vt:lpstr>软状态（Soft State）</vt:lpstr>
      <vt:lpstr>最终一致性（Eventual Consistency）</vt:lpstr>
      <vt:lpstr>四 二者之间的关系</vt:lpstr>
      <vt:lpstr>总论</vt:lpstr>
      <vt:lpstr>CAP 理论是忽略延时的，而实际应用中延时是无法避免的。</vt:lpstr>
      <vt:lpstr>AP 方案中牺牲一致性只是指分区期间，而不是永远放弃一致性</vt:lpstr>
      <vt:lpstr>这是作业</vt:lpstr>
      <vt:lpstr>参考资料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ELK详解与使用拓展</dc:title>
  <dc:creator>Microsoft Office 用户</dc:creator>
  <cp:lastModifiedBy>Microsoft Office 用户</cp:lastModifiedBy>
  <cp:revision>569</cp:revision>
  <dcterms:created xsi:type="dcterms:W3CDTF">2018-10-31T06:42:22Z</dcterms:created>
  <dcterms:modified xsi:type="dcterms:W3CDTF">2019-05-08T12:53:06Z</dcterms:modified>
</cp:coreProperties>
</file>