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9"/>
  </p:notesMasterIdLst>
  <p:sldIdLst>
    <p:sldId id="256" r:id="rId2"/>
    <p:sldId id="337" r:id="rId3"/>
    <p:sldId id="355" r:id="rId4"/>
    <p:sldId id="336" r:id="rId5"/>
    <p:sldId id="258" r:id="rId6"/>
    <p:sldId id="259" r:id="rId7"/>
    <p:sldId id="374" r:id="rId8"/>
    <p:sldId id="298" r:id="rId9"/>
    <p:sldId id="396" r:id="rId10"/>
    <p:sldId id="399" r:id="rId11"/>
    <p:sldId id="400" r:id="rId12"/>
    <p:sldId id="401" r:id="rId13"/>
    <p:sldId id="362" r:id="rId14"/>
    <p:sldId id="402" r:id="rId15"/>
    <p:sldId id="403" r:id="rId16"/>
    <p:sldId id="404" r:id="rId17"/>
    <p:sldId id="405" r:id="rId18"/>
    <p:sldId id="406" r:id="rId19"/>
    <p:sldId id="407" r:id="rId20"/>
    <p:sldId id="375" r:id="rId21"/>
    <p:sldId id="408" r:id="rId22"/>
    <p:sldId id="409" r:id="rId23"/>
    <p:sldId id="410" r:id="rId24"/>
    <p:sldId id="411" r:id="rId25"/>
    <p:sldId id="421" r:id="rId26"/>
    <p:sldId id="412" r:id="rId27"/>
    <p:sldId id="413" r:id="rId28"/>
    <p:sldId id="414" r:id="rId29"/>
    <p:sldId id="417" r:id="rId30"/>
    <p:sldId id="418" r:id="rId31"/>
    <p:sldId id="419" r:id="rId32"/>
    <p:sldId id="415" r:id="rId33"/>
    <p:sldId id="416" r:id="rId34"/>
    <p:sldId id="420" r:id="rId35"/>
    <p:sldId id="335" r:id="rId36"/>
    <p:sldId id="331" r:id="rId37"/>
    <p:sldId id="29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69"/>
    <p:restoredTop sz="94764"/>
  </p:normalViewPr>
  <p:slideViewPr>
    <p:cSldViewPr snapToGrid="0" snapToObjects="1">
      <p:cViewPr varScale="1">
        <p:scale>
          <a:sx n="93" d="100"/>
          <a:sy n="93" d="100"/>
        </p:scale>
        <p:origin x="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F71C-AFAB-2F48-BAE4-7E1A767422EE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3B73-F6A7-2649-99A4-2B805098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584" y="2952747"/>
            <a:ext cx="10363200" cy="1279524"/>
          </a:xfrm>
        </p:spPr>
        <p:txBody>
          <a:bodyPr>
            <a:normAutofit/>
          </a:bodyPr>
          <a:lstStyle>
            <a:lvl1pPr marL="0" algn="l" defTabSz="1219170" rtl="0" eaLnBrk="1" latinLnBrk="0" hangingPunct="1">
              <a:defRPr lang="zh-CN" altLang="en-US" sz="5333" b="1" kern="1200" spc="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84" y="4362454"/>
            <a:ext cx="8534400" cy="590557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667" kern="1200" spc="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3238499"/>
            <a:ext cx="10363200" cy="952507"/>
          </a:xfrm>
        </p:spPr>
        <p:txBody>
          <a:bodyPr anchor="ctr" anchorCtr="0">
            <a:normAutofit/>
          </a:bodyPr>
          <a:lstStyle>
            <a:lvl1pPr marL="0" algn="l" defTabSz="1219170" rtl="0" eaLnBrk="1" latinLnBrk="0" hangingPunct="1">
              <a:defRPr lang="zh-CN" altLang="en-US" sz="4267" b="1" kern="1200" spc="400" dirty="0" smtClean="0">
                <a:solidFill>
                  <a:srgbClr val="0047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1963" y="4191005"/>
            <a:ext cx="10363200" cy="642931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400" kern="1200" spc="400" dirty="0" smtClean="0">
                <a:solidFill>
                  <a:srgbClr val="004DA0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5"/>
          <p:cNvSpPr/>
          <p:nvPr/>
        </p:nvSpPr>
        <p:spPr>
          <a:xfrm flipV="1">
            <a:off x="0" y="4157859"/>
            <a:ext cx="6411435" cy="60959"/>
          </a:xfrm>
          <a:prstGeom prst="rect">
            <a:avLst/>
          </a:prstGeom>
          <a:solidFill>
            <a:srgbClr val="00489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 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6153155" cy="582593"/>
          </a:xfrm>
        </p:spPr>
        <p:txBody>
          <a:bodyPr>
            <a:noAutofit/>
          </a:bodyPr>
          <a:lstStyle>
            <a:lvl1pPr marL="0" algn="l" defTabSz="1219170" rtl="0" eaLnBrk="1" latinLnBrk="0" hangingPunct="1">
              <a:defRPr lang="zh-CN" altLang="en-US" sz="2667" b="1" kern="1200" spc="0" baseline="0" dirty="0" smtClean="0">
                <a:solidFill>
                  <a:srgbClr val="0049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76251" y="1428751"/>
            <a:ext cx="11334749" cy="4000500"/>
          </a:xfrm>
        </p:spPr>
        <p:txBody>
          <a:bodyPr>
            <a:normAutofit/>
          </a:bodyPr>
          <a:lstStyle>
            <a:lvl1pPr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1EBE-0945-6449-B96F-391E94315C2B}" type="datetimeFigureOut">
              <a:rPr kumimoji="1" lang="zh-CN" altLang="en-US" smtClean="0"/>
              <a:t>2019/8/29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7114-282A-7942-AF27-E895D6B16D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bridgeli.cn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584" y="2952747"/>
            <a:ext cx="6835452" cy="1279524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数据结构与算法实战</a:t>
            </a:r>
            <a:r>
              <a:rPr kumimoji="1" lang="zh-CN" altLang="en-US" dirty="0" smtClean="0"/>
              <a:t>篇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85" y="4362454"/>
            <a:ext cx="3524216" cy="590557"/>
          </a:xfrm>
        </p:spPr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/>
              <a:t>过滤垃圾短信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003754" cy="582593"/>
          </a:xfrm>
        </p:spPr>
        <p:txBody>
          <a:bodyPr/>
          <a:lstStyle/>
          <a:p>
            <a:r>
              <a:rPr lang="zh-CN" altLang="en-US" b="0" dirty="0" smtClean="0"/>
              <a:t>黑名单存储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如果黑名单很长呢？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003754" cy="582593"/>
          </a:xfrm>
        </p:spPr>
        <p:txBody>
          <a:bodyPr/>
          <a:lstStyle/>
          <a:p>
            <a:r>
              <a:rPr lang="zh-CN" altLang="en-US" b="0" dirty="0" smtClean="0"/>
              <a:t>布隆过滤器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布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隆过滤器最大的特点就是比较省存储空间，所以，用它来解决这个问题再合适不过了。如果我们要存储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500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万个手机号码，我们把位图大小设置为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10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倍数据大小，也就是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5000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万，那也只需要使用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5000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万个二进制位（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5000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万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bits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），换算成字节，也就是不到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7MB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的存储空间。比起散列表的解决方案，内存的消耗减少了很多。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905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003754" cy="582593"/>
          </a:xfrm>
        </p:spPr>
        <p:txBody>
          <a:bodyPr/>
          <a:lstStyle/>
          <a:p>
            <a:r>
              <a:rPr lang="zh-CN" altLang="en-US" b="0" dirty="0" smtClean="0"/>
              <a:t>时间换空间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可以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把黑名单存储在服务器端上，把过滤和拦截的核心工作，交给服务器端来做。手机端只负责将要检查的号码发送给服务器端，服务器端通过查黑名单，判断这个号码是否应该被拦截，并将结果返回给手机端。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03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7326321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三 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规则的过滤器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2336263" cy="582593"/>
          </a:xfrm>
        </p:spPr>
        <p:txBody>
          <a:bodyPr/>
          <a:lstStyle/>
          <a:p>
            <a:r>
              <a:rPr lang="zh-CN" altLang="en-US" b="0" smtClean="0"/>
              <a:t>黑名单的劣势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刚刚讲了一种基于黑名单的垃圾短信过滤方法，但是，如果某个垃圾短信发送者的号码并不在黑名单中，那这种方法就没办法拦截了。所以，基于黑名单的过滤方式，还不够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完善。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2336263" cy="582593"/>
          </a:xfrm>
        </p:spPr>
        <p:txBody>
          <a:bodyPr/>
          <a:lstStyle/>
          <a:p>
            <a:r>
              <a:rPr lang="zh-CN" altLang="en-US" b="0" dirty="0" smtClean="0"/>
              <a:t>如何设置规则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6042" y="1655540"/>
            <a:ext cx="89924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短信中包含特殊单词（或词语），比如一些非法、淫秽、反动词语等；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短信发送号码是群发号码，非我们正常的手机号码，比如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+60389585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短信中包含回拨的联系方式，比如手机号码、微信、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QQ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、网页链接等，因为群发短信的号码一般都是无法回拨的；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短信格式花哨、内容很长，比如包含各种表情、图片、网页链接等；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符合已知垃圾短信的模板。垃圾短信一般都是重复群发，对于已经判定为垃圾短信的短信，我们可以抽象成模板，将获取到的短信与模板匹配，一旦匹配，我们就可以判定为垃圾短信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6764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2336263" cy="582593"/>
          </a:xfrm>
        </p:spPr>
        <p:txBody>
          <a:bodyPr/>
          <a:lstStyle/>
          <a:p>
            <a:r>
              <a:rPr lang="zh-CN" altLang="en-US" b="0" dirty="0" smtClean="0"/>
              <a:t>如何判定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当然，如果短信只是满足其中一条规则，如果就判定为垃圾短信，那会存在比较大的误判的情况。我们可以综合多条规则进行判断。比如，满足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2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条以上才会被判定为垃圾短信；或者每条规则对应一个不同的得分，满足哪条规则，我们就累加对应的分数，某条短信的总得分超过某个阈值，才会被判定为垃圾短信。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889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2613355" cy="582593"/>
          </a:xfrm>
        </p:spPr>
        <p:txBody>
          <a:bodyPr/>
          <a:lstStyle/>
          <a:p>
            <a:r>
              <a:rPr lang="zh-CN" altLang="en-US" b="0" smtClean="0"/>
              <a:t>需要注意的问题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该如何定义特殊单词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该如何定义什么样的号码是群发号码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等等；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如何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定义特殊单词？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343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smtClean="0"/>
              <a:t>如何定义特殊单词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我们对这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1000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万条短信，进行分词处理（借助中文或者英文分词算法），去掉“的、和、是”等没有意义的停用词（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Stop words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），得到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n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不同的单词。针对每个单词，我们统计有多少个垃圾短信出现了这个单词，有多少个非垃圾短信会出现这个单词，进而求出每个单词出现在垃圾短信中的概率，以及出现在非垃圾短信中的概率。如果某个单词出现在垃圾短信中的概率，远大于出现在非垃圾短信中的概率，那我们就把这个单词作为特殊单词，用来过滤垃圾短信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62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图形化介绍</a:t>
            </a:r>
            <a:endParaRPr lang="zh-CN" altLang="en-US" dirty="0"/>
          </a:p>
        </p:txBody>
      </p:sp>
      <p:pic>
        <p:nvPicPr>
          <p:cNvPr id="1026" name="Picture 2" descr="https://static001.geekbang.org/resource/image/05/c0/05b9358cac3721e746bbfec8b705cdc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9" y="1288473"/>
            <a:ext cx="1087755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626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4262045" cy="582593"/>
          </a:xfrm>
        </p:spPr>
        <p:txBody>
          <a:bodyPr/>
          <a:lstStyle/>
          <a:p>
            <a:r>
              <a:rPr lang="zh-CN" altLang="en-US" smtClean="0">
                <a:sym typeface="+mn-lt"/>
              </a:rPr>
              <a:t>为何</a:t>
            </a:r>
            <a:r>
              <a:rPr lang="zh-CN" altLang="en-US" dirty="0">
                <a:sym typeface="+mn-lt"/>
              </a:rPr>
              <a:t>要学习数据结构与算法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2466108" y="1695624"/>
            <a:ext cx="6968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  <a:p>
            <a:pPr indent="-1714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扎实我们的技术，写出更好的代码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  <a:p>
            <a:pPr indent="-1714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帮助我们更好的了解框架源码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  <a:p>
            <a:pPr indent="-1714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丰富我们对特定应用场景的解决思路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  <a:p>
            <a:pPr indent="-171450" algn="ctr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为未来发展打好基石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9016575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四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基于概率统计的过滤器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有什么问题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8332" y="1974194"/>
            <a:ext cx="8992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基于规则的过滤器，看起来很直观，也很好理解，但是它也有一定的局限性。一方面，这些规则受人的思维方式局限，规则未免太过简单；另一方面，垃圾短信发送者可能会针对规则，精心设计短信，绕过这些规则的拦截。对此，我们再来看一种更加高级的过滤方式，基于概率统计的过滤方式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先看一张图</a:t>
            </a:r>
            <a:endParaRPr lang="zh-CN" altLang="en-US" dirty="0"/>
          </a:p>
        </p:txBody>
      </p:sp>
      <p:pic>
        <p:nvPicPr>
          <p:cNvPr id="2050" name="Picture 2" descr="https://static001.geekbang.org/resource/image/e8/32/e8a0bf4643453266c012e5384fc299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181" y="2590800"/>
            <a:ext cx="938125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一个例子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我们来分析一下，这组样本有什么规律。在这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10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天中，有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4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天下雨，所以下雨的概率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P(B)=4/10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10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天中有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3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天，小明没有去上学，所以小明不去上学的概率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P(A)=3/10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。在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4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个下雨天中，小明有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2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天没去上学，所以下雨天不去上学的概率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P(A|B)=2/4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。在小明没有去上学的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3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天中，有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2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天下雨了，所以小明因为下雨而不上学的概率是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P(B|A)=2/3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。实际上，这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4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个概率值之间，有一定的关系，这个关系就是朴素贝叶斯算法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，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能看出来吗？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050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680155" cy="582593"/>
          </a:xfrm>
        </p:spPr>
        <p:txBody>
          <a:bodyPr/>
          <a:lstStyle/>
          <a:p>
            <a:r>
              <a:rPr lang="zh-CN" altLang="en-US" b="0" dirty="0" smtClean="0"/>
              <a:t>朴素贝叶</a:t>
            </a:r>
            <a:r>
              <a:rPr lang="zh-CN" altLang="en-US" b="0" smtClean="0"/>
              <a:t>斯算法入门</a:t>
            </a:r>
            <a:endParaRPr lang="zh-CN" altLang="en-US" dirty="0"/>
          </a:p>
        </p:txBody>
      </p:sp>
      <p:pic>
        <p:nvPicPr>
          <p:cNvPr id="3074" name="Picture 2" descr="https://static001.geekbang.org/resource/image/fb/cc/fbef6a760f916941bc3128c2d32540c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5" y="1357744"/>
            <a:ext cx="10877550" cy="471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375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马上实战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43023" y="1974194"/>
            <a:ext cx="8992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OK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，现在你已经入门了，那就看看怎么应用吧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43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如何应用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7605" y="1475430"/>
            <a:ext cx="103502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基于概率统计的过滤器，是基于短信内容来判定是否是垃圾短信。而计算机没办法像人一样理解短信的含义。所以，我们需要把短信抽象成一组计算机可以理解并且方便计算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的特征项，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用这一组特征项代替短信本身，来做垃圾短信过滤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</a:p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我们可以通过分词算法，把一个短信分割成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n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个单词。这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n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个单词就是一组特征项，全权代表这个短信。因此，判定一个短信是否是垃圾短信这样一个问题，就变成了，判定同时包含这几个单词的短信是否是垃圾短信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。</a:t>
            </a:r>
          </a:p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不过，这里我们并不像基于规则的过滤器那样，非黑即白，一个短信要么被判定为垃圾短信、要么被判定为非垃圾短息。我们使用概率，来表征一个短信是垃圾短信的可信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程度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26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公式</a:t>
            </a:r>
            <a:endParaRPr lang="zh-CN" altLang="en-US" dirty="0"/>
          </a:p>
        </p:txBody>
      </p:sp>
      <p:pic>
        <p:nvPicPr>
          <p:cNvPr id="4098" name="Picture 2" descr="https://static001.geekbang.org/resource/image/b8/e7/b8f76a5fd26f785055b78ffe08ccfb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8" y="2105890"/>
            <a:ext cx="9642763" cy="216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55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有什么问题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29168" y="1697103"/>
            <a:ext cx="8992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只需要统计同时包含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W1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W2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mr-IN" altLang="zh-CN" sz="2400" dirty="0">
                <a:latin typeface="STFangsong" charset="-122"/>
                <a:ea typeface="STFangsong" charset="-122"/>
                <a:cs typeface="STFangsong" charset="-122"/>
              </a:rPr>
              <a:t>…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 err="1">
                <a:latin typeface="STFangsong" charset="-122"/>
                <a:ea typeface="STFangsong" charset="-122"/>
                <a:cs typeface="STFangsong" charset="-122"/>
              </a:rPr>
              <a:t>Wn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，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n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个单词的短信有多少个（我们假设有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x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个），然后看这里面属于垃圾短信的有几个（我们假设有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y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个），那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包含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包含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W1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W2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mr-IN" altLang="zh-CN" sz="2400" dirty="0">
                <a:latin typeface="STFangsong" charset="-122"/>
                <a:ea typeface="STFangsong" charset="-122"/>
                <a:cs typeface="STFangsong" charset="-122"/>
              </a:rPr>
              <a:t>…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 err="1">
                <a:latin typeface="STFangsong" charset="-122"/>
                <a:ea typeface="STFangsong" charset="-122"/>
                <a:cs typeface="STFangsong" charset="-122"/>
              </a:rPr>
              <a:t>Wn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这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n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个单词的短信是垃圾短信的概率就是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y/x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。</a:t>
            </a:r>
          </a:p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样本的数量再大，毕竟也是有限的，样本中不会有太多同时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包含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W1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W2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mr-IN" altLang="zh-CN" sz="2400" dirty="0">
                <a:latin typeface="STFangsong" charset="-122"/>
                <a:ea typeface="STFangsong" charset="-122"/>
                <a:cs typeface="STFangsong" charset="-122"/>
              </a:rPr>
              <a:t>…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en-US" altLang="zh-CN" sz="2400" dirty="0" err="1">
                <a:latin typeface="STFangsong" charset="-122"/>
                <a:ea typeface="STFangsong" charset="-122"/>
                <a:cs typeface="STFangsong" charset="-122"/>
              </a:rPr>
              <a:t>Wn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的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短信的，甚至很多时候，样本中根本不存在这样的短信。没有样本，也就无法计算概率。所以这样的推理方式虽然正确，但是实践中并不好用。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305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朴素贝叶斯算法</a:t>
            </a:r>
            <a:endParaRPr lang="zh-CN" altLang="en-US" dirty="0"/>
          </a:p>
        </p:txBody>
      </p:sp>
      <p:pic>
        <p:nvPicPr>
          <p:cNvPr id="5122" name="Picture 2" descr="https://static001.geekbang.org/resource/image/39/ae/39c57b1a8a008e50a9f6cb8b7b9c9b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77" y="1482436"/>
            <a:ext cx="8484136" cy="442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67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4331317" cy="582593"/>
          </a:xfrm>
        </p:spPr>
        <p:txBody>
          <a:bodyPr/>
          <a:lstStyle/>
          <a:p>
            <a:r>
              <a:rPr lang="zh-CN" altLang="en-US">
                <a:sym typeface="+mn-lt"/>
              </a:rPr>
              <a:t>学习数据结构与算法的意义</a:t>
            </a:r>
            <a:endParaRPr lang="zh-CN" altLang="en-US" dirty="0"/>
          </a:p>
        </p:txBody>
      </p:sp>
      <p:sp>
        <p:nvSpPr>
          <p:cNvPr id="6" name="Rectangle 3"/>
          <p:cNvSpPr/>
          <p:nvPr/>
        </p:nvSpPr>
        <p:spPr>
          <a:xfrm>
            <a:off x="1024240" y="1554631"/>
            <a:ext cx="98377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看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源码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	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查看源码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了解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结构和实现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方式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了解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主要的方法</a:t>
            </a:r>
            <a:endParaRPr 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1024240" y="4776726"/>
            <a:ext cx="10128669" cy="177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实际应用</a:t>
            </a: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	根据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应用场景选取适用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方法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、解决线上问题简练自己的代码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  <a:p>
            <a:pPr marL="128588" indent="-128588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sz="675" dirty="0">
              <a:solidFill>
                <a:prstClr val="black"/>
              </a:solidFill>
              <a:latin typeface="Montserrat" panose="00000500000000000000" pitchFamily="50" charset="0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1024239" y="3124291"/>
            <a:ext cx="98377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latin typeface="STFangsong" charset="-122"/>
                <a:ea typeface="STFangsong" charset="-122"/>
                <a:cs typeface="STFangsong" charset="-122"/>
              </a:rPr>
              <a:t>多思考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	为何要这么设计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、我能否设计个类似的或更好的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endParaRPr 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958891" cy="582593"/>
          </a:xfrm>
        </p:spPr>
        <p:txBody>
          <a:bodyPr/>
          <a:lstStyle/>
          <a:p>
            <a:r>
              <a:rPr lang="zh-CN" altLang="en-US" b="0" smtClean="0"/>
              <a:t>说明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89050"/>
            <a:ext cx="9321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68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独立事件的概率</a:t>
            </a:r>
            <a:endParaRPr lang="zh-CN" altLang="en-US" dirty="0"/>
          </a:p>
        </p:txBody>
      </p:sp>
      <p:pic>
        <p:nvPicPr>
          <p:cNvPr id="7170" name="Picture 2" descr="https://static001.geekbang.org/resource/image/6c/f2/6c261a3f5312c515cf348cc59a5e73f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4" y="1551708"/>
            <a:ext cx="8757805" cy="39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25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公式说明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14" y="1291937"/>
            <a:ext cx="92329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最后方案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550" y="2520950"/>
            <a:ext cx="8978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09" y="369890"/>
            <a:ext cx="3084409" cy="582593"/>
          </a:xfrm>
        </p:spPr>
        <p:txBody>
          <a:bodyPr/>
          <a:lstStyle/>
          <a:p>
            <a:r>
              <a:rPr lang="zh-CN" altLang="en-US" b="0" dirty="0" smtClean="0"/>
              <a:t>这是答案</a:t>
            </a:r>
            <a:endParaRPr lang="zh-CN" altLang="en-US" dirty="0"/>
          </a:p>
        </p:txBody>
      </p:sp>
      <p:pic>
        <p:nvPicPr>
          <p:cNvPr id="8194" name="Picture 2" descr="https://static001.geekbang.org/resource/image/0f/2a/0f0369a955ee8d15bd7d7958829d5b2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413" y="1260764"/>
            <a:ext cx="8702386" cy="499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788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这是作业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52787" y="2660073"/>
            <a:ext cx="5107174" cy="16486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还有其他方法过滤</a:t>
            </a:r>
            <a:r>
              <a:rPr lang="zh-CN" altLang="en-US" sz="2000" smtClean="0">
                <a:latin typeface="STFangsong" charset="-122"/>
                <a:ea typeface="STFangsong" charset="-122"/>
                <a:cs typeface="STFangsong" charset="-122"/>
              </a:rPr>
              <a:t>垃圾短信吗？</a:t>
            </a:r>
            <a:endParaRPr lang="zh-CN" altLang="en-US" sz="2000" dirty="0" smtClean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65919" y="2743200"/>
            <a:ext cx="10201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1.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我的个人博客：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  <a:hlinkClick r:id="rId3"/>
              </a:rPr>
              <a:t>https://www.bridgeli.cn/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（希望大家多多支持，如果能帮忙点一下广告就更帅了）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2.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极客时间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46" y="271012"/>
            <a:ext cx="10363200" cy="952507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1413" y="1334999"/>
            <a:ext cx="6994566" cy="187877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一 前情回要</a:t>
            </a:r>
            <a:endParaRPr kumimoji="1"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二 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</a:t>
            </a:r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黑名单的过滤器</a:t>
            </a:r>
            <a:endParaRPr kumimoji="1"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lt"/>
            </a:endParaRPr>
          </a:p>
          <a:p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三 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</a:t>
            </a:r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规则的过滤器</a:t>
            </a:r>
          </a:p>
          <a:p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四 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</a:t>
            </a:r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概率统计的过滤器</a:t>
            </a:r>
            <a:endParaRPr kumimoji="1"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181" y="1456423"/>
            <a:ext cx="10363200" cy="952507"/>
          </a:xfrm>
        </p:spPr>
        <p:txBody>
          <a:bodyPr/>
          <a:lstStyle/>
          <a:p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 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前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情回要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654917" cy="582593"/>
          </a:xfrm>
        </p:spPr>
        <p:txBody>
          <a:bodyPr/>
          <a:lstStyle/>
          <a:p>
            <a:r>
              <a:rPr kumimoji="1" lang="zh-CN" altLang="en-US" dirty="0" smtClean="0"/>
              <a:t>记得吗？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4516" y="2112358"/>
            <a:ext cx="898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TFangsong" charset="-122"/>
                <a:ea typeface="STFangsong" charset="-122"/>
                <a:cs typeface="STFangsong" charset="-122"/>
              </a:rPr>
              <a:t>还记得</a:t>
            </a:r>
            <a:r>
              <a:rPr lang="zh-CN" altLang="en-US" sz="3200" b="1" dirty="0" smtClean="0">
                <a:latin typeface="STFangsong" charset="-122"/>
                <a:ea typeface="STFangsong" charset="-122"/>
                <a:cs typeface="STFangsong" charset="-122"/>
              </a:rPr>
              <a:t>我之前分享过的东西吗</a:t>
            </a:r>
            <a:r>
              <a:rPr lang="zh-CN" altLang="en-US" sz="3200" b="1" dirty="0" smtClean="0">
                <a:latin typeface="STFangsong" charset="-122"/>
                <a:ea typeface="STFangsong" charset="-122"/>
                <a:cs typeface="STFangsong" charset="-122"/>
              </a:rPr>
              <a:t>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93" y="3857008"/>
            <a:ext cx="1948008" cy="14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3597026" cy="582593"/>
          </a:xfrm>
        </p:spPr>
        <p:txBody>
          <a:bodyPr/>
          <a:lstStyle/>
          <a:p>
            <a:r>
              <a:rPr lang="zh-CN" altLang="en-US" b="0" dirty="0" smtClean="0"/>
              <a:t>一张图总结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236" y="1274618"/>
            <a:ext cx="4013200" cy="52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59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129" y="1461457"/>
            <a:ext cx="10363200" cy="952507"/>
          </a:xfrm>
        </p:spPr>
        <p:txBody>
          <a:bodyPr/>
          <a:lstStyle/>
          <a:p>
            <a:r>
              <a:rPr lang="zh-CN" altLang="en-US" sz="4400" dirty="0"/>
              <a:t>二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基于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黑名单的过滤器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886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003754" cy="582593"/>
          </a:xfrm>
        </p:spPr>
        <p:txBody>
          <a:bodyPr/>
          <a:lstStyle/>
          <a:p>
            <a:r>
              <a:rPr lang="zh-CN" altLang="en-US" b="0" smtClean="0"/>
              <a:t>黑名单规则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86369" y="2292849"/>
            <a:ext cx="8992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我们可以维护一个骚扰电话号码和垃圾短信发送号码的黑名单。这个黑名单的搜集，有很多途径，比如，我们可以从一些公开的网站上下载，也可以通过类似“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360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骚扰电话拦截”的功能，通过用户自主标记骚扰电话来收集。对于被多个用户标记，并且标记个数超过一定阈值的号码，我们就可以定义为骚扰电话，并将它加入到我们的黑名单中。</a:t>
            </a:r>
            <a:endParaRPr lang="en-US" altLang="zh-CN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微贷-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贷-主题" id="{488058C9-0AAA-9B42-BCDE-1354E13854D5}" vid="{18914B11-99F2-BA4E-8245-98DAABF791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19200</TotalTime>
  <Words>1495</Words>
  <Application>Microsoft Macintosh PowerPoint</Application>
  <PresentationFormat>宽屏</PresentationFormat>
  <Paragraphs>83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Calibri</vt:lpstr>
      <vt:lpstr>Montserrat</vt:lpstr>
      <vt:lpstr>STFangsong</vt:lpstr>
      <vt:lpstr>Wingdings</vt:lpstr>
      <vt:lpstr>方正准圆简体</vt:lpstr>
      <vt:lpstr>宋体</vt:lpstr>
      <vt:lpstr>微软雅黑</vt:lpstr>
      <vt:lpstr>Arial</vt:lpstr>
      <vt:lpstr>微贷-主题</vt:lpstr>
      <vt:lpstr>数据结构与算法实战篇</vt:lpstr>
      <vt:lpstr>为何要学习数据结构与算法</vt:lpstr>
      <vt:lpstr>学习数据结构与算法的意义</vt:lpstr>
      <vt:lpstr>目录</vt:lpstr>
      <vt:lpstr>一 前情回要</vt:lpstr>
      <vt:lpstr>记得吗？</vt:lpstr>
      <vt:lpstr>一张图总结</vt:lpstr>
      <vt:lpstr>二 基于黑名单的过滤器</vt:lpstr>
      <vt:lpstr>黑名单规则</vt:lpstr>
      <vt:lpstr>黑名单存储</vt:lpstr>
      <vt:lpstr>布隆过滤器</vt:lpstr>
      <vt:lpstr>时间换空间</vt:lpstr>
      <vt:lpstr>三 基于规则的过滤器</vt:lpstr>
      <vt:lpstr>黑名单的劣势</vt:lpstr>
      <vt:lpstr>如何设置规则</vt:lpstr>
      <vt:lpstr>如何判定</vt:lpstr>
      <vt:lpstr>需要注意的问题</vt:lpstr>
      <vt:lpstr>如何定义特殊单词</vt:lpstr>
      <vt:lpstr>图形化介绍</vt:lpstr>
      <vt:lpstr>四基于概率统计的过滤器</vt:lpstr>
      <vt:lpstr>有什么问题</vt:lpstr>
      <vt:lpstr>先看一张图</vt:lpstr>
      <vt:lpstr>一个例子</vt:lpstr>
      <vt:lpstr>朴素贝叶斯算法入门</vt:lpstr>
      <vt:lpstr>马上实战</vt:lpstr>
      <vt:lpstr>如何应用</vt:lpstr>
      <vt:lpstr>公式</vt:lpstr>
      <vt:lpstr>有什么问题</vt:lpstr>
      <vt:lpstr>朴素贝叶斯算法</vt:lpstr>
      <vt:lpstr>说明</vt:lpstr>
      <vt:lpstr>独立事件的概率</vt:lpstr>
      <vt:lpstr>公式说明</vt:lpstr>
      <vt:lpstr>最后方案</vt:lpstr>
      <vt:lpstr>这是答案</vt:lpstr>
      <vt:lpstr>这是作业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ELK详解与使用拓展</dc:title>
  <dc:creator>Microsoft Office 用户</dc:creator>
  <cp:lastModifiedBy>Microsoft Office 用户</cp:lastModifiedBy>
  <cp:revision>764</cp:revision>
  <dcterms:created xsi:type="dcterms:W3CDTF">2018-10-31T06:42:22Z</dcterms:created>
  <dcterms:modified xsi:type="dcterms:W3CDTF">2019-08-30T05:51:59Z</dcterms:modified>
</cp:coreProperties>
</file>