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6"/>
  </p:notesMasterIdLst>
  <p:sldIdLst>
    <p:sldId id="256" r:id="rId2"/>
    <p:sldId id="293" r:id="rId3"/>
    <p:sldId id="337" r:id="rId4"/>
    <p:sldId id="336" r:id="rId5"/>
    <p:sldId id="258" r:id="rId6"/>
    <p:sldId id="259" r:id="rId7"/>
    <p:sldId id="296" r:id="rId8"/>
    <p:sldId id="317" r:id="rId9"/>
    <p:sldId id="319" r:id="rId10"/>
    <p:sldId id="320" r:id="rId11"/>
    <p:sldId id="298" r:id="rId12"/>
    <p:sldId id="294" r:id="rId13"/>
    <p:sldId id="321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299" r:id="rId28"/>
    <p:sldId id="309" r:id="rId29"/>
    <p:sldId id="351" r:id="rId30"/>
    <p:sldId id="352" r:id="rId31"/>
    <p:sldId id="353" r:id="rId32"/>
    <p:sldId id="335" r:id="rId33"/>
    <p:sldId id="331" r:id="rId34"/>
    <p:sldId id="29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4770"/>
  </p:normalViewPr>
  <p:slideViewPr>
    <p:cSldViewPr snapToGrid="0" snapToObjects="1">
      <p:cViewPr varScale="1">
        <p:scale>
          <a:sx n="93" d="100"/>
          <a:sy n="93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F71C-AFAB-2F48-BAE4-7E1A767422EE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53B73-F6A7-2649-99A4-2B80509847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40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3B73-F6A7-2649-99A4-2B80509847E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13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3B73-F6A7-2649-99A4-2B80509847E1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77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3B73-F6A7-2649-99A4-2B80509847E1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584" y="2952747"/>
            <a:ext cx="10363200" cy="1279524"/>
          </a:xfrm>
        </p:spPr>
        <p:txBody>
          <a:bodyPr>
            <a:normAutofit/>
          </a:bodyPr>
          <a:lstStyle>
            <a:lvl1pPr marL="0" algn="l" defTabSz="1219170" rtl="0" eaLnBrk="1" latinLnBrk="0" hangingPunct="1">
              <a:defRPr lang="zh-CN" altLang="en-US" sz="5333" b="1" kern="1200" spc="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84" y="4362454"/>
            <a:ext cx="8534400" cy="590557"/>
          </a:xfrm>
        </p:spPr>
        <p:txBody>
          <a:bodyPr anchor="ctr" anchorCtr="0">
            <a:normAutofit/>
          </a:bodyPr>
          <a:lstStyle>
            <a:lvl1pPr marL="0" indent="0" algn="l" defTabSz="1219170" rtl="0" eaLnBrk="1" latinLnBrk="0" hangingPunct="1">
              <a:buNone/>
              <a:defRPr lang="zh-CN" altLang="en-US" sz="2667" kern="1200" spc="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1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32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99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5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3238499"/>
            <a:ext cx="10363200" cy="952507"/>
          </a:xfrm>
        </p:spPr>
        <p:txBody>
          <a:bodyPr anchor="ctr" anchorCtr="0">
            <a:normAutofit/>
          </a:bodyPr>
          <a:lstStyle>
            <a:lvl1pPr marL="0" algn="l" defTabSz="1219170" rtl="0" eaLnBrk="1" latinLnBrk="0" hangingPunct="1">
              <a:defRPr lang="zh-CN" altLang="en-US" sz="4267" b="1" kern="1200" spc="400" dirty="0" smtClean="0">
                <a:solidFill>
                  <a:srgbClr val="00479D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1963" y="4191005"/>
            <a:ext cx="10363200" cy="642931"/>
          </a:xfrm>
        </p:spPr>
        <p:txBody>
          <a:bodyPr anchor="ctr" anchorCtr="0">
            <a:normAutofit/>
          </a:bodyPr>
          <a:lstStyle>
            <a:lvl1pPr marL="0" indent="0" algn="l" defTabSz="1219170" rtl="0" eaLnBrk="1" latinLnBrk="0" hangingPunct="1">
              <a:buNone/>
              <a:defRPr lang="zh-CN" altLang="en-US" sz="2400" kern="1200" spc="400" dirty="0" smtClean="0">
                <a:solidFill>
                  <a:srgbClr val="004DA0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Rectangle 5"/>
          <p:cNvSpPr/>
          <p:nvPr/>
        </p:nvSpPr>
        <p:spPr>
          <a:xfrm flipV="1">
            <a:off x="0" y="4157859"/>
            <a:ext cx="6411435" cy="60959"/>
          </a:xfrm>
          <a:prstGeom prst="rect">
            <a:avLst/>
          </a:prstGeom>
          <a:solidFill>
            <a:srgbClr val="00489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 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6153155" cy="582593"/>
          </a:xfrm>
        </p:spPr>
        <p:txBody>
          <a:bodyPr>
            <a:noAutofit/>
          </a:bodyPr>
          <a:lstStyle>
            <a:lvl1pPr marL="0" algn="l" defTabSz="1219170" rtl="0" eaLnBrk="1" latinLnBrk="0" hangingPunct="1">
              <a:defRPr lang="zh-CN" altLang="en-US" sz="2667" b="1" kern="1200" spc="0" baseline="0" dirty="0" smtClean="0">
                <a:solidFill>
                  <a:srgbClr val="00499D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76251" y="1428751"/>
            <a:ext cx="11334749" cy="4000500"/>
          </a:xfrm>
        </p:spPr>
        <p:txBody>
          <a:bodyPr>
            <a:normAutofit/>
          </a:bodyPr>
          <a:lstStyle>
            <a:lvl1pPr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1EBE-0945-6449-B96F-391E94315C2B}" type="datetimeFigureOut">
              <a:rPr kumimoji="1" lang="zh-CN" altLang="en-US" smtClean="0"/>
              <a:t>2019/3/1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7114-282A-7942-AF27-E895D6B16D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bridgeli.cn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 smtClean="0"/>
              <a:t>JVM </a:t>
            </a:r>
            <a:r>
              <a:rPr kumimoji="1" lang="en-US" altLang="zh-CN" dirty="0"/>
              <a:t>GC</a:t>
            </a:r>
            <a:r>
              <a:rPr kumimoji="1" lang="zh-CN" altLang="en-US" dirty="0"/>
              <a:t>之常见监控与</a:t>
            </a:r>
            <a:r>
              <a:rPr kumimoji="1" lang="zh-CN" altLang="en-US" dirty="0" smtClean="0"/>
              <a:t>分析工具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从入门到放弃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978517" cy="582593"/>
          </a:xfrm>
        </p:spPr>
        <p:txBody>
          <a:bodyPr/>
          <a:lstStyle/>
          <a:p>
            <a:r>
              <a:rPr lang="zh-CN" altLang="en-US" smtClean="0"/>
              <a:t>小结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63254" y="2589710"/>
            <a:ext cx="8980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领导说要成体系，所以强制搞个关系，装装样子（开个玩笑）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温故而知新</a:t>
            </a:r>
            <a:endParaRPr lang="zh-CN" altLang="en-US" sz="24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一般只有大型网站才玩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这些，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所以大</a:t>
            </a:r>
            <a:r>
              <a:rPr lang="zh-CN" altLang="en-US" sz="2400" smtClean="0">
                <a:latin typeface="STFangsong" charset="-122"/>
                <a:ea typeface="STFangsong" charset="-122"/>
                <a:cs typeface="STFangsong" charset="-122"/>
              </a:rPr>
              <a:t>网站怎么来的？</a:t>
            </a:r>
            <a:endParaRPr lang="zh-CN" altLang="en-US" sz="24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pPr marL="457200" indent="-457200">
              <a:buAutoNum type="arabicPeriod"/>
            </a:pP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GC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算法和垃圾收集器是基础</a:t>
            </a:r>
          </a:p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。。。。。。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129" y="1461457"/>
            <a:ext cx="10363200" cy="952507"/>
          </a:xfrm>
        </p:spPr>
        <p:txBody>
          <a:bodyPr/>
          <a:lstStyle/>
          <a:p>
            <a:r>
              <a:rPr lang="zh-CN" altLang="en-US" sz="4400" dirty="0"/>
              <a:t>二</a:t>
            </a:r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lang="zh-CN" altLang="en-US" sz="4400" dirty="0" smtClean="0"/>
              <a:t>常见</a:t>
            </a:r>
            <a:r>
              <a:rPr lang="zh-CN" altLang="en-US" sz="4400" dirty="0"/>
              <a:t>监控与分析命令</a:t>
            </a:r>
          </a:p>
        </p:txBody>
      </p:sp>
    </p:spTree>
    <p:extLst>
      <p:ext uri="{BB962C8B-B14F-4D97-AF65-F5344CB8AC3E}">
        <p14:creationId xmlns:p14="http://schemas.microsoft.com/office/powerpoint/2010/main" val="187886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826117" cy="582593"/>
          </a:xfrm>
        </p:spPr>
        <p:txBody>
          <a:bodyPr/>
          <a:lstStyle/>
          <a:p>
            <a:r>
              <a:rPr lang="en-US" altLang="zh-CN" dirty="0" err="1" smtClean="0"/>
              <a:t>jps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4150" y="1433867"/>
            <a:ext cx="974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释义：</a:t>
            </a:r>
          </a:p>
          <a:p>
            <a:r>
              <a:rPr lang="zh-CN" altLang="en-US" sz="2400" dirty="0" smtClean="0"/>
              <a:t>    </a:t>
            </a:r>
            <a:r>
              <a:rPr lang="en-US" altLang="zh-CN" sz="2400" dirty="0" smtClean="0"/>
              <a:t>JVM </a:t>
            </a:r>
            <a:r>
              <a:rPr lang="en-US" altLang="zh-CN" sz="2400" dirty="0"/>
              <a:t>Process Status Tool</a:t>
            </a:r>
            <a:r>
              <a:rPr lang="zh-CN" altLang="en-US" sz="2400" dirty="0"/>
              <a:t>，显示指定系统内所有的</a:t>
            </a:r>
            <a:r>
              <a:rPr lang="en-US" altLang="zh-CN" sz="2400" dirty="0" err="1"/>
              <a:t>HotSpot</a:t>
            </a:r>
            <a:r>
              <a:rPr lang="zh-CN" altLang="en-US" sz="2400" dirty="0"/>
              <a:t>虚拟机进程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150" y="2746248"/>
            <a:ext cx="974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命令格式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 </a:t>
            </a:r>
            <a:r>
              <a:rPr lang="zh-CN" altLang="en-US" sz="2400" dirty="0" smtClean="0"/>
              <a:t> </a:t>
            </a:r>
            <a:r>
              <a:rPr lang="en-US" altLang="zh-CN" sz="2400" dirty="0" err="1"/>
              <a:t>jps</a:t>
            </a:r>
            <a:r>
              <a:rPr lang="en-US" altLang="zh-CN" sz="2400" dirty="0"/>
              <a:t> [options] [</a:t>
            </a:r>
            <a:r>
              <a:rPr lang="en-US" altLang="zh-CN" sz="2400" dirty="0" err="1"/>
              <a:t>hostid</a:t>
            </a:r>
            <a:r>
              <a:rPr lang="en-US" altLang="zh-CN" sz="2400" dirty="0"/>
              <a:t>]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4150" y="4058629"/>
            <a:ext cx="97406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参数含义：</a:t>
            </a:r>
          </a:p>
          <a:p>
            <a:r>
              <a:rPr lang="zh-CN" altLang="en-US" sz="2400" dirty="0" smtClean="0"/>
              <a:t>    </a:t>
            </a:r>
            <a:r>
              <a:rPr lang="en-US" altLang="zh-CN" sz="2400" dirty="0" err="1" smtClean="0"/>
              <a:t>hostid</a:t>
            </a:r>
            <a:r>
              <a:rPr lang="zh-CN" altLang="en-US" sz="2400" dirty="0"/>
              <a:t>为</a:t>
            </a:r>
            <a:r>
              <a:rPr lang="en-US" altLang="zh-CN" sz="2400" dirty="0"/>
              <a:t>RMI</a:t>
            </a:r>
            <a:r>
              <a:rPr lang="zh-CN" altLang="en-US" sz="2400" dirty="0"/>
              <a:t>注册表中注册的主机名，其他常用参数如下：</a:t>
            </a:r>
            <a:br>
              <a:rPr lang="zh-CN" altLang="en-US" sz="2400" dirty="0"/>
            </a:br>
            <a:r>
              <a:rPr lang="zh-CN" altLang="en-US" sz="2400" dirty="0" smtClean="0"/>
              <a:t>    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q</a:t>
            </a:r>
            <a:r>
              <a:rPr lang="zh-CN" altLang="en-US" sz="2400" dirty="0"/>
              <a:t>：只输出</a:t>
            </a:r>
            <a:r>
              <a:rPr lang="en-US" altLang="zh-CN" sz="2400" dirty="0"/>
              <a:t>LVMID</a:t>
            </a:r>
            <a:r>
              <a:rPr lang="zh-CN" altLang="en-US" sz="2400" dirty="0"/>
              <a:t>，省略主类的名称</a:t>
            </a:r>
            <a:br>
              <a:rPr lang="zh-CN" altLang="en-US" sz="2400" dirty="0"/>
            </a:br>
            <a:r>
              <a:rPr lang="zh-CN" altLang="en-US" sz="2400" dirty="0" smtClean="0"/>
              <a:t>    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m</a:t>
            </a:r>
            <a:r>
              <a:rPr lang="zh-CN" altLang="en-US" sz="2400" dirty="0"/>
              <a:t>：输出虚拟机进程启动的时候传递给主类</a:t>
            </a:r>
            <a:r>
              <a:rPr lang="en-US" altLang="zh-CN" sz="2400" dirty="0"/>
              <a:t>main()</a:t>
            </a:r>
            <a:r>
              <a:rPr lang="zh-CN" altLang="en-US" sz="2400" dirty="0"/>
              <a:t>方法的参数</a:t>
            </a:r>
            <a:br>
              <a:rPr lang="zh-CN" altLang="en-US" sz="2400" dirty="0"/>
            </a:br>
            <a:r>
              <a:rPr lang="zh-CN" altLang="en-US" sz="2400" dirty="0" smtClean="0"/>
              <a:t>    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l</a:t>
            </a:r>
            <a:r>
              <a:rPr lang="zh-CN" altLang="en-US" sz="2400" dirty="0"/>
              <a:t>：输出主类的全名，如果进程执行的是</a:t>
            </a:r>
            <a:r>
              <a:rPr lang="en-US" altLang="zh-CN" sz="2400" dirty="0"/>
              <a:t>jar</a:t>
            </a:r>
            <a:r>
              <a:rPr lang="zh-CN" altLang="en-US" sz="2400" dirty="0"/>
              <a:t>包，输出</a:t>
            </a:r>
            <a:r>
              <a:rPr lang="en-US" altLang="zh-CN" sz="2400" dirty="0"/>
              <a:t>jar</a:t>
            </a:r>
            <a:r>
              <a:rPr lang="zh-CN" altLang="en-US" sz="2400" dirty="0"/>
              <a:t>路径</a:t>
            </a:r>
            <a:br>
              <a:rPr lang="zh-CN" altLang="en-US" sz="2400" dirty="0"/>
            </a:br>
            <a:r>
              <a:rPr lang="zh-CN" altLang="en-US" sz="2400" dirty="0" smtClean="0"/>
              <a:t>    </a:t>
            </a:r>
            <a:r>
              <a:rPr lang="en-US" altLang="zh-CN" sz="2400" dirty="0" smtClean="0"/>
              <a:t>-</a:t>
            </a:r>
            <a:r>
              <a:rPr lang="en-US" altLang="zh-CN" sz="2400" dirty="0"/>
              <a:t>v</a:t>
            </a:r>
            <a:r>
              <a:rPr lang="zh-CN" altLang="en-US" sz="2400" dirty="0"/>
              <a:t>：输出虚拟机进程启动时</a:t>
            </a:r>
            <a:r>
              <a:rPr lang="en-US" altLang="zh-CN" sz="2400" dirty="0"/>
              <a:t>JVM</a:t>
            </a:r>
            <a:r>
              <a:rPr lang="zh-CN" altLang="en-US" sz="2400" dirty="0"/>
              <a:t>参数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271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2308554" cy="582593"/>
          </a:xfrm>
        </p:spPr>
        <p:txBody>
          <a:bodyPr/>
          <a:lstStyle/>
          <a:p>
            <a:r>
              <a:rPr lang="zh-CN" altLang="en-US" smtClean="0"/>
              <a:t>命令</a:t>
            </a:r>
            <a:r>
              <a:rPr lang="zh-CN" altLang="en-US" dirty="0"/>
              <a:t>执行样例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2066" y="1894814"/>
            <a:ext cx="198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命令：</a:t>
            </a:r>
            <a:r>
              <a:rPr lang="en-US" altLang="zh-CN" sz="2400" dirty="0" err="1" smtClean="0"/>
              <a:t>jps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-l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123" y="3141518"/>
            <a:ext cx="7226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1445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200190" cy="582593"/>
          </a:xfrm>
        </p:spPr>
        <p:txBody>
          <a:bodyPr/>
          <a:lstStyle/>
          <a:p>
            <a:r>
              <a:rPr lang="en-US" altLang="zh-CN" dirty="0" err="1" smtClean="0"/>
              <a:t>jstat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4149" y="1433867"/>
            <a:ext cx="10322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释义：</a:t>
            </a:r>
          </a:p>
          <a:p>
            <a:r>
              <a:rPr lang="zh-CN" altLang="en-US" sz="2400" dirty="0" smtClean="0"/>
              <a:t>    </a:t>
            </a:r>
            <a:r>
              <a:rPr lang="sk-SK" altLang="zh-CN" sz="2400" dirty="0"/>
              <a:t>JVM </a:t>
            </a:r>
            <a:r>
              <a:rPr lang="sk-SK" altLang="zh-CN" sz="2400" dirty="0" err="1"/>
              <a:t>Statistics</a:t>
            </a:r>
            <a:r>
              <a:rPr lang="sk-SK" altLang="zh-CN" sz="2400" dirty="0"/>
              <a:t> Monitoring </a:t>
            </a:r>
            <a:r>
              <a:rPr lang="sk-SK" altLang="zh-CN" sz="2400" dirty="0" err="1"/>
              <a:t>Tool</a:t>
            </a:r>
            <a:r>
              <a:rPr lang="zh-CN" altLang="sk-SK" sz="2400" dirty="0"/>
              <a:t>，用于收集</a:t>
            </a:r>
            <a:r>
              <a:rPr lang="sk-SK" altLang="zh-CN" sz="2400" dirty="0" err="1"/>
              <a:t>Hotspot</a:t>
            </a:r>
            <a:r>
              <a:rPr lang="zh-CN" altLang="sk-SK" sz="2400" dirty="0"/>
              <a:t>虚拟机各方面的运行数据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149" y="3249752"/>
            <a:ext cx="9740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命令格式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 </a:t>
            </a:r>
            <a:r>
              <a:rPr lang="zh-CN" altLang="en-US" sz="2400" dirty="0" smtClean="0"/>
              <a:t> </a:t>
            </a:r>
            <a:r>
              <a:rPr lang="en-US" altLang="zh-CN" sz="2400" dirty="0" err="1"/>
              <a:t>jstat</a:t>
            </a:r>
            <a:r>
              <a:rPr lang="en-US" altLang="zh-CN" sz="2400" dirty="0"/>
              <a:t> [option </a:t>
            </a:r>
            <a:r>
              <a:rPr lang="en-US" altLang="zh-CN" sz="2400" dirty="0" err="1"/>
              <a:t>vmid</a:t>
            </a:r>
            <a:r>
              <a:rPr lang="en-US" altLang="zh-CN" sz="2400" dirty="0"/>
              <a:t> [interval[</a:t>
            </a:r>
            <a:r>
              <a:rPr lang="en-US" altLang="zh-CN" sz="2400" dirty="0" err="1"/>
              <a:t>s|ms</a:t>
            </a:r>
            <a:r>
              <a:rPr lang="en-US" altLang="zh-CN" sz="2400" dirty="0"/>
              <a:t>] [count</a:t>
            </a:r>
            <a:r>
              <a:rPr lang="en-US" altLang="zh-CN" sz="2400" dirty="0" smtClean="0"/>
              <a:t>]]]</a:t>
            </a:r>
          </a:p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或</a:t>
            </a:r>
          </a:p>
          <a:p>
            <a:r>
              <a:rPr lang="en-US" altLang="zh-CN" sz="2400" smtClean="0"/>
              <a:t>    [</a:t>
            </a:r>
            <a:r>
              <a:rPr lang="en-US" altLang="zh-CN" sz="2400" dirty="0"/>
              <a:t>protocol:] [//] </a:t>
            </a:r>
            <a:r>
              <a:rPr lang="en-US" altLang="zh-CN" sz="2400" dirty="0" err="1"/>
              <a:t>lvmid</a:t>
            </a:r>
            <a:r>
              <a:rPr lang="en-US" altLang="zh-CN" sz="2400" dirty="0"/>
              <a:t>[@hostname[:port]/</a:t>
            </a:r>
            <a:r>
              <a:rPr lang="en-US" altLang="zh-CN" sz="2400" dirty="0" err="1"/>
              <a:t>servername</a:t>
            </a:r>
            <a:r>
              <a:rPr lang="en-US" altLang="zh-CN" sz="2400" dirty="0"/>
              <a:t>]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3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200190" cy="582593"/>
          </a:xfrm>
        </p:spPr>
        <p:txBody>
          <a:bodyPr/>
          <a:lstStyle/>
          <a:p>
            <a:r>
              <a:rPr lang="en-US" altLang="zh-CN" dirty="0" err="1" smtClean="0"/>
              <a:t>jstat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6210" y="1164134"/>
            <a:ext cx="1091222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参数含义：</a:t>
            </a:r>
          </a:p>
          <a:p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interval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和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count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代表查询的间隔和次数，如果省略这两个参数，说明只查一次，其他常用参数：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class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：监视装载类、卸载类、总空间以及类装载所耗费的时间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：监视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java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堆状况，包括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eden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区、两个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survivor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区、老年代、永久代等的容量、已用空间、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GC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时间合计信息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gccapacity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：监视内容与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基本相同，但输出主要关注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java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堆各个区域使用到最大、最小空间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gcutil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：监视内容与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基本相同，但输出主要关注已使用控件占总空间的百分比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gccause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：与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gcutil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功能一样，但是会额外输出导致上一次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产生的原因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gcnew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：监视新生代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GC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情况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gcnewcapacity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：监视内容与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gcnew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基本相同，输出主要关注使用到的最大、最小空间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gcold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：监视老年代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GC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情况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gcoldcapacity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：监视内容与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gcold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基本相同，输出主要关注使用到的最大、最小空间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gcpermcapacity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：输出永久代使用到的最大、最小空间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compiler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：输出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JIT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编译过的方法、耗时等信息</a:t>
            </a:r>
          </a:p>
          <a:p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-</a:t>
            </a:r>
            <a:r>
              <a:rPr lang="en-US" altLang="zh-CN" sz="2000" dirty="0" err="1">
                <a:latin typeface="STFangsong" charset="-122"/>
                <a:ea typeface="STFangsong" charset="-122"/>
                <a:cs typeface="STFangsong" charset="-122"/>
              </a:rPr>
              <a:t>printcompilation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：输出已经被</a:t>
            </a:r>
            <a:r>
              <a:rPr lang="en-US" altLang="zh-CN" sz="2000" dirty="0">
                <a:latin typeface="STFangsong" charset="-122"/>
                <a:ea typeface="STFangsong" charset="-122"/>
                <a:cs typeface="STFangsong" charset="-122"/>
              </a:rPr>
              <a:t>JIT</a:t>
            </a:r>
            <a:r>
              <a:rPr lang="zh-CN" altLang="en-US" sz="2000" dirty="0">
                <a:latin typeface="STFangsong" charset="-122"/>
                <a:ea typeface="STFangsong" charset="-122"/>
                <a:cs typeface="STFangsong" charset="-122"/>
              </a:rPr>
              <a:t>编译过的方法</a:t>
            </a:r>
          </a:p>
        </p:txBody>
      </p:sp>
    </p:spTree>
    <p:extLst>
      <p:ext uri="{BB962C8B-B14F-4D97-AF65-F5344CB8AC3E}">
        <p14:creationId xmlns:p14="http://schemas.microsoft.com/office/powerpoint/2010/main" val="1075259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2308554" cy="582593"/>
          </a:xfrm>
        </p:spPr>
        <p:txBody>
          <a:bodyPr/>
          <a:lstStyle/>
          <a:p>
            <a:r>
              <a:rPr lang="zh-CN" altLang="en-US" smtClean="0"/>
              <a:t>命令</a:t>
            </a:r>
            <a:r>
              <a:rPr lang="zh-CN" altLang="en-US" dirty="0"/>
              <a:t>执行样例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2066" y="1894814"/>
            <a:ext cx="4026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命令：</a:t>
            </a:r>
            <a:r>
              <a:rPr lang="cs-CZ" altLang="zh-CN" sz="2400" dirty="0"/>
              <a:t> </a:t>
            </a:r>
            <a:r>
              <a:rPr lang="cs-CZ" altLang="zh-CN" sz="2400" dirty="0" err="1"/>
              <a:t>jstat</a:t>
            </a:r>
            <a:r>
              <a:rPr lang="cs-CZ" altLang="zh-CN" sz="2400" dirty="0"/>
              <a:t> -</a:t>
            </a:r>
            <a:r>
              <a:rPr lang="cs-CZ" altLang="zh-CN" sz="2400" dirty="0" err="1"/>
              <a:t>gcutil</a:t>
            </a:r>
            <a:r>
              <a:rPr lang="cs-CZ" altLang="zh-CN" sz="2400" dirty="0"/>
              <a:t> </a:t>
            </a:r>
            <a:r>
              <a:rPr lang="cs-CZ" altLang="zh-CN" sz="2400" dirty="0" smtClean="0"/>
              <a:t>2</a:t>
            </a:r>
            <a:r>
              <a:rPr lang="en-US" altLang="zh-CN" sz="2400" dirty="0" smtClean="0"/>
              <a:t>354</a:t>
            </a:r>
            <a:r>
              <a:rPr lang="cs-CZ" altLang="zh-CN" sz="2400" dirty="0" smtClean="0"/>
              <a:t> </a:t>
            </a:r>
            <a:r>
              <a:rPr lang="cs-CZ" altLang="zh-CN" sz="2400" dirty="0"/>
              <a:t>1000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77" y="2712027"/>
            <a:ext cx="72009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4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200190" cy="582593"/>
          </a:xfrm>
        </p:spPr>
        <p:txBody>
          <a:bodyPr/>
          <a:lstStyle/>
          <a:p>
            <a:r>
              <a:rPr lang="en-US" altLang="zh-CN" dirty="0" err="1" smtClean="0"/>
              <a:t>jinfo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4149" y="1433867"/>
            <a:ext cx="10322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释义：</a:t>
            </a:r>
          </a:p>
          <a:p>
            <a:r>
              <a:rPr lang="zh-CN" altLang="en-US" sz="2400" dirty="0" smtClean="0"/>
              <a:t>    </a:t>
            </a:r>
            <a:r>
              <a:rPr lang="en-US" altLang="zh-CN" sz="2400" dirty="0"/>
              <a:t>Configuration Info for Java</a:t>
            </a:r>
            <a:r>
              <a:rPr lang="zh-CN" altLang="en-US" sz="2400" dirty="0"/>
              <a:t>，显示虚拟机的配置信息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149" y="2714508"/>
            <a:ext cx="974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命令格式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 </a:t>
            </a:r>
            <a:r>
              <a:rPr lang="zh-CN" altLang="en-US" sz="2400" dirty="0" smtClean="0"/>
              <a:t> </a:t>
            </a:r>
            <a:r>
              <a:rPr lang="en-US" altLang="zh-CN" sz="2400" dirty="0" err="1"/>
              <a:t>jinfo</a:t>
            </a:r>
            <a:r>
              <a:rPr lang="en-US" altLang="zh-CN" sz="2400" dirty="0"/>
              <a:t> [option] </a:t>
            </a:r>
            <a:r>
              <a:rPr lang="en-US" altLang="zh-CN" sz="2400" dirty="0" err="1" smtClean="0"/>
              <a:t>pid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4149" y="3995150"/>
            <a:ext cx="9740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参数含义：</a:t>
            </a:r>
          </a:p>
          <a:p>
            <a:r>
              <a:rPr lang="zh-CN" altLang="en-US" sz="2400" dirty="0" smtClean="0"/>
              <a:t>    使用</a:t>
            </a:r>
            <a:r>
              <a:rPr lang="en-US" altLang="zh-CN" sz="2400" dirty="0" err="1"/>
              <a:t>jps</a:t>
            </a:r>
            <a:r>
              <a:rPr lang="zh-CN" altLang="en-US" sz="2400" dirty="0"/>
              <a:t>命令的</a:t>
            </a:r>
            <a:r>
              <a:rPr lang="en-US" altLang="zh-CN" sz="2400" dirty="0"/>
              <a:t>-v</a:t>
            </a:r>
            <a:r>
              <a:rPr lang="zh-CN" altLang="en-US" sz="2400" dirty="0"/>
              <a:t>参数可以查看虚拟机启动时显示指定的参数列表，但如果想知道未被显式指定的参数的系统默认值，除了去找资料以外，就得使用</a:t>
            </a:r>
            <a:r>
              <a:rPr lang="en-US" altLang="zh-CN" sz="2400" dirty="0" err="1"/>
              <a:t>jinfo</a:t>
            </a:r>
            <a:r>
              <a:rPr lang="zh-CN" altLang="en-US" sz="2400" dirty="0"/>
              <a:t>的</a:t>
            </a:r>
            <a:r>
              <a:rPr lang="en-US" altLang="zh-CN" sz="2400" dirty="0"/>
              <a:t>-flag</a:t>
            </a:r>
            <a:r>
              <a:rPr lang="zh-CN" altLang="en-US" sz="2400" dirty="0"/>
              <a:t>选项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03070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2308554" cy="582593"/>
          </a:xfrm>
        </p:spPr>
        <p:txBody>
          <a:bodyPr/>
          <a:lstStyle/>
          <a:p>
            <a:r>
              <a:rPr lang="zh-CN" altLang="en-US" smtClean="0"/>
              <a:t>命令</a:t>
            </a:r>
            <a:r>
              <a:rPr lang="zh-CN" altLang="en-US" dirty="0"/>
              <a:t>执行样例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2066" y="1894814"/>
            <a:ext cx="712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命令：</a:t>
            </a:r>
            <a:r>
              <a:rPr lang="cs-CZ" altLang="zh-CN" sz="2400" dirty="0"/>
              <a:t> </a:t>
            </a:r>
            <a:r>
              <a:rPr lang="cs-CZ" altLang="zh-CN" sz="2400" dirty="0" err="1"/>
              <a:t>jinfo</a:t>
            </a:r>
            <a:r>
              <a:rPr lang="cs-CZ" altLang="zh-CN" sz="2400" dirty="0"/>
              <a:t> -flag </a:t>
            </a:r>
            <a:r>
              <a:rPr lang="cs-CZ" altLang="zh-CN" sz="2400" dirty="0" err="1" smtClean="0"/>
              <a:t>CMSInitiatingOccupancyFraction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2354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5091" y="3683000"/>
            <a:ext cx="7213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01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200190" cy="582593"/>
          </a:xfrm>
        </p:spPr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map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4149" y="1433867"/>
            <a:ext cx="10322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释义：</a:t>
            </a:r>
          </a:p>
          <a:p>
            <a:r>
              <a:rPr lang="zh-CN" altLang="en-US" sz="2400" dirty="0" smtClean="0"/>
              <a:t>    </a:t>
            </a:r>
            <a:r>
              <a:rPr lang="en-US" altLang="zh-CN" sz="2400" dirty="0"/>
              <a:t>Memory Map for Java</a:t>
            </a:r>
            <a:r>
              <a:rPr lang="zh-CN" altLang="en-US" sz="2400" dirty="0"/>
              <a:t>，生成虚拟机的内存转储快照（</a:t>
            </a:r>
            <a:r>
              <a:rPr lang="en-US" altLang="zh-CN" sz="2400" dirty="0" err="1"/>
              <a:t>heapdump</a:t>
            </a:r>
            <a:r>
              <a:rPr lang="zh-CN" altLang="en-US" sz="2400" dirty="0"/>
              <a:t>文件）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149" y="2714508"/>
            <a:ext cx="974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命令格式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 </a:t>
            </a:r>
            <a:r>
              <a:rPr lang="zh-CN" altLang="en-US" sz="2400" dirty="0" smtClean="0"/>
              <a:t> </a:t>
            </a:r>
            <a:r>
              <a:rPr lang="en-US" altLang="zh-CN" sz="2400" dirty="0" err="1"/>
              <a:t>jmap</a:t>
            </a:r>
            <a:r>
              <a:rPr lang="en-US" altLang="zh-CN" sz="2400" dirty="0"/>
              <a:t> [option] </a:t>
            </a:r>
            <a:r>
              <a:rPr lang="en-US" altLang="zh-CN" sz="2400" dirty="0" err="1"/>
              <a:t>vmid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4149" y="3995150"/>
            <a:ext cx="9740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参数含义：</a:t>
            </a:r>
          </a:p>
          <a:p>
            <a:r>
              <a:rPr lang="zh-CN" altLang="en-US" sz="2400" dirty="0" smtClean="0"/>
              <a:t>    使用</a:t>
            </a:r>
            <a:r>
              <a:rPr lang="en-US" altLang="zh-CN" sz="2400" dirty="0" err="1"/>
              <a:t>jps</a:t>
            </a:r>
            <a:r>
              <a:rPr lang="zh-CN" altLang="en-US" sz="2400" dirty="0"/>
              <a:t>命令的</a:t>
            </a:r>
            <a:r>
              <a:rPr lang="en-US" altLang="zh-CN" sz="2400" dirty="0"/>
              <a:t>-v</a:t>
            </a:r>
            <a:r>
              <a:rPr lang="zh-CN" altLang="en-US" sz="2400" dirty="0"/>
              <a:t>参数可以查看虚拟机启动时显示指定的参数列表，但如果想知道未被显式指定的参数的系统默认值，除了去找资料以外，就得使用</a:t>
            </a:r>
            <a:r>
              <a:rPr lang="en-US" altLang="zh-CN" sz="2400" dirty="0" err="1"/>
              <a:t>jinfo</a:t>
            </a:r>
            <a:r>
              <a:rPr lang="zh-CN" altLang="en-US" sz="2400" dirty="0"/>
              <a:t>的</a:t>
            </a:r>
            <a:r>
              <a:rPr lang="en-US" altLang="zh-CN" sz="2400" dirty="0"/>
              <a:t>-flag</a:t>
            </a:r>
            <a:r>
              <a:rPr lang="zh-CN" altLang="en-US" sz="2400" dirty="0"/>
              <a:t>选项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72445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246" y="271012"/>
            <a:ext cx="10363200" cy="952507"/>
          </a:xfrm>
        </p:spPr>
        <p:txBody>
          <a:bodyPr/>
          <a:lstStyle/>
          <a:p>
            <a:r>
              <a:rPr kumimoji="1" lang="zh-CN" altLang="en-US" dirty="0" smtClean="0"/>
              <a:t>前言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23704" y="1916890"/>
            <a:ext cx="6994566" cy="1632549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经过半个多世纪的发展，目前内存的动态分配与内存回收技术已经相当成熟，一切看起来都进入了“自动化”时代，我们还有必要去了解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GC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相关的监控和分析工具吗</a:t>
            </a:r>
            <a:r>
              <a:rPr lang="en-US" altLang="zh-CN" sz="2400">
                <a:latin typeface="STFangsong" charset="-122"/>
                <a:ea typeface="STFangsong" charset="-122"/>
                <a:cs typeface="STFangsong" charset="-122"/>
              </a:rPr>
              <a:t>?</a:t>
            </a:r>
            <a:endParaRPr kumimoji="1" lang="zh-CN" altLang="en-US" sz="2400" dirty="0">
              <a:solidFill>
                <a:srgbClr val="0070C0"/>
              </a:solidFill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502" y="271012"/>
            <a:ext cx="1948008" cy="14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17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200190" cy="582593"/>
          </a:xfrm>
        </p:spPr>
        <p:txBody>
          <a:bodyPr/>
          <a:lstStyle/>
          <a:p>
            <a:r>
              <a:rPr lang="en-US" altLang="zh-CN" dirty="0" err="1"/>
              <a:t>j</a:t>
            </a:r>
            <a:r>
              <a:rPr lang="en-US" altLang="zh-CN" dirty="0" err="1" smtClean="0"/>
              <a:t>map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63238" y="1944677"/>
            <a:ext cx="116101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参数含义：</a:t>
            </a:r>
          </a:p>
          <a:p>
            <a:r>
              <a:rPr lang="zh-CN" altLang="en-US" dirty="0" smtClean="0"/>
              <a:t> </a:t>
            </a:r>
            <a:r>
              <a:rPr lang="en-US" altLang="zh-CN" dirty="0" smtClean="0"/>
              <a:t>    </a:t>
            </a:r>
            <a:r>
              <a:rPr lang="en-US" altLang="zh-CN" sz="2000" dirty="0" smtClean="0"/>
              <a:t>-</a:t>
            </a:r>
            <a:r>
              <a:rPr lang="en-US" altLang="zh-CN" sz="2000" dirty="0"/>
              <a:t>dump</a:t>
            </a:r>
            <a:r>
              <a:rPr lang="zh-CN" altLang="en-US" sz="2000" dirty="0"/>
              <a:t>：生成</a:t>
            </a:r>
            <a:r>
              <a:rPr lang="en-US" altLang="zh-CN" sz="2000" dirty="0"/>
              <a:t>java</a:t>
            </a:r>
            <a:r>
              <a:rPr lang="zh-CN" altLang="en-US" sz="2000" dirty="0"/>
              <a:t>堆转储快照。格式为： </a:t>
            </a:r>
            <a:r>
              <a:rPr lang="en-US" altLang="zh-CN" sz="2000" dirty="0"/>
              <a:t>-dump:[live,]format=</a:t>
            </a:r>
            <a:r>
              <a:rPr lang="en-US" altLang="zh-CN" sz="2000" dirty="0" err="1"/>
              <a:t>b,file</a:t>
            </a:r>
            <a:r>
              <a:rPr lang="en-US" altLang="zh-CN" sz="2000" dirty="0"/>
              <a:t>=,</a:t>
            </a:r>
            <a:r>
              <a:rPr lang="zh-CN" altLang="en-US" sz="2000" dirty="0"/>
              <a:t>其中</a:t>
            </a:r>
            <a:r>
              <a:rPr lang="en-US" altLang="zh-CN" sz="2000" dirty="0"/>
              <a:t>live</a:t>
            </a:r>
            <a:r>
              <a:rPr lang="zh-CN" altLang="en-US" sz="2000" dirty="0"/>
              <a:t>子参数说明是否只</a:t>
            </a:r>
            <a:r>
              <a:rPr lang="en-US" altLang="zh-CN" sz="2000" dirty="0"/>
              <a:t>dump</a:t>
            </a:r>
            <a:r>
              <a:rPr lang="zh-CN" altLang="en-US" sz="2000" dirty="0"/>
              <a:t>出存活的对象</a:t>
            </a:r>
            <a:br>
              <a:rPr lang="zh-CN" altLang="en-US" sz="2000" dirty="0"/>
            </a:br>
            <a:r>
              <a:rPr lang="en-US" altLang="zh-CN" sz="2000" dirty="0" smtClean="0"/>
              <a:t>    -</a:t>
            </a:r>
            <a:r>
              <a:rPr lang="en-US" altLang="zh-CN" sz="2000" dirty="0" err="1"/>
              <a:t>finalizerinfo</a:t>
            </a:r>
            <a:r>
              <a:rPr lang="zh-CN" altLang="en-US" sz="2000" dirty="0"/>
              <a:t>：显示在</a:t>
            </a:r>
            <a:r>
              <a:rPr lang="en-US" altLang="zh-CN" sz="2000" dirty="0"/>
              <a:t>F-Queue</a:t>
            </a:r>
            <a:r>
              <a:rPr lang="zh-CN" altLang="en-US" sz="2000" dirty="0"/>
              <a:t>中等待</a:t>
            </a:r>
            <a:r>
              <a:rPr lang="en-US" altLang="zh-CN" sz="2000" dirty="0" err="1"/>
              <a:t>Finalizer</a:t>
            </a:r>
            <a:r>
              <a:rPr lang="zh-CN" altLang="en-US" sz="2000" dirty="0"/>
              <a:t>线程执行</a:t>
            </a:r>
            <a:r>
              <a:rPr lang="en-US" altLang="zh-CN" sz="2000" dirty="0"/>
              <a:t>finalize</a:t>
            </a:r>
            <a:r>
              <a:rPr lang="zh-CN" altLang="en-US" sz="2000" dirty="0"/>
              <a:t>方法的对象。只在</a:t>
            </a:r>
            <a:r>
              <a:rPr lang="en-US" altLang="zh-CN" sz="2000" dirty="0"/>
              <a:t>Linux/Solaris</a:t>
            </a:r>
            <a:r>
              <a:rPr lang="zh-CN" altLang="en-US" sz="2000" dirty="0"/>
              <a:t>平台下有效</a:t>
            </a:r>
            <a:br>
              <a:rPr lang="zh-CN" altLang="en-US" sz="2000" dirty="0"/>
            </a:br>
            <a:r>
              <a:rPr lang="en-US" altLang="zh-CN" sz="2000" dirty="0" smtClean="0"/>
              <a:t>    -</a:t>
            </a:r>
            <a:r>
              <a:rPr lang="en-US" altLang="zh-CN" sz="2000" dirty="0"/>
              <a:t>heap</a:t>
            </a:r>
            <a:r>
              <a:rPr lang="zh-CN" altLang="en-US" sz="2000" dirty="0"/>
              <a:t>：显示</a:t>
            </a:r>
            <a:r>
              <a:rPr lang="en-US" altLang="zh-CN" sz="2000" dirty="0"/>
              <a:t>java</a:t>
            </a:r>
            <a:r>
              <a:rPr lang="zh-CN" altLang="en-US" sz="2000" dirty="0"/>
              <a:t>堆详细信息，如使用哪种收集器、参数配置、分代情况等，在</a:t>
            </a:r>
            <a:r>
              <a:rPr lang="en-US" altLang="zh-CN" sz="2000" dirty="0"/>
              <a:t>Linux/Solaris</a:t>
            </a:r>
            <a:r>
              <a:rPr lang="zh-CN" altLang="en-US" sz="2000" dirty="0"/>
              <a:t>平台下有效</a:t>
            </a:r>
            <a:br>
              <a:rPr lang="zh-CN" altLang="en-US" sz="2000" dirty="0"/>
            </a:br>
            <a:r>
              <a:rPr lang="en-US" altLang="zh-CN" sz="2000" dirty="0" smtClean="0"/>
              <a:t>    -</a:t>
            </a:r>
            <a:r>
              <a:rPr lang="en-US" altLang="zh-CN" sz="2000" dirty="0" err="1"/>
              <a:t>jisto</a:t>
            </a:r>
            <a:r>
              <a:rPr lang="zh-CN" altLang="en-US" sz="2000" dirty="0"/>
              <a:t>：显示堆中对象统计信息，包含类、实例对象、合集容量</a:t>
            </a:r>
            <a:br>
              <a:rPr lang="zh-CN" altLang="en-US" sz="2000" dirty="0"/>
            </a:br>
            <a:r>
              <a:rPr lang="en-US" altLang="zh-CN" sz="2000" dirty="0" smtClean="0"/>
              <a:t>    -</a:t>
            </a:r>
            <a:r>
              <a:rPr lang="en-US" altLang="zh-CN" sz="2000" dirty="0" err="1"/>
              <a:t>permstat</a:t>
            </a:r>
            <a:r>
              <a:rPr lang="zh-CN" altLang="en-US" sz="2000" dirty="0"/>
              <a:t>：以</a:t>
            </a:r>
            <a:r>
              <a:rPr lang="en-US" altLang="zh-CN" sz="2000" dirty="0" err="1"/>
              <a:t>ClassLoader</a:t>
            </a:r>
            <a:r>
              <a:rPr lang="zh-CN" altLang="en-US" sz="2000" dirty="0"/>
              <a:t>为统计口径显示永久代内存状态。只在</a:t>
            </a:r>
            <a:r>
              <a:rPr lang="en-US" altLang="zh-CN" sz="2000" dirty="0"/>
              <a:t>Linux/Solaris</a:t>
            </a:r>
            <a:r>
              <a:rPr lang="zh-CN" altLang="en-US" sz="2000" dirty="0"/>
              <a:t>平台下有效</a:t>
            </a:r>
            <a:br>
              <a:rPr lang="zh-CN" altLang="en-US" sz="2000" dirty="0"/>
            </a:br>
            <a:r>
              <a:rPr lang="en-US" altLang="zh-CN" sz="2000" dirty="0" smtClean="0"/>
              <a:t>    -</a:t>
            </a:r>
            <a:r>
              <a:rPr lang="en-US" altLang="zh-CN" sz="2000" dirty="0"/>
              <a:t>F</a:t>
            </a:r>
            <a:r>
              <a:rPr lang="zh-CN" altLang="en-US" sz="2000" dirty="0"/>
              <a:t>：当虚拟机进程对</a:t>
            </a:r>
            <a:r>
              <a:rPr lang="en-US" altLang="zh-CN" sz="2000" dirty="0"/>
              <a:t>-dump</a:t>
            </a:r>
            <a:r>
              <a:rPr lang="zh-CN" altLang="en-US" sz="2000" dirty="0"/>
              <a:t>选项没有相应时。可使用这个选项强制生成</a:t>
            </a:r>
            <a:r>
              <a:rPr lang="en-US" altLang="zh-CN" sz="2000" dirty="0"/>
              <a:t>dump</a:t>
            </a:r>
            <a:r>
              <a:rPr lang="zh-CN" altLang="en-US" sz="2000" dirty="0"/>
              <a:t>快照。只在</a:t>
            </a:r>
            <a:r>
              <a:rPr lang="en-US" altLang="zh-CN" sz="2000" dirty="0"/>
              <a:t>Linux/Solaris</a:t>
            </a:r>
            <a:r>
              <a:rPr lang="zh-CN" altLang="en-US" sz="2000" dirty="0"/>
              <a:t>平台下有效</a:t>
            </a:r>
            <a:endParaRPr lang="zh-CN" altLang="en-US" sz="20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7034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2308554" cy="582593"/>
          </a:xfrm>
        </p:spPr>
        <p:txBody>
          <a:bodyPr/>
          <a:lstStyle/>
          <a:p>
            <a:r>
              <a:rPr lang="zh-CN" altLang="en-US" smtClean="0"/>
              <a:t>命令</a:t>
            </a:r>
            <a:r>
              <a:rPr lang="zh-CN" altLang="en-US" dirty="0"/>
              <a:t>执行样例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52066" y="1894814"/>
            <a:ext cx="7129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命令：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jmap</a:t>
            </a:r>
            <a:r>
              <a:rPr lang="en-US" altLang="zh-CN" sz="2400" dirty="0"/>
              <a:t> -</a:t>
            </a:r>
            <a:r>
              <a:rPr lang="en-US" altLang="zh-CN" sz="2400" dirty="0" err="1"/>
              <a:t>dump:live,format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b,file</a:t>
            </a:r>
            <a:r>
              <a:rPr lang="en-US" altLang="zh-CN" sz="2400" dirty="0"/>
              <a:t>=</a:t>
            </a:r>
            <a:r>
              <a:rPr lang="en-US" altLang="zh-CN" sz="2400" dirty="0" err="1"/>
              <a:t>heap.bin</a:t>
            </a:r>
            <a:r>
              <a:rPr lang="en-US" altLang="zh-CN" sz="2400" dirty="0"/>
              <a:t> 2354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23" y="3656445"/>
            <a:ext cx="71755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778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200190" cy="582593"/>
          </a:xfrm>
        </p:spPr>
        <p:txBody>
          <a:bodyPr/>
          <a:lstStyle/>
          <a:p>
            <a:r>
              <a:rPr lang="en-US" altLang="zh-CN" b="0" dirty="0" err="1" smtClean="0"/>
              <a:t>jhat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4149" y="1433867"/>
            <a:ext cx="103225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释义：</a:t>
            </a:r>
          </a:p>
          <a:p>
            <a:r>
              <a:rPr lang="zh-CN" altLang="en-US" sz="2400" dirty="0" smtClean="0"/>
              <a:t>    </a:t>
            </a:r>
            <a:r>
              <a:rPr lang="en-US" altLang="zh-CN" sz="2000" dirty="0" smtClean="0"/>
              <a:t>JVM </a:t>
            </a:r>
            <a:r>
              <a:rPr lang="en-US" altLang="zh-CN" sz="2000" dirty="0"/>
              <a:t>Heap Dump Brower</a:t>
            </a:r>
            <a:r>
              <a:rPr lang="zh-CN" altLang="en-US" sz="2000" dirty="0"/>
              <a:t>，用于分析</a:t>
            </a:r>
            <a:r>
              <a:rPr lang="en-US" altLang="zh-CN" sz="2000" dirty="0" err="1"/>
              <a:t>headdump</a:t>
            </a:r>
            <a:r>
              <a:rPr lang="zh-CN" altLang="en-US" sz="2000" dirty="0"/>
              <a:t>文件，它会建立一个</a:t>
            </a:r>
            <a:r>
              <a:rPr lang="en-US" altLang="zh-CN" sz="2000" dirty="0"/>
              <a:t>HTTP/HTML</a:t>
            </a:r>
            <a:r>
              <a:rPr lang="zh-CN" altLang="en-US" sz="2000" dirty="0"/>
              <a:t>服务器，让用户可以在浏览器上查看分析结果</a:t>
            </a:r>
            <a:endParaRPr lang="zh-CN" altLang="en-US" sz="20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149" y="2970176"/>
            <a:ext cx="97406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命令格式</a:t>
            </a:r>
            <a:r>
              <a:rPr lang="zh-CN" altLang="en-US" dirty="0">
                <a:latin typeface="STFangsong" charset="-122"/>
                <a:ea typeface="STFangsong" charset="-122"/>
                <a:cs typeface="STFangsong" charset="-122"/>
              </a:rPr>
              <a:t>：</a:t>
            </a:r>
          </a:p>
          <a:p>
            <a:r>
              <a:rPr lang="zh-CN" altLang="en-US" dirty="0" smtClean="0"/>
              <a:t>    </a:t>
            </a:r>
            <a:r>
              <a:rPr lang="en-US" altLang="zh-CN" sz="2000" dirty="0" err="1" smtClean="0"/>
              <a:t>jhat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heap.bin</a:t>
            </a:r>
            <a:endParaRPr lang="zh-CN" altLang="en-US" sz="20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64149" y="4069687"/>
            <a:ext cx="9740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latin typeface="STFangsong" charset="-122"/>
                <a:ea typeface="STFangsong" charset="-122"/>
                <a:cs typeface="STFangsong" charset="-122"/>
              </a:rPr>
              <a:t>补充</a:t>
            </a:r>
            <a:r>
              <a:rPr lang="zh-CN" altLang="en-US" sz="3200" dirty="0">
                <a:latin typeface="STFangsong" charset="-122"/>
                <a:ea typeface="STFangsong" charset="-122"/>
                <a:cs typeface="STFangsong" charset="-122"/>
              </a:rPr>
              <a:t>说明：</a:t>
            </a:r>
          </a:p>
          <a:p>
            <a:r>
              <a:rPr lang="zh-CN" altLang="en-US" sz="2400" dirty="0"/>
              <a:t>       </a:t>
            </a:r>
            <a:r>
              <a:rPr lang="zh-CN" altLang="en-US" sz="2000" dirty="0"/>
              <a:t>除非没有其他的工具，一般不要使用这个命令分析</a:t>
            </a:r>
            <a:r>
              <a:rPr lang="en-US" altLang="zh-CN" sz="2000" dirty="0"/>
              <a:t>dump</a:t>
            </a:r>
            <a:r>
              <a:rPr lang="zh-CN" altLang="en-US" sz="2000" dirty="0"/>
              <a:t>文件，原因有二，</a:t>
            </a:r>
            <a:r>
              <a:rPr lang="en-US" altLang="zh-CN" sz="2000" dirty="0"/>
              <a:t>1. </a:t>
            </a:r>
            <a:r>
              <a:rPr lang="zh-CN" altLang="en-US" sz="2000" dirty="0"/>
              <a:t>一般不会在部署应用的服务器上直接分析</a:t>
            </a:r>
            <a:r>
              <a:rPr lang="en-US" altLang="zh-CN" sz="2000" dirty="0"/>
              <a:t>dump</a:t>
            </a:r>
            <a:r>
              <a:rPr lang="zh-CN" altLang="en-US" sz="2000" dirty="0"/>
              <a:t>文件，因为分析是一个耗时和消耗硬件的过程；</a:t>
            </a:r>
            <a:r>
              <a:rPr lang="en-US" altLang="zh-CN" sz="2000" dirty="0"/>
              <a:t>2. </a:t>
            </a:r>
            <a:r>
              <a:rPr lang="zh-CN" altLang="en-US" sz="2000" dirty="0"/>
              <a:t>这个命令过于简陋，和</a:t>
            </a:r>
            <a:r>
              <a:rPr lang="en-US" altLang="zh-CN" sz="2000" dirty="0" err="1"/>
              <a:t>VisualVM</a:t>
            </a:r>
            <a:r>
              <a:rPr lang="zh-CN" altLang="en-US" sz="2000" dirty="0"/>
              <a:t>、</a:t>
            </a:r>
            <a:r>
              <a:rPr lang="en-US" altLang="zh-CN" sz="2000" dirty="0"/>
              <a:t>Eclipse Memory Analyzer</a:t>
            </a:r>
            <a:r>
              <a:rPr lang="zh-CN" altLang="en-US" sz="2000" dirty="0"/>
              <a:t>等工具差远</a:t>
            </a:r>
            <a:r>
              <a:rPr lang="zh-CN" altLang="en-US" sz="2000" dirty="0" smtClean="0"/>
              <a:t>了</a:t>
            </a:r>
            <a:endParaRPr lang="zh-CN" altLang="en-US" sz="2000" dirty="0" smtClean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334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2308554" cy="582593"/>
          </a:xfrm>
        </p:spPr>
        <p:txBody>
          <a:bodyPr/>
          <a:lstStyle/>
          <a:p>
            <a:r>
              <a:rPr lang="zh-CN" altLang="en-US" smtClean="0"/>
              <a:t>命令</a:t>
            </a:r>
            <a:r>
              <a:rPr lang="zh-CN" altLang="en-US" dirty="0"/>
              <a:t>执行样例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3" y="1427017"/>
            <a:ext cx="5462154" cy="47059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364" y="1446644"/>
            <a:ext cx="5915891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406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200190" cy="582593"/>
          </a:xfrm>
        </p:spPr>
        <p:txBody>
          <a:bodyPr/>
          <a:lstStyle/>
          <a:p>
            <a:r>
              <a:rPr lang="en-US" altLang="zh-CN" b="0" dirty="0" err="1" smtClean="0"/>
              <a:t>jstack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64149" y="1433867"/>
            <a:ext cx="10322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释义：</a:t>
            </a:r>
          </a:p>
          <a:p>
            <a:r>
              <a:rPr lang="zh-CN" altLang="en-US" dirty="0"/>
              <a:t> </a:t>
            </a:r>
            <a:r>
              <a:rPr lang="zh-CN" altLang="en-US" dirty="0" smtClean="0"/>
              <a:t>   </a:t>
            </a:r>
            <a:r>
              <a:rPr lang="en-US" altLang="zh-CN" dirty="0" smtClean="0"/>
              <a:t>Memory Map for Java</a:t>
            </a:r>
            <a:r>
              <a:rPr lang="zh-CN" altLang="en-US" dirty="0" smtClean="0"/>
              <a:t>，生成虚拟机的内存转储快照（</a:t>
            </a:r>
            <a:r>
              <a:rPr lang="en-US" altLang="zh-CN" dirty="0" err="1" smtClean="0"/>
              <a:t>heapdump</a:t>
            </a:r>
            <a:r>
              <a:rPr lang="zh-CN" altLang="en-US" dirty="0" smtClean="0"/>
              <a:t>文件）， </a:t>
            </a:r>
            <a:r>
              <a:rPr lang="en-US" altLang="zh-CN" dirty="0" err="1" smtClean="0"/>
              <a:t>jstack</a:t>
            </a:r>
            <a:r>
              <a:rPr lang="zh-CN" altLang="en-US" dirty="0" smtClean="0"/>
              <a:t>命令用于生成虚拟机当前时刻的线程快照（一般称为</a:t>
            </a:r>
            <a:r>
              <a:rPr lang="en-US" altLang="zh-CN" dirty="0" err="1" smtClean="0"/>
              <a:t>threaddump</a:t>
            </a:r>
            <a:r>
              <a:rPr lang="zh-CN" altLang="en-US" dirty="0" smtClean="0"/>
              <a:t>或者</a:t>
            </a:r>
            <a:r>
              <a:rPr lang="en-US" altLang="zh-CN" dirty="0" err="1" smtClean="0"/>
              <a:t>javacore</a:t>
            </a:r>
            <a:r>
              <a:rPr lang="zh-CN" altLang="en-US" dirty="0" smtClean="0"/>
              <a:t>文件）。线程快照就是当前虚拟机内每一条线程正在执行的方法堆栈集合，生成线程快照的主要目的是定位线程出现长时间停顿的原因，如线程死锁、死循环、请求外部资源导致长时间等待等</a:t>
            </a:r>
            <a:endParaRPr lang="zh-CN" altLang="en-US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4149" y="3228481"/>
            <a:ext cx="9740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命令格式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   </a:t>
            </a:r>
            <a:r>
              <a:rPr lang="en-US" altLang="zh-CN" sz="2400" dirty="0" err="1" smtClean="0"/>
              <a:t>jstack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[option] </a:t>
            </a:r>
            <a:r>
              <a:rPr lang="en-US" altLang="zh-CN" sz="2400" dirty="0" err="1"/>
              <a:t>vmid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4149" y="4284432"/>
            <a:ext cx="97406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参数含义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 </a:t>
            </a:r>
            <a:r>
              <a:rPr lang="en-US" altLang="zh-CN" sz="2000" dirty="0" smtClean="0"/>
              <a:t>-</a:t>
            </a:r>
            <a:r>
              <a:rPr lang="en-US" altLang="zh-CN" sz="2000" dirty="0"/>
              <a:t>F</a:t>
            </a:r>
            <a:r>
              <a:rPr lang="zh-CN" altLang="en-US" sz="2000" dirty="0"/>
              <a:t>：当正常输出的请求不被响应时，强制输出线程堆栈</a:t>
            </a:r>
            <a:br>
              <a:rPr lang="zh-CN" altLang="en-US" sz="2000" dirty="0"/>
            </a:br>
            <a:r>
              <a:rPr lang="zh-CN" altLang="en-US" sz="2000" dirty="0" smtClean="0"/>
              <a:t>    </a:t>
            </a:r>
            <a:r>
              <a:rPr lang="en-US" altLang="zh-CN" sz="2000" dirty="0" smtClean="0"/>
              <a:t>-</a:t>
            </a:r>
            <a:r>
              <a:rPr lang="en-US" altLang="zh-CN" sz="2000" dirty="0"/>
              <a:t>l</a:t>
            </a:r>
            <a:r>
              <a:rPr lang="zh-CN" altLang="en-US" sz="2000" dirty="0"/>
              <a:t>：除堆栈外，显示关于锁的附加信息</a:t>
            </a:r>
            <a:br>
              <a:rPr lang="zh-CN" altLang="en-US" sz="2000" dirty="0"/>
            </a:br>
            <a:r>
              <a:rPr lang="zh-CN" altLang="en-US" sz="2000" dirty="0" smtClean="0"/>
              <a:t>    </a:t>
            </a:r>
            <a:r>
              <a:rPr lang="en-US" altLang="zh-CN" sz="2000" dirty="0" smtClean="0"/>
              <a:t>-</a:t>
            </a:r>
            <a:r>
              <a:rPr lang="en-US" altLang="zh-CN" sz="2000" dirty="0"/>
              <a:t>m</a:t>
            </a:r>
            <a:r>
              <a:rPr lang="zh-CN" altLang="en-US" sz="2000" dirty="0"/>
              <a:t>：如果调用到本地方法的话，可以显示</a:t>
            </a:r>
            <a:r>
              <a:rPr lang="en-US" altLang="zh-CN" sz="2000" dirty="0"/>
              <a:t>c/</a:t>
            </a:r>
            <a:r>
              <a:rPr lang="en-US" altLang="zh-CN" sz="2000" dirty="0" err="1"/>
              <a:t>c++</a:t>
            </a:r>
            <a:r>
              <a:rPr lang="zh-CN" altLang="en-US" sz="2000" dirty="0"/>
              <a:t>的堆栈</a:t>
            </a:r>
            <a:endParaRPr lang="zh-CN" altLang="en-US" sz="20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452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2308554" cy="582593"/>
          </a:xfrm>
        </p:spPr>
        <p:txBody>
          <a:bodyPr/>
          <a:lstStyle/>
          <a:p>
            <a:r>
              <a:rPr lang="zh-CN" altLang="en-US" smtClean="0"/>
              <a:t>命令</a:t>
            </a:r>
            <a:r>
              <a:rPr lang="zh-CN" altLang="en-US" dirty="0"/>
              <a:t>执行样例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00998" y="1673141"/>
            <a:ext cx="3167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命令：</a:t>
            </a:r>
            <a:r>
              <a:rPr lang="en-US" altLang="zh-CN" sz="2400" dirty="0"/>
              <a:t> </a:t>
            </a:r>
            <a:r>
              <a:rPr lang="en-US" altLang="zh-CN" sz="2400" dirty="0" err="1"/>
              <a:t>jstack</a:t>
            </a:r>
            <a:r>
              <a:rPr lang="en-US" altLang="zh-CN" sz="2400" dirty="0"/>
              <a:t> -l 2354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936" y="2507673"/>
            <a:ext cx="7239000" cy="376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01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978517" cy="582593"/>
          </a:xfrm>
        </p:spPr>
        <p:txBody>
          <a:bodyPr/>
          <a:lstStyle/>
          <a:p>
            <a:r>
              <a:rPr lang="zh-CN" altLang="en-US" smtClean="0"/>
              <a:t>小结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74074" y="1381121"/>
            <a:ext cx="106541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JDK 1.5 Thread</a:t>
            </a:r>
            <a:r>
              <a:rPr lang="zh-CN" altLang="en-US" sz="2000" dirty="0"/>
              <a:t>类新增了一个</a:t>
            </a:r>
            <a:r>
              <a:rPr lang="en-US" altLang="zh-CN" sz="2000" dirty="0" err="1"/>
              <a:t>getAllStackTraces</a:t>
            </a:r>
            <a:r>
              <a:rPr lang="en-US" altLang="zh-CN" sz="2000" dirty="0"/>
              <a:t>()</a:t>
            </a:r>
            <a:r>
              <a:rPr lang="zh-CN" altLang="en-US" sz="2000" dirty="0"/>
              <a:t>方法用于获取虚拟机中所有的线程的</a:t>
            </a:r>
            <a:r>
              <a:rPr lang="en-US" altLang="zh-CN" sz="2000" dirty="0" err="1"/>
              <a:t>StackTraceElement</a:t>
            </a:r>
            <a:r>
              <a:rPr lang="zh-CN" altLang="en-US" sz="2000" dirty="0"/>
              <a:t>对象，使用这个方法可以通过简单的几行代码就完成</a:t>
            </a:r>
            <a:r>
              <a:rPr lang="en-US" altLang="zh-CN" sz="2000" dirty="0" err="1"/>
              <a:t>jstack</a:t>
            </a:r>
            <a:r>
              <a:rPr lang="en-US" altLang="zh-CN" sz="2000" dirty="0"/>
              <a:t> </a:t>
            </a:r>
            <a:r>
              <a:rPr lang="zh-CN" altLang="en-US" sz="2000" dirty="0"/>
              <a:t>的大部分功能，在实际项目中可以用这个管理员界面，随时通过浏览器查看线程</a:t>
            </a:r>
            <a:r>
              <a:rPr lang="zh-CN" altLang="en-US" sz="2000" dirty="0" smtClean="0"/>
              <a:t>堆栈，参考代码如下：</a:t>
            </a:r>
            <a:endParaRPr lang="zh-CN" altLang="en-US" sz="20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4074" y="3379419"/>
            <a:ext cx="10654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96784"/>
            <a:ext cx="10934700" cy="393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677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0043" y="1851659"/>
            <a:ext cx="10363200" cy="95250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三 </a:t>
            </a:r>
            <a:r>
              <a:rPr lang="zh-CN" altLang="en-US" sz="4200" dirty="0" smtClean="0"/>
              <a:t>常见</a:t>
            </a:r>
            <a:r>
              <a:rPr lang="zh-CN" altLang="en-US" sz="4200" dirty="0"/>
              <a:t>监控可视化</a:t>
            </a:r>
            <a:r>
              <a:rPr lang="zh-CN" altLang="en-US" sz="4200" dirty="0" smtClean="0"/>
              <a:t>工具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69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11" y="369890"/>
            <a:ext cx="1851354" cy="582593"/>
          </a:xfrm>
        </p:spPr>
        <p:txBody>
          <a:bodyPr/>
          <a:lstStyle/>
          <a:p>
            <a:r>
              <a:rPr lang="en-US" altLang="zh-CN" b="0" dirty="0"/>
              <a:t>JConsole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7240" y="1560078"/>
            <a:ext cx="1032250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JConsole</a:t>
            </a:r>
            <a:r>
              <a:rPr lang="zh-CN" altLang="en-US" sz="2000" dirty="0"/>
              <a:t>工具在</a:t>
            </a:r>
            <a:r>
              <a:rPr lang="en-US" altLang="zh-CN" sz="2000" dirty="0"/>
              <a:t>JDK/bin</a:t>
            </a:r>
            <a:r>
              <a:rPr lang="zh-CN" altLang="en-US" sz="2000" dirty="0"/>
              <a:t>目录下，启动</a:t>
            </a:r>
            <a:r>
              <a:rPr lang="en-US" altLang="zh-CN" sz="2000" dirty="0" err="1"/>
              <a:t>JConsole</a:t>
            </a:r>
            <a:r>
              <a:rPr lang="zh-CN" altLang="en-US" sz="2000" dirty="0"/>
              <a:t>后，将自动搜索本机运行的</a:t>
            </a:r>
            <a:r>
              <a:rPr lang="en-US" altLang="zh-CN" sz="2000" dirty="0" err="1"/>
              <a:t>jvm</a:t>
            </a:r>
            <a:r>
              <a:rPr lang="zh-CN" altLang="en-US" sz="2000" dirty="0" smtClean="0"/>
              <a:t>进程</a:t>
            </a:r>
            <a:r>
              <a:rPr lang="zh-CN" altLang="en-US" sz="2000" dirty="0"/>
              <a:t>，不需要</a:t>
            </a:r>
            <a:r>
              <a:rPr lang="en-US" altLang="zh-CN" sz="2000" dirty="0" err="1"/>
              <a:t>jps</a:t>
            </a:r>
            <a:r>
              <a:rPr lang="zh-CN" altLang="en-US" sz="2000" dirty="0"/>
              <a:t>命令来查询指定。双击其中一个</a:t>
            </a:r>
            <a:r>
              <a:rPr lang="en-US" altLang="zh-CN" sz="2000" dirty="0" err="1"/>
              <a:t>jvm</a:t>
            </a:r>
            <a:r>
              <a:rPr lang="zh-CN" altLang="en-US" sz="2000" dirty="0"/>
              <a:t>进程即可开始监控，也可使用“远程进程”来连接远程服务器</a:t>
            </a:r>
            <a:r>
              <a:rPr lang="zh-CN" altLang="en-US" sz="2000" dirty="0" smtClean="0"/>
              <a:t>，</a:t>
            </a:r>
            <a:r>
              <a:rPr lang="zh-CN" altLang="en-US" sz="2000" dirty="0"/>
              <a:t>进入</a:t>
            </a:r>
            <a:r>
              <a:rPr lang="en-US" altLang="zh-CN" sz="2000" dirty="0" err="1"/>
              <a:t>JConsole</a:t>
            </a:r>
            <a:r>
              <a:rPr lang="zh-CN" altLang="en-US" sz="2000" dirty="0"/>
              <a:t>主界面，有“概述”、“内存”、“线程”、“类”、“</a:t>
            </a:r>
            <a:r>
              <a:rPr lang="en-US" altLang="zh-CN" sz="2000" dirty="0"/>
              <a:t>VM</a:t>
            </a:r>
            <a:r>
              <a:rPr lang="zh-CN" altLang="en-US" sz="2000" dirty="0"/>
              <a:t>摘要”和”</a:t>
            </a:r>
            <a:r>
              <a:rPr lang="en-US" altLang="zh-CN" sz="2000" dirty="0" err="1"/>
              <a:t>Mbean</a:t>
            </a:r>
            <a:r>
              <a:rPr lang="en-US" altLang="zh-CN" sz="2000" dirty="0"/>
              <a:t>”</a:t>
            </a:r>
            <a:r>
              <a:rPr lang="zh-CN" altLang="en-US" sz="2000" dirty="0"/>
              <a:t>六个页签</a:t>
            </a:r>
            <a:r>
              <a:rPr lang="zh-CN" altLang="en-US" sz="2000" dirty="0" smtClean="0"/>
              <a:t>。</a:t>
            </a:r>
          </a:p>
          <a:p>
            <a:endParaRPr lang="zh-CN" altLang="en-US" sz="2000" dirty="0" smtClean="0"/>
          </a:p>
          <a:p>
            <a:r>
              <a:rPr lang="zh-CN" altLang="en-US" sz="2000" dirty="0"/>
              <a:t>内存页签相当于</a:t>
            </a:r>
            <a:r>
              <a:rPr lang="en-US" altLang="zh-CN" sz="2000" dirty="0" err="1"/>
              <a:t>jstat</a:t>
            </a:r>
            <a:r>
              <a:rPr lang="zh-CN" altLang="en-US" sz="2000" dirty="0"/>
              <a:t>命令，用于监视收集器管理的虚拟机内存</a:t>
            </a:r>
            <a:r>
              <a:rPr lang="en-US" altLang="zh-CN" sz="2000" dirty="0"/>
              <a:t>(Java</a:t>
            </a:r>
            <a:r>
              <a:rPr lang="zh-CN" altLang="en-US" sz="2000" dirty="0"/>
              <a:t>堆和永久代</a:t>
            </a:r>
            <a:r>
              <a:rPr lang="en-US" altLang="zh-CN" sz="2000" dirty="0"/>
              <a:t>)</a:t>
            </a:r>
            <a:r>
              <a:rPr lang="zh-CN" altLang="en-US" sz="2000" dirty="0"/>
              <a:t>变化趋势，还可在详细信息栏观察全部</a:t>
            </a:r>
            <a:r>
              <a:rPr lang="en-US" altLang="zh-CN" sz="2000" dirty="0"/>
              <a:t>GC</a:t>
            </a:r>
            <a:r>
              <a:rPr lang="zh-CN" altLang="en-US" sz="2000" dirty="0"/>
              <a:t>执行的时间及次数</a:t>
            </a:r>
            <a:endParaRPr kumimoji="1" lang="zh-CN" altLang="en-US" sz="2000" dirty="0"/>
          </a:p>
          <a:p>
            <a:endParaRPr kumimoji="1" lang="zh-CN" altLang="en-US" sz="2000" dirty="0" smtClean="0"/>
          </a:p>
          <a:p>
            <a:r>
              <a:rPr lang="zh-CN" altLang="en-US" sz="2000" dirty="0"/>
              <a:t>线程页签：线程长时间停顿的主要原因有：等待外部资源（数据库连接、网络资源、设备资源等）、死循环、锁等待（活锁和死锁）</a:t>
            </a:r>
            <a:endParaRPr kumimoji="1" lang="zh-CN" altLang="en-US" sz="2000" dirty="0"/>
          </a:p>
          <a:p>
            <a:endParaRPr kumimoji="1" lang="zh-CN" altLang="en-US" sz="2000" dirty="0" smtClean="0"/>
          </a:p>
          <a:p>
            <a:r>
              <a:rPr lang="zh-CN" altLang="en-US" sz="2000" dirty="0"/>
              <a:t>最后一个常用页签，</a:t>
            </a:r>
            <a:r>
              <a:rPr lang="en-US" altLang="zh-CN" sz="2000" dirty="0"/>
              <a:t>VM</a:t>
            </a:r>
            <a:r>
              <a:rPr lang="zh-CN" altLang="en-US" sz="2000" dirty="0"/>
              <a:t>页签，可清楚的了解显示指定的</a:t>
            </a:r>
            <a:r>
              <a:rPr lang="en-US" altLang="zh-CN" sz="2000" dirty="0"/>
              <a:t>JVM</a:t>
            </a:r>
            <a:r>
              <a:rPr lang="zh-CN" altLang="en-US" sz="2000" dirty="0"/>
              <a:t>参数及堆</a:t>
            </a:r>
            <a:r>
              <a:rPr lang="zh-CN" altLang="en-US" sz="2000" dirty="0" smtClean="0"/>
              <a:t>信息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4519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2308554" cy="582593"/>
          </a:xfrm>
        </p:spPr>
        <p:txBody>
          <a:bodyPr/>
          <a:lstStyle/>
          <a:p>
            <a:r>
              <a:rPr lang="zh-CN" altLang="en-US" smtClean="0"/>
              <a:t>命令</a:t>
            </a:r>
            <a:r>
              <a:rPr lang="zh-CN" altLang="en-US" dirty="0"/>
              <a:t>执行样例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1246910"/>
            <a:ext cx="5805056" cy="464127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982" y="1246910"/>
            <a:ext cx="5826085" cy="464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5253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5287281" cy="582593"/>
          </a:xfrm>
        </p:spPr>
        <p:txBody>
          <a:bodyPr/>
          <a:lstStyle/>
          <a:p>
            <a:r>
              <a:rPr kumimoji="1" lang="zh-CN" altLang="en-US" dirty="0"/>
              <a:t>了解 </a:t>
            </a:r>
            <a:r>
              <a:rPr kumimoji="1" lang="en-US" altLang="zh-CN" dirty="0"/>
              <a:t>GC</a:t>
            </a:r>
            <a:r>
              <a:rPr kumimoji="1" lang="zh-CN" altLang="en-US" dirty="0"/>
              <a:t> 监控和分析工具的必要性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1265561" y="3053371"/>
            <a:ext cx="89815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事实上，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JVM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虽然能智能的管理内存，但也会有各种内存溢出、泄漏问题，所以需要我们对这些“自动化”的技术实施必要的监控和调节，而调节的基础就是需要掌握有哪些监控和分析的命令，只有这样一旦出现内存泄漏和溢出方面的问题，才能游刃有余</a:t>
            </a:r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11" y="369890"/>
            <a:ext cx="1851354" cy="582593"/>
          </a:xfrm>
        </p:spPr>
        <p:txBody>
          <a:bodyPr/>
          <a:lstStyle/>
          <a:p>
            <a:r>
              <a:rPr lang="en-US" altLang="zh-CN" b="0" dirty="0"/>
              <a:t>VisualVM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17240" y="1560078"/>
            <a:ext cx="1032250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VisualVM</a:t>
            </a:r>
            <a:r>
              <a:rPr lang="zh-CN" altLang="en-US" sz="2000" dirty="0"/>
              <a:t>是一个集成多个</a:t>
            </a:r>
            <a:r>
              <a:rPr lang="en-US" altLang="zh-CN" sz="2000" dirty="0"/>
              <a:t>JDK</a:t>
            </a:r>
            <a:r>
              <a:rPr lang="zh-CN" altLang="en-US" sz="2000" dirty="0"/>
              <a:t>命令行工具的可视化工具。</a:t>
            </a:r>
            <a:r>
              <a:rPr lang="en-US" altLang="zh-CN" sz="2000" dirty="0" err="1"/>
              <a:t>VisualVM</a:t>
            </a:r>
            <a:r>
              <a:rPr lang="zh-CN" altLang="en-US" sz="2000" dirty="0"/>
              <a:t>基于</a:t>
            </a:r>
            <a:r>
              <a:rPr lang="en-US" altLang="zh-CN" sz="2000" dirty="0"/>
              <a:t>NetBeans</a:t>
            </a:r>
            <a:r>
              <a:rPr lang="zh-CN" altLang="en-US" sz="2000" dirty="0"/>
              <a:t>平台开发，它具备了插件扩展功能的特性，通过插件的扩展，可用于显示虚拟机进程及进程的配置和环境信息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jps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jinfo</a:t>
            </a:r>
            <a:r>
              <a:rPr lang="en-US" altLang="zh-CN" sz="2000" dirty="0"/>
              <a:t>)</a:t>
            </a:r>
            <a:r>
              <a:rPr lang="zh-CN" altLang="en-US" sz="2000" dirty="0"/>
              <a:t>，监视应用程序的</a:t>
            </a:r>
            <a:r>
              <a:rPr lang="en-US" altLang="zh-CN" sz="2000" dirty="0"/>
              <a:t>CPU</a:t>
            </a:r>
            <a:r>
              <a:rPr lang="zh-CN" altLang="en-US" sz="2000" dirty="0"/>
              <a:t>、</a:t>
            </a:r>
            <a:r>
              <a:rPr lang="en-US" altLang="zh-CN" sz="2000" dirty="0"/>
              <a:t>GC</a:t>
            </a:r>
            <a:r>
              <a:rPr lang="zh-CN" altLang="en-US" sz="2000" dirty="0"/>
              <a:t>、堆、方法区及线程的信息</a:t>
            </a:r>
            <a:r>
              <a:rPr lang="en-US" altLang="zh-CN" sz="2000" dirty="0"/>
              <a:t>(</a:t>
            </a:r>
            <a:r>
              <a:rPr lang="en-US" altLang="zh-CN" sz="2000" dirty="0" err="1"/>
              <a:t>jstat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jstack</a:t>
            </a:r>
            <a:r>
              <a:rPr lang="en-US" altLang="zh-CN" sz="2000" dirty="0"/>
              <a:t>)</a:t>
            </a:r>
            <a:r>
              <a:rPr lang="zh-CN" altLang="en-US" sz="2000" dirty="0"/>
              <a:t>等。</a:t>
            </a:r>
            <a:r>
              <a:rPr lang="en-US" altLang="zh-CN" sz="2000" dirty="0" err="1"/>
              <a:t>VisualVM</a:t>
            </a:r>
            <a:r>
              <a:rPr lang="zh-CN" altLang="en-US" sz="2000" dirty="0"/>
              <a:t>在</a:t>
            </a:r>
            <a:r>
              <a:rPr lang="en-US" altLang="zh-CN" sz="2000" dirty="0"/>
              <a:t>JDK/bin</a:t>
            </a:r>
            <a:r>
              <a:rPr lang="zh-CN" altLang="en-US" sz="2000" dirty="0"/>
              <a:t>目录</a:t>
            </a:r>
            <a:r>
              <a:rPr lang="zh-CN" altLang="en-US" sz="2000" dirty="0" smtClean="0"/>
              <a:t>下，首先：</a:t>
            </a:r>
            <a:r>
              <a:rPr lang="zh-CN" altLang="en-US" sz="2000" dirty="0"/>
              <a:t>安装插件： 工具</a:t>
            </a:r>
            <a:r>
              <a:rPr lang="en-US" altLang="zh-CN" sz="2000" dirty="0"/>
              <a:t>- </a:t>
            </a:r>
            <a:r>
              <a:rPr lang="zh-CN" altLang="en-US" sz="2000" dirty="0"/>
              <a:t>插件</a:t>
            </a:r>
            <a:endParaRPr lang="zh-CN" altLang="en-US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/>
              <a:t>监控垃圾</a:t>
            </a:r>
            <a:r>
              <a:rPr lang="zh-CN" altLang="en-US" sz="2000" dirty="0" smtClean="0"/>
              <a:t>回收</a:t>
            </a:r>
          </a:p>
          <a:p>
            <a:r>
              <a:rPr lang="zh-CN" altLang="en-US" sz="2000" dirty="0"/>
              <a:t>在左侧的“</a:t>
            </a:r>
            <a:r>
              <a:rPr lang="en-US" altLang="zh-CN" sz="2000" dirty="0"/>
              <a:t>Application”</a:t>
            </a:r>
            <a:r>
              <a:rPr lang="zh-CN" altLang="en-US" sz="2000" dirty="0"/>
              <a:t>测看下，有个“</a:t>
            </a:r>
            <a:r>
              <a:rPr lang="en-US" altLang="zh-CN" sz="2000" dirty="0"/>
              <a:t>Local”</a:t>
            </a:r>
            <a:r>
              <a:rPr lang="zh-CN" altLang="en-US" sz="2000" dirty="0"/>
              <a:t>节点，所有本地正在运行的</a:t>
            </a:r>
            <a:r>
              <a:rPr lang="en-US" altLang="zh-CN" sz="2000" dirty="0"/>
              <a:t>Java</a:t>
            </a:r>
            <a:r>
              <a:rPr lang="zh-CN" altLang="en-US" sz="2000" dirty="0"/>
              <a:t>应用都将罗列在这里。</a:t>
            </a:r>
            <a:r>
              <a:rPr lang="en-US" altLang="zh-CN" sz="2000" dirty="0"/>
              <a:t>Java </a:t>
            </a:r>
            <a:r>
              <a:rPr lang="en-US" altLang="zh-CN" sz="2000" dirty="0" err="1"/>
              <a:t>VisualVM</a:t>
            </a:r>
            <a:r>
              <a:rPr lang="zh-CN" altLang="en-US" sz="2000" dirty="0"/>
              <a:t>是一个</a:t>
            </a:r>
            <a:r>
              <a:rPr lang="en-US" altLang="zh-CN" sz="2000" dirty="0"/>
              <a:t>Java</a:t>
            </a:r>
            <a:r>
              <a:rPr lang="zh-CN" altLang="en-US" sz="2000" dirty="0"/>
              <a:t>应用。所以，它将自己也列在这里。为了方便学习，我们将监控</a:t>
            </a:r>
            <a:r>
              <a:rPr lang="en-US" altLang="zh-CN" sz="2000" dirty="0"/>
              <a:t>Java </a:t>
            </a:r>
            <a:r>
              <a:rPr lang="en-US" altLang="zh-CN" sz="2000" dirty="0" err="1"/>
              <a:t>VisualVM</a:t>
            </a:r>
            <a:r>
              <a:rPr lang="zh-CN" altLang="en-US" sz="2000" dirty="0"/>
              <a:t>自身的垃圾回收过程。双击“</a:t>
            </a:r>
            <a:r>
              <a:rPr lang="en-US" altLang="zh-CN" sz="2000" dirty="0"/>
              <a:t>Local”</a:t>
            </a:r>
            <a:r>
              <a:rPr lang="zh-CN" altLang="en-US" sz="2000" dirty="0"/>
              <a:t>节点下的</a:t>
            </a:r>
            <a:r>
              <a:rPr lang="en-US" altLang="zh-CN" sz="2000" dirty="0" err="1"/>
              <a:t>VisualVM</a:t>
            </a:r>
            <a:r>
              <a:rPr lang="zh-CN" altLang="en-US" sz="2000" dirty="0"/>
              <a:t>图标，现在，应用监视窗口在右侧打开。我们关注的是“</a:t>
            </a:r>
            <a:r>
              <a:rPr lang="en-US" altLang="zh-CN" sz="2000" dirty="0"/>
              <a:t>Visual GC”</a:t>
            </a:r>
            <a:r>
              <a:rPr lang="zh-CN" altLang="en-US" sz="2000" dirty="0"/>
              <a:t>，点击</a:t>
            </a:r>
            <a:r>
              <a:rPr lang="zh-CN" altLang="en-US" sz="2000" dirty="0" smtClean="0"/>
              <a:t>它</a:t>
            </a:r>
            <a:endParaRPr kumimoji="1" lang="zh-CN" altLang="en-US" sz="2000" dirty="0" smtClean="0"/>
          </a:p>
          <a:p>
            <a:endParaRPr kumimoji="1" lang="zh-CN" altLang="en-US" sz="2000" dirty="0"/>
          </a:p>
          <a:p>
            <a:r>
              <a:rPr lang="zh-CN" altLang="en-US" sz="2000" dirty="0"/>
              <a:t>再配合其他的标签页，例如“</a:t>
            </a:r>
            <a:r>
              <a:rPr lang="en-US" altLang="zh-CN" sz="2000" dirty="0"/>
              <a:t>Threads”</a:t>
            </a:r>
            <a:r>
              <a:rPr lang="zh-CN" altLang="en-US" sz="2000" dirty="0"/>
              <a:t>以及线程转储你，我们就可以深入详细地了解这方面的内容。在“监视”标签页，我们可以监控整个堆内存的使用情况，这些都不贴图了，大家可以随便玩</a:t>
            </a:r>
            <a:r>
              <a:rPr lang="zh-CN" altLang="en-US" sz="2000" dirty="0" smtClean="0"/>
              <a:t>。</a:t>
            </a:r>
          </a:p>
          <a:p>
            <a:endParaRPr kumimoji="1" lang="zh-CN" altLang="en-US" sz="2000" dirty="0" smtClean="0"/>
          </a:p>
          <a:p>
            <a:r>
              <a:rPr lang="zh-CN" altLang="en-US" sz="2000" dirty="0" smtClean="0"/>
              <a:t>还可以</a:t>
            </a:r>
            <a:r>
              <a:rPr lang="zh-CN" altLang="pt-BR" sz="2000" dirty="0" smtClean="0"/>
              <a:t>在</a:t>
            </a:r>
            <a:r>
              <a:rPr lang="pt-BR" altLang="zh-CN" sz="2000" dirty="0" err="1"/>
              <a:t>VisualVM</a:t>
            </a:r>
            <a:r>
              <a:rPr lang="zh-CN" altLang="pt-BR" sz="2000" dirty="0"/>
              <a:t>中生成</a:t>
            </a:r>
            <a:r>
              <a:rPr lang="pt-BR" altLang="zh-CN" sz="2000" dirty="0" err="1"/>
              <a:t>dump</a:t>
            </a:r>
            <a:r>
              <a:rPr lang="zh-CN" altLang="pt-BR" sz="2000" dirty="0"/>
              <a:t>文件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793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2308554" cy="582593"/>
          </a:xfrm>
        </p:spPr>
        <p:txBody>
          <a:bodyPr/>
          <a:lstStyle/>
          <a:p>
            <a:r>
              <a:rPr lang="zh-CN" altLang="en-US" smtClean="0"/>
              <a:t>命令</a:t>
            </a:r>
            <a:r>
              <a:rPr lang="zh-CN" altLang="en-US" dirty="0"/>
              <a:t>执行样例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41" y="1219199"/>
            <a:ext cx="5812569" cy="54586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855" y="1219199"/>
            <a:ext cx="5929745" cy="550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62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这是作业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3554" y="2376440"/>
            <a:ext cx="7725681" cy="23004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熟悉今天分享的这些命令和工具，以备将来之需，看他们是否满足你的需求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除了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JVM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自带的这些工具，有没有第三方通过的优秀的工具？</a:t>
            </a:r>
            <a:endParaRPr lang="zh-CN" altLang="en-US" sz="20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65919" y="2743200"/>
            <a:ext cx="10201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1.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我的个人博客：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  <a:hlinkClick r:id="rId3"/>
              </a:rPr>
              <a:t>https://www.bridgeli.cn/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（希望大家多多支持，如果能帮忙点一下广告就更帅了）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2.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周志明：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Java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虚拟机：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JVM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高级特性与最佳实践（第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2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版）</a:t>
            </a:r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76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246" y="271012"/>
            <a:ext cx="10363200" cy="952507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3704" y="1916890"/>
            <a:ext cx="6994566" cy="1447883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r>
              <a:rPr kumimoji="1"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一 前情回要</a:t>
            </a:r>
            <a:endParaRPr kumimoji="1"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kumimoji="1"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二 常见监控与分析命令</a:t>
            </a:r>
          </a:p>
          <a:p>
            <a:r>
              <a:rPr kumimoji="1"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三 常见监控可视化工具</a:t>
            </a:r>
            <a:endParaRPr kumimoji="1"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1252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181" y="1456423"/>
            <a:ext cx="10363200" cy="952507"/>
          </a:xfrm>
        </p:spPr>
        <p:txBody>
          <a:bodyPr/>
          <a:lstStyle/>
          <a:p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 </a:t>
            </a:r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前</a:t>
            </a:r>
            <a:r>
              <a:rPr kumimoji="1"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情回要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2654917" cy="582593"/>
          </a:xfrm>
        </p:spPr>
        <p:txBody>
          <a:bodyPr/>
          <a:lstStyle/>
          <a:p>
            <a:r>
              <a:rPr kumimoji="1" lang="zh-CN" altLang="en-US"/>
              <a:t>大型网站的演进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14516" y="2112358"/>
            <a:ext cx="898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STFangsong" charset="-122"/>
                <a:ea typeface="STFangsong" charset="-122"/>
                <a:cs typeface="STFangsong" charset="-122"/>
              </a:rPr>
              <a:t>还记得我第一次讲过的系统是如何演进的吗？</a:t>
            </a:r>
            <a:endParaRPr lang="en-US" altLang="zh-CN" sz="32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93" y="3857008"/>
            <a:ext cx="1948008" cy="14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5010190" cy="582593"/>
          </a:xfrm>
        </p:spPr>
        <p:txBody>
          <a:bodyPr/>
          <a:lstStyle/>
          <a:p>
            <a:r>
              <a:rPr kumimoji="1" lang="zh-CN" altLang="en-US"/>
              <a:t>由单机走向集群，简单走向复杂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35061" y="1999350"/>
            <a:ext cx="51026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zh-CN" altLang="zh-CN" sz="2400" dirty="0"/>
              <a:t>单机负载告警，数据库与应用分离</a:t>
            </a:r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zh-CN" altLang="zh-CN" sz="2400" dirty="0"/>
              <a:t>引入负载均衡</a:t>
            </a:r>
            <a:endParaRPr lang="zh-CN" altLang="en-US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 </a:t>
            </a:r>
            <a:r>
              <a:rPr lang="zh-CN" altLang="zh-CN" sz="2400" dirty="0"/>
              <a:t>数据库读写分离</a:t>
            </a:r>
            <a:r>
              <a:rPr lang="zh-CN" altLang="en-US" sz="2400" dirty="0"/>
              <a:t>、数据库拆分</a:t>
            </a:r>
          </a:p>
          <a:p>
            <a:r>
              <a:rPr lang="en-US" altLang="zh-CN" sz="2400" b="1" dirty="0">
                <a:latin typeface="STFangsong" charset="-122"/>
                <a:ea typeface="STFangsong" charset="-122"/>
                <a:cs typeface="STFangsong" charset="-122"/>
              </a:rPr>
              <a:t>4.</a:t>
            </a:r>
            <a:r>
              <a:rPr lang="zh-CN" altLang="en-US" sz="2400" b="1" dirty="0">
                <a:latin typeface="STFangsong" charset="-122"/>
                <a:ea typeface="STFangsong" charset="-122"/>
                <a:cs typeface="STFangsong" charset="-122"/>
              </a:rPr>
              <a:t> 引入</a:t>
            </a:r>
            <a:r>
              <a:rPr lang="zh-CN" altLang="zh-CN" sz="2400" dirty="0"/>
              <a:t>搜索引擎</a:t>
            </a:r>
            <a:r>
              <a:rPr lang="zh-CN" altLang="en-US" sz="2400" dirty="0"/>
              <a:t>、</a:t>
            </a:r>
            <a:r>
              <a:rPr lang="zh-CN" altLang="zh-CN" sz="2400" dirty="0"/>
              <a:t>缓存</a:t>
            </a:r>
            <a:r>
              <a:rPr lang="zh-CN" altLang="en-US" sz="2400" dirty="0"/>
              <a:t>、分布式存储</a:t>
            </a:r>
          </a:p>
          <a:p>
            <a:r>
              <a:rPr lang="en-US" altLang="zh-CN" sz="2400" b="1" dirty="0">
                <a:latin typeface="STFangsong" charset="-122"/>
                <a:ea typeface="STFangsong" charset="-122"/>
                <a:cs typeface="STFangsong" charset="-122"/>
              </a:rPr>
              <a:t>5.</a:t>
            </a:r>
            <a:r>
              <a:rPr lang="zh-CN" altLang="en-US" sz="2400" b="1" dirty="0">
                <a:latin typeface="STFangsong" charset="-122"/>
                <a:ea typeface="STFangsong" charset="-122"/>
                <a:cs typeface="STFangsong" charset="-122"/>
              </a:rPr>
              <a:t> 服务化</a:t>
            </a:r>
          </a:p>
          <a:p>
            <a:r>
              <a:rPr lang="zh-CN" altLang="en-US" sz="2400" b="1" dirty="0">
                <a:latin typeface="STFangsong" charset="-122"/>
                <a:ea typeface="STFangsong" charset="-122"/>
                <a:cs typeface="STFangsong" charset="-122"/>
              </a:rPr>
              <a:t>。。。。。。</a:t>
            </a:r>
            <a:endParaRPr lang="en-US" altLang="zh-CN" sz="24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006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2377826" cy="582593"/>
          </a:xfrm>
        </p:spPr>
        <p:txBody>
          <a:bodyPr/>
          <a:lstStyle/>
          <a:p>
            <a:r>
              <a:rPr lang="en-US" altLang="zh-CN" dirty="0"/>
              <a:t>GC</a:t>
            </a:r>
            <a:r>
              <a:rPr lang="zh-CN" altLang="en-US" dirty="0"/>
              <a:t> </a:t>
            </a:r>
            <a:r>
              <a:rPr lang="zh-CN" altLang="en-US" dirty="0" smtClean="0"/>
              <a:t>基础概念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662755" y="2534292"/>
            <a:ext cx="47660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zh-CN" sz="2400" dirty="0"/>
              <a:t>GC</a:t>
            </a:r>
            <a:r>
              <a:rPr lang="zh-CN" altLang="en-US" sz="2400" dirty="0"/>
              <a:t> 之对象已死吗？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GC</a:t>
            </a:r>
            <a:r>
              <a:rPr lang="zh-CN" altLang="en-US" sz="2400" dirty="0"/>
              <a:t> 之垃圾回收算法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GC</a:t>
            </a:r>
            <a:r>
              <a:rPr lang="zh-CN" altLang="en-US" sz="2400" dirty="0"/>
              <a:t> 之常见垃圾收集器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en-US" altLang="zh-CN" sz="2400" dirty="0"/>
              <a:t>GC</a:t>
            </a:r>
            <a:r>
              <a:rPr lang="zh-CN" altLang="en-US" sz="2400" dirty="0"/>
              <a:t> 之常见垃圾收集器参数总结</a:t>
            </a:r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1906772" cy="582593"/>
          </a:xfrm>
        </p:spPr>
        <p:txBody>
          <a:bodyPr/>
          <a:lstStyle/>
          <a:p>
            <a:r>
              <a:rPr lang="zh-CN" altLang="en-US" dirty="0" smtClean="0"/>
              <a:t>问题思考？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84" y="1996816"/>
            <a:ext cx="1948008" cy="14610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70720" y="3641719"/>
            <a:ext cx="4996335" cy="870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STFangsong" charset="-122"/>
                <a:ea typeface="STFangsong" charset="-122"/>
                <a:cs typeface="STFangsong" charset="-122"/>
              </a:rPr>
              <a:t>为什么要回忆这些？</a:t>
            </a:r>
            <a:endParaRPr lang="zh-CN" altLang="en-US" sz="4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贷-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微贷-主题" id="{488058C9-0AAA-9B42-BCDE-1354E13854D5}" vid="{18914B11-99F2-BA4E-8245-98DAABF7912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11058</TotalTime>
  <Words>1783</Words>
  <Application>Microsoft Macintosh PowerPoint</Application>
  <PresentationFormat>宽屏</PresentationFormat>
  <Paragraphs>136</Paragraphs>
  <Slides>34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Calibri</vt:lpstr>
      <vt:lpstr>STFangsong</vt:lpstr>
      <vt:lpstr>方正准圆简体</vt:lpstr>
      <vt:lpstr>宋体</vt:lpstr>
      <vt:lpstr>微软雅黑</vt:lpstr>
      <vt:lpstr>Arial</vt:lpstr>
      <vt:lpstr>微贷-主题</vt:lpstr>
      <vt:lpstr>JVM GC之常见监控与分析工具</vt:lpstr>
      <vt:lpstr>前言</vt:lpstr>
      <vt:lpstr>了解 GC 监控和分析工具的必要性</vt:lpstr>
      <vt:lpstr>目录</vt:lpstr>
      <vt:lpstr>一 前情回要</vt:lpstr>
      <vt:lpstr>大型网站的演进</vt:lpstr>
      <vt:lpstr>由单机走向集群，简单走向复杂</vt:lpstr>
      <vt:lpstr>GC 基础概念</vt:lpstr>
      <vt:lpstr>问题思考？</vt:lpstr>
      <vt:lpstr>小结</vt:lpstr>
      <vt:lpstr>二 常见监控与分析命令</vt:lpstr>
      <vt:lpstr>jps</vt:lpstr>
      <vt:lpstr>命令执行样例</vt:lpstr>
      <vt:lpstr>jstat</vt:lpstr>
      <vt:lpstr>jstat</vt:lpstr>
      <vt:lpstr>命令执行样例</vt:lpstr>
      <vt:lpstr>jinfo</vt:lpstr>
      <vt:lpstr>命令执行样例</vt:lpstr>
      <vt:lpstr>jmap</vt:lpstr>
      <vt:lpstr>jmap</vt:lpstr>
      <vt:lpstr>命令执行样例</vt:lpstr>
      <vt:lpstr>jhat</vt:lpstr>
      <vt:lpstr>命令执行样例</vt:lpstr>
      <vt:lpstr>jstack</vt:lpstr>
      <vt:lpstr>命令执行样例</vt:lpstr>
      <vt:lpstr>小结</vt:lpstr>
      <vt:lpstr>三 常见监控可视化工具</vt:lpstr>
      <vt:lpstr>JConsole</vt:lpstr>
      <vt:lpstr>命令执行样例</vt:lpstr>
      <vt:lpstr>VisualVM</vt:lpstr>
      <vt:lpstr>命令执行样例</vt:lpstr>
      <vt:lpstr>这是作业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ELK详解与使用拓展</dc:title>
  <dc:creator>Microsoft Office 用户</dc:creator>
  <cp:lastModifiedBy>lifei@wdai.com</cp:lastModifiedBy>
  <cp:revision>444</cp:revision>
  <dcterms:created xsi:type="dcterms:W3CDTF">2018-10-31T06:42:22Z</dcterms:created>
  <dcterms:modified xsi:type="dcterms:W3CDTF">2019-03-01T03:32:43Z</dcterms:modified>
</cp:coreProperties>
</file>