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1" r:id="rId23"/>
    <p:sldId id="283" r:id="rId24"/>
    <p:sldId id="287" r:id="rId25"/>
    <p:sldId id="288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581F-DB41-BC43-2506-72698856F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6E6DB-B9F7-B462-46F4-15D81300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2DB3-2444-43BA-3308-CCAA1216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3F8C-4AE5-A5E9-2B99-325B706C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A39F-625E-5909-8CF8-3E2A3955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C6BC-5E7C-F25B-40B5-22A633AB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11C19-BCA9-AA26-93D5-5E79B9C1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F7752-C326-E805-C269-7046CEE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295F-1A5C-8847-ACB5-714E9BFD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3F6F-55EF-5B04-71FD-A8DB174A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0A950-B6E8-B567-3FE4-5C1CB5F8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F25-398D-C786-DD0A-26CF57C4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1A11-7C9D-3562-8C69-7B726CD1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5DEFF-AD67-0231-2B2C-E7C66BA6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08AD-E4E8-557D-DA3B-8DB75C23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F2B4-2DC6-8A1F-54AA-2DFC219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4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32DAB-286B-D48F-8375-0718D3ED3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D7EB3-3BB2-2228-369A-9B0EC3BC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3153-FE69-1747-C46B-85A3561C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C7D4-05C3-7578-1454-DA1AF7FF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9640-0E22-488D-931E-5AC4D3F4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8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3C3C-EBE5-6C3B-C6F0-BB5CED0F8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adma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A9AC-09FC-75F6-32E6-9ACBC69B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4352-9A8A-3FE5-58CE-4F8FA85B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689E-2B1B-6411-7A3C-BEA3CFD6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7364-7C31-96CF-9C5E-F5C9C8A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3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3AE6-9AEA-F6FB-45C9-04C8A99D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1381-60FB-6D28-30D2-2D94EC92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C8D56-B076-1021-E0B4-7DD177CE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FCAD-1059-399E-1E5D-D177B23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8076-F070-0F47-EA58-50287584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1AFF-E196-59F0-3263-FD9B099D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39BF-D59E-7493-FC86-A26C855E1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D4D46-B626-F276-E8F1-0652F243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Encode Sans" pitchFamily="2" charset="0"/>
              <a:buChar char="-"/>
              <a:defRPr/>
            </a:lvl1pPr>
            <a:lvl2pPr marL="685800" indent="-228600">
              <a:buClr>
                <a:schemeClr val="tx1"/>
              </a:buClr>
              <a:buFont typeface="Encode Sans" pitchFamily="2" charset="0"/>
              <a:buChar char="-"/>
              <a:defRPr/>
            </a:lvl2pPr>
            <a:lvl3pPr marL="1143000" indent="-228600">
              <a:buClr>
                <a:schemeClr val="tx1"/>
              </a:buClr>
              <a:buFont typeface="Encode Sans" pitchFamily="2" charset="0"/>
              <a:buChar char="-"/>
              <a:defRPr/>
            </a:lvl3pPr>
            <a:lvl4pPr marL="1600200" indent="-228600">
              <a:buClr>
                <a:schemeClr val="tx1"/>
              </a:buClr>
              <a:buFont typeface="Encode Sans" pitchFamily="2" charset="0"/>
              <a:buChar char="-"/>
              <a:defRPr/>
            </a:lvl4pPr>
            <a:lvl5pPr marL="2057400" indent="-228600">
              <a:buClr>
                <a:schemeClr val="tx1"/>
              </a:buClr>
              <a:buFont typeface="Encode Sans" pitchFamily="2" charset="0"/>
              <a:buChar char="-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B3C3-CB78-7393-E969-C9B0FA1C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D78A-243E-0D25-791C-AB4490B0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F943F-FC3C-9820-D145-58D69F3A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3B46-015F-5FE2-D8D4-ED3BC60A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90DA0-0F50-E0D8-FAD0-357C4720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AF2C9-C2C7-2749-F11D-425FA42DE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18350-4AD3-EE6F-5505-0210D2158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47AA-7E31-CC73-9E4D-6041E94E7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EBAC1-E7EC-E458-5707-6BF1D870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5E007-C1B0-68F2-D176-70BC3299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8F2EE-961C-9C0E-2159-BA6919BB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F677-1A7E-FD12-0EA2-CECACB5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10CE-48F0-C0CA-7401-FA1FE02F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32CD9-5F13-341E-FD6A-2F42049E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A56D-AAD2-1E3E-9C8A-FD615E5E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36DBEF-D27E-62C5-14B0-75D273A6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190B2-CF08-42C0-BFC7-DADFF83F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FF492-E813-D0A5-5DA0-6FFE1A50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83C3-B9CC-1E04-C31D-A298EB2B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70C-412A-2E5E-8528-B6AA93EC6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7A8FB-1F40-EB22-1B76-AD3ED0C8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49FA8-0B79-6FFB-F37A-0C24A42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CB2A3-E648-EDCA-7888-2340B7D5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BD8E2-712D-03C6-F336-56A01E50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E379E-F017-9F86-E035-BB1F430A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74B1-4C58-47E9-B033-4E586D49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4968E-A134-E301-D389-9D995358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4CB2-C4BB-4039-8538-5DB1108389A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8EC1-91E0-963B-B25C-41CFEB2B8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67AE-5E9C-A171-6D8F-DBAC395E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CE10-C736-4402-BDE5-1375E7987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vNvfVevihq3AvchS6" TargetMode="External"/><Relationship Id="rId2" Type="http://schemas.openxmlformats.org/officeDocument/2006/relationships/hyperlink" Target="https://github.com/bridger-herman/search-l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3A1D-9FF7-C2BE-FFD7-DF8775C5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&amp; Binary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4434D-8353-C566-77C0-AC0474F93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Tuesday, 2024-05-14</a:t>
            </a:r>
          </a:p>
        </p:txBody>
      </p:sp>
    </p:spTree>
    <p:extLst>
      <p:ext uri="{BB962C8B-B14F-4D97-AF65-F5344CB8AC3E}">
        <p14:creationId xmlns:p14="http://schemas.microsoft.com/office/powerpoint/2010/main" val="408755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7136572" y="3793292"/>
            <a:ext cx="897668" cy="89766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443137C-B59D-8F67-D623-3A0E000801CB}"/>
              </a:ext>
            </a:extLst>
          </p:cNvPr>
          <p:cNvSpPr/>
          <p:nvPr/>
        </p:nvSpPr>
        <p:spPr>
          <a:xfrm>
            <a:off x="735591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8209A7BE-2449-FC6B-0514-C3C4153C0E4F}"/>
              </a:ext>
            </a:extLst>
          </p:cNvPr>
          <p:cNvSpPr/>
          <p:nvPr/>
        </p:nvSpPr>
        <p:spPr>
          <a:xfrm>
            <a:off x="4358087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850D3815-F73F-4D9C-2758-870D9C89EF77}"/>
              </a:ext>
            </a:extLst>
          </p:cNvPr>
          <p:cNvSpPr/>
          <p:nvPr/>
        </p:nvSpPr>
        <p:spPr>
          <a:xfrm>
            <a:off x="5404312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25C7B97D-9D34-21F7-F88A-2844CDE9A3A3}"/>
              </a:ext>
            </a:extLst>
          </p:cNvPr>
          <p:cNvSpPr/>
          <p:nvPr/>
        </p:nvSpPr>
        <p:spPr>
          <a:xfrm>
            <a:off x="6380113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891E-8B56-DBAE-952A-A8D12A66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E63E-12F3-28B5-CD03-1D297537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D1A88-0C7C-F829-4A14-750D2D6EEA54}"/>
              </a:ext>
            </a:extLst>
          </p:cNvPr>
          <p:cNvSpPr txBox="1"/>
          <p:nvPr/>
        </p:nvSpPr>
        <p:spPr>
          <a:xfrm>
            <a:off x="1652315" y="6123543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20550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0B7F4-5986-1EC7-7EA4-F9E0A37C05D8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B978A-2D3D-0254-E5BC-4F8EF3235C3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4F0D0-A028-215B-3994-0882E07C1EEE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9A72-EE87-74C0-5303-B83D4A7BD77E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EFD56-60AE-23FF-8900-3299FC679E41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F79FD-6FE8-BA7D-B552-22578EE3849C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96A1E-F12F-63B6-D3DE-9C9BE0C1D529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96C3F5-44C3-14F7-F557-FD5B8EA98B56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27F95A-0E06-6869-5A35-05C5D45003B4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D5DFA-097D-FB38-D374-E50419014DB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2B0A6-21EF-7614-B6B4-7B63925EAFFB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BE901-C119-9CA9-5B6D-CBCD44C37577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5577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6EB0-7EC7-EC32-433C-2A79AD3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0566-2C99-216B-03B7-961A5AB0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our list of values is REALLY long?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9F6E-EE50-826C-2885-CEC5E9F6E3C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FE7006-3DDF-0D6C-5CE1-54A7B0B3ECC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40084-D797-E502-1978-ADB4FF8CAC01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B998E-C5CC-F560-02E1-32BF6B90397C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23C4F-E10F-D64B-E1C3-C8697F2CEF1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E9BEF6-0C75-7439-6AEC-CC8DC5DF0F87}"/>
              </a:ext>
            </a:extLst>
          </p:cNvPr>
          <p:cNvSpPr txBox="1"/>
          <p:nvPr/>
        </p:nvSpPr>
        <p:spPr>
          <a:xfrm>
            <a:off x="9048743" y="345607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7,000,000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3BB6C-57EE-7B5F-1AAA-79AEB1CC2054}"/>
              </a:ext>
            </a:extLst>
          </p:cNvPr>
          <p:cNvSpPr txBox="1"/>
          <p:nvPr/>
        </p:nvSpPr>
        <p:spPr>
          <a:xfrm>
            <a:off x="5831344" y="3784045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524D5-DEF2-0D35-8D41-1458CB86CCD5}"/>
              </a:ext>
            </a:extLst>
          </p:cNvPr>
          <p:cNvSpPr txBox="1"/>
          <p:nvPr/>
        </p:nvSpPr>
        <p:spPr>
          <a:xfrm>
            <a:off x="2072474" y="5589686"/>
            <a:ext cx="824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Worst Case: iterations = number of elements in list.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470075-BB16-09BC-C837-36731233FB25}"/>
              </a:ext>
            </a:extLst>
          </p:cNvPr>
          <p:cNvSpPr/>
          <p:nvPr/>
        </p:nvSpPr>
        <p:spPr>
          <a:xfrm>
            <a:off x="8839200" y="3378235"/>
            <a:ext cx="1524000" cy="5232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</a:t>
            </a:r>
          </a:p>
        </p:txBody>
      </p:sp>
    </p:spTree>
    <p:extLst>
      <p:ext uri="{BB962C8B-B14F-4D97-AF65-F5344CB8AC3E}">
        <p14:creationId xmlns:p14="http://schemas.microsoft.com/office/powerpoint/2010/main" val="353902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91172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??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1952643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8EEDB-8BCC-0256-5D09-315BB43849C0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989AF-2837-6467-DB0A-0C9655586C74}"/>
              </a:ext>
            </a:extLst>
          </p:cNvPr>
          <p:cNvSpPr txBox="1"/>
          <p:nvPr/>
        </p:nvSpPr>
        <p:spPr>
          <a:xfrm>
            <a:off x="4593772" y="605790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MAX and MIN)</a:t>
            </a:r>
          </a:p>
        </p:txBody>
      </p:sp>
    </p:spTree>
    <p:extLst>
      <p:ext uri="{BB962C8B-B14F-4D97-AF65-F5344CB8AC3E}">
        <p14:creationId xmlns:p14="http://schemas.microsoft.com/office/powerpoint/2010/main" val="234631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0EF91-D5A4-174C-C8F6-4AE3AD6A1ECA}"/>
              </a:ext>
            </a:extLst>
          </p:cNvPr>
          <p:cNvSpPr/>
          <p:nvPr/>
        </p:nvSpPr>
        <p:spPr>
          <a:xfrm>
            <a:off x="5055419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17   &lt;  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AF8EEDB-8BCC-0256-5D09-315BB43849C0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494347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425022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69157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B316-D111-96FB-CA53-61F41FA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6146-87A5-87E6-83A3-A19148A6D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1564"/>
            <a:ext cx="5938540" cy="2969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DE4D7F-5168-F455-3561-3A986A1E0490}"/>
              </a:ext>
            </a:extLst>
          </p:cNvPr>
          <p:cNvSpPr txBox="1"/>
          <p:nvPr/>
        </p:nvSpPr>
        <p:spPr>
          <a:xfrm>
            <a:off x="7143501" y="3352800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Bridger</a:t>
            </a:r>
            <a:r>
              <a:rPr lang="en-US" sz="2400" dirty="0"/>
              <a:t> Herman</a:t>
            </a:r>
          </a:p>
        </p:txBody>
      </p:sp>
    </p:spTree>
    <p:extLst>
      <p:ext uri="{BB962C8B-B14F-4D97-AF65-F5344CB8AC3E}">
        <p14:creationId xmlns:p14="http://schemas.microsoft.com/office/powerpoint/2010/main" val="3645940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 ??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MAX and MIN)</a:t>
            </a:r>
          </a:p>
        </p:txBody>
      </p:sp>
    </p:spTree>
    <p:extLst>
      <p:ext uri="{BB962C8B-B14F-4D97-AF65-F5344CB8AC3E}">
        <p14:creationId xmlns:p14="http://schemas.microsoft.com/office/powerpoint/2010/main" val="270672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A23DC4-7D53-10EE-DF3C-8CC74A5DBF0D}"/>
              </a:ext>
            </a:extLst>
          </p:cNvPr>
          <p:cNvSpPr/>
          <p:nvPr/>
        </p:nvSpPr>
        <p:spPr>
          <a:xfrm>
            <a:off x="7048984" y="3429000"/>
            <a:ext cx="1079678" cy="1804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21  == 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C80-C218-264B-A708-538301EA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544"/>
          </a:xfrm>
        </p:spPr>
        <p:txBody>
          <a:bodyPr/>
          <a:lstStyle/>
          <a:p>
            <a:r>
              <a:rPr lang="en-US" dirty="0"/>
              <a:t>Repeatedly divide list in half</a:t>
            </a:r>
          </a:p>
          <a:p>
            <a:pPr lvl="1"/>
            <a:r>
              <a:rPr lang="en-US" dirty="0"/>
              <a:t>Is target LESS or GREATER than the middle element</a:t>
            </a:r>
          </a:p>
          <a:p>
            <a:r>
              <a:rPr lang="en-US" dirty="0" err="1"/>
              <a:t>Prereq</a:t>
            </a:r>
            <a:r>
              <a:rPr lang="en-US" dirty="0"/>
              <a:t>: List MUST be sorted. 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A99D-069B-1F2C-AEEC-CBCCD55F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D9F81-C081-B7F6-D9D7-1B9DB0B752F8}"/>
              </a:ext>
            </a:extLst>
          </p:cNvPr>
          <p:cNvSpPr/>
          <p:nvPr/>
        </p:nvSpPr>
        <p:spPr>
          <a:xfrm>
            <a:off x="2197100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645A23-33B3-0C6E-0B5E-0AF3DBC3BBB8}"/>
              </a:ext>
            </a:extLst>
          </p:cNvPr>
          <p:cNvSpPr/>
          <p:nvPr/>
        </p:nvSpPr>
        <p:spPr>
          <a:xfrm>
            <a:off x="3198586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F67B0-7AAD-84DC-536C-D30357CA271A}"/>
              </a:ext>
            </a:extLst>
          </p:cNvPr>
          <p:cNvSpPr/>
          <p:nvPr/>
        </p:nvSpPr>
        <p:spPr>
          <a:xfrm>
            <a:off x="4200072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E832D-B0E4-6AA8-5014-FBFFF7D6AE6B}"/>
              </a:ext>
            </a:extLst>
          </p:cNvPr>
          <p:cNvSpPr/>
          <p:nvPr/>
        </p:nvSpPr>
        <p:spPr>
          <a:xfrm>
            <a:off x="5201558" y="4412307"/>
            <a:ext cx="787400" cy="699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14FA34-5F25-6BBE-7F00-DE098E18AD7D}"/>
              </a:ext>
            </a:extLst>
          </p:cNvPr>
          <p:cNvSpPr/>
          <p:nvPr/>
        </p:nvSpPr>
        <p:spPr>
          <a:xfrm>
            <a:off x="6203044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D8607-9112-E357-A0D6-A4E4D9A89FFE}"/>
              </a:ext>
            </a:extLst>
          </p:cNvPr>
          <p:cNvSpPr/>
          <p:nvPr/>
        </p:nvSpPr>
        <p:spPr>
          <a:xfrm>
            <a:off x="720453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B656E1-E468-D46C-2157-69571BD8322D}"/>
              </a:ext>
            </a:extLst>
          </p:cNvPr>
          <p:cNvSpPr/>
          <p:nvPr/>
        </p:nvSpPr>
        <p:spPr>
          <a:xfrm>
            <a:off x="8206016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57EEA0-B627-34A7-EE30-E588D7EA0EF8}"/>
              </a:ext>
            </a:extLst>
          </p:cNvPr>
          <p:cNvSpPr/>
          <p:nvPr/>
        </p:nvSpPr>
        <p:spPr>
          <a:xfrm>
            <a:off x="9207500" y="4412307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2C9283-079C-EBBF-1976-6D846AF3DDC3}"/>
              </a:ext>
            </a:extLst>
          </p:cNvPr>
          <p:cNvSpPr txBox="1"/>
          <p:nvPr/>
        </p:nvSpPr>
        <p:spPr>
          <a:xfrm>
            <a:off x="2426332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EF99FC-7928-01FA-AD3A-4E41E95CF271}"/>
              </a:ext>
            </a:extLst>
          </p:cNvPr>
          <p:cNvSpPr txBox="1"/>
          <p:nvPr/>
        </p:nvSpPr>
        <p:spPr>
          <a:xfrm>
            <a:off x="1138862" y="394339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7FD118-EAA5-BAF5-6DB3-0352A244D20A}"/>
              </a:ext>
            </a:extLst>
          </p:cNvPr>
          <p:cNvSpPr txBox="1"/>
          <p:nvPr/>
        </p:nvSpPr>
        <p:spPr>
          <a:xfrm>
            <a:off x="1138862" y="4577597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BF8B77-7813-C2A1-1970-A3772D37CF36}"/>
              </a:ext>
            </a:extLst>
          </p:cNvPr>
          <p:cNvSpPr txBox="1"/>
          <p:nvPr/>
        </p:nvSpPr>
        <p:spPr>
          <a:xfrm>
            <a:off x="3427818" y="393414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2C5D3-9CD6-E2AA-0014-562F0D4F9E3A}"/>
              </a:ext>
            </a:extLst>
          </p:cNvPr>
          <p:cNvSpPr txBox="1"/>
          <p:nvPr/>
        </p:nvSpPr>
        <p:spPr>
          <a:xfrm>
            <a:off x="4429304" y="393414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0502C1-AE0A-1C3C-DB5D-B3C4374669E6}"/>
              </a:ext>
            </a:extLst>
          </p:cNvPr>
          <p:cNvSpPr txBox="1"/>
          <p:nvPr/>
        </p:nvSpPr>
        <p:spPr>
          <a:xfrm>
            <a:off x="5430790" y="3934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CC729-6F57-CDDE-B14F-A1B39CCC3D12}"/>
              </a:ext>
            </a:extLst>
          </p:cNvPr>
          <p:cNvSpPr txBox="1"/>
          <p:nvPr/>
        </p:nvSpPr>
        <p:spPr>
          <a:xfrm>
            <a:off x="6459449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2CF1B-3043-34F9-3799-86E18885BC9B}"/>
              </a:ext>
            </a:extLst>
          </p:cNvPr>
          <p:cNvSpPr txBox="1"/>
          <p:nvPr/>
        </p:nvSpPr>
        <p:spPr>
          <a:xfrm>
            <a:off x="7433762" y="3934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E94A75-83E5-6AA7-E5E6-5CC433A5C352}"/>
              </a:ext>
            </a:extLst>
          </p:cNvPr>
          <p:cNvSpPr txBox="1"/>
          <p:nvPr/>
        </p:nvSpPr>
        <p:spPr>
          <a:xfrm>
            <a:off x="8419468" y="39341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F8F48-2191-E538-051B-5D0E7FEA3ED3}"/>
              </a:ext>
            </a:extLst>
          </p:cNvPr>
          <p:cNvSpPr txBox="1"/>
          <p:nvPr/>
        </p:nvSpPr>
        <p:spPr>
          <a:xfrm>
            <a:off x="9436732" y="393414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CC2836-0FBF-A4EC-ADE9-61DE79D53D69}"/>
              </a:ext>
            </a:extLst>
          </p:cNvPr>
          <p:cNvSpPr/>
          <p:nvPr/>
        </p:nvSpPr>
        <p:spPr>
          <a:xfrm>
            <a:off x="8748404" y="2096443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068BF4FD-6903-4E5E-7F32-4396830E371D}"/>
              </a:ext>
            </a:extLst>
          </p:cNvPr>
          <p:cNvSpPr/>
          <p:nvPr/>
        </p:nvSpPr>
        <p:spPr>
          <a:xfrm>
            <a:off x="8993416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072E1EE-1D7F-EEE9-A4FA-10BB5704FB4A}"/>
              </a:ext>
            </a:extLst>
          </p:cNvPr>
          <p:cNvSpPr/>
          <p:nvPr/>
        </p:nvSpPr>
        <p:spPr>
          <a:xfrm>
            <a:off x="5985760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4A16D78-3313-905B-65E5-93D275E95DE1}"/>
              </a:ext>
            </a:extLst>
          </p:cNvPr>
          <p:cNvSpPr/>
          <p:nvPr/>
        </p:nvSpPr>
        <p:spPr>
          <a:xfrm>
            <a:off x="6947249" y="5221050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23851-1FC2-AF85-07D4-160D9AA872A2}"/>
              </a:ext>
            </a:extLst>
          </p:cNvPr>
          <p:cNvSpPr txBox="1"/>
          <p:nvPr/>
        </p:nvSpPr>
        <p:spPr>
          <a:xfrm>
            <a:off x="6672567" y="6070126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(halfway between</a:t>
            </a:r>
          </a:p>
          <a:p>
            <a:r>
              <a:rPr lang="en-US" dirty="0"/>
              <a:t>MAX and MIN)</a:t>
            </a:r>
          </a:p>
        </p:txBody>
      </p:sp>
    </p:spTree>
    <p:extLst>
      <p:ext uri="{BB962C8B-B14F-4D97-AF65-F5344CB8AC3E}">
        <p14:creationId xmlns:p14="http://schemas.microsoft.com/office/powerpoint/2010/main" val="169293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Algorithm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8170827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MIN and MAX)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current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greater than target, increase MIN to current index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MAX to current index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MAX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MIN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CUR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MAX and MIN)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4290780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EBDA-E379-652D-2F0C-FFB9C05A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7CECD-B6F6-32E4-DC6B-6C53A718DC68}"/>
              </a:ext>
            </a:extLst>
          </p:cNvPr>
          <p:cNvSpPr txBox="1"/>
          <p:nvPr/>
        </p:nvSpPr>
        <p:spPr>
          <a:xfrm>
            <a:off x="1652315" y="6123543"/>
            <a:ext cx="888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(you are welcome to follow along and write code, or not – the examples will be posted)</a:t>
            </a:r>
          </a:p>
        </p:txBody>
      </p:sp>
    </p:spTree>
    <p:extLst>
      <p:ext uri="{BB962C8B-B14F-4D97-AF65-F5344CB8AC3E}">
        <p14:creationId xmlns:p14="http://schemas.microsoft.com/office/powerpoint/2010/main" val="391163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Iterative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5547483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539827" y="2449914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40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313762" y="2740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583266" y="3429000"/>
            <a:ext cx="8170827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MIN and MAX)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equal, return current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greater than target, increase MIN to current index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Else, decrease MAX to current index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MAX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MIN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CUR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MAX and MIN)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822905" y="3263725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5B83AC-B42B-355E-0681-6BC0B37AE4F6}"/>
              </a:ext>
            </a:extLst>
          </p:cNvPr>
          <p:cNvSpPr txBox="1"/>
          <p:nvPr/>
        </p:nvSpPr>
        <p:spPr>
          <a:xfrm>
            <a:off x="1126066" y="5486789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found, return -1</a:t>
            </a:r>
          </a:p>
        </p:txBody>
      </p:sp>
    </p:spTree>
    <p:extLst>
      <p:ext uri="{BB962C8B-B14F-4D97-AF65-F5344CB8AC3E}">
        <p14:creationId xmlns:p14="http://schemas.microsoft.com/office/powerpoint/2010/main" val="2812170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B2A5-DC14-26CB-08E3-F0C882FD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Recursive Approach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C44CC31-532F-66A2-2D8C-2226FB2ACF63}"/>
              </a:ext>
            </a:extLst>
          </p:cNvPr>
          <p:cNvSpPr/>
          <p:nvPr/>
        </p:nvSpPr>
        <p:spPr>
          <a:xfrm>
            <a:off x="4943206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E7305E-8E4C-E3A5-4F24-CA262313F8BC}"/>
              </a:ext>
            </a:extLst>
          </p:cNvPr>
          <p:cNvSpPr/>
          <p:nvPr/>
        </p:nvSpPr>
        <p:spPr>
          <a:xfrm>
            <a:off x="2923238" y="2426875"/>
            <a:ext cx="1276314" cy="836850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F2190-0303-4651-2D65-377D96E73CD1}"/>
              </a:ext>
            </a:extLst>
          </p:cNvPr>
          <p:cNvSpPr txBox="1"/>
          <p:nvPr/>
        </p:nvSpPr>
        <p:spPr>
          <a:xfrm>
            <a:off x="1126066" y="2717626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Case 1: </a:t>
            </a:r>
            <a:r>
              <a:rPr lang="en-US" dirty="0"/>
              <a:t>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0E5C7-3C1F-3BC6-AC72-996E4881E689}"/>
              </a:ext>
            </a:extLst>
          </p:cNvPr>
          <p:cNvSpPr txBox="1"/>
          <p:nvPr/>
        </p:nvSpPr>
        <p:spPr>
          <a:xfrm>
            <a:off x="4417330" y="27176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8F2D-84F6-A9D8-8D86-E42D9ECC0E7A}"/>
              </a:ext>
            </a:extLst>
          </p:cNvPr>
          <p:cNvSpPr txBox="1"/>
          <p:nvPr/>
        </p:nvSpPr>
        <p:spPr>
          <a:xfrm>
            <a:off x="1126066" y="3460690"/>
            <a:ext cx="8170827" cy="1699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check target with		 	(element halfway between MIN and MAX)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 Case 2: </a:t>
            </a:r>
            <a:r>
              <a:rPr lang="en-US" dirty="0"/>
              <a:t>If equal, return current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1: </a:t>
            </a:r>
            <a:r>
              <a:rPr lang="en-US" dirty="0"/>
              <a:t>If greater than target, increase MIN to current index + 1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Recursive Step 2: </a:t>
            </a:r>
            <a:r>
              <a:rPr lang="en-US" dirty="0"/>
              <a:t>Else, decrease MAX to current index - 1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47F04-9F2A-8988-3C2A-AE3EDE9C2BE1}"/>
              </a:ext>
            </a:extLst>
          </p:cNvPr>
          <p:cNvGrpSpPr/>
          <p:nvPr/>
        </p:nvGrpSpPr>
        <p:grpSpPr>
          <a:xfrm>
            <a:off x="7395205" y="5203069"/>
            <a:ext cx="4632650" cy="1654931"/>
            <a:chOff x="1017994" y="3429000"/>
            <a:chExt cx="9251736" cy="330501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18B7F4-0C20-533D-C9D2-F280131E768F}"/>
                </a:ext>
              </a:extLst>
            </p:cNvPr>
            <p:cNvSpPr/>
            <p:nvPr/>
          </p:nvSpPr>
          <p:spPr>
            <a:xfrm>
              <a:off x="5055419" y="3429000"/>
              <a:ext cx="1079678" cy="1804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dirty="0"/>
                <a:t>17   ??  21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16081E-24D0-1AD9-2799-A261473A4B7C}"/>
                </a:ext>
              </a:extLst>
            </p:cNvPr>
            <p:cNvSpPr/>
            <p:nvPr/>
          </p:nvSpPr>
          <p:spPr>
            <a:xfrm>
              <a:off x="21971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2AE5C7-B8C3-3895-C94C-8AA3D2EE3632}"/>
                </a:ext>
              </a:extLst>
            </p:cNvPr>
            <p:cNvSpPr/>
            <p:nvPr/>
          </p:nvSpPr>
          <p:spPr>
            <a:xfrm>
              <a:off x="319858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EF212A-BA48-04AA-68CA-8D369EAA544C}"/>
                </a:ext>
              </a:extLst>
            </p:cNvPr>
            <p:cNvSpPr/>
            <p:nvPr/>
          </p:nvSpPr>
          <p:spPr>
            <a:xfrm>
              <a:off x="4200072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73D732-7D84-9F97-DAD7-1192177C620F}"/>
                </a:ext>
              </a:extLst>
            </p:cNvPr>
            <p:cNvSpPr/>
            <p:nvPr/>
          </p:nvSpPr>
          <p:spPr>
            <a:xfrm>
              <a:off x="5201558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E48023-082E-C5CE-688A-7971D857B900}"/>
                </a:ext>
              </a:extLst>
            </p:cNvPr>
            <p:cNvSpPr/>
            <p:nvPr/>
          </p:nvSpPr>
          <p:spPr>
            <a:xfrm>
              <a:off x="6203044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19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97D9942-181C-F3CC-FC3C-FDD9C34A23DA}"/>
                </a:ext>
              </a:extLst>
            </p:cNvPr>
            <p:cNvSpPr/>
            <p:nvPr/>
          </p:nvSpPr>
          <p:spPr>
            <a:xfrm>
              <a:off x="720453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BF3161-BFDB-CB92-F490-C0D375DA1C36}"/>
                </a:ext>
              </a:extLst>
            </p:cNvPr>
            <p:cNvSpPr/>
            <p:nvPr/>
          </p:nvSpPr>
          <p:spPr>
            <a:xfrm>
              <a:off x="8206016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27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DD336F-76C8-DB42-FC49-1C7E2AD8DC63}"/>
                </a:ext>
              </a:extLst>
            </p:cNvPr>
            <p:cNvSpPr/>
            <p:nvPr/>
          </p:nvSpPr>
          <p:spPr>
            <a:xfrm>
              <a:off x="9207500" y="4412307"/>
              <a:ext cx="787400" cy="6999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4DC5DB-C422-19E6-1C73-D41EDCEC2E7B}"/>
                </a:ext>
              </a:extLst>
            </p:cNvPr>
            <p:cNvSpPr txBox="1"/>
            <p:nvPr/>
          </p:nvSpPr>
          <p:spPr>
            <a:xfrm>
              <a:off x="2426329" y="3934143"/>
              <a:ext cx="496844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77F5FF-D597-8947-1FA0-F64EC26F4C15}"/>
                </a:ext>
              </a:extLst>
            </p:cNvPr>
            <p:cNvSpPr txBox="1"/>
            <p:nvPr/>
          </p:nvSpPr>
          <p:spPr>
            <a:xfrm>
              <a:off x="1019572" y="3943392"/>
              <a:ext cx="85859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Index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D5BE37-AB90-179C-BE62-A4C36846BDED}"/>
                </a:ext>
              </a:extLst>
            </p:cNvPr>
            <p:cNvSpPr txBox="1"/>
            <p:nvPr/>
          </p:nvSpPr>
          <p:spPr>
            <a:xfrm>
              <a:off x="1017994" y="4577596"/>
              <a:ext cx="87780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/>
                <a:t>Value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DFE9056-BF0A-A5C0-1BC5-661153471FCA}"/>
                </a:ext>
              </a:extLst>
            </p:cNvPr>
            <p:cNvSpPr txBox="1"/>
            <p:nvPr/>
          </p:nvSpPr>
          <p:spPr>
            <a:xfrm>
              <a:off x="3427819" y="3934143"/>
              <a:ext cx="44242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44BA23-A794-9E56-92B9-8E6203DE2FA0}"/>
                </a:ext>
              </a:extLst>
            </p:cNvPr>
            <p:cNvSpPr txBox="1"/>
            <p:nvPr/>
          </p:nvSpPr>
          <p:spPr>
            <a:xfrm>
              <a:off x="4429303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33BBA6D-A840-63A9-1DA1-4EFB880E96A4}"/>
                </a:ext>
              </a:extLst>
            </p:cNvPr>
            <p:cNvSpPr txBox="1"/>
            <p:nvPr/>
          </p:nvSpPr>
          <p:spPr>
            <a:xfrm>
              <a:off x="5430790" y="3934143"/>
              <a:ext cx="471233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009C4B5-9442-0CEB-590A-AA4293FA30A2}"/>
                </a:ext>
              </a:extLst>
            </p:cNvPr>
            <p:cNvSpPr txBox="1"/>
            <p:nvPr/>
          </p:nvSpPr>
          <p:spPr>
            <a:xfrm>
              <a:off x="6459446" y="3934143"/>
              <a:ext cx="49044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C72CF1-FC8B-755E-7EE8-ADD09AAF00D1}"/>
                </a:ext>
              </a:extLst>
            </p:cNvPr>
            <p:cNvSpPr txBox="1"/>
            <p:nvPr/>
          </p:nvSpPr>
          <p:spPr>
            <a:xfrm>
              <a:off x="7433760" y="3934143"/>
              <a:ext cx="474436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63BA250-B32E-D152-3202-A4ADB0F24DD8}"/>
                </a:ext>
              </a:extLst>
            </p:cNvPr>
            <p:cNvSpPr txBox="1"/>
            <p:nvPr/>
          </p:nvSpPr>
          <p:spPr>
            <a:xfrm>
              <a:off x="8419467" y="3934143"/>
              <a:ext cx="487242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79FB5F-7B16-1778-4E0D-663C96CA1D12}"/>
                </a:ext>
              </a:extLst>
            </p:cNvPr>
            <p:cNvSpPr txBox="1"/>
            <p:nvPr/>
          </p:nvSpPr>
          <p:spPr>
            <a:xfrm>
              <a:off x="9436733" y="3934143"/>
              <a:ext cx="464831" cy="430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131216A6-3B4C-9857-E4CD-2221B6DF6244}"/>
                </a:ext>
              </a:extLst>
            </p:cNvPr>
            <p:cNvSpPr/>
            <p:nvPr/>
          </p:nvSpPr>
          <p:spPr>
            <a:xfrm>
              <a:off x="899341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MAX</a:t>
              </a:r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948F32F4-6067-28A5-9B9B-1F2034C47966}"/>
                </a:ext>
              </a:extLst>
            </p:cNvPr>
            <p:cNvSpPr/>
            <p:nvPr/>
          </p:nvSpPr>
          <p:spPr>
            <a:xfrm>
              <a:off x="1952643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MIN</a:t>
              </a:r>
            </a:p>
          </p:txBody>
        </p:sp>
        <p:sp>
          <p:nvSpPr>
            <p:cNvPr id="54" name="Arrow: Up 53">
              <a:extLst>
                <a:ext uri="{FF2B5EF4-FFF2-40B4-BE49-F238E27FC236}">
                  <a16:creationId xmlns:a16="http://schemas.microsoft.com/office/drawing/2014/main" id="{6D8FB26D-3080-5425-1CC2-C3000B8FE774}"/>
                </a:ext>
              </a:extLst>
            </p:cNvPr>
            <p:cNvSpPr/>
            <p:nvPr/>
          </p:nvSpPr>
          <p:spPr>
            <a:xfrm>
              <a:off x="4943476" y="5221050"/>
              <a:ext cx="1276314" cy="836850"/>
            </a:xfrm>
            <a:prstGeom prst="upArrow">
              <a:avLst>
                <a:gd name="adj1" fmla="val 56531"/>
                <a:gd name="adj2" fmla="val 50833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CUR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60DB0B-B0B1-263F-CD7D-A256D300AEFD}"/>
                </a:ext>
              </a:extLst>
            </p:cNvPr>
            <p:cNvSpPr txBox="1"/>
            <p:nvPr/>
          </p:nvSpPr>
          <p:spPr>
            <a:xfrm>
              <a:off x="4593770" y="6057899"/>
              <a:ext cx="2014265" cy="6761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(halfway between</a:t>
              </a:r>
            </a:p>
            <a:p>
              <a:r>
                <a:rPr lang="en-US" sz="800" dirty="0"/>
                <a:t>MAX and MIN)</a:t>
              </a: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5DF5FA8D-3F79-2BB4-00B2-5241363566E8}"/>
              </a:ext>
            </a:extLst>
          </p:cNvPr>
          <p:cNvSpPr/>
          <p:nvPr/>
        </p:nvSpPr>
        <p:spPr>
          <a:xfrm>
            <a:off x="2190577" y="1524182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4F528-1805-7132-84C5-626EA0F4DBB9}"/>
              </a:ext>
            </a:extLst>
          </p:cNvPr>
          <p:cNvSpPr txBox="1"/>
          <p:nvPr/>
        </p:nvSpPr>
        <p:spPr>
          <a:xfrm>
            <a:off x="1126066" y="166750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805B266A-4F8A-881A-FC3F-F4412DFC16D8}"/>
              </a:ext>
            </a:extLst>
          </p:cNvPr>
          <p:cNvSpPr/>
          <p:nvPr/>
        </p:nvSpPr>
        <p:spPr>
          <a:xfrm>
            <a:off x="3738239" y="3283923"/>
            <a:ext cx="981714" cy="643688"/>
          </a:xfrm>
          <a:prstGeom prst="upArrow">
            <a:avLst>
              <a:gd name="adj1" fmla="val 56531"/>
              <a:gd name="adj2" fmla="val 5083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B261C-B5E0-6702-2A2F-FF7D7BB8C7CD}"/>
              </a:ext>
            </a:extLst>
          </p:cNvPr>
          <p:cNvSpPr txBox="1"/>
          <p:nvPr/>
        </p:nvSpPr>
        <p:spPr>
          <a:xfrm>
            <a:off x="6655076" y="2717626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return -1</a:t>
            </a:r>
          </a:p>
        </p:txBody>
      </p:sp>
    </p:spTree>
    <p:extLst>
      <p:ext uri="{BB962C8B-B14F-4D97-AF65-F5344CB8AC3E}">
        <p14:creationId xmlns:p14="http://schemas.microsoft.com/office/powerpoint/2010/main" val="166598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39F-FAAB-82BE-A614-759DE8A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Performance: Linear vs.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B944-C42C-D2D1-AB2F-84351320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(assuming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elements in list)</a:t>
            </a:r>
          </a:p>
          <a:p>
            <a:pPr>
              <a:buFontTx/>
              <a:buChar char="-"/>
            </a:pPr>
            <a:r>
              <a:rPr lang="en-US" dirty="0"/>
              <a:t>Linear: </a:t>
            </a:r>
            <a:r>
              <a:rPr lang="en-US" b="1" dirty="0"/>
              <a:t>n</a:t>
            </a:r>
            <a:r>
              <a:rPr lang="en-US" dirty="0"/>
              <a:t> iterations</a:t>
            </a:r>
          </a:p>
          <a:p>
            <a:pPr>
              <a:buFontTx/>
              <a:buChar char="-"/>
            </a:pPr>
            <a:r>
              <a:rPr lang="en-US" dirty="0"/>
              <a:t>Binary: </a:t>
            </a:r>
            <a:r>
              <a:rPr lang="en-US" b="1" dirty="0"/>
              <a:t>log(n) </a:t>
            </a:r>
            <a:r>
              <a:rPr lang="en-US" dirty="0"/>
              <a:t>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043F1-DC1D-60AC-BCAD-44BEBA803C75}"/>
              </a:ext>
            </a:extLst>
          </p:cNvPr>
          <p:cNvSpPr txBox="1"/>
          <p:nvPr/>
        </p:nvSpPr>
        <p:spPr>
          <a:xfrm>
            <a:off x="838200" y="3877733"/>
            <a:ext cx="103970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Example (10,000 element list):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linear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10000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1.5991158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            0.0187128 sec</a:t>
            </a:r>
          </a:p>
          <a:p>
            <a:pPr marL="0" indent="0">
              <a:buNone/>
            </a:pP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binary search (recursive): max </a:t>
            </a:r>
            <a:r>
              <a:rPr lang="en-US" sz="2400" b="1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14</a:t>
            </a:r>
            <a:r>
              <a:rPr lang="en-US" sz="2400" dirty="0">
                <a:latin typeface="Fantasque Sans Mono" panose="020B0609020204030204" pitchFamily="49" charset="0"/>
                <a:ea typeface="Fantasque Sans Mono" panose="020B0609020204030204" pitchFamily="49" charset="0"/>
              </a:rPr>
              <a:t> iterations     0.0263507 sec*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AB4B1-A174-03FF-3F96-023AFBAF1F8E}"/>
              </a:ext>
            </a:extLst>
          </p:cNvPr>
          <p:cNvSpPr txBox="1"/>
          <p:nvPr/>
        </p:nvSpPr>
        <p:spPr>
          <a:xfrm>
            <a:off x="1374996" y="6191276"/>
            <a:ext cx="944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*exact timing may change based on what language you use (i.e., if it supports tail recursion)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260C-4C5C-4CDE-5963-9DFFE7F22FC1}"/>
              </a:ext>
            </a:extLst>
          </p:cNvPr>
          <p:cNvGrpSpPr/>
          <p:nvPr/>
        </p:nvGrpSpPr>
        <p:grpSpPr>
          <a:xfrm>
            <a:off x="5860214" y="1886065"/>
            <a:ext cx="2225453" cy="1828516"/>
            <a:chOff x="5419947" y="1456293"/>
            <a:chExt cx="2733452" cy="2245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137393-577C-4EF9-DF9E-341CC9950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56" t="-1" b="6919"/>
            <a:stretch/>
          </p:blipFill>
          <p:spPr>
            <a:xfrm>
              <a:off x="6687093" y="1882383"/>
              <a:ext cx="1466306" cy="143960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444E60-2320-27C8-95C1-FAFDE38FC3AD}"/>
                </a:ext>
              </a:extLst>
            </p:cNvPr>
            <p:cNvSpPr txBox="1"/>
            <p:nvPr/>
          </p:nvSpPr>
          <p:spPr>
            <a:xfrm>
              <a:off x="6927700" y="1456293"/>
              <a:ext cx="872068" cy="3780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Linear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00FA8-20D5-0AEE-1029-9DFEBBFED15A}"/>
                </a:ext>
              </a:extLst>
            </p:cNvPr>
            <p:cNvSpPr txBox="1"/>
            <p:nvPr/>
          </p:nvSpPr>
          <p:spPr>
            <a:xfrm>
              <a:off x="6927701" y="3380873"/>
              <a:ext cx="872068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096B35-5617-23D3-8A18-1F198CB7B1E4}"/>
                </a:ext>
              </a:extLst>
            </p:cNvPr>
            <p:cNvSpPr txBox="1"/>
            <p:nvPr/>
          </p:nvSpPr>
          <p:spPr>
            <a:xfrm>
              <a:off x="5419947" y="2471024"/>
              <a:ext cx="1154125" cy="321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BF9F20-6569-BD4D-452E-69528C847969}"/>
              </a:ext>
            </a:extLst>
          </p:cNvPr>
          <p:cNvGrpSpPr/>
          <p:nvPr/>
        </p:nvGrpSpPr>
        <p:grpSpPr>
          <a:xfrm>
            <a:off x="8476414" y="1829085"/>
            <a:ext cx="2131524" cy="1828516"/>
            <a:chOff x="8476414" y="1829085"/>
            <a:chExt cx="2131524" cy="18285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56DEC3-FD9E-550F-7C45-E2D0D6EED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9778"/>
            <a:stretch/>
          </p:blipFill>
          <p:spPr>
            <a:xfrm>
              <a:off x="9414138" y="2163626"/>
              <a:ext cx="1193800" cy="12323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E2E3FF-27FE-0986-7ECC-428DA185AE93}"/>
                </a:ext>
              </a:extLst>
            </p:cNvPr>
            <p:cNvSpPr txBox="1"/>
            <p:nvPr/>
          </p:nvSpPr>
          <p:spPr>
            <a:xfrm>
              <a:off x="9703958" y="1829085"/>
              <a:ext cx="7099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Binary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8D6773-5A2E-141B-468B-6788DAB985CC}"/>
                </a:ext>
              </a:extLst>
            </p:cNvPr>
            <p:cNvSpPr txBox="1"/>
            <p:nvPr/>
          </p:nvSpPr>
          <p:spPr>
            <a:xfrm>
              <a:off x="9703959" y="3395991"/>
              <a:ext cx="7099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47DDD0-38AD-73A4-97FD-925E2D3FC725}"/>
                </a:ext>
              </a:extLst>
            </p:cNvPr>
            <p:cNvSpPr txBox="1"/>
            <p:nvPr/>
          </p:nvSpPr>
          <p:spPr>
            <a:xfrm>
              <a:off x="8476414" y="2655233"/>
              <a:ext cx="939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dirty="0"/>
                <a:t>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8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CB33-ADA2-5898-4924-27D8728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works with strings!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5666-E838-6566-3211-0DCA112A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(and anything else that can be assigned a numeric “key”)</a:t>
            </a:r>
          </a:p>
        </p:txBody>
      </p:sp>
    </p:spTree>
    <p:extLst>
      <p:ext uri="{BB962C8B-B14F-4D97-AF65-F5344CB8AC3E}">
        <p14:creationId xmlns:p14="http://schemas.microsoft.com/office/powerpoint/2010/main" val="661751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487-87DA-20EE-4AD3-EC397259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1A8D-90DF-6B20-2906-AE6EE9AC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examples &amp; slides: posted on GitHub</a:t>
            </a:r>
          </a:p>
          <a:p>
            <a:pPr lvl="1"/>
            <a:r>
              <a:rPr lang="en-US" dirty="0">
                <a:hlinkClick r:id="rId2"/>
              </a:rPr>
              <a:t>https://github.com/bridger-herman/search-lecture</a:t>
            </a:r>
            <a:endParaRPr lang="en-US" dirty="0"/>
          </a:p>
          <a:p>
            <a:r>
              <a:rPr lang="en-US" dirty="0"/>
              <a:t>Exercises &amp; Reflections: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D5359-F5CE-BB2E-4099-A2DB2C610EC5}"/>
              </a:ext>
            </a:extLst>
          </p:cNvPr>
          <p:cNvSpPr txBox="1"/>
          <p:nvPr/>
        </p:nvSpPr>
        <p:spPr>
          <a:xfrm>
            <a:off x="901698" y="5595435"/>
            <a:ext cx="4072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https://forms.gle/vNvfVevihq3AvchS6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80B15-B19A-224C-C475-354AF896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82" y="3256783"/>
            <a:ext cx="2292300" cy="22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A18-61CA-616D-41ED-621D1186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Roles, Assumptions,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3A4C-421B-1C05-C4B3-FE9B3A62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Roles:</a:t>
            </a:r>
          </a:p>
          <a:p>
            <a:pPr lvl="1"/>
            <a:r>
              <a:rPr lang="en-US" dirty="0"/>
              <a:t>Me: Guest Lecturer for CS 111</a:t>
            </a:r>
          </a:p>
          <a:p>
            <a:pPr lvl="1"/>
            <a:r>
              <a:rPr lang="en-US" dirty="0"/>
              <a:t>You: Students in CS 111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We are near the end of the course</a:t>
            </a:r>
          </a:p>
          <a:p>
            <a:pPr lvl="1"/>
            <a:r>
              <a:rPr lang="en-US" dirty="0"/>
              <a:t>You’ve had a chance to solve problems with</a:t>
            </a:r>
          </a:p>
          <a:p>
            <a:pPr lvl="2"/>
            <a:r>
              <a:rPr lang="en-US" dirty="0"/>
              <a:t>Branching, Loops, Functions</a:t>
            </a:r>
          </a:p>
          <a:p>
            <a:pPr lvl="2"/>
            <a:r>
              <a:rPr lang="en-US" dirty="0"/>
              <a:t>Strings, Lists, Recursion</a:t>
            </a:r>
          </a:p>
          <a:p>
            <a:pPr lvl="1"/>
            <a:r>
              <a:rPr lang="en-US" dirty="0"/>
              <a:t>You have not explicitly worked with:</a:t>
            </a:r>
          </a:p>
          <a:p>
            <a:pPr lvl="2"/>
            <a:r>
              <a:rPr lang="en-US" dirty="0"/>
              <a:t>Any search algorithms</a:t>
            </a:r>
          </a:p>
          <a:p>
            <a:r>
              <a:rPr lang="en-US" dirty="0"/>
              <a:t>Expectations:</a:t>
            </a:r>
          </a:p>
          <a:p>
            <a:pPr lvl="1"/>
            <a:r>
              <a:rPr lang="en-US" dirty="0"/>
              <a:t>There are no “wrong” answers (or questions!)</a:t>
            </a:r>
          </a:p>
          <a:p>
            <a:pPr lvl="1"/>
            <a:r>
              <a:rPr lang="en-US" dirty="0"/>
              <a:t>Be Present*</a:t>
            </a:r>
          </a:p>
        </p:txBody>
      </p:sp>
    </p:spTree>
    <p:extLst>
      <p:ext uri="{BB962C8B-B14F-4D97-AF65-F5344CB8AC3E}">
        <p14:creationId xmlns:p14="http://schemas.microsoft.com/office/powerpoint/2010/main" val="384514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61E-D367-6D94-99D0-A037CEC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1DB2-5BB0-C64E-4F96-14950B55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Introductions &amp; Expectations</a:t>
            </a:r>
          </a:p>
          <a:p>
            <a:r>
              <a:rPr lang="en-US" dirty="0"/>
              <a:t>Linear Search (quickly)</a:t>
            </a:r>
          </a:p>
          <a:p>
            <a:r>
              <a:rPr lang="en-US" dirty="0"/>
              <a:t>Binary Search (the rest)</a:t>
            </a:r>
          </a:p>
          <a:p>
            <a:r>
              <a:rPr lang="en-US" dirty="0"/>
              <a:t>Exercises &amp; Reflections (async)</a:t>
            </a:r>
          </a:p>
        </p:txBody>
      </p:sp>
    </p:spTree>
    <p:extLst>
      <p:ext uri="{BB962C8B-B14F-4D97-AF65-F5344CB8AC3E}">
        <p14:creationId xmlns:p14="http://schemas.microsoft.com/office/powerpoint/2010/main" val="36150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B7E-076F-5B3F-858A-2EB03C2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search algorithms?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FAE04-3779-FA1D-D613-B7D5CD061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20" y="1961654"/>
            <a:ext cx="4500424" cy="366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B58C19-1FB8-F36A-187E-BB099BA1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75" y="1961654"/>
            <a:ext cx="3863072" cy="2302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2E43A-9361-3E61-2368-FB3BE6A2BB68}"/>
              </a:ext>
            </a:extLst>
          </p:cNvPr>
          <p:cNvSpPr txBox="1"/>
          <p:nvPr/>
        </p:nvSpPr>
        <p:spPr>
          <a:xfrm>
            <a:off x="1278932" y="1506022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something in a large collection of “stuff”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5688D-7367-FA9E-0028-32DAE1AA57F1}"/>
              </a:ext>
            </a:extLst>
          </p:cNvPr>
          <p:cNvSpPr txBox="1"/>
          <p:nvPr/>
        </p:nvSpPr>
        <p:spPr>
          <a:xfrm>
            <a:off x="7381329" y="151344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text in an article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1B137-4820-CCD8-4421-9B2039B18675}"/>
              </a:ext>
            </a:extLst>
          </p:cNvPr>
          <p:cNvSpPr txBox="1"/>
          <p:nvPr/>
        </p:nvSpPr>
        <p:spPr>
          <a:xfrm>
            <a:off x="7137479" y="4882891"/>
            <a:ext cx="2638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shortest path,</a:t>
            </a:r>
          </a:p>
          <a:p>
            <a:r>
              <a:rPr lang="en-US" dirty="0"/>
              <a:t>keyboard autocomplete,</a:t>
            </a:r>
          </a:p>
          <a:p>
            <a:r>
              <a:rPr lang="en-US" dirty="0"/>
              <a:t>solving puzzles, …</a:t>
            </a:r>
          </a:p>
        </p:txBody>
      </p:sp>
    </p:spTree>
    <p:extLst>
      <p:ext uri="{BB962C8B-B14F-4D97-AF65-F5344CB8AC3E}">
        <p14:creationId xmlns:p14="http://schemas.microsoft.com/office/powerpoint/2010/main" val="198226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77DEF5-1690-B2C5-8E38-323299B3A79C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E9296-DE74-C19E-27C0-2FA60C20559A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BEAAFD-CDEB-8CA8-BDEB-5BEC81583014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F095D-2414-9AEA-CD64-24F89D088C6C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E85F53-CF2F-A6F8-8E55-A6A765962DF8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5466F-E5E4-348D-424F-E78B0969E0A8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CAEDD9-5F4B-ADDF-F9F7-F8245B85D8A6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7C7A19-8F43-90EA-51D0-151F793AB888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A3C24-20BE-FEEF-DEF9-2D000D5B343E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4EA3ED-FF28-9D10-7F99-079832AD1239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DD3621-F7A3-DFEE-EF8C-579A17406CC6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01262-F9DF-0D22-A053-FCC7A9236995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89DEF-91E6-2C97-CD95-A865587FA50B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A4992-8303-4A1C-4C4B-C7E2E400CBAD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FE7F8-3D3A-4EB2-5FFB-597CB1ACB140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42FF0-FE25-C02F-F2FD-E27FC0D155FD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5A563-9677-D770-1C81-0D5DBE7F6BC8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566E6-9842-998A-1F51-9586DF0CFFD3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504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00967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DD049D33-6EEE-ED5C-7471-57731E8D9B55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7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 25">
            <a:extLst>
              <a:ext uri="{FF2B5EF4-FFF2-40B4-BE49-F238E27FC236}">
                <a16:creationId xmlns:a16="http://schemas.microsoft.com/office/drawing/2014/main" id="{2DBDB86B-A507-CE4B-2E91-10AA679816C8}"/>
              </a:ext>
            </a:extLst>
          </p:cNvPr>
          <p:cNvSpPr/>
          <p:nvPr/>
        </p:nvSpPr>
        <p:spPr>
          <a:xfrm>
            <a:off x="3349970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4D46-FB79-7EC3-501C-387A12F3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78EA-1498-3EF3-837B-0BB541B6A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Check one item at a time, see if it’s the same</a:t>
            </a:r>
          </a:p>
          <a:p>
            <a:r>
              <a:rPr lang="en-US" dirty="0"/>
              <a:t>Repeat until we find the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694DB-8F54-ACCD-ADF0-DAF84BC98951}"/>
              </a:ext>
            </a:extLst>
          </p:cNvPr>
          <p:cNvSpPr/>
          <p:nvPr/>
        </p:nvSpPr>
        <p:spPr>
          <a:xfrm>
            <a:off x="21971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732B-712D-F03A-E987-21C0D62990E4}"/>
              </a:ext>
            </a:extLst>
          </p:cNvPr>
          <p:cNvSpPr/>
          <p:nvPr/>
        </p:nvSpPr>
        <p:spPr>
          <a:xfrm>
            <a:off x="319858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0C16A-86AD-832A-284A-607D50FA7755}"/>
              </a:ext>
            </a:extLst>
          </p:cNvPr>
          <p:cNvSpPr/>
          <p:nvPr/>
        </p:nvSpPr>
        <p:spPr>
          <a:xfrm>
            <a:off x="4200072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F081B-A362-9730-AC5E-14964FBBDEE9}"/>
              </a:ext>
            </a:extLst>
          </p:cNvPr>
          <p:cNvSpPr/>
          <p:nvPr/>
        </p:nvSpPr>
        <p:spPr>
          <a:xfrm>
            <a:off x="5201558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7DF22-FAC1-D9A4-E354-5415AE35CBD1}"/>
              </a:ext>
            </a:extLst>
          </p:cNvPr>
          <p:cNvSpPr/>
          <p:nvPr/>
        </p:nvSpPr>
        <p:spPr>
          <a:xfrm>
            <a:off x="6203044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0D888D-9FA2-3933-5C80-D40C6E1E30F7}"/>
              </a:ext>
            </a:extLst>
          </p:cNvPr>
          <p:cNvSpPr/>
          <p:nvPr/>
        </p:nvSpPr>
        <p:spPr>
          <a:xfrm>
            <a:off x="720453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2A7EA-AFD0-52D9-CE80-673E375ADBE0}"/>
              </a:ext>
            </a:extLst>
          </p:cNvPr>
          <p:cNvSpPr/>
          <p:nvPr/>
        </p:nvSpPr>
        <p:spPr>
          <a:xfrm>
            <a:off x="8206016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8DDC-8893-9E06-017F-3390FCF92DFC}"/>
              </a:ext>
            </a:extLst>
          </p:cNvPr>
          <p:cNvSpPr/>
          <p:nvPr/>
        </p:nvSpPr>
        <p:spPr>
          <a:xfrm>
            <a:off x="9207500" y="3892876"/>
            <a:ext cx="787400" cy="6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29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5E4E919-C782-5A9C-5623-3703536B175D}"/>
              </a:ext>
            </a:extLst>
          </p:cNvPr>
          <p:cNvSpPr/>
          <p:nvPr/>
        </p:nvSpPr>
        <p:spPr>
          <a:xfrm>
            <a:off x="2348484" y="4701619"/>
            <a:ext cx="484632" cy="601613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597B6-C4B2-2DE2-5AD4-66932272CEB7}"/>
              </a:ext>
            </a:extLst>
          </p:cNvPr>
          <p:cNvSpPr txBox="1"/>
          <p:nvPr/>
        </p:nvSpPr>
        <p:spPr>
          <a:xfrm>
            <a:off x="2426332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C3D10A-1589-50AF-EF7F-1B0805B89FAF}"/>
              </a:ext>
            </a:extLst>
          </p:cNvPr>
          <p:cNvSpPr txBox="1"/>
          <p:nvPr/>
        </p:nvSpPr>
        <p:spPr>
          <a:xfrm>
            <a:off x="1138862" y="342396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C202C-18F7-0A3A-E3D7-87FAE95F93F1}"/>
              </a:ext>
            </a:extLst>
          </p:cNvPr>
          <p:cNvSpPr txBox="1"/>
          <p:nvPr/>
        </p:nvSpPr>
        <p:spPr>
          <a:xfrm>
            <a:off x="1138862" y="40581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7C703-0CCE-B992-872C-D41CB3B59CE2}"/>
              </a:ext>
            </a:extLst>
          </p:cNvPr>
          <p:cNvSpPr txBox="1"/>
          <p:nvPr/>
        </p:nvSpPr>
        <p:spPr>
          <a:xfrm>
            <a:off x="3427818" y="3414713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BA04D-DFCC-AC26-9F7A-981FF7DACC3E}"/>
              </a:ext>
            </a:extLst>
          </p:cNvPr>
          <p:cNvSpPr txBox="1"/>
          <p:nvPr/>
        </p:nvSpPr>
        <p:spPr>
          <a:xfrm>
            <a:off x="4429304" y="341471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CAE0F-90A4-428E-3CA9-920772FCC9D0}"/>
              </a:ext>
            </a:extLst>
          </p:cNvPr>
          <p:cNvSpPr txBox="1"/>
          <p:nvPr/>
        </p:nvSpPr>
        <p:spPr>
          <a:xfrm>
            <a:off x="5430790" y="3414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84043-D5A0-49A2-CD31-948E0104FE76}"/>
              </a:ext>
            </a:extLst>
          </p:cNvPr>
          <p:cNvSpPr txBox="1"/>
          <p:nvPr/>
        </p:nvSpPr>
        <p:spPr>
          <a:xfrm>
            <a:off x="6459449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A87DB7-EC91-C231-A3A8-D6C7AD17F592}"/>
              </a:ext>
            </a:extLst>
          </p:cNvPr>
          <p:cNvSpPr txBox="1"/>
          <p:nvPr/>
        </p:nvSpPr>
        <p:spPr>
          <a:xfrm>
            <a:off x="7433762" y="34147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8B5EDC-FD54-8418-3B28-A5EB66540546}"/>
              </a:ext>
            </a:extLst>
          </p:cNvPr>
          <p:cNvSpPr txBox="1"/>
          <p:nvPr/>
        </p:nvSpPr>
        <p:spPr>
          <a:xfrm>
            <a:off x="8419468" y="34147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C13A1-B1E4-CC93-A9AA-787261560149}"/>
              </a:ext>
            </a:extLst>
          </p:cNvPr>
          <p:cNvSpPr txBox="1"/>
          <p:nvPr/>
        </p:nvSpPr>
        <p:spPr>
          <a:xfrm>
            <a:off x="9436732" y="3414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BA86FD-99C9-FA50-6E2D-99AD39BA098E}"/>
              </a:ext>
            </a:extLst>
          </p:cNvPr>
          <p:cNvSpPr/>
          <p:nvPr/>
        </p:nvSpPr>
        <p:spPr>
          <a:xfrm>
            <a:off x="5970775" y="2312548"/>
            <a:ext cx="698500" cy="6985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3CF1994A-3E5D-6573-0E03-B76FF581018C}"/>
              </a:ext>
            </a:extLst>
          </p:cNvPr>
          <p:cNvSpPr/>
          <p:nvPr/>
        </p:nvSpPr>
        <p:spPr>
          <a:xfrm>
            <a:off x="4351456" y="4701619"/>
            <a:ext cx="484632" cy="601613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3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enseTheme">
  <a:themeElements>
    <a:clrScheme name="BridgerColors">
      <a:dk1>
        <a:srgbClr val="3A3838"/>
      </a:dk1>
      <a:lt1>
        <a:sysClr val="window" lastClr="FFFFFF"/>
      </a:lt1>
      <a:dk2>
        <a:srgbClr val="44546A"/>
      </a:dk2>
      <a:lt2>
        <a:srgbClr val="E7E6E6"/>
      </a:lt2>
      <a:accent1>
        <a:srgbClr val="3B57B4"/>
      </a:accent1>
      <a:accent2>
        <a:srgbClr val="DA8970"/>
      </a:accent2>
      <a:accent3>
        <a:srgbClr val="A5A5A5"/>
      </a:accent3>
      <a:accent4>
        <a:srgbClr val="A539C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ncode">
      <a:majorFont>
        <a:latin typeface="Encode Sans Condensed"/>
        <a:ea typeface=""/>
        <a:cs typeface=""/>
      </a:majorFont>
      <a:minorFont>
        <a:latin typeface="Encod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enseTheme" id="{1AA252F4-69E5-4933-8D1C-B0250F6155C1}" vid="{0141DA6D-47FF-4C4D-8A4B-1747549A4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DefenseTheme</Template>
  <TotalTime>580</TotalTime>
  <Words>1235</Words>
  <Application>Microsoft Office PowerPoint</Application>
  <PresentationFormat>Widescreen</PresentationFormat>
  <Paragraphs>495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Encode Sans</vt:lpstr>
      <vt:lpstr>Encode Sans Condensed</vt:lpstr>
      <vt:lpstr>Fantasque Sans Mono</vt:lpstr>
      <vt:lpstr>DefenseTheme</vt:lpstr>
      <vt:lpstr>Linear &amp; Binary Search</vt:lpstr>
      <vt:lpstr>Introductions</vt:lpstr>
      <vt:lpstr>Roles, Assumptions, and Expectations</vt:lpstr>
      <vt:lpstr>Roadmap</vt:lpstr>
      <vt:lpstr>What are search algorithms?</vt:lpstr>
      <vt:lpstr>Linear Search</vt:lpstr>
      <vt:lpstr>Linear Search</vt:lpstr>
      <vt:lpstr>Linear Search</vt:lpstr>
      <vt:lpstr>Linear Search</vt:lpstr>
      <vt:lpstr>Linear Search</vt:lpstr>
      <vt:lpstr>Linear Search</vt:lpstr>
      <vt:lpstr>Linear Search: Code</vt:lpstr>
      <vt:lpstr>Linear Search: Pitfalls</vt:lpstr>
      <vt:lpstr>Linear Search: Pitfalls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Search: Algorithm</vt:lpstr>
      <vt:lpstr>Binary Search: Code</vt:lpstr>
      <vt:lpstr>Binary Search: Iterative Approach</vt:lpstr>
      <vt:lpstr>Binary Search: Recursive Approach</vt:lpstr>
      <vt:lpstr>Worst Case Performance: Linear vs. Binary</vt:lpstr>
      <vt:lpstr>Also works with strings!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Bridger Herman</dc:creator>
  <cp:lastModifiedBy>Bridger Herman</cp:lastModifiedBy>
  <cp:revision>18</cp:revision>
  <dcterms:created xsi:type="dcterms:W3CDTF">2024-05-10T16:07:05Z</dcterms:created>
  <dcterms:modified xsi:type="dcterms:W3CDTF">2024-05-13T17:56:48Z</dcterms:modified>
</cp:coreProperties>
</file>