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9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90" r:id="rId19"/>
    <p:sldId id="273" r:id="rId20"/>
    <p:sldId id="275" r:id="rId21"/>
    <p:sldId id="276" r:id="rId22"/>
    <p:sldId id="277" r:id="rId23"/>
    <p:sldId id="278" r:id="rId24"/>
    <p:sldId id="281" r:id="rId25"/>
    <p:sldId id="283" r:id="rId26"/>
    <p:sldId id="289" r:id="rId27"/>
    <p:sldId id="288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581F-DB41-BC43-2506-72698856F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6E6DB-B9F7-B462-46F4-15D81300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2DB3-2444-43BA-3308-CCAA1216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3F8C-4AE5-A5E9-2B99-325B706C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A39F-625E-5909-8CF8-3E2A3955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C6BC-5E7C-F25B-40B5-22A633AB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11C19-BCA9-AA26-93D5-5E79B9C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F7752-C326-E805-C269-7046CEE6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4295F-1A5C-8847-ACB5-714E9BFD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F3F6F-55EF-5B04-71FD-A8DB174A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0A950-B6E8-B567-3FE4-5C1CB5F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EF25-398D-C786-DD0A-26CF57C4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F1A11-7C9D-3562-8C69-7B726CD1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DEFF-AD67-0231-2B2C-E7C66BA6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08AD-E4E8-557D-DA3B-8DB75C23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F2B4-2DC6-8A1F-54AA-2DFC219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32DAB-286B-D48F-8375-0718D3ED3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7EB3-3BB2-2228-369A-9B0EC3BC8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3153-FE69-1747-C46B-85A3561C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C7D4-05C3-7578-1454-DA1AF7FF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9640-0E22-488D-931E-5AC4D3F4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9AC-09FC-75F6-32E6-9ACBC69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3C3C-EBE5-6C3B-C6F0-BB5CED0F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1"/>
              </a:buClr>
              <a:buFont typeface="Encode Sans" pitchFamily="2" charset="0"/>
              <a:buChar char="-"/>
              <a:defRPr/>
            </a:lvl1pPr>
            <a:lvl2pPr marL="685800" indent="-228600">
              <a:buClr>
                <a:schemeClr val="tx1"/>
              </a:buClr>
              <a:buFont typeface="Encode Sans" pitchFamily="2" charset="0"/>
              <a:buChar char="-"/>
              <a:defRPr/>
            </a:lvl2pPr>
            <a:lvl3pPr marL="1143000" indent="-228600">
              <a:buClr>
                <a:schemeClr val="tx1"/>
              </a:buClr>
              <a:buFont typeface="Encode Sans" pitchFamily="2" charset="0"/>
              <a:buChar char="-"/>
              <a:defRPr/>
            </a:lvl3pPr>
            <a:lvl4pPr marL="1600200" indent="-228600">
              <a:buClr>
                <a:schemeClr val="tx1"/>
              </a:buClr>
              <a:buFont typeface="Encode Sans" pitchFamily="2" charset="0"/>
              <a:buChar char="-"/>
              <a:defRPr/>
            </a:lvl4pPr>
            <a:lvl5pPr marL="2057400" indent="-228600">
              <a:buClr>
                <a:schemeClr val="tx1"/>
              </a:buClr>
              <a:buFont typeface="Encode Sans" pitchFamily="2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4352-9A8A-3FE5-58CE-4F8FA85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689E-2B1B-6411-7A3C-BEA3CFD6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7364-7C31-96CF-9C5E-F5C9C8A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adma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9AC-09FC-75F6-32E6-9ACBC69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4352-9A8A-3FE5-58CE-4F8FA85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689E-2B1B-6411-7A3C-BEA3CFD6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7364-7C31-96CF-9C5E-F5C9C8A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3AE6-9AEA-F6FB-45C9-04C8A99D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1381-60FB-6D28-30D2-2D94EC92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8D56-B076-1021-E0B4-7DD177CE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FCAD-1059-399E-1E5D-D177B23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8076-F070-0F47-EA58-50287584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1AFF-E196-59F0-3263-FD9B099D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39BF-D59E-7493-FC86-A26C855E1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Encode Sans" pitchFamily="2" charset="0"/>
              <a:buChar char="-"/>
              <a:defRPr/>
            </a:lvl1pPr>
            <a:lvl2pPr marL="685800" indent="-228600">
              <a:buClr>
                <a:schemeClr val="tx1"/>
              </a:buClr>
              <a:buFont typeface="Encode Sans" pitchFamily="2" charset="0"/>
              <a:buChar char="-"/>
              <a:defRPr/>
            </a:lvl2pPr>
            <a:lvl3pPr marL="1143000" indent="-228600">
              <a:buClr>
                <a:schemeClr val="tx1"/>
              </a:buClr>
              <a:buFont typeface="Encode Sans" pitchFamily="2" charset="0"/>
              <a:buChar char="-"/>
              <a:defRPr/>
            </a:lvl3pPr>
            <a:lvl4pPr marL="1600200" indent="-228600">
              <a:buClr>
                <a:schemeClr val="tx1"/>
              </a:buClr>
              <a:buFont typeface="Encode Sans" pitchFamily="2" charset="0"/>
              <a:buChar char="-"/>
              <a:defRPr/>
            </a:lvl4pPr>
            <a:lvl5pPr marL="2057400" indent="-228600">
              <a:buClr>
                <a:schemeClr val="tx1"/>
              </a:buClr>
              <a:buFont typeface="Encode Sans" pitchFamily="2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D4D46-B626-F276-E8F1-0652F243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Encode Sans" pitchFamily="2" charset="0"/>
              <a:buChar char="-"/>
              <a:defRPr/>
            </a:lvl1pPr>
            <a:lvl2pPr marL="685800" indent="-228600">
              <a:buClr>
                <a:schemeClr val="tx1"/>
              </a:buClr>
              <a:buFont typeface="Encode Sans" pitchFamily="2" charset="0"/>
              <a:buChar char="-"/>
              <a:defRPr/>
            </a:lvl2pPr>
            <a:lvl3pPr marL="1143000" indent="-228600">
              <a:buClr>
                <a:schemeClr val="tx1"/>
              </a:buClr>
              <a:buFont typeface="Encode Sans" pitchFamily="2" charset="0"/>
              <a:buChar char="-"/>
              <a:defRPr/>
            </a:lvl3pPr>
            <a:lvl4pPr marL="1600200" indent="-228600">
              <a:buClr>
                <a:schemeClr val="tx1"/>
              </a:buClr>
              <a:buFont typeface="Encode Sans" pitchFamily="2" charset="0"/>
              <a:buChar char="-"/>
              <a:defRPr/>
            </a:lvl4pPr>
            <a:lvl5pPr marL="2057400" indent="-228600">
              <a:buClr>
                <a:schemeClr val="tx1"/>
              </a:buClr>
              <a:buFont typeface="Encode Sans" pitchFamily="2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B3C3-CB78-7393-E969-C9B0FA1C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D78A-243E-0D25-791C-AB4490B0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943F-FC3C-9820-D145-58D69F3A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3B46-015F-5FE2-D8D4-ED3BC60A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0DA0-0F50-E0D8-FAD0-357C4720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AF2C9-C2C7-2749-F11D-425FA42D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18350-4AD3-EE6F-5505-0210D2158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847AA-7E31-CC73-9E4D-6041E94E7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EBAC1-E7EC-E458-5707-6BF1D870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5E007-C1B0-68F2-D176-70BC3299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8F2EE-961C-9C0E-2159-BA6919BB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F677-1A7E-FD12-0EA2-CECACB54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10CE-48F0-C0CA-7401-FA1FE02F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32CD9-5F13-341E-FD6A-2F42049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A56D-AAD2-1E3E-9C8A-FD615E5E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6DBEF-D27E-62C5-14B0-75D273A6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190B2-CF08-42C0-BFC7-DADFF83F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FF492-E813-D0A5-5DA0-6FFE1A50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83C3-B9CC-1E04-C31D-A298EB2B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B70C-412A-2E5E-8528-B6AA93EC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7A8FB-1F40-EB22-1B76-AD3ED0C8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49FA8-0B79-6FFB-F37A-0C24A426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CB2A3-E648-EDCA-7888-2340B7D5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D8E2-712D-03C6-F336-56A01E50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E379E-F017-9F86-E035-BB1F430A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74B1-4C58-47E9-B033-4E586D49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4968E-A134-E301-D389-9D9953585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8EC1-91E0-963B-B25C-41CFEB2B8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67AE-5E9C-A171-6D8F-DBAC395E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NvfVevihq3AvchS6" TargetMode="External"/><Relationship Id="rId2" Type="http://schemas.openxmlformats.org/officeDocument/2006/relationships/hyperlink" Target="https://github.com/bridger-herman/search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3A1D-9FF7-C2BE-FFD7-DF8775C5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&amp; 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4434D-8353-C566-77C0-AC0474F9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Tuesday, 2024-05-14</a:t>
            </a:r>
          </a:p>
        </p:txBody>
      </p:sp>
    </p:spTree>
    <p:extLst>
      <p:ext uri="{BB962C8B-B14F-4D97-AF65-F5344CB8AC3E}">
        <p14:creationId xmlns:p14="http://schemas.microsoft.com/office/powerpoint/2010/main" val="40875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 25">
            <a:extLst>
              <a:ext uri="{FF2B5EF4-FFF2-40B4-BE49-F238E27FC236}">
                <a16:creationId xmlns:a16="http://schemas.microsoft.com/office/drawing/2014/main" id="{2DBDB86B-A507-CE4B-2E91-10AA679816C8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3CF1994A-3E5D-6573-0E03-B76FF581018C}"/>
              </a:ext>
            </a:extLst>
          </p:cNvPr>
          <p:cNvSpPr/>
          <p:nvPr/>
        </p:nvSpPr>
        <p:spPr>
          <a:xfrm>
            <a:off x="4351456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 25">
            <a:extLst>
              <a:ext uri="{FF2B5EF4-FFF2-40B4-BE49-F238E27FC236}">
                <a16:creationId xmlns:a16="http://schemas.microsoft.com/office/drawing/2014/main" id="{2DBDB86B-A507-CE4B-2E91-10AA679816C8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443137C-B59D-8F67-D623-3A0E000801CB}"/>
              </a:ext>
            </a:extLst>
          </p:cNvPr>
          <p:cNvSpPr/>
          <p:nvPr/>
        </p:nvSpPr>
        <p:spPr>
          <a:xfrm>
            <a:off x="7355914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8209A7BE-2449-FC6B-0514-C3C4153C0E4F}"/>
              </a:ext>
            </a:extLst>
          </p:cNvPr>
          <p:cNvSpPr/>
          <p:nvPr/>
        </p:nvSpPr>
        <p:spPr>
          <a:xfrm>
            <a:off x="4358087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50D3815-F73F-4D9C-2758-870D9C89EF77}"/>
              </a:ext>
            </a:extLst>
          </p:cNvPr>
          <p:cNvSpPr/>
          <p:nvPr/>
        </p:nvSpPr>
        <p:spPr>
          <a:xfrm>
            <a:off x="5404312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5C7B97D-9D34-21F7-F88A-2844CDE9A3A3}"/>
              </a:ext>
            </a:extLst>
          </p:cNvPr>
          <p:cNvSpPr/>
          <p:nvPr/>
        </p:nvSpPr>
        <p:spPr>
          <a:xfrm>
            <a:off x="6380113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 25">
            <a:extLst>
              <a:ext uri="{FF2B5EF4-FFF2-40B4-BE49-F238E27FC236}">
                <a16:creationId xmlns:a16="http://schemas.microsoft.com/office/drawing/2014/main" id="{2DBDB86B-A507-CE4B-2E91-10AA679816C8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7136572" y="3793292"/>
            <a:ext cx="897668" cy="89766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443137C-B59D-8F67-D623-3A0E000801CB}"/>
              </a:ext>
            </a:extLst>
          </p:cNvPr>
          <p:cNvSpPr/>
          <p:nvPr/>
        </p:nvSpPr>
        <p:spPr>
          <a:xfrm>
            <a:off x="7355914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8209A7BE-2449-FC6B-0514-C3C4153C0E4F}"/>
              </a:ext>
            </a:extLst>
          </p:cNvPr>
          <p:cNvSpPr/>
          <p:nvPr/>
        </p:nvSpPr>
        <p:spPr>
          <a:xfrm>
            <a:off x="4358087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50D3815-F73F-4D9C-2758-870D9C89EF77}"/>
              </a:ext>
            </a:extLst>
          </p:cNvPr>
          <p:cNvSpPr/>
          <p:nvPr/>
        </p:nvSpPr>
        <p:spPr>
          <a:xfrm>
            <a:off x="5404312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5C7B97D-9D34-21F7-F88A-2844CDE9A3A3}"/>
              </a:ext>
            </a:extLst>
          </p:cNvPr>
          <p:cNvSpPr/>
          <p:nvPr/>
        </p:nvSpPr>
        <p:spPr>
          <a:xfrm>
            <a:off x="6380113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891E-8B56-DBAE-952A-A8D12A66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63E-12F3-28B5-CD03-1D297537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D1A88-0C7C-F829-4A14-750D2D6EEA54}"/>
              </a:ext>
            </a:extLst>
          </p:cNvPr>
          <p:cNvSpPr txBox="1"/>
          <p:nvPr/>
        </p:nvSpPr>
        <p:spPr>
          <a:xfrm>
            <a:off x="1652315" y="1456293"/>
            <a:ext cx="888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(you are welcome to follow along and write code, or not – the examples will be posted)</a:t>
            </a:r>
          </a:p>
        </p:txBody>
      </p:sp>
    </p:spTree>
    <p:extLst>
      <p:ext uri="{BB962C8B-B14F-4D97-AF65-F5344CB8AC3E}">
        <p14:creationId xmlns:p14="http://schemas.microsoft.com/office/powerpoint/2010/main" val="20550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6EB0-7EC7-EC32-433C-2A79AD3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0566-2C99-216B-03B7-961A5AB0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our list of values is REALLY long?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9F6E-EE50-826C-2885-CEC5E9F6E3C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0B7F4-5986-1EC7-7EA4-F9E0A37C05D8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B978A-2D3D-0254-E5BC-4F8EF3235C3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4F0D0-A028-215B-3994-0882E07C1EEE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49A72-EE87-74C0-5303-B83D4A7BD77E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EFD56-60AE-23FF-8900-3299FC679E41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F79FD-6FE8-BA7D-B552-22578EE3849C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E7006-3DDF-0D6C-5CE1-54A7B0B3ECC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40084-D797-E502-1978-ADB4FF8CAC01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B998E-C5CC-F560-02E1-32BF6B90397C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23C4F-E10F-D64B-E1C3-C8697F2CEF1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96A1E-F12F-63B6-D3DE-9C9BE0C1D529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6C3F5-44C3-14F7-F557-FD5B8EA98B56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27F95A-0E06-6869-5A35-05C5D45003B4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D5DFA-097D-FB38-D374-E50419014DB0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F2B0A6-21EF-7614-B6B4-7B63925EAFFB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BE901-C119-9CA9-5B6D-CBCD44C37577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9BEF6-0C75-7439-6AEC-CC8DC5DF0F87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5577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6EB0-7EC7-EC32-433C-2A79AD3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0566-2C99-216B-03B7-961A5AB0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our list of values is REALLY long?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9F6E-EE50-826C-2885-CEC5E9F6E3C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E7006-3DDF-0D6C-5CE1-54A7B0B3ECC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40084-D797-E502-1978-ADB4FF8CAC01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B998E-C5CC-F560-02E1-32BF6B90397C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23C4F-E10F-D64B-E1C3-C8697F2CEF1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9BEF6-0C75-7439-6AEC-CC8DC5DF0F87}"/>
              </a:ext>
            </a:extLst>
          </p:cNvPr>
          <p:cNvSpPr txBox="1"/>
          <p:nvPr/>
        </p:nvSpPr>
        <p:spPr>
          <a:xfrm>
            <a:off x="9048743" y="34560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7,000,000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3BB6C-57EE-7B5F-1AAA-79AEB1CC2054}"/>
              </a:ext>
            </a:extLst>
          </p:cNvPr>
          <p:cNvSpPr txBox="1"/>
          <p:nvPr/>
        </p:nvSpPr>
        <p:spPr>
          <a:xfrm>
            <a:off x="5831344" y="3784045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524D5-DEF2-0D35-8D41-1458CB86CCD5}"/>
              </a:ext>
            </a:extLst>
          </p:cNvPr>
          <p:cNvSpPr txBox="1"/>
          <p:nvPr/>
        </p:nvSpPr>
        <p:spPr>
          <a:xfrm>
            <a:off x="2072474" y="5589686"/>
            <a:ext cx="824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Worst Case: iterations = number of elements in list.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470075-BB16-09BC-C837-36731233FB25}"/>
              </a:ext>
            </a:extLst>
          </p:cNvPr>
          <p:cNvSpPr/>
          <p:nvPr/>
        </p:nvSpPr>
        <p:spPr>
          <a:xfrm>
            <a:off x="8839200" y="3378235"/>
            <a:ext cx="1524000" cy="5232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</a:t>
            </a:r>
          </a:p>
        </p:txBody>
      </p:sp>
    </p:spTree>
    <p:extLst>
      <p:ext uri="{BB962C8B-B14F-4D97-AF65-F5344CB8AC3E}">
        <p14:creationId xmlns:p14="http://schemas.microsoft.com/office/powerpoint/2010/main" val="353902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1172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1952643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</p:spTree>
    <p:extLst>
      <p:ext uri="{BB962C8B-B14F-4D97-AF65-F5344CB8AC3E}">
        <p14:creationId xmlns:p14="http://schemas.microsoft.com/office/powerpoint/2010/main" val="45683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0EF91-D5A4-174C-C8F6-4AE3AD6A1ECA}"/>
              </a:ext>
            </a:extLst>
          </p:cNvPr>
          <p:cNvSpPr/>
          <p:nvPr/>
        </p:nvSpPr>
        <p:spPr>
          <a:xfrm>
            <a:off x="5055419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17   ??  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1952643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AF8EEDB-8BCC-0256-5D09-315BB43849C0}"/>
              </a:ext>
            </a:extLst>
          </p:cNvPr>
          <p:cNvSpPr/>
          <p:nvPr/>
        </p:nvSpPr>
        <p:spPr>
          <a:xfrm>
            <a:off x="494347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989AF-2837-6467-DB0A-0C9655586C74}"/>
              </a:ext>
            </a:extLst>
          </p:cNvPr>
          <p:cNvSpPr txBox="1"/>
          <p:nvPr/>
        </p:nvSpPr>
        <p:spPr>
          <a:xfrm>
            <a:off x="4593772" y="605790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(halfway between</a:t>
            </a:r>
          </a:p>
          <a:p>
            <a:r>
              <a:rPr lang="en-US" dirty="0"/>
              <a:t>HI and LO)</a:t>
            </a:r>
          </a:p>
        </p:txBody>
      </p:sp>
    </p:spTree>
    <p:extLst>
      <p:ext uri="{BB962C8B-B14F-4D97-AF65-F5344CB8AC3E}">
        <p14:creationId xmlns:p14="http://schemas.microsoft.com/office/powerpoint/2010/main" val="234631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B316-D111-96FB-CA53-61F41FAD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endParaRPr lang="en-US" b="1" dirty="0"/>
          </a:p>
        </p:txBody>
      </p:sp>
      <p:pic>
        <p:nvPicPr>
          <p:cNvPr id="4" name="Picture 3" descr="Bridger, a smaller white man with short brown hair, wearing VR glasses, surrounded by a colorful visualization depicting ocean current data">
            <a:extLst>
              <a:ext uri="{FF2B5EF4-FFF2-40B4-BE49-F238E27FC236}">
                <a16:creationId xmlns:a16="http://schemas.microsoft.com/office/drawing/2014/main" id="{804F6146-87A5-87E6-83A3-A19148A6DF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1564"/>
            <a:ext cx="5938540" cy="2969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E4D7F-5168-F455-3561-3A986A1E0490}"/>
              </a:ext>
            </a:extLst>
          </p:cNvPr>
          <p:cNvSpPr txBox="1"/>
          <p:nvPr/>
        </p:nvSpPr>
        <p:spPr>
          <a:xfrm>
            <a:off x="7143501" y="3352800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Bridger</a:t>
            </a:r>
            <a:r>
              <a:rPr lang="en-US" sz="2400" dirty="0"/>
              <a:t> Herman</a:t>
            </a:r>
          </a:p>
        </p:txBody>
      </p:sp>
    </p:spTree>
    <p:extLst>
      <p:ext uri="{BB962C8B-B14F-4D97-AF65-F5344CB8AC3E}">
        <p14:creationId xmlns:p14="http://schemas.microsoft.com/office/powerpoint/2010/main" val="364594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Up 7">
            <a:extLst>
              <a:ext uri="{FF2B5EF4-FFF2-40B4-BE49-F238E27FC236}">
                <a16:creationId xmlns:a16="http://schemas.microsoft.com/office/drawing/2014/main" id="{DF1C4D2B-D02F-0BF9-79BE-75C8BCB29AF9}"/>
              </a:ext>
            </a:extLst>
          </p:cNvPr>
          <p:cNvSpPr/>
          <p:nvPr/>
        </p:nvSpPr>
        <p:spPr>
          <a:xfrm>
            <a:off x="494025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494347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0EF91-D5A4-174C-C8F6-4AE3AD6A1ECA}"/>
              </a:ext>
            </a:extLst>
          </p:cNvPr>
          <p:cNvSpPr/>
          <p:nvPr/>
        </p:nvSpPr>
        <p:spPr>
          <a:xfrm>
            <a:off x="5055419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17   &lt;  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425022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598576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</p:spTree>
    <p:extLst>
      <p:ext uri="{BB962C8B-B14F-4D97-AF65-F5344CB8AC3E}">
        <p14:creationId xmlns:p14="http://schemas.microsoft.com/office/powerpoint/2010/main" val="169157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A23DC4-7D53-10EE-DF3C-8CC74A5DBF0D}"/>
              </a:ext>
            </a:extLst>
          </p:cNvPr>
          <p:cNvSpPr/>
          <p:nvPr/>
        </p:nvSpPr>
        <p:spPr>
          <a:xfrm>
            <a:off x="7048984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21   ?? 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598576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4A16D78-3313-905B-65E5-93D275E95DE1}"/>
              </a:ext>
            </a:extLst>
          </p:cNvPr>
          <p:cNvSpPr/>
          <p:nvPr/>
        </p:nvSpPr>
        <p:spPr>
          <a:xfrm>
            <a:off x="6947249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23851-1FC2-AF85-07D4-160D9AA872A2}"/>
              </a:ext>
            </a:extLst>
          </p:cNvPr>
          <p:cNvSpPr txBox="1"/>
          <p:nvPr/>
        </p:nvSpPr>
        <p:spPr>
          <a:xfrm>
            <a:off x="6672567" y="607012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(halfway between</a:t>
            </a:r>
          </a:p>
          <a:p>
            <a:r>
              <a:rPr lang="en-US" dirty="0"/>
              <a:t>HI and LO)</a:t>
            </a:r>
          </a:p>
        </p:txBody>
      </p:sp>
    </p:spTree>
    <p:extLst>
      <p:ext uri="{BB962C8B-B14F-4D97-AF65-F5344CB8AC3E}">
        <p14:creationId xmlns:p14="http://schemas.microsoft.com/office/powerpoint/2010/main" val="270672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A23DC4-7D53-10EE-DF3C-8CC74A5DBF0D}"/>
              </a:ext>
            </a:extLst>
          </p:cNvPr>
          <p:cNvSpPr/>
          <p:nvPr/>
        </p:nvSpPr>
        <p:spPr>
          <a:xfrm>
            <a:off x="7048984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21  == 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598576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4A16D78-3313-905B-65E5-93D275E95DE1}"/>
              </a:ext>
            </a:extLst>
          </p:cNvPr>
          <p:cNvSpPr/>
          <p:nvPr/>
        </p:nvSpPr>
        <p:spPr>
          <a:xfrm>
            <a:off x="6947249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23851-1FC2-AF85-07D4-160D9AA872A2}"/>
              </a:ext>
            </a:extLst>
          </p:cNvPr>
          <p:cNvSpPr txBox="1"/>
          <p:nvPr/>
        </p:nvSpPr>
        <p:spPr>
          <a:xfrm>
            <a:off x="6672567" y="607012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(halfway between</a:t>
            </a:r>
          </a:p>
          <a:p>
            <a:r>
              <a:rPr lang="en-US" dirty="0"/>
              <a:t>HI and LO)</a:t>
            </a:r>
          </a:p>
        </p:txBody>
      </p:sp>
    </p:spTree>
    <p:extLst>
      <p:ext uri="{BB962C8B-B14F-4D97-AF65-F5344CB8AC3E}">
        <p14:creationId xmlns:p14="http://schemas.microsoft.com/office/powerpoint/2010/main" val="169293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2A5-DC14-26CB-08E3-F0C882F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Algorithm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C44CC31-532F-66A2-2D8C-2226FB2ACF63}"/>
              </a:ext>
            </a:extLst>
          </p:cNvPr>
          <p:cNvSpPr/>
          <p:nvPr/>
        </p:nvSpPr>
        <p:spPr>
          <a:xfrm>
            <a:off x="5547483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E7305E-8E4C-E3A5-4F24-CA262313F8BC}"/>
              </a:ext>
            </a:extLst>
          </p:cNvPr>
          <p:cNvSpPr/>
          <p:nvPr/>
        </p:nvSpPr>
        <p:spPr>
          <a:xfrm>
            <a:off x="2539827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2190-0303-4651-2D65-377D96E73CD1}"/>
              </a:ext>
            </a:extLst>
          </p:cNvPr>
          <p:cNvSpPr txBox="1"/>
          <p:nvPr/>
        </p:nvSpPr>
        <p:spPr>
          <a:xfrm>
            <a:off x="1126066" y="27406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0E5C7-3C1F-3BC6-AC72-996E4881E689}"/>
              </a:ext>
            </a:extLst>
          </p:cNvPr>
          <p:cNvSpPr txBox="1"/>
          <p:nvPr/>
        </p:nvSpPr>
        <p:spPr>
          <a:xfrm>
            <a:off x="4313762" y="27406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8F2D-84F6-A9D8-8D86-E42D9ECC0E7A}"/>
              </a:ext>
            </a:extLst>
          </p:cNvPr>
          <p:cNvSpPr txBox="1"/>
          <p:nvPr/>
        </p:nvSpPr>
        <p:spPr>
          <a:xfrm>
            <a:off x="1583266" y="3429000"/>
            <a:ext cx="7747634" cy="1699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target with		 	(element halfway between LO and HI)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equal, return MID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target &gt; MID element, increase LO to MID + 1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Else, decrease HI to MID - 1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47F04-9F2A-8988-3C2A-AE3EDE9C2BE1}"/>
              </a:ext>
            </a:extLst>
          </p:cNvPr>
          <p:cNvGrpSpPr/>
          <p:nvPr/>
        </p:nvGrpSpPr>
        <p:grpSpPr>
          <a:xfrm>
            <a:off x="7395205" y="5203069"/>
            <a:ext cx="4632650" cy="1654931"/>
            <a:chOff x="1017994" y="3429000"/>
            <a:chExt cx="9251736" cy="33050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8B7F4-0C20-533D-C9D2-F280131E768F}"/>
                </a:ext>
              </a:extLst>
            </p:cNvPr>
            <p:cNvSpPr/>
            <p:nvPr/>
          </p:nvSpPr>
          <p:spPr>
            <a:xfrm>
              <a:off x="5055419" y="3429000"/>
              <a:ext cx="1079678" cy="1804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/>
                <a:t>17   ??  21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6081E-24D0-1AD9-2799-A261473A4B7C}"/>
                </a:ext>
              </a:extLst>
            </p:cNvPr>
            <p:cNvSpPr/>
            <p:nvPr/>
          </p:nvSpPr>
          <p:spPr>
            <a:xfrm>
              <a:off x="21971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AE5C7-B8C3-3895-C94C-8AA3D2EE3632}"/>
                </a:ext>
              </a:extLst>
            </p:cNvPr>
            <p:cNvSpPr/>
            <p:nvPr/>
          </p:nvSpPr>
          <p:spPr>
            <a:xfrm>
              <a:off x="319858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F212A-BA48-04AA-68CA-8D369EAA544C}"/>
                </a:ext>
              </a:extLst>
            </p:cNvPr>
            <p:cNvSpPr/>
            <p:nvPr/>
          </p:nvSpPr>
          <p:spPr>
            <a:xfrm>
              <a:off x="4200072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73D732-7D84-9F97-DAD7-1192177C620F}"/>
                </a:ext>
              </a:extLst>
            </p:cNvPr>
            <p:cNvSpPr/>
            <p:nvPr/>
          </p:nvSpPr>
          <p:spPr>
            <a:xfrm>
              <a:off x="5201558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48023-082E-C5CE-688A-7971D857B900}"/>
                </a:ext>
              </a:extLst>
            </p:cNvPr>
            <p:cNvSpPr/>
            <p:nvPr/>
          </p:nvSpPr>
          <p:spPr>
            <a:xfrm>
              <a:off x="6203044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7D9942-181C-F3CC-FC3C-FDD9C34A23DA}"/>
                </a:ext>
              </a:extLst>
            </p:cNvPr>
            <p:cNvSpPr/>
            <p:nvPr/>
          </p:nvSpPr>
          <p:spPr>
            <a:xfrm>
              <a:off x="720453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BF3161-BFDB-CB92-F490-C0D375DA1C36}"/>
                </a:ext>
              </a:extLst>
            </p:cNvPr>
            <p:cNvSpPr/>
            <p:nvPr/>
          </p:nvSpPr>
          <p:spPr>
            <a:xfrm>
              <a:off x="820601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D336F-76C8-DB42-FC49-1C7E2AD8DC63}"/>
                </a:ext>
              </a:extLst>
            </p:cNvPr>
            <p:cNvSpPr/>
            <p:nvPr/>
          </p:nvSpPr>
          <p:spPr>
            <a:xfrm>
              <a:off x="92075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4DC5DB-C422-19E6-1C73-D41EDCEC2E7B}"/>
                </a:ext>
              </a:extLst>
            </p:cNvPr>
            <p:cNvSpPr txBox="1"/>
            <p:nvPr/>
          </p:nvSpPr>
          <p:spPr>
            <a:xfrm>
              <a:off x="2426329" y="3934143"/>
              <a:ext cx="496844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77F5FF-D597-8947-1FA0-F64EC26F4C15}"/>
                </a:ext>
              </a:extLst>
            </p:cNvPr>
            <p:cNvSpPr txBox="1"/>
            <p:nvPr/>
          </p:nvSpPr>
          <p:spPr>
            <a:xfrm>
              <a:off x="1019572" y="3943392"/>
              <a:ext cx="85859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5BE37-AB90-179C-BE62-A4C36846BDED}"/>
                </a:ext>
              </a:extLst>
            </p:cNvPr>
            <p:cNvSpPr txBox="1"/>
            <p:nvPr/>
          </p:nvSpPr>
          <p:spPr>
            <a:xfrm>
              <a:off x="1017994" y="4577596"/>
              <a:ext cx="87780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E9056-BF0A-A5C0-1BC5-661153471FCA}"/>
                </a:ext>
              </a:extLst>
            </p:cNvPr>
            <p:cNvSpPr txBox="1"/>
            <p:nvPr/>
          </p:nvSpPr>
          <p:spPr>
            <a:xfrm>
              <a:off x="3427819" y="3934143"/>
              <a:ext cx="44242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44BA23-A794-9E56-92B9-8E6203DE2FA0}"/>
                </a:ext>
              </a:extLst>
            </p:cNvPr>
            <p:cNvSpPr txBox="1"/>
            <p:nvPr/>
          </p:nvSpPr>
          <p:spPr>
            <a:xfrm>
              <a:off x="4429303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BBA6D-A840-63A9-1DA1-4EFB880E96A4}"/>
                </a:ext>
              </a:extLst>
            </p:cNvPr>
            <p:cNvSpPr txBox="1"/>
            <p:nvPr/>
          </p:nvSpPr>
          <p:spPr>
            <a:xfrm>
              <a:off x="5430790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09C4B5-9442-0CEB-590A-AA4293FA30A2}"/>
                </a:ext>
              </a:extLst>
            </p:cNvPr>
            <p:cNvSpPr txBox="1"/>
            <p:nvPr/>
          </p:nvSpPr>
          <p:spPr>
            <a:xfrm>
              <a:off x="6459446" y="3934143"/>
              <a:ext cx="49044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72CF1-FC8B-755E-7EE8-ADD09AAF00D1}"/>
                </a:ext>
              </a:extLst>
            </p:cNvPr>
            <p:cNvSpPr txBox="1"/>
            <p:nvPr/>
          </p:nvSpPr>
          <p:spPr>
            <a:xfrm>
              <a:off x="7433760" y="3934143"/>
              <a:ext cx="474436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3BA250-B32E-D152-3202-A4ADB0F24DD8}"/>
                </a:ext>
              </a:extLst>
            </p:cNvPr>
            <p:cNvSpPr txBox="1"/>
            <p:nvPr/>
          </p:nvSpPr>
          <p:spPr>
            <a:xfrm>
              <a:off x="8419467" y="3934143"/>
              <a:ext cx="487242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79FB5F-7B16-1778-4E0D-663C96CA1D12}"/>
                </a:ext>
              </a:extLst>
            </p:cNvPr>
            <p:cNvSpPr txBox="1"/>
            <p:nvPr/>
          </p:nvSpPr>
          <p:spPr>
            <a:xfrm>
              <a:off x="9436733" y="3934143"/>
              <a:ext cx="46483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131216A6-3B4C-9857-E4CD-2221B6DF6244}"/>
                </a:ext>
              </a:extLst>
            </p:cNvPr>
            <p:cNvSpPr/>
            <p:nvPr/>
          </p:nvSpPr>
          <p:spPr>
            <a:xfrm>
              <a:off x="899341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HI</a:t>
              </a:r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948F32F4-6067-28A5-9B9B-1F2034C47966}"/>
                </a:ext>
              </a:extLst>
            </p:cNvPr>
            <p:cNvSpPr/>
            <p:nvPr/>
          </p:nvSpPr>
          <p:spPr>
            <a:xfrm>
              <a:off x="1952643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LO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6D8FB26D-3080-5425-1CC2-C3000B8FE774}"/>
                </a:ext>
              </a:extLst>
            </p:cNvPr>
            <p:cNvSpPr/>
            <p:nvPr/>
          </p:nvSpPr>
          <p:spPr>
            <a:xfrm>
              <a:off x="494347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MID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0DB0B-B0B1-263F-CD7D-A256D300AEFD}"/>
                </a:ext>
              </a:extLst>
            </p:cNvPr>
            <p:cNvSpPr txBox="1"/>
            <p:nvPr/>
          </p:nvSpPr>
          <p:spPr>
            <a:xfrm>
              <a:off x="4593770" y="6057899"/>
              <a:ext cx="2014265" cy="67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(halfway between</a:t>
              </a:r>
            </a:p>
            <a:p>
              <a:r>
                <a:rPr lang="en-US" sz="800" dirty="0"/>
                <a:t>HI and LO)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DF5FA8D-3F79-2BB4-00B2-5241363566E8}"/>
              </a:ext>
            </a:extLst>
          </p:cNvPr>
          <p:cNvSpPr/>
          <p:nvPr/>
        </p:nvSpPr>
        <p:spPr>
          <a:xfrm>
            <a:off x="2190577" y="1524182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4F528-1805-7132-84C5-626EA0F4DBB9}"/>
              </a:ext>
            </a:extLst>
          </p:cNvPr>
          <p:cNvSpPr txBox="1"/>
          <p:nvPr/>
        </p:nvSpPr>
        <p:spPr>
          <a:xfrm>
            <a:off x="1126066" y="16675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805B266A-4F8A-881A-FC3F-F4412DFC16D8}"/>
              </a:ext>
            </a:extLst>
          </p:cNvPr>
          <p:cNvSpPr/>
          <p:nvPr/>
        </p:nvSpPr>
        <p:spPr>
          <a:xfrm>
            <a:off x="3822905" y="3263725"/>
            <a:ext cx="981714" cy="643688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5B83AC-B42B-355E-0681-6BC0B37AE4F6}"/>
              </a:ext>
            </a:extLst>
          </p:cNvPr>
          <p:cNvSpPr txBox="1"/>
          <p:nvPr/>
        </p:nvSpPr>
        <p:spPr>
          <a:xfrm>
            <a:off x="1126066" y="5486789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found, return -1</a:t>
            </a:r>
          </a:p>
        </p:txBody>
      </p:sp>
    </p:spTree>
    <p:extLst>
      <p:ext uri="{BB962C8B-B14F-4D97-AF65-F5344CB8AC3E}">
        <p14:creationId xmlns:p14="http://schemas.microsoft.com/office/powerpoint/2010/main" val="429078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EBDA-E379-652D-2F0C-FFB9C05A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CECD-B6F6-32E4-DC6B-6C53A718DC68}"/>
              </a:ext>
            </a:extLst>
          </p:cNvPr>
          <p:cNvSpPr txBox="1"/>
          <p:nvPr/>
        </p:nvSpPr>
        <p:spPr>
          <a:xfrm>
            <a:off x="1652315" y="1506022"/>
            <a:ext cx="888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(you are welcome to follow along and write code, or not – the examples will be posted)</a:t>
            </a:r>
          </a:p>
        </p:txBody>
      </p:sp>
    </p:spTree>
    <p:extLst>
      <p:ext uri="{BB962C8B-B14F-4D97-AF65-F5344CB8AC3E}">
        <p14:creationId xmlns:p14="http://schemas.microsoft.com/office/powerpoint/2010/main" val="391163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2A5-DC14-26CB-08E3-F0C882F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Iterative Approach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C44CC31-532F-66A2-2D8C-2226FB2ACF63}"/>
              </a:ext>
            </a:extLst>
          </p:cNvPr>
          <p:cNvSpPr/>
          <p:nvPr/>
        </p:nvSpPr>
        <p:spPr>
          <a:xfrm>
            <a:off x="5547483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E7305E-8E4C-E3A5-4F24-CA262313F8BC}"/>
              </a:ext>
            </a:extLst>
          </p:cNvPr>
          <p:cNvSpPr/>
          <p:nvPr/>
        </p:nvSpPr>
        <p:spPr>
          <a:xfrm>
            <a:off x="2539827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2190-0303-4651-2D65-377D96E73CD1}"/>
              </a:ext>
            </a:extLst>
          </p:cNvPr>
          <p:cNvSpPr txBox="1"/>
          <p:nvPr/>
        </p:nvSpPr>
        <p:spPr>
          <a:xfrm>
            <a:off x="1126066" y="27406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0E5C7-3C1F-3BC6-AC72-996E4881E689}"/>
              </a:ext>
            </a:extLst>
          </p:cNvPr>
          <p:cNvSpPr txBox="1"/>
          <p:nvPr/>
        </p:nvSpPr>
        <p:spPr>
          <a:xfrm>
            <a:off x="4313762" y="27406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8F2D-84F6-A9D8-8D86-E42D9ECC0E7A}"/>
              </a:ext>
            </a:extLst>
          </p:cNvPr>
          <p:cNvSpPr txBox="1"/>
          <p:nvPr/>
        </p:nvSpPr>
        <p:spPr>
          <a:xfrm>
            <a:off x="1583266" y="3429000"/>
            <a:ext cx="7747634" cy="1699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target with		 	(element halfway between LO and HI)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equal, return MID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target &gt; MID element, increase LO to MID + 1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Else, decrease HI to MID - 1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47F04-9F2A-8988-3C2A-AE3EDE9C2BE1}"/>
              </a:ext>
            </a:extLst>
          </p:cNvPr>
          <p:cNvGrpSpPr/>
          <p:nvPr/>
        </p:nvGrpSpPr>
        <p:grpSpPr>
          <a:xfrm>
            <a:off x="7395205" y="5203069"/>
            <a:ext cx="4632650" cy="1654931"/>
            <a:chOff x="1017994" y="3429000"/>
            <a:chExt cx="9251736" cy="33050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8B7F4-0C20-533D-C9D2-F280131E768F}"/>
                </a:ext>
              </a:extLst>
            </p:cNvPr>
            <p:cNvSpPr/>
            <p:nvPr/>
          </p:nvSpPr>
          <p:spPr>
            <a:xfrm>
              <a:off x="5055419" y="3429000"/>
              <a:ext cx="1079678" cy="1804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/>
                <a:t>17   ??  21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6081E-24D0-1AD9-2799-A261473A4B7C}"/>
                </a:ext>
              </a:extLst>
            </p:cNvPr>
            <p:cNvSpPr/>
            <p:nvPr/>
          </p:nvSpPr>
          <p:spPr>
            <a:xfrm>
              <a:off x="21971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AE5C7-B8C3-3895-C94C-8AA3D2EE3632}"/>
                </a:ext>
              </a:extLst>
            </p:cNvPr>
            <p:cNvSpPr/>
            <p:nvPr/>
          </p:nvSpPr>
          <p:spPr>
            <a:xfrm>
              <a:off x="319858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F212A-BA48-04AA-68CA-8D369EAA544C}"/>
                </a:ext>
              </a:extLst>
            </p:cNvPr>
            <p:cNvSpPr/>
            <p:nvPr/>
          </p:nvSpPr>
          <p:spPr>
            <a:xfrm>
              <a:off x="4200072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73D732-7D84-9F97-DAD7-1192177C620F}"/>
                </a:ext>
              </a:extLst>
            </p:cNvPr>
            <p:cNvSpPr/>
            <p:nvPr/>
          </p:nvSpPr>
          <p:spPr>
            <a:xfrm>
              <a:off x="5201558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48023-082E-C5CE-688A-7971D857B900}"/>
                </a:ext>
              </a:extLst>
            </p:cNvPr>
            <p:cNvSpPr/>
            <p:nvPr/>
          </p:nvSpPr>
          <p:spPr>
            <a:xfrm>
              <a:off x="6203044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7D9942-181C-F3CC-FC3C-FDD9C34A23DA}"/>
                </a:ext>
              </a:extLst>
            </p:cNvPr>
            <p:cNvSpPr/>
            <p:nvPr/>
          </p:nvSpPr>
          <p:spPr>
            <a:xfrm>
              <a:off x="720453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BF3161-BFDB-CB92-F490-C0D375DA1C36}"/>
                </a:ext>
              </a:extLst>
            </p:cNvPr>
            <p:cNvSpPr/>
            <p:nvPr/>
          </p:nvSpPr>
          <p:spPr>
            <a:xfrm>
              <a:off x="820601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D336F-76C8-DB42-FC49-1C7E2AD8DC63}"/>
                </a:ext>
              </a:extLst>
            </p:cNvPr>
            <p:cNvSpPr/>
            <p:nvPr/>
          </p:nvSpPr>
          <p:spPr>
            <a:xfrm>
              <a:off x="92075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4DC5DB-C422-19E6-1C73-D41EDCEC2E7B}"/>
                </a:ext>
              </a:extLst>
            </p:cNvPr>
            <p:cNvSpPr txBox="1"/>
            <p:nvPr/>
          </p:nvSpPr>
          <p:spPr>
            <a:xfrm>
              <a:off x="2426329" y="3934143"/>
              <a:ext cx="496844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77F5FF-D597-8947-1FA0-F64EC26F4C15}"/>
                </a:ext>
              </a:extLst>
            </p:cNvPr>
            <p:cNvSpPr txBox="1"/>
            <p:nvPr/>
          </p:nvSpPr>
          <p:spPr>
            <a:xfrm>
              <a:off x="1019572" y="3943392"/>
              <a:ext cx="85859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5BE37-AB90-179C-BE62-A4C36846BDED}"/>
                </a:ext>
              </a:extLst>
            </p:cNvPr>
            <p:cNvSpPr txBox="1"/>
            <p:nvPr/>
          </p:nvSpPr>
          <p:spPr>
            <a:xfrm>
              <a:off x="1017994" y="4577596"/>
              <a:ext cx="87780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E9056-BF0A-A5C0-1BC5-661153471FCA}"/>
                </a:ext>
              </a:extLst>
            </p:cNvPr>
            <p:cNvSpPr txBox="1"/>
            <p:nvPr/>
          </p:nvSpPr>
          <p:spPr>
            <a:xfrm>
              <a:off x="3427819" y="3934143"/>
              <a:ext cx="44242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44BA23-A794-9E56-92B9-8E6203DE2FA0}"/>
                </a:ext>
              </a:extLst>
            </p:cNvPr>
            <p:cNvSpPr txBox="1"/>
            <p:nvPr/>
          </p:nvSpPr>
          <p:spPr>
            <a:xfrm>
              <a:off x="4429303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BBA6D-A840-63A9-1DA1-4EFB880E96A4}"/>
                </a:ext>
              </a:extLst>
            </p:cNvPr>
            <p:cNvSpPr txBox="1"/>
            <p:nvPr/>
          </p:nvSpPr>
          <p:spPr>
            <a:xfrm>
              <a:off x="5430790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09C4B5-9442-0CEB-590A-AA4293FA30A2}"/>
                </a:ext>
              </a:extLst>
            </p:cNvPr>
            <p:cNvSpPr txBox="1"/>
            <p:nvPr/>
          </p:nvSpPr>
          <p:spPr>
            <a:xfrm>
              <a:off x="6459446" y="3934143"/>
              <a:ext cx="49044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72CF1-FC8B-755E-7EE8-ADD09AAF00D1}"/>
                </a:ext>
              </a:extLst>
            </p:cNvPr>
            <p:cNvSpPr txBox="1"/>
            <p:nvPr/>
          </p:nvSpPr>
          <p:spPr>
            <a:xfrm>
              <a:off x="7433760" y="3934143"/>
              <a:ext cx="474436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3BA250-B32E-D152-3202-A4ADB0F24DD8}"/>
                </a:ext>
              </a:extLst>
            </p:cNvPr>
            <p:cNvSpPr txBox="1"/>
            <p:nvPr/>
          </p:nvSpPr>
          <p:spPr>
            <a:xfrm>
              <a:off x="8419467" y="3934143"/>
              <a:ext cx="487242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79FB5F-7B16-1778-4E0D-663C96CA1D12}"/>
                </a:ext>
              </a:extLst>
            </p:cNvPr>
            <p:cNvSpPr txBox="1"/>
            <p:nvPr/>
          </p:nvSpPr>
          <p:spPr>
            <a:xfrm>
              <a:off x="9436733" y="3934143"/>
              <a:ext cx="46483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131216A6-3B4C-9857-E4CD-2221B6DF6244}"/>
                </a:ext>
              </a:extLst>
            </p:cNvPr>
            <p:cNvSpPr/>
            <p:nvPr/>
          </p:nvSpPr>
          <p:spPr>
            <a:xfrm>
              <a:off x="899341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HI</a:t>
              </a:r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948F32F4-6067-28A5-9B9B-1F2034C47966}"/>
                </a:ext>
              </a:extLst>
            </p:cNvPr>
            <p:cNvSpPr/>
            <p:nvPr/>
          </p:nvSpPr>
          <p:spPr>
            <a:xfrm>
              <a:off x="1952643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LO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6D8FB26D-3080-5425-1CC2-C3000B8FE774}"/>
                </a:ext>
              </a:extLst>
            </p:cNvPr>
            <p:cNvSpPr/>
            <p:nvPr/>
          </p:nvSpPr>
          <p:spPr>
            <a:xfrm>
              <a:off x="494347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MID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0DB0B-B0B1-263F-CD7D-A256D300AEFD}"/>
                </a:ext>
              </a:extLst>
            </p:cNvPr>
            <p:cNvSpPr txBox="1"/>
            <p:nvPr/>
          </p:nvSpPr>
          <p:spPr>
            <a:xfrm>
              <a:off x="4593770" y="6057899"/>
              <a:ext cx="2014265" cy="67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(halfway between</a:t>
              </a:r>
            </a:p>
            <a:p>
              <a:r>
                <a:rPr lang="en-US" sz="800" dirty="0"/>
                <a:t>HI and LO)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DF5FA8D-3F79-2BB4-00B2-5241363566E8}"/>
              </a:ext>
            </a:extLst>
          </p:cNvPr>
          <p:cNvSpPr/>
          <p:nvPr/>
        </p:nvSpPr>
        <p:spPr>
          <a:xfrm>
            <a:off x="2190577" y="1524182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4F528-1805-7132-84C5-626EA0F4DBB9}"/>
              </a:ext>
            </a:extLst>
          </p:cNvPr>
          <p:cNvSpPr txBox="1"/>
          <p:nvPr/>
        </p:nvSpPr>
        <p:spPr>
          <a:xfrm>
            <a:off x="1126066" y="16675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805B266A-4F8A-881A-FC3F-F4412DFC16D8}"/>
              </a:ext>
            </a:extLst>
          </p:cNvPr>
          <p:cNvSpPr/>
          <p:nvPr/>
        </p:nvSpPr>
        <p:spPr>
          <a:xfrm>
            <a:off x="3822905" y="3263725"/>
            <a:ext cx="981714" cy="643688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5B83AC-B42B-355E-0681-6BC0B37AE4F6}"/>
              </a:ext>
            </a:extLst>
          </p:cNvPr>
          <p:cNvSpPr txBox="1"/>
          <p:nvPr/>
        </p:nvSpPr>
        <p:spPr>
          <a:xfrm>
            <a:off x="1126066" y="5486789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found, return -1</a:t>
            </a:r>
          </a:p>
        </p:txBody>
      </p:sp>
    </p:spTree>
    <p:extLst>
      <p:ext uri="{BB962C8B-B14F-4D97-AF65-F5344CB8AC3E}">
        <p14:creationId xmlns:p14="http://schemas.microsoft.com/office/powerpoint/2010/main" val="3071324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2A5-DC14-26CB-08E3-F0C882F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Recursive Approach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C44CC31-532F-66A2-2D8C-2226FB2ACF63}"/>
              </a:ext>
            </a:extLst>
          </p:cNvPr>
          <p:cNvSpPr/>
          <p:nvPr/>
        </p:nvSpPr>
        <p:spPr>
          <a:xfrm>
            <a:off x="4943206" y="2426875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E7305E-8E4C-E3A5-4F24-CA262313F8BC}"/>
              </a:ext>
            </a:extLst>
          </p:cNvPr>
          <p:cNvSpPr/>
          <p:nvPr/>
        </p:nvSpPr>
        <p:spPr>
          <a:xfrm>
            <a:off x="2923238" y="2426875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2190-0303-4651-2D65-377D96E73CD1}"/>
              </a:ext>
            </a:extLst>
          </p:cNvPr>
          <p:cNvSpPr txBox="1"/>
          <p:nvPr/>
        </p:nvSpPr>
        <p:spPr>
          <a:xfrm>
            <a:off x="1126066" y="271762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 Case 1: </a:t>
            </a:r>
            <a:r>
              <a:rPr lang="en-US" dirty="0"/>
              <a:t>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0E5C7-3C1F-3BC6-AC72-996E4881E689}"/>
              </a:ext>
            </a:extLst>
          </p:cNvPr>
          <p:cNvSpPr txBox="1"/>
          <p:nvPr/>
        </p:nvSpPr>
        <p:spPr>
          <a:xfrm>
            <a:off x="4417330" y="27176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8F2D-84F6-A9D8-8D86-E42D9ECC0E7A}"/>
              </a:ext>
            </a:extLst>
          </p:cNvPr>
          <p:cNvSpPr txBox="1"/>
          <p:nvPr/>
        </p:nvSpPr>
        <p:spPr>
          <a:xfrm>
            <a:off x="1126066" y="3460690"/>
            <a:ext cx="7747634" cy="1699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target with		 	(element halfway between LO and HI)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 Case 2: </a:t>
            </a:r>
            <a:r>
              <a:rPr lang="en-US" dirty="0"/>
              <a:t>If equal, return MID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Recursive Step 1: </a:t>
            </a:r>
            <a:r>
              <a:rPr lang="en-US" dirty="0"/>
              <a:t>If target &gt; MID element, increase LO to MID + 1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Recursive Step 2: </a:t>
            </a:r>
            <a:r>
              <a:rPr lang="en-US" dirty="0"/>
              <a:t>Else, decrease HI to MID - 1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47F04-9F2A-8988-3C2A-AE3EDE9C2BE1}"/>
              </a:ext>
            </a:extLst>
          </p:cNvPr>
          <p:cNvGrpSpPr/>
          <p:nvPr/>
        </p:nvGrpSpPr>
        <p:grpSpPr>
          <a:xfrm>
            <a:off x="7395205" y="5203069"/>
            <a:ext cx="4632650" cy="1654931"/>
            <a:chOff x="1017994" y="3429000"/>
            <a:chExt cx="9251736" cy="33050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8B7F4-0C20-533D-C9D2-F280131E768F}"/>
                </a:ext>
              </a:extLst>
            </p:cNvPr>
            <p:cNvSpPr/>
            <p:nvPr/>
          </p:nvSpPr>
          <p:spPr>
            <a:xfrm>
              <a:off x="5055419" y="3429000"/>
              <a:ext cx="1079678" cy="1804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/>
                <a:t>17   ??  21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6081E-24D0-1AD9-2799-A261473A4B7C}"/>
                </a:ext>
              </a:extLst>
            </p:cNvPr>
            <p:cNvSpPr/>
            <p:nvPr/>
          </p:nvSpPr>
          <p:spPr>
            <a:xfrm>
              <a:off x="21971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AE5C7-B8C3-3895-C94C-8AA3D2EE3632}"/>
                </a:ext>
              </a:extLst>
            </p:cNvPr>
            <p:cNvSpPr/>
            <p:nvPr/>
          </p:nvSpPr>
          <p:spPr>
            <a:xfrm>
              <a:off x="319858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F212A-BA48-04AA-68CA-8D369EAA544C}"/>
                </a:ext>
              </a:extLst>
            </p:cNvPr>
            <p:cNvSpPr/>
            <p:nvPr/>
          </p:nvSpPr>
          <p:spPr>
            <a:xfrm>
              <a:off x="4200072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73D732-7D84-9F97-DAD7-1192177C620F}"/>
                </a:ext>
              </a:extLst>
            </p:cNvPr>
            <p:cNvSpPr/>
            <p:nvPr/>
          </p:nvSpPr>
          <p:spPr>
            <a:xfrm>
              <a:off x="5201558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48023-082E-C5CE-688A-7971D857B900}"/>
                </a:ext>
              </a:extLst>
            </p:cNvPr>
            <p:cNvSpPr/>
            <p:nvPr/>
          </p:nvSpPr>
          <p:spPr>
            <a:xfrm>
              <a:off x="6203044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7D9942-181C-F3CC-FC3C-FDD9C34A23DA}"/>
                </a:ext>
              </a:extLst>
            </p:cNvPr>
            <p:cNvSpPr/>
            <p:nvPr/>
          </p:nvSpPr>
          <p:spPr>
            <a:xfrm>
              <a:off x="720453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BF3161-BFDB-CB92-F490-C0D375DA1C36}"/>
                </a:ext>
              </a:extLst>
            </p:cNvPr>
            <p:cNvSpPr/>
            <p:nvPr/>
          </p:nvSpPr>
          <p:spPr>
            <a:xfrm>
              <a:off x="820601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D336F-76C8-DB42-FC49-1C7E2AD8DC63}"/>
                </a:ext>
              </a:extLst>
            </p:cNvPr>
            <p:cNvSpPr/>
            <p:nvPr/>
          </p:nvSpPr>
          <p:spPr>
            <a:xfrm>
              <a:off x="92075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4DC5DB-C422-19E6-1C73-D41EDCEC2E7B}"/>
                </a:ext>
              </a:extLst>
            </p:cNvPr>
            <p:cNvSpPr txBox="1"/>
            <p:nvPr/>
          </p:nvSpPr>
          <p:spPr>
            <a:xfrm>
              <a:off x="2426329" y="3934143"/>
              <a:ext cx="496844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77F5FF-D597-8947-1FA0-F64EC26F4C15}"/>
                </a:ext>
              </a:extLst>
            </p:cNvPr>
            <p:cNvSpPr txBox="1"/>
            <p:nvPr/>
          </p:nvSpPr>
          <p:spPr>
            <a:xfrm>
              <a:off x="1019572" y="3943392"/>
              <a:ext cx="85859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5BE37-AB90-179C-BE62-A4C36846BDED}"/>
                </a:ext>
              </a:extLst>
            </p:cNvPr>
            <p:cNvSpPr txBox="1"/>
            <p:nvPr/>
          </p:nvSpPr>
          <p:spPr>
            <a:xfrm>
              <a:off x="1017994" y="4577596"/>
              <a:ext cx="87780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E9056-BF0A-A5C0-1BC5-661153471FCA}"/>
                </a:ext>
              </a:extLst>
            </p:cNvPr>
            <p:cNvSpPr txBox="1"/>
            <p:nvPr/>
          </p:nvSpPr>
          <p:spPr>
            <a:xfrm>
              <a:off x="3427819" y="3934143"/>
              <a:ext cx="44242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44BA23-A794-9E56-92B9-8E6203DE2FA0}"/>
                </a:ext>
              </a:extLst>
            </p:cNvPr>
            <p:cNvSpPr txBox="1"/>
            <p:nvPr/>
          </p:nvSpPr>
          <p:spPr>
            <a:xfrm>
              <a:off x="4429303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BBA6D-A840-63A9-1DA1-4EFB880E96A4}"/>
                </a:ext>
              </a:extLst>
            </p:cNvPr>
            <p:cNvSpPr txBox="1"/>
            <p:nvPr/>
          </p:nvSpPr>
          <p:spPr>
            <a:xfrm>
              <a:off x="5430790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09C4B5-9442-0CEB-590A-AA4293FA30A2}"/>
                </a:ext>
              </a:extLst>
            </p:cNvPr>
            <p:cNvSpPr txBox="1"/>
            <p:nvPr/>
          </p:nvSpPr>
          <p:spPr>
            <a:xfrm>
              <a:off x="6459446" y="3934143"/>
              <a:ext cx="49044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72CF1-FC8B-755E-7EE8-ADD09AAF00D1}"/>
                </a:ext>
              </a:extLst>
            </p:cNvPr>
            <p:cNvSpPr txBox="1"/>
            <p:nvPr/>
          </p:nvSpPr>
          <p:spPr>
            <a:xfrm>
              <a:off x="7433760" y="3934143"/>
              <a:ext cx="474436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3BA250-B32E-D152-3202-A4ADB0F24DD8}"/>
                </a:ext>
              </a:extLst>
            </p:cNvPr>
            <p:cNvSpPr txBox="1"/>
            <p:nvPr/>
          </p:nvSpPr>
          <p:spPr>
            <a:xfrm>
              <a:off x="8419467" y="3934143"/>
              <a:ext cx="487242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79FB5F-7B16-1778-4E0D-663C96CA1D12}"/>
                </a:ext>
              </a:extLst>
            </p:cNvPr>
            <p:cNvSpPr txBox="1"/>
            <p:nvPr/>
          </p:nvSpPr>
          <p:spPr>
            <a:xfrm>
              <a:off x="9436733" y="3934143"/>
              <a:ext cx="46483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131216A6-3B4C-9857-E4CD-2221B6DF6244}"/>
                </a:ext>
              </a:extLst>
            </p:cNvPr>
            <p:cNvSpPr/>
            <p:nvPr/>
          </p:nvSpPr>
          <p:spPr>
            <a:xfrm>
              <a:off x="899341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HI</a:t>
              </a:r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948F32F4-6067-28A5-9B9B-1F2034C47966}"/>
                </a:ext>
              </a:extLst>
            </p:cNvPr>
            <p:cNvSpPr/>
            <p:nvPr/>
          </p:nvSpPr>
          <p:spPr>
            <a:xfrm>
              <a:off x="1952643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LO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6D8FB26D-3080-5425-1CC2-C3000B8FE774}"/>
                </a:ext>
              </a:extLst>
            </p:cNvPr>
            <p:cNvSpPr/>
            <p:nvPr/>
          </p:nvSpPr>
          <p:spPr>
            <a:xfrm>
              <a:off x="494347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MID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0DB0B-B0B1-263F-CD7D-A256D300AEFD}"/>
                </a:ext>
              </a:extLst>
            </p:cNvPr>
            <p:cNvSpPr txBox="1"/>
            <p:nvPr/>
          </p:nvSpPr>
          <p:spPr>
            <a:xfrm>
              <a:off x="4593770" y="6057899"/>
              <a:ext cx="2014265" cy="67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(halfway between</a:t>
              </a:r>
            </a:p>
            <a:p>
              <a:r>
                <a:rPr lang="en-US" sz="800" dirty="0"/>
                <a:t>HI and LO)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DF5FA8D-3F79-2BB4-00B2-5241363566E8}"/>
              </a:ext>
            </a:extLst>
          </p:cNvPr>
          <p:cNvSpPr/>
          <p:nvPr/>
        </p:nvSpPr>
        <p:spPr>
          <a:xfrm>
            <a:off x="2190577" y="1524182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4F528-1805-7132-84C5-626EA0F4DBB9}"/>
              </a:ext>
            </a:extLst>
          </p:cNvPr>
          <p:cNvSpPr txBox="1"/>
          <p:nvPr/>
        </p:nvSpPr>
        <p:spPr>
          <a:xfrm>
            <a:off x="1126066" y="16675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805B266A-4F8A-881A-FC3F-F4412DFC16D8}"/>
              </a:ext>
            </a:extLst>
          </p:cNvPr>
          <p:cNvSpPr/>
          <p:nvPr/>
        </p:nvSpPr>
        <p:spPr>
          <a:xfrm>
            <a:off x="3738239" y="3283923"/>
            <a:ext cx="981714" cy="643688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B261C-B5E0-6702-2A2F-FF7D7BB8C7CD}"/>
              </a:ext>
            </a:extLst>
          </p:cNvPr>
          <p:cNvSpPr txBox="1"/>
          <p:nvPr/>
        </p:nvSpPr>
        <p:spPr>
          <a:xfrm>
            <a:off x="6655076" y="271762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return -1</a:t>
            </a:r>
          </a:p>
        </p:txBody>
      </p:sp>
    </p:spTree>
    <p:extLst>
      <p:ext uri="{BB962C8B-B14F-4D97-AF65-F5344CB8AC3E}">
        <p14:creationId xmlns:p14="http://schemas.microsoft.com/office/powerpoint/2010/main" val="166598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339F-FAAB-82BE-A614-759DE8A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Performance: Linear vs.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B944-C42C-D2D1-AB2F-84351320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(assuming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elements in list)</a:t>
            </a:r>
          </a:p>
          <a:p>
            <a:pPr>
              <a:buFontTx/>
              <a:buChar char="-"/>
            </a:pPr>
            <a:r>
              <a:rPr lang="en-US" dirty="0"/>
              <a:t>Linear: </a:t>
            </a:r>
            <a:r>
              <a:rPr lang="en-US" b="1" dirty="0"/>
              <a:t>n</a:t>
            </a:r>
            <a:r>
              <a:rPr lang="en-US" dirty="0"/>
              <a:t> iterations</a:t>
            </a:r>
          </a:p>
          <a:p>
            <a:pPr>
              <a:buFontTx/>
              <a:buChar char="-"/>
            </a:pPr>
            <a:r>
              <a:rPr lang="en-US" dirty="0"/>
              <a:t>Binary: </a:t>
            </a:r>
            <a:r>
              <a:rPr lang="en-US" b="1" dirty="0"/>
              <a:t>log(n) </a:t>
            </a:r>
            <a:r>
              <a:rPr lang="en-US" dirty="0"/>
              <a:t>iterations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043F1-DC1D-60AC-BCAD-44BEBA803C75}"/>
              </a:ext>
            </a:extLst>
          </p:cNvPr>
          <p:cNvSpPr txBox="1"/>
          <p:nvPr/>
        </p:nvSpPr>
        <p:spPr>
          <a:xfrm>
            <a:off x="838200" y="3877733"/>
            <a:ext cx="103970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Example (10,000 element list):</a:t>
            </a:r>
          </a:p>
          <a:p>
            <a:pPr marL="0" indent="0">
              <a:buNone/>
            </a:pP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linear search: max </a:t>
            </a:r>
            <a:r>
              <a:rPr lang="en-US" sz="2400" b="1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10000</a:t>
            </a: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iterations              1.5991158 sec</a:t>
            </a:r>
          </a:p>
          <a:p>
            <a:pPr marL="0" indent="0">
              <a:buNone/>
            </a:pP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binary search: max </a:t>
            </a:r>
            <a:r>
              <a:rPr lang="en-US" sz="2400" b="1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14</a:t>
            </a: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iterations                 0.0187128 sec</a:t>
            </a:r>
          </a:p>
          <a:p>
            <a:pPr marL="0" indent="0">
              <a:buNone/>
            </a:pP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binary search (recursive): max </a:t>
            </a:r>
            <a:r>
              <a:rPr lang="en-US" sz="2400" b="1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14</a:t>
            </a: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iterations     0.0263507 sec*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AB4B1-A174-03FF-3F96-023AFBAF1F8E}"/>
              </a:ext>
            </a:extLst>
          </p:cNvPr>
          <p:cNvSpPr txBox="1"/>
          <p:nvPr/>
        </p:nvSpPr>
        <p:spPr>
          <a:xfrm>
            <a:off x="1374996" y="6191276"/>
            <a:ext cx="94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*exact timing may change based on what language you use (i.e., if it supports tail recursion)</a:t>
            </a:r>
          </a:p>
        </p:txBody>
      </p:sp>
      <p:grpSp>
        <p:nvGrpSpPr>
          <p:cNvPr id="14" name="Group 13" descr="Graph of Linear Search time complexity; it is a straight line. Number of iterations increases linearly with the list size.">
            <a:extLst>
              <a:ext uri="{FF2B5EF4-FFF2-40B4-BE49-F238E27FC236}">
                <a16:creationId xmlns:a16="http://schemas.microsoft.com/office/drawing/2014/main" id="{807F260C-4C5C-4CDE-5963-9DFFE7F22FC1}"/>
              </a:ext>
            </a:extLst>
          </p:cNvPr>
          <p:cNvGrpSpPr/>
          <p:nvPr/>
        </p:nvGrpSpPr>
        <p:grpSpPr>
          <a:xfrm>
            <a:off x="5860214" y="1886065"/>
            <a:ext cx="2225453" cy="1828516"/>
            <a:chOff x="5419947" y="1456293"/>
            <a:chExt cx="2733452" cy="2245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137393-577C-4EF9-DF9E-341CC9950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56" t="-1" b="6919"/>
            <a:stretch/>
          </p:blipFill>
          <p:spPr>
            <a:xfrm>
              <a:off x="6687093" y="1882383"/>
              <a:ext cx="1466306" cy="143960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444E60-2320-27C8-95C1-FAFDE38FC3AD}"/>
                </a:ext>
              </a:extLst>
            </p:cNvPr>
            <p:cNvSpPr txBox="1"/>
            <p:nvPr/>
          </p:nvSpPr>
          <p:spPr>
            <a:xfrm>
              <a:off x="6927700" y="1456293"/>
              <a:ext cx="872068" cy="378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Linear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00FA8-20D5-0AEE-1029-9DFEBBFED15A}"/>
                </a:ext>
              </a:extLst>
            </p:cNvPr>
            <p:cNvSpPr txBox="1"/>
            <p:nvPr/>
          </p:nvSpPr>
          <p:spPr>
            <a:xfrm>
              <a:off x="6927701" y="3380873"/>
              <a:ext cx="872068" cy="321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list size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096B35-5617-23D3-8A18-1F198CB7B1E4}"/>
                </a:ext>
              </a:extLst>
            </p:cNvPr>
            <p:cNvSpPr txBox="1"/>
            <p:nvPr/>
          </p:nvSpPr>
          <p:spPr>
            <a:xfrm>
              <a:off x="5419947" y="2471024"/>
              <a:ext cx="1154125" cy="321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iterations</a:t>
              </a:r>
            </a:p>
          </p:txBody>
        </p:sp>
      </p:grpSp>
      <p:grpSp>
        <p:nvGrpSpPr>
          <p:cNvPr id="22" name="Group 21" descr="Graph of Binary Search time complexity; it is a logarithm curved line. Number of iterations increases at the log base 2 of the list size.">
            <a:extLst>
              <a:ext uri="{FF2B5EF4-FFF2-40B4-BE49-F238E27FC236}">
                <a16:creationId xmlns:a16="http://schemas.microsoft.com/office/drawing/2014/main" id="{80BF9F20-6569-BD4D-452E-69528C847969}"/>
              </a:ext>
            </a:extLst>
          </p:cNvPr>
          <p:cNvGrpSpPr/>
          <p:nvPr/>
        </p:nvGrpSpPr>
        <p:grpSpPr>
          <a:xfrm>
            <a:off x="8514122" y="1826798"/>
            <a:ext cx="2131524" cy="1828516"/>
            <a:chOff x="8476414" y="1829085"/>
            <a:chExt cx="2131524" cy="182851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B56DEC3-FD9E-550F-7C45-E2D0D6EED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778"/>
            <a:stretch/>
          </p:blipFill>
          <p:spPr>
            <a:xfrm>
              <a:off x="9414138" y="2163626"/>
              <a:ext cx="1193800" cy="123236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E2E3FF-27FE-0986-7ECC-428DA185AE93}"/>
                </a:ext>
              </a:extLst>
            </p:cNvPr>
            <p:cNvSpPr txBox="1"/>
            <p:nvPr/>
          </p:nvSpPr>
          <p:spPr>
            <a:xfrm>
              <a:off x="9703958" y="1829085"/>
              <a:ext cx="7099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Binary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8D6773-5A2E-141B-468B-6788DAB985CC}"/>
                </a:ext>
              </a:extLst>
            </p:cNvPr>
            <p:cNvSpPr txBox="1"/>
            <p:nvPr/>
          </p:nvSpPr>
          <p:spPr>
            <a:xfrm>
              <a:off x="9703959" y="3395991"/>
              <a:ext cx="7099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list size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47DDD0-38AD-73A4-97FD-925E2D3FC725}"/>
                </a:ext>
              </a:extLst>
            </p:cNvPr>
            <p:cNvSpPr txBox="1"/>
            <p:nvPr/>
          </p:nvSpPr>
          <p:spPr>
            <a:xfrm>
              <a:off x="8476414" y="2655233"/>
              <a:ext cx="9396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iterations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8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CB33-ADA2-5898-4924-27D8728A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works with strings!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5666-E838-6566-3211-0DCA112A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(and anything else that can be assigned a numeric “key”)</a:t>
            </a:r>
          </a:p>
        </p:txBody>
      </p:sp>
    </p:spTree>
    <p:extLst>
      <p:ext uri="{BB962C8B-B14F-4D97-AF65-F5344CB8AC3E}">
        <p14:creationId xmlns:p14="http://schemas.microsoft.com/office/powerpoint/2010/main" val="6617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A18-61CA-616D-41ED-621D1186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Roles, Assumptions,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3A4C-421B-1C05-C4B3-FE9B3A62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Roles:</a:t>
            </a:r>
          </a:p>
          <a:p>
            <a:pPr lvl="1"/>
            <a:r>
              <a:rPr lang="en-US" dirty="0"/>
              <a:t>Me: Guest Lecturer for CS 111</a:t>
            </a:r>
          </a:p>
          <a:p>
            <a:pPr lvl="1"/>
            <a:r>
              <a:rPr lang="en-US" dirty="0"/>
              <a:t>You: Students in CS 111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We are near the end of the course</a:t>
            </a:r>
          </a:p>
          <a:p>
            <a:pPr lvl="1"/>
            <a:r>
              <a:rPr lang="en-US" dirty="0"/>
              <a:t>You’ve had a chance to solve problems with</a:t>
            </a:r>
          </a:p>
          <a:p>
            <a:pPr lvl="2"/>
            <a:r>
              <a:rPr lang="en-US" dirty="0"/>
              <a:t>Branching, Loops, Functions</a:t>
            </a:r>
          </a:p>
          <a:p>
            <a:pPr lvl="2"/>
            <a:r>
              <a:rPr lang="en-US" dirty="0"/>
              <a:t>Strings, Lists, Recursion</a:t>
            </a:r>
          </a:p>
          <a:p>
            <a:pPr lvl="1"/>
            <a:r>
              <a:rPr lang="en-US" dirty="0"/>
              <a:t>You have not explicitly worked with:</a:t>
            </a:r>
          </a:p>
          <a:p>
            <a:pPr lvl="2"/>
            <a:r>
              <a:rPr lang="en-US" dirty="0"/>
              <a:t>Any search algorithms</a:t>
            </a:r>
          </a:p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There are no “wrong” answers (or questions!)</a:t>
            </a:r>
          </a:p>
          <a:p>
            <a:pPr lvl="1"/>
            <a:r>
              <a:rPr lang="en-US" dirty="0"/>
              <a:t>Be Present*</a:t>
            </a:r>
          </a:p>
        </p:txBody>
      </p:sp>
    </p:spTree>
    <p:extLst>
      <p:ext uri="{BB962C8B-B14F-4D97-AF65-F5344CB8AC3E}">
        <p14:creationId xmlns:p14="http://schemas.microsoft.com/office/powerpoint/2010/main" val="3845148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8487-87DA-20EE-4AD3-EC397259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1A8D-90DF-6B20-2906-AE6EE9AC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examples &amp; slides: posted on GitHub</a:t>
            </a:r>
          </a:p>
          <a:p>
            <a:pPr lvl="1"/>
            <a:r>
              <a:rPr lang="en-US" dirty="0">
                <a:hlinkClick r:id="rId2"/>
              </a:rPr>
              <a:t>https://github.com/bridger-herman/search-lecture</a:t>
            </a:r>
            <a:endParaRPr lang="en-US" dirty="0"/>
          </a:p>
          <a:p>
            <a:r>
              <a:rPr lang="en-US" dirty="0"/>
              <a:t>Exercises &amp; Reflections: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D5359-F5CE-BB2E-4099-A2DB2C610EC5}"/>
              </a:ext>
            </a:extLst>
          </p:cNvPr>
          <p:cNvSpPr txBox="1"/>
          <p:nvPr/>
        </p:nvSpPr>
        <p:spPr>
          <a:xfrm>
            <a:off x="901698" y="5595435"/>
            <a:ext cx="407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https://forms.gle/vNvfVevihq3AvchS6</a:t>
            </a:r>
            <a:endParaRPr lang="en-US" dirty="0"/>
          </a:p>
        </p:txBody>
      </p:sp>
      <p:pic>
        <p:nvPicPr>
          <p:cNvPr id="7" name="Picture 6" descr="https://forms.gle/vNvfVevihq3AvchS6">
            <a:extLst>
              <a:ext uri="{FF2B5EF4-FFF2-40B4-BE49-F238E27FC236}">
                <a16:creationId xmlns:a16="http://schemas.microsoft.com/office/drawing/2014/main" id="{84680B15-B19A-224C-C475-354AF8968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782" y="3256783"/>
            <a:ext cx="2292300" cy="22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0B7E-076F-5B3F-858A-2EB03C2A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search algorithms?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2E43A-9361-3E61-2368-FB3BE6A2BB68}"/>
              </a:ext>
            </a:extLst>
          </p:cNvPr>
          <p:cNvSpPr txBox="1"/>
          <p:nvPr/>
        </p:nvSpPr>
        <p:spPr>
          <a:xfrm>
            <a:off x="1278932" y="1506022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something in a large collection of “stuff”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5688D-7367-FA9E-0028-32DAE1AA57F1}"/>
              </a:ext>
            </a:extLst>
          </p:cNvPr>
          <p:cNvSpPr txBox="1"/>
          <p:nvPr/>
        </p:nvSpPr>
        <p:spPr>
          <a:xfrm>
            <a:off x="7381329" y="151344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text in an 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1B137-4820-CCD8-4421-9B2039B18675}"/>
              </a:ext>
            </a:extLst>
          </p:cNvPr>
          <p:cNvSpPr txBox="1"/>
          <p:nvPr/>
        </p:nvSpPr>
        <p:spPr>
          <a:xfrm>
            <a:off x="7137479" y="4882891"/>
            <a:ext cx="2853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shortest path,</a:t>
            </a:r>
          </a:p>
          <a:p>
            <a:r>
              <a:rPr lang="en-US" dirty="0"/>
              <a:t>solving puzzles,</a:t>
            </a:r>
          </a:p>
          <a:p>
            <a:r>
              <a:rPr lang="en-US" dirty="0"/>
              <a:t>keyboard autocomplete, …</a:t>
            </a:r>
          </a:p>
        </p:txBody>
      </p:sp>
      <p:pic>
        <p:nvPicPr>
          <p:cNvPr id="5" name="Content Placeholder 4" descr="Google search results from &quot;binary search&quot;">
            <a:extLst>
              <a:ext uri="{FF2B5EF4-FFF2-40B4-BE49-F238E27FC236}">
                <a16:creationId xmlns:a16="http://schemas.microsoft.com/office/drawing/2014/main" id="{B68FAE04-3779-FA1D-D613-B7D5CD061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20" y="1961654"/>
            <a:ext cx="4500424" cy="3664975"/>
          </a:xfrm>
        </p:spPr>
      </p:pic>
      <p:pic>
        <p:nvPicPr>
          <p:cNvPr id="7" name="Picture 6" descr="Screenshot of a Wikipedia article for &quot;Binary search algorithm&quot;. The user had searched for &quot;worst case&quot;, and it is highlighted in the article.">
            <a:extLst>
              <a:ext uri="{FF2B5EF4-FFF2-40B4-BE49-F238E27FC236}">
                <a16:creationId xmlns:a16="http://schemas.microsoft.com/office/drawing/2014/main" id="{2AB58C19-1FB8-F36A-187E-BB099BA1F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75" y="1961654"/>
            <a:ext cx="3863072" cy="23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6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61E-D367-6D94-99D0-A037CEC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1DB2-5BB0-C64E-4F96-14950B55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 (quickly)</a:t>
            </a:r>
          </a:p>
          <a:p>
            <a:r>
              <a:rPr lang="en-US" dirty="0"/>
              <a:t>Binary Search (the rest)</a:t>
            </a:r>
          </a:p>
          <a:p>
            <a:r>
              <a:rPr lang="en-US" dirty="0"/>
              <a:t>Exercises &amp; Reflections (async)</a:t>
            </a:r>
          </a:p>
        </p:txBody>
      </p:sp>
    </p:spTree>
    <p:extLst>
      <p:ext uri="{BB962C8B-B14F-4D97-AF65-F5344CB8AC3E}">
        <p14:creationId xmlns:p14="http://schemas.microsoft.com/office/powerpoint/2010/main" val="361501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77DEF5-1690-B2C5-8E38-323299B3A79C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E9296-DE74-C19E-27C0-2FA60C20559A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BEAAFD-CDEB-8CA8-BDEB-5BEC81583014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BF095D-2414-9AEA-CD64-24F89D088C6C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85F53-CF2F-A6F8-8E55-A6A765962DF8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5466F-E5E4-348D-424F-E78B0969E0A8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AEDD9-5F4B-ADDF-F9F7-F8245B85D8A6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C7A19-8F43-90EA-51D0-151F793AB888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A3C24-20BE-FEEF-DEF9-2D000D5B343E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EA3ED-FF28-9D10-7F99-079832AD1239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D3621-F7A3-DFEE-EF8C-579A17406CC6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01262-F9DF-0D22-A053-FCC7A9236995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89DEF-91E6-2C97-CD95-A865587FA50B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A4992-8303-4A1C-4C4B-C7E2E400CBAD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5FE7F8-3D3A-4EB2-5FFB-597CB1ACB140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042FF0-FE25-C02F-F2FD-E27FC0D155FD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5A563-9677-D770-1C81-0D5DBE7F6BC8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566E6-9842-998A-1F51-9586DF0CFFD3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A536C-AF28-F5FD-C5FE-21EA4D16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</a:t>
            </a:r>
            <a:r>
              <a:rPr lang="en-US" i="1" dirty="0"/>
              <a:t>you</a:t>
            </a:r>
            <a:r>
              <a:rPr lang="en-US" dirty="0"/>
              <a:t>  look for the item    21    in this list?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FD5953-9283-1697-A47F-06BD79F50534}"/>
              </a:ext>
            </a:extLst>
          </p:cNvPr>
          <p:cNvSpPr/>
          <p:nvPr/>
        </p:nvSpPr>
        <p:spPr>
          <a:xfrm>
            <a:off x="6358963" y="169068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94504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77DEF5-1690-B2C5-8E38-323299B3A79C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E9296-DE74-C19E-27C0-2FA60C20559A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BEAAFD-CDEB-8CA8-BDEB-5BEC81583014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BF095D-2414-9AEA-CD64-24F89D088C6C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85F53-CF2F-A6F8-8E55-A6A765962DF8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5466F-E5E4-348D-424F-E78B0969E0A8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AEDD9-5F4B-ADDF-F9F7-F8245B85D8A6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C7A19-8F43-90EA-51D0-151F793AB888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A3C24-20BE-FEEF-DEF9-2D000D5B343E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EA3ED-FF28-9D10-7F99-079832AD1239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D3621-F7A3-DFEE-EF8C-579A17406CC6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01262-F9DF-0D22-A053-FCC7A9236995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89DEF-91E6-2C97-CD95-A865587FA50B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A4992-8303-4A1C-4C4B-C7E2E400CBAD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5FE7F8-3D3A-4EB2-5FFB-597CB1ACB140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042FF0-FE25-C02F-F2FD-E27FC0D155FD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5A563-9677-D770-1C81-0D5DBE7F6BC8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566E6-9842-998A-1F51-9586DF0CFFD3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13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0967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D049D33-6EEE-ED5C-7471-57731E8D9B55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enseTheme">
  <a:themeElements>
    <a:clrScheme name="BridgerColors">
      <a:dk1>
        <a:srgbClr val="3A3838"/>
      </a:dk1>
      <a:lt1>
        <a:sysClr val="window" lastClr="FFFFFF"/>
      </a:lt1>
      <a:dk2>
        <a:srgbClr val="44546A"/>
      </a:dk2>
      <a:lt2>
        <a:srgbClr val="E7E6E6"/>
      </a:lt2>
      <a:accent1>
        <a:srgbClr val="3B57B4"/>
      </a:accent1>
      <a:accent2>
        <a:srgbClr val="DA8970"/>
      </a:accent2>
      <a:accent3>
        <a:srgbClr val="A5A5A5"/>
      </a:accent3>
      <a:accent4>
        <a:srgbClr val="A539C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ncode">
      <a:majorFont>
        <a:latin typeface="Encode Sans Condensed"/>
        <a:ea typeface=""/>
        <a:cs typeface=""/>
      </a:majorFont>
      <a:minorFont>
        <a:latin typeface="Encod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enseTheme" id="{1AA252F4-69E5-4933-8D1C-B0250F6155C1}" vid="{0141DA6D-47FF-4C4D-8A4B-1747549A4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DefenseTheme</Template>
  <TotalTime>644</TotalTime>
  <Words>1306</Words>
  <Application>Microsoft Office PowerPoint</Application>
  <PresentationFormat>Widescreen</PresentationFormat>
  <Paragraphs>538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Encode Sans</vt:lpstr>
      <vt:lpstr>Encode Sans Condensed</vt:lpstr>
      <vt:lpstr>Fantasque Sans Mono</vt:lpstr>
      <vt:lpstr>DefenseTheme</vt:lpstr>
      <vt:lpstr>Linear &amp; Binary Search</vt:lpstr>
      <vt:lpstr>Introductions</vt:lpstr>
      <vt:lpstr>Roles, Assumptions, and Expectations</vt:lpstr>
      <vt:lpstr>What are search algorithms?</vt:lpstr>
      <vt:lpstr>Roadmap</vt:lpstr>
      <vt:lpstr>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Search: Code</vt:lpstr>
      <vt:lpstr>Linear Search: Pitfalls</vt:lpstr>
      <vt:lpstr>Linear Search: Pitfalls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Search: Algorithm</vt:lpstr>
      <vt:lpstr>Binary Search: Code</vt:lpstr>
      <vt:lpstr>Binary Search: Iterative Approach</vt:lpstr>
      <vt:lpstr>Binary Search: Recursive Approach</vt:lpstr>
      <vt:lpstr>Worst Case Performance: Linear vs. Binary</vt:lpstr>
      <vt:lpstr>Also works with strings!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dc:creator>Bridger Herman</dc:creator>
  <cp:lastModifiedBy>Bridger Herman</cp:lastModifiedBy>
  <cp:revision>38</cp:revision>
  <dcterms:created xsi:type="dcterms:W3CDTF">2024-05-10T16:07:05Z</dcterms:created>
  <dcterms:modified xsi:type="dcterms:W3CDTF">2024-05-14T01:53:49Z</dcterms:modified>
</cp:coreProperties>
</file>