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9" r:id="rId2"/>
    <p:sldMasterId id="2147483656" r:id="rId3"/>
  </p:sldMasterIdLst>
  <p:notesMasterIdLst>
    <p:notesMasterId r:id="rId13"/>
  </p:notesMasterIdLst>
  <p:handoutMasterIdLst>
    <p:handoutMasterId r:id="rId14"/>
  </p:handoutMasterIdLst>
  <p:sldIdLst>
    <p:sldId id="268" r:id="rId4"/>
    <p:sldId id="257" r:id="rId5"/>
    <p:sldId id="299" r:id="rId6"/>
    <p:sldId id="300" r:id="rId7"/>
    <p:sldId id="302" r:id="rId8"/>
    <p:sldId id="303" r:id="rId9"/>
    <p:sldId id="309" r:id="rId10"/>
    <p:sldId id="312" r:id="rId11"/>
    <p:sldId id="315" r:id="rId12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929"/>
    <a:srgbClr val="274AE1"/>
    <a:srgbClr val="080808"/>
    <a:srgbClr val="1988AB"/>
    <a:srgbClr val="00A4DE"/>
    <a:srgbClr val="4D4D4D"/>
    <a:srgbClr val="5F5F5F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79" autoAdjust="0"/>
    <p:restoredTop sz="96182" autoAdjust="0"/>
  </p:normalViewPr>
  <p:slideViewPr>
    <p:cSldViewPr>
      <p:cViewPr varScale="1">
        <p:scale>
          <a:sx n="108" d="100"/>
          <a:sy n="108" d="100"/>
        </p:scale>
        <p:origin x="186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622"/>
    </p:cViewPr>
  </p:sorterViewPr>
  <p:notesViewPr>
    <p:cSldViewPr>
      <p:cViewPr varScale="1">
        <p:scale>
          <a:sx n="79" d="100"/>
          <a:sy n="79" d="100"/>
        </p:scale>
        <p:origin x="-172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A2D39A0-5BC5-41FE-86D3-CAF00FCDF5F0}" type="datetimeFigureOut">
              <a:rPr lang="zh-TW" altLang="en-US"/>
              <a:pPr>
                <a:defRPr/>
              </a:pPr>
              <a:t>2022/9/27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</a:defRPr>
            </a:lvl1pPr>
          </a:lstStyle>
          <a:p>
            <a:fld id="{7D6CD347-6974-4454-A891-224A3F44FAD5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2858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B857D7C-7FDA-4831-AFC6-3ED6AC8429AE}" type="datetimeFigureOut">
              <a:rPr lang="zh-TW" altLang="en-US"/>
              <a:pPr>
                <a:defRPr/>
              </a:pPr>
              <a:t>2022/9/27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</a:defRPr>
            </a:lvl1pPr>
          </a:lstStyle>
          <a:p>
            <a:fld id="{0253A67B-70E3-4E21-B4F5-58C382B1A1F0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44427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1434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9C5D38-719E-4DBE-BBFA-3AA9EAA6CE68}" type="slidenum">
              <a:rPr lang="zh-TW" altLang="en-US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9140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A67B-70E3-4E21-B4F5-58C382B1A1F0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7581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B41091-B3CB-46D2-A818-032D9F732E9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 eaLnBrk="1" hangingPunct="1">
              <a:buFontTx/>
              <a:buChar char="•"/>
            </a:pPr>
            <a:r>
              <a:rPr lang="en-US" dirty="0"/>
              <a:t>This text takes the position that social media, especially as manifested in the hyper-social organization, is a new business phenomenon.</a:t>
            </a:r>
          </a:p>
        </p:txBody>
      </p:sp>
    </p:spTree>
    <p:extLst>
      <p:ext uri="{BB962C8B-B14F-4D97-AF65-F5344CB8AC3E}">
        <p14:creationId xmlns:p14="http://schemas.microsoft.com/office/powerpoint/2010/main" val="2441349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>
              <a:buFontTx/>
              <a:buChar char="•"/>
            </a:pPr>
            <a:r>
              <a:rPr lang="en-US" dirty="0"/>
              <a:t>Users access mobile systems from any place–at home, at work, in the car, on the bus, or the beach–using any smart device, smartphone, tablet, or PC.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7C6CF4-31AE-485E-A0C6-6F0A896B776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982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>
              <a:buFontTx/>
              <a:buChar char="•"/>
            </a:pPr>
            <a:r>
              <a:rPr lang="en-US" dirty="0"/>
              <a:t>2013, there are 6.8 billion wireless subscriptions. One-third of those subscriptions involve smartphones or other mobile devices, meaning there are already 1.9 billion mobile system subscriptions, worldwide.</a:t>
            </a:r>
          </a:p>
          <a:p>
            <a:pPr marL="171450" indent="-171450">
              <a:buFontTx/>
              <a:buChar char="•"/>
            </a:pPr>
            <a:r>
              <a:rPr lang="en-US" dirty="0"/>
              <a:t>Mobile systems have major impact on business and society today–an impact forcing industry change while creating new career opportunities for mobile-IS-savvy professionals and large numbers of new, interesting mobile-IS-related jobs.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080DE45-8614-44D8-A647-1F8070375B6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357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Two primary ways for developing mobile applications:</a:t>
            </a:r>
            <a:r>
              <a:rPr lang="en-US" dirty="0"/>
              <a:t> Native and Thin-Client Applications.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dirty="0"/>
              <a:t>Thin-client development languages are HTML5, CSS3, and Javascript. These are not object-oriented languages and hence are much easier to learn to use.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dirty="0"/>
              <a:t>CSS3 is used with HTML5 to specify the appearance of content coded in HTML. Javascript is a scripting programming language that is much easier to learn than object-oriented languages. It is used to provide the underlying logic of the application.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034FA5-7174-430A-85D8-B870080A5EE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600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>
              <a:buFontTx/>
              <a:buChar char="•"/>
            </a:pPr>
            <a:r>
              <a:rPr lang="en-US" dirty="0"/>
              <a:t>Primary emphasis on users’ content, giving such content as much display as possible. Rather than show menus, toolbars, and heavy window borders.</a:t>
            </a:r>
            <a:r>
              <a:rPr lang="en-US" baseline="0" dirty="0"/>
              <a:t>   C</a:t>
            </a:r>
            <a:r>
              <a:rPr lang="en-US" dirty="0"/>
              <a:t>ontent should be shown cleanly and in center stage.</a:t>
            </a:r>
          </a:p>
          <a:p>
            <a:pPr marL="171450" indent="-171450">
              <a:buFontTx/>
              <a:buChar char="•"/>
            </a:pPr>
            <a:r>
              <a:rPr lang="en-US" dirty="0"/>
              <a:t>Context-sensitive chrome, pops up in the display when appropriate.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06DF8FA-67D6-4E83-ABAA-FC94F3E6C1C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256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>
              <a:buFontTx/>
              <a:buChar char="•"/>
            </a:pPr>
            <a:r>
              <a:rPr lang="en-US" dirty="0"/>
              <a:t>Organizations have a love/hate relationship with their employees’ use of their own mobile devices at work. They love the cost-saving possibility of having employees buy their own hardware, but hate the increased vulnerability and loss of control.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2B6651-A03B-44C9-93D9-922A4BC8160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0295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8F8931-183A-43AA-82FF-B2E6C3DE1D62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05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3897624"/>
            <a:ext cx="9155113" cy="2520950"/>
          </a:xfrm>
          <a:prstGeom prst="rect">
            <a:avLst/>
          </a:prstGeom>
          <a:solidFill>
            <a:schemeClr val="accent2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pic>
        <p:nvPicPr>
          <p:cNvPr id="7" name="圖片 9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6013" y="4248462"/>
            <a:ext cx="7394575" cy="184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字方塊 7"/>
          <p:cNvSpPr txBox="1">
            <a:spLocks noChangeArrowheads="1"/>
          </p:cNvSpPr>
          <p:nvPr userDrawn="1"/>
        </p:nvSpPr>
        <p:spPr bwMode="auto">
          <a:xfrm>
            <a:off x="5352728" y="2295160"/>
            <a:ext cx="3234586" cy="138430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eaLnBrk="1" hangingPunct="1">
              <a:defRPr/>
            </a:pPr>
            <a:r>
              <a:rPr lang="zh-TW" altLang="en-US" sz="1200" b="1" dirty="0" smtClean="0">
                <a:solidFill>
                  <a:srgbClr val="7030A0"/>
                </a:solidFill>
                <a:latin typeface="標楷體" panose="03000509000000000000" pitchFamily="65" charset="-120"/>
              </a:rPr>
              <a:t>本教學投影片係屬教科書著之延伸，亦受著作權法之保護。</a:t>
            </a:r>
            <a:endParaRPr lang="en-US" altLang="zh-TW" sz="1200" b="1" dirty="0" smtClean="0">
              <a:solidFill>
                <a:srgbClr val="7030A0"/>
              </a:solidFill>
              <a:latin typeface="標楷體" panose="03000509000000000000" pitchFamily="65" charset="-120"/>
            </a:endParaRPr>
          </a:p>
          <a:p>
            <a:pPr eaLnBrk="1" hangingPunct="1">
              <a:defRPr/>
            </a:pPr>
            <a:endParaRPr lang="en-US" altLang="zh-TW" sz="1200" b="1" dirty="0" smtClean="0">
              <a:solidFill>
                <a:srgbClr val="7030A0"/>
              </a:solidFill>
              <a:latin typeface="標楷體" panose="03000509000000000000" pitchFamily="65" charset="-120"/>
            </a:endParaRPr>
          </a:p>
          <a:p>
            <a:pPr eaLnBrk="1" hangingPunct="1">
              <a:defRPr/>
            </a:pPr>
            <a:r>
              <a:rPr lang="zh-TW" altLang="en-US" sz="1200" b="1" dirty="0" smtClean="0">
                <a:solidFill>
                  <a:srgbClr val="7030A0"/>
                </a:solidFill>
                <a:latin typeface="標楷體" panose="03000509000000000000" pitchFamily="65" charset="-120"/>
              </a:rPr>
              <a:t>請依出版社授權使用規範利用本教學資源，非經授權許可不得以影印拷貝列印等方法進行重製，亦不得改作、公開展示著作內容，亦請勿對第三人公開傳輸、散布。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 smtClean="0"/>
              <a:t>資訊管理  </a:t>
            </a:r>
            <a:r>
              <a:rPr lang="en-US" altLang="zh-TW" smtClean="0"/>
              <a:t>CE03  </a:t>
            </a:r>
            <a:r>
              <a:rPr lang="zh-TW" altLang="en-US" smtClean="0"/>
              <a:t>行動系統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DB8378-E935-4C38-BF02-1A41C040D4A7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 smtClean="0"/>
              <a:t>資訊管理  </a:t>
            </a:r>
            <a:r>
              <a:rPr lang="en-US" altLang="zh-TW" smtClean="0"/>
              <a:t>CE03  </a:t>
            </a:r>
            <a:r>
              <a:rPr lang="zh-TW" altLang="en-US" smtClean="0"/>
              <a:t>行動系統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68C533-BC40-4E78-83AF-EC3FA6F754CD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 smtClean="0"/>
              <a:t>資訊管理  </a:t>
            </a:r>
            <a:r>
              <a:rPr lang="en-US" altLang="zh-TW" smtClean="0"/>
              <a:t>CE03  </a:t>
            </a:r>
            <a:r>
              <a:rPr lang="zh-TW" altLang="en-US" smtClean="0"/>
              <a:t>行動系統</a:t>
            </a:r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460534-5CA5-4A12-BC81-37460CC1AC1A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 smtClean="0"/>
              <a:t>資訊管理  </a:t>
            </a:r>
            <a:r>
              <a:rPr lang="en-US" altLang="zh-TW" smtClean="0"/>
              <a:t>CE03  </a:t>
            </a:r>
            <a:r>
              <a:rPr lang="zh-TW" altLang="en-US" smtClean="0"/>
              <a:t>行動系統</a:t>
            </a:r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D33B47-7AC8-49FF-855A-D801C527EBAC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 smtClean="0"/>
              <a:t>資訊管理  </a:t>
            </a:r>
            <a:r>
              <a:rPr lang="en-US" altLang="zh-TW" smtClean="0"/>
              <a:t>CE03  </a:t>
            </a:r>
            <a:r>
              <a:rPr lang="zh-TW" altLang="en-US" smtClean="0"/>
              <a:t>行動系統</a:t>
            </a:r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3A5FBA-DC0F-437F-B5BF-D6D37BEABA0C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 smtClean="0"/>
              <a:t>資訊管理  </a:t>
            </a:r>
            <a:r>
              <a:rPr lang="en-US" altLang="zh-TW" smtClean="0"/>
              <a:t>CE03  </a:t>
            </a:r>
            <a:r>
              <a:rPr lang="zh-TW" altLang="en-US" smtClean="0"/>
              <a:t>行動系統</a:t>
            </a:r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213630-A0F8-4EAD-8A83-45A0A52D767D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 smtClean="0"/>
              <a:t>資訊管理  </a:t>
            </a:r>
            <a:r>
              <a:rPr lang="en-US" altLang="zh-TW" smtClean="0"/>
              <a:t>CE03  </a:t>
            </a:r>
            <a:r>
              <a:rPr lang="zh-TW" altLang="en-US" smtClean="0"/>
              <a:t>行動系統</a:t>
            </a:r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97539E-7D66-4566-BE52-33C071BDA6B3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 smtClean="0"/>
              <a:t>資訊管理  </a:t>
            </a:r>
            <a:r>
              <a:rPr lang="en-US" altLang="zh-TW" smtClean="0"/>
              <a:t>CE03  </a:t>
            </a:r>
            <a:r>
              <a:rPr lang="zh-TW" altLang="en-US" smtClean="0"/>
              <a:t>行動系統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FA6B39-20D7-4FEE-AC50-571EC4917EFD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 smtClean="0"/>
              <a:t>資訊管理  </a:t>
            </a:r>
            <a:r>
              <a:rPr lang="en-US" altLang="zh-TW" smtClean="0"/>
              <a:t>CE03  </a:t>
            </a:r>
            <a:r>
              <a:rPr lang="zh-TW" altLang="en-US" smtClean="0"/>
              <a:t>行動系統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70DA8A-6E1E-454B-A169-022C0BB467C5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 smtClean="0"/>
              <a:t>資訊管理  </a:t>
            </a:r>
            <a:r>
              <a:rPr lang="en-US" altLang="zh-TW" smtClean="0"/>
              <a:t>CE03  </a:t>
            </a:r>
            <a:r>
              <a:rPr lang="zh-TW" altLang="en-US" smtClean="0"/>
              <a:t>行動系統</a:t>
            </a:r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0E0B3E-01BF-47F8-965A-2477039EE617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區段標題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3608" y="2276872"/>
            <a:ext cx="7488832" cy="1656184"/>
          </a:xfrm>
        </p:spPr>
        <p:txBody>
          <a:bodyPr anchor="t">
            <a:noAutofit/>
          </a:bodyPr>
          <a:lstStyle>
            <a:lvl1pPr algn="ctr">
              <a:defRPr sz="5400" b="1" cap="all">
                <a:solidFill>
                  <a:srgbClr val="0070C0"/>
                </a:solidFill>
                <a:latin typeface="Arial" pitchFamily="34" charset="0"/>
                <a:ea typeface="微軟正黑體" pitchFamily="34" charset="-120"/>
                <a:cs typeface="Arial" pitchFamily="34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43608" y="4221088"/>
            <a:ext cx="7488832" cy="1944216"/>
          </a:xfrm>
        </p:spPr>
        <p:txBody>
          <a:bodyPr>
            <a:normAutofit/>
          </a:bodyPr>
          <a:lstStyle>
            <a:lvl1pPr marL="263525" indent="-263525">
              <a:buSzPct val="80000"/>
              <a:buFont typeface="Wingdings" pitchFamily="2" charset="2"/>
              <a:buChar char="ü"/>
              <a:defRPr sz="2000" b="1">
                <a:solidFill>
                  <a:srgbClr val="7030A0"/>
                </a:solidFill>
                <a:latin typeface="Arial" pitchFamily="34" charset="0"/>
                <a:ea typeface="微軟正黑體" pitchFamily="34" charset="-12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00000" y="6448425"/>
            <a:ext cx="808038" cy="365125"/>
          </a:xfrm>
          <a:prstGeom prst="rect">
            <a:avLst/>
          </a:prstGeom>
        </p:spPr>
        <p:txBody>
          <a:bodyPr/>
          <a:lstStyle>
            <a:lvl1pPr algn="ctr">
              <a:defRPr sz="1100" smtClean="0">
                <a:solidFill>
                  <a:schemeClr val="tx1"/>
                </a:solidFill>
                <a:latin typeface="Arial" pitchFamily="34" charset="0"/>
                <a:ea typeface="微軟正黑體" pitchFamily="34" charset="-12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TW" dirty="0" smtClean="0"/>
              <a:t>3-</a:t>
            </a:r>
            <a:fld id="{05882881-0C06-4908-96D2-36C197F7414E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1"/>
          </p:nvPr>
        </p:nvSpPr>
        <p:spPr>
          <a:xfrm>
            <a:off x="323528" y="6448425"/>
            <a:ext cx="3867472" cy="36512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Arial" pitchFamily="34" charset="0"/>
                <a:ea typeface="微軟正黑體" pitchFamily="34" charset="-120"/>
                <a:cs typeface="Arial" pitchFamily="34" charset="0"/>
              </a:defRPr>
            </a:lvl1pPr>
          </a:lstStyle>
          <a:p>
            <a:pPr>
              <a:defRPr/>
            </a:pPr>
            <a:r>
              <a:rPr lang="zh-TW" altLang="en-US" smtClean="0"/>
              <a:t>資訊管理  </a:t>
            </a:r>
            <a:r>
              <a:rPr lang="en-US" altLang="zh-TW" smtClean="0"/>
              <a:t>CE03  </a:t>
            </a:r>
            <a:r>
              <a:rPr lang="zh-TW" altLang="en-US" smtClean="0"/>
              <a:t>行動系統</a:t>
            </a:r>
            <a:endParaRPr lang="zh-TW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 smtClean="0"/>
              <a:t>資訊管理  </a:t>
            </a:r>
            <a:r>
              <a:rPr lang="en-US" altLang="zh-TW" smtClean="0"/>
              <a:t>CE03  </a:t>
            </a:r>
            <a:r>
              <a:rPr lang="zh-TW" altLang="en-US" smtClean="0"/>
              <a:t>行動系統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71425D-46D4-4A18-91B2-4343A3B7553C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>
    <p:rand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 smtClean="0"/>
              <a:t>資訊管理  </a:t>
            </a:r>
            <a:r>
              <a:rPr lang="en-US" altLang="zh-TW" smtClean="0"/>
              <a:t>CE03  </a:t>
            </a:r>
            <a:r>
              <a:rPr lang="zh-TW" altLang="en-US" smtClean="0"/>
              <a:t>行動系統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AE86DB-AB95-4FDE-8D17-A9FA9A456650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>
    <p:rand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 smtClean="0"/>
              <a:t>資訊管理  </a:t>
            </a:r>
            <a:r>
              <a:rPr lang="en-US" altLang="zh-TW" smtClean="0"/>
              <a:t>CE03  </a:t>
            </a:r>
            <a:r>
              <a:rPr lang="zh-TW" altLang="en-US" smtClean="0"/>
              <a:t>行動系統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CD691-5962-4A8C-9C46-0B5A9B5A3484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>
    <p:rand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 smtClean="0"/>
              <a:t>資訊管理  </a:t>
            </a:r>
            <a:r>
              <a:rPr lang="en-US" altLang="zh-TW" smtClean="0"/>
              <a:t>CE03  </a:t>
            </a:r>
            <a:r>
              <a:rPr lang="zh-TW" altLang="en-US" smtClean="0"/>
              <a:t>行動系統</a:t>
            </a:r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1D865A-7C54-4AD0-AD4C-7D95206278F1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>
    <p:rand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 smtClean="0"/>
              <a:t>資訊管理  </a:t>
            </a:r>
            <a:r>
              <a:rPr lang="en-US" altLang="zh-TW" smtClean="0"/>
              <a:t>CE03  </a:t>
            </a:r>
            <a:r>
              <a:rPr lang="zh-TW" altLang="en-US" smtClean="0"/>
              <a:t>行動系統</a:t>
            </a:r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C22A33-D8FD-4FC7-96CF-8E70E36C9E0C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>
    <p:rand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 smtClean="0"/>
              <a:t>資訊管理  </a:t>
            </a:r>
            <a:r>
              <a:rPr lang="en-US" altLang="zh-TW" smtClean="0"/>
              <a:t>CE03  </a:t>
            </a:r>
            <a:r>
              <a:rPr lang="zh-TW" altLang="en-US" smtClean="0"/>
              <a:t>行動系統</a:t>
            </a:r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7BA1BA-A90F-477C-A753-ADF0867898CD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>
    <p:rand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 smtClean="0"/>
              <a:t>資訊管理  </a:t>
            </a:r>
            <a:r>
              <a:rPr lang="en-US" altLang="zh-TW" smtClean="0"/>
              <a:t>CE03  </a:t>
            </a:r>
            <a:r>
              <a:rPr lang="zh-TW" altLang="en-US" smtClean="0"/>
              <a:t>行動系統</a:t>
            </a:r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EC39CE-40C8-4AEC-8D88-A0EF2E66D0FA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>
    <p:random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 smtClean="0"/>
              <a:t>資訊管理  </a:t>
            </a:r>
            <a:r>
              <a:rPr lang="en-US" altLang="zh-TW" smtClean="0"/>
              <a:t>CE03  </a:t>
            </a:r>
            <a:r>
              <a:rPr lang="zh-TW" altLang="en-US" smtClean="0"/>
              <a:t>行動系統</a:t>
            </a:r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1DD441-41FF-4906-87F6-68D45F573ED7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>
    <p:random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 smtClean="0"/>
              <a:t>資訊管理  </a:t>
            </a:r>
            <a:r>
              <a:rPr lang="en-US" altLang="zh-TW" smtClean="0"/>
              <a:t>CE03  </a:t>
            </a:r>
            <a:r>
              <a:rPr lang="zh-TW" altLang="en-US" smtClean="0"/>
              <a:t>行動系統</a:t>
            </a:r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0CD88D-7558-42B4-A420-4D600DD36363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>
    <p:random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 smtClean="0"/>
              <a:t>資訊管理  </a:t>
            </a:r>
            <a:r>
              <a:rPr lang="en-US" altLang="zh-TW" smtClean="0"/>
              <a:t>CE03  </a:t>
            </a:r>
            <a:r>
              <a:rPr lang="zh-TW" altLang="en-US" smtClean="0"/>
              <a:t>行動系統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97FE41-1CD5-49D2-AD40-B3AA4C2B52FB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000" y="274638"/>
            <a:ext cx="8208912" cy="1143000"/>
          </a:xfrm>
        </p:spPr>
        <p:txBody>
          <a:bodyPr/>
          <a:lstStyle>
            <a:lvl1pPr algn="l">
              <a:defRPr baseline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ea typeface="微軟正黑體" pitchFamily="34" charset="-120"/>
                <a:cs typeface="Arial" pitchFamily="34" charset="0"/>
              </a:defRPr>
            </a:lvl1pPr>
          </a:lstStyle>
          <a:p>
            <a:r>
              <a:rPr lang="zh-TW" altLang="en-US" dirty="0" smtClean="0"/>
              <a:t>按一下以編輯母片標題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4000" y="1600201"/>
            <a:ext cx="8208000" cy="4276800"/>
          </a:xfrm>
        </p:spPr>
        <p:txBody>
          <a:bodyPr/>
          <a:lstStyle>
            <a:lvl1pPr>
              <a:lnSpc>
                <a:spcPct val="110000"/>
              </a:lnSpc>
              <a:spcBef>
                <a:spcPts val="800"/>
              </a:spcBef>
              <a:buClr>
                <a:schemeClr val="accent6">
                  <a:lumMod val="50000"/>
                </a:schemeClr>
              </a:buClr>
              <a:buSzPct val="60000"/>
              <a:buFont typeface="Wingdings" pitchFamily="2" charset="2"/>
              <a:buChar char="l"/>
              <a:defRPr sz="2800" b="1" spc="50" baseline="0">
                <a:latin typeface="Arial" pitchFamily="34" charset="0"/>
                <a:ea typeface="微軟正黑體" pitchFamily="34" charset="-120"/>
                <a:cs typeface="Arial" pitchFamily="34" charset="0"/>
              </a:defRPr>
            </a:lvl1pPr>
            <a:lvl2pPr>
              <a:lnSpc>
                <a:spcPct val="110000"/>
              </a:lnSpc>
              <a:spcBef>
                <a:spcPts val="800"/>
              </a:spcBef>
              <a:buClr>
                <a:srgbClr val="002060"/>
              </a:buClr>
              <a:buSzPct val="60000"/>
              <a:buFont typeface="Wingdings" pitchFamily="2" charset="2"/>
              <a:buChar char="u"/>
              <a:defRPr sz="2400" b="1" spc="50" baseline="0">
                <a:latin typeface="Arial" pitchFamily="34" charset="0"/>
                <a:ea typeface="微軟正黑體" pitchFamily="34" charset="-120"/>
                <a:cs typeface="Arial" pitchFamily="34" charset="0"/>
              </a:defRPr>
            </a:lvl2pPr>
            <a:lvl3pPr>
              <a:lnSpc>
                <a:spcPct val="110000"/>
              </a:lnSpc>
              <a:spcBef>
                <a:spcPts val="8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" pitchFamily="2" charset="2"/>
              <a:buChar char="Ø"/>
              <a:defRPr sz="2000" b="1" spc="50" baseline="0">
                <a:latin typeface="Arial" pitchFamily="34" charset="0"/>
                <a:ea typeface="微軟正黑體" pitchFamily="34" charset="-120"/>
                <a:cs typeface="Arial" pitchFamily="34" charset="0"/>
              </a:defRPr>
            </a:lvl3pPr>
            <a:lvl4pPr>
              <a:lnSpc>
                <a:spcPct val="110000"/>
              </a:lnSpc>
              <a:spcBef>
                <a:spcPts val="800"/>
              </a:spcBef>
              <a:buClr>
                <a:schemeClr val="accent6">
                  <a:lumMod val="50000"/>
                </a:schemeClr>
              </a:buClr>
              <a:buSzPct val="80000"/>
              <a:buFont typeface="Wingdings" pitchFamily="2" charset="2"/>
              <a:buChar char="n"/>
              <a:defRPr sz="1800" b="1" spc="50" baseline="0">
                <a:latin typeface="Arial" pitchFamily="34" charset="0"/>
                <a:ea typeface="微軟正黑體" pitchFamily="34" charset="-120"/>
                <a:cs typeface="Arial" pitchFamily="34" charset="0"/>
              </a:defRPr>
            </a:lvl4pPr>
            <a:lvl5pPr>
              <a:lnSpc>
                <a:spcPct val="110000"/>
              </a:lnSpc>
              <a:spcBef>
                <a:spcPts val="800"/>
              </a:spcBef>
              <a:buClr>
                <a:schemeClr val="accent3">
                  <a:lumMod val="50000"/>
                </a:schemeClr>
              </a:buClr>
              <a:buSzPct val="100000"/>
              <a:buFont typeface="Wingdings" pitchFamily="2" charset="2"/>
              <a:buChar char="ü"/>
              <a:defRPr sz="1800" b="1" spc="50" baseline="0">
                <a:latin typeface="Arial" pitchFamily="34" charset="0"/>
                <a:ea typeface="微軟正黑體" pitchFamily="34" charset="-120"/>
                <a:cs typeface="Arial" pitchFamily="34" charset="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1"/>
          </p:nvPr>
        </p:nvSpPr>
        <p:spPr>
          <a:xfrm>
            <a:off x="323528" y="6448425"/>
            <a:ext cx="3867472" cy="36512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Arial" pitchFamily="34" charset="0"/>
              </a:defRPr>
            </a:lvl1pPr>
          </a:lstStyle>
          <a:p>
            <a:pPr>
              <a:defRPr/>
            </a:pPr>
            <a:r>
              <a:rPr lang="zh-TW" altLang="en-US" smtClean="0"/>
              <a:t>資訊管理  </a:t>
            </a:r>
            <a:r>
              <a:rPr lang="en-US" altLang="zh-TW" smtClean="0"/>
              <a:t>CE03  </a:t>
            </a:r>
            <a:r>
              <a:rPr lang="zh-TW" altLang="en-US" smtClean="0"/>
              <a:t>行動系統</a:t>
            </a:r>
            <a:endParaRPr lang="zh-TW" alt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00000" y="6448425"/>
            <a:ext cx="808038" cy="365125"/>
          </a:xfrm>
          <a:prstGeom prst="rect">
            <a:avLst/>
          </a:prstGeom>
        </p:spPr>
        <p:txBody>
          <a:bodyPr/>
          <a:lstStyle>
            <a:lvl1pPr algn="ctr">
              <a:defRPr sz="1100" smtClean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TW" dirty="0" smtClean="0"/>
              <a:t>3-</a:t>
            </a:r>
            <a:fld id="{05882881-0C06-4908-96D2-36C197F7414E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  <p:pic>
        <p:nvPicPr>
          <p:cNvPr id="14" name="圖片 1"/>
          <p:cNvPicPr>
            <a:picLocks noChangeAspect="1"/>
          </p:cNvPicPr>
          <p:nvPr userDrawn="1"/>
        </p:nvPicPr>
        <p:blipFill>
          <a:blip r:embed="rId3" cstate="print">
            <a:lum bright="70000" contrast="-70000"/>
          </a:blip>
          <a:srcRect r="45519"/>
          <a:stretch>
            <a:fillRect/>
          </a:stretch>
        </p:blipFill>
        <p:spPr bwMode="auto">
          <a:xfrm>
            <a:off x="6811963" y="5949950"/>
            <a:ext cx="1341437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圖片 1"/>
          <p:cNvPicPr>
            <a:picLocks noChangeAspect="1"/>
          </p:cNvPicPr>
          <p:nvPr userDrawn="1"/>
        </p:nvPicPr>
        <p:blipFill>
          <a:blip r:embed="rId3" cstate="print">
            <a:lum bright="70000" contrast="-70000"/>
          </a:blip>
          <a:srcRect l="60671"/>
          <a:stretch>
            <a:fillRect/>
          </a:stretch>
        </p:blipFill>
        <p:spPr bwMode="auto">
          <a:xfrm>
            <a:off x="8153400" y="5949950"/>
            <a:ext cx="968375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 smtClean="0"/>
              <a:t>資訊管理  </a:t>
            </a:r>
            <a:r>
              <a:rPr lang="en-US" altLang="zh-TW" smtClean="0"/>
              <a:t>CE03  </a:t>
            </a:r>
            <a:r>
              <a:rPr lang="zh-TW" altLang="en-US" smtClean="0"/>
              <a:t>行動系統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8E9A9D-F7C9-4193-A577-8F54BDA378AC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000" y="274638"/>
            <a:ext cx="8208000" cy="1143000"/>
          </a:xfrm>
        </p:spPr>
        <p:txBody>
          <a:bodyPr/>
          <a:lstStyle>
            <a:lvl1pPr algn="l">
              <a:defRPr>
                <a:solidFill>
                  <a:schemeClr val="accent5">
                    <a:lumMod val="50000"/>
                  </a:schemeClr>
                </a:solidFill>
                <a:latin typeface="Arial" pitchFamily="34" charset="0"/>
                <a:ea typeface="微軟正黑體" pitchFamily="34" charset="-120"/>
                <a:cs typeface="Arial" pitchFamily="34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04000" y="1600201"/>
            <a:ext cx="4038600" cy="4277072"/>
          </a:xfrm>
        </p:spPr>
        <p:txBody>
          <a:bodyPr/>
          <a:lstStyle>
            <a:lvl1pPr>
              <a:lnSpc>
                <a:spcPct val="110000"/>
              </a:lnSpc>
              <a:spcBef>
                <a:spcPts val="800"/>
              </a:spcBef>
              <a:buClr>
                <a:schemeClr val="accent6">
                  <a:lumMod val="50000"/>
                </a:schemeClr>
              </a:buClr>
              <a:buSzPct val="60000"/>
              <a:defRPr sz="2800" b="1">
                <a:latin typeface="Arial" pitchFamily="34" charset="0"/>
                <a:ea typeface="微軟正黑體" pitchFamily="34" charset="-120"/>
                <a:cs typeface="Arial" pitchFamily="34" charset="0"/>
              </a:defRPr>
            </a:lvl1pPr>
            <a:lvl2pPr>
              <a:lnSpc>
                <a:spcPct val="110000"/>
              </a:lnSpc>
              <a:spcBef>
                <a:spcPts val="800"/>
              </a:spcBef>
              <a:buSzPct val="60000"/>
              <a:defRPr sz="2400" b="1">
                <a:latin typeface="Arial" pitchFamily="34" charset="0"/>
                <a:ea typeface="微軟正黑體" pitchFamily="34" charset="-120"/>
                <a:cs typeface="Arial" pitchFamily="34" charset="0"/>
              </a:defRPr>
            </a:lvl2pPr>
            <a:lvl3pPr>
              <a:lnSpc>
                <a:spcPct val="110000"/>
              </a:lnSpc>
              <a:spcBef>
                <a:spcPts val="800"/>
              </a:spcBef>
              <a:buClr>
                <a:schemeClr val="accent5">
                  <a:lumMod val="50000"/>
                </a:schemeClr>
              </a:buClr>
              <a:buSzPct val="80000"/>
              <a:defRPr sz="2000" b="1">
                <a:latin typeface="Arial" pitchFamily="34" charset="0"/>
                <a:ea typeface="微軟正黑體" pitchFamily="34" charset="-120"/>
                <a:cs typeface="Arial" pitchFamily="34" charset="0"/>
              </a:defRPr>
            </a:lvl3pPr>
            <a:lvl4pPr>
              <a:lnSpc>
                <a:spcPct val="110000"/>
              </a:lnSpc>
              <a:spcBef>
                <a:spcPts val="800"/>
              </a:spcBef>
              <a:buClr>
                <a:schemeClr val="accent6">
                  <a:lumMod val="50000"/>
                </a:schemeClr>
              </a:buClr>
              <a:buSzPct val="80000"/>
              <a:defRPr sz="1800" b="1">
                <a:latin typeface="Arial" pitchFamily="34" charset="0"/>
                <a:ea typeface="微軟正黑體" pitchFamily="34" charset="-120"/>
                <a:cs typeface="Arial" pitchFamily="34" charset="0"/>
              </a:defRPr>
            </a:lvl4pPr>
            <a:lvl5pPr>
              <a:lnSpc>
                <a:spcPct val="110000"/>
              </a:lnSpc>
              <a:spcBef>
                <a:spcPts val="8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ü"/>
              <a:defRPr sz="1800" b="1">
                <a:latin typeface="Arial" pitchFamily="34" charset="0"/>
                <a:ea typeface="微軟正黑體" pitchFamily="34" charset="-12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73400" y="1600201"/>
            <a:ext cx="4038600" cy="4277072"/>
          </a:xfrm>
        </p:spPr>
        <p:txBody>
          <a:bodyPr/>
          <a:lstStyle>
            <a:lvl1pPr>
              <a:lnSpc>
                <a:spcPct val="110000"/>
              </a:lnSpc>
              <a:spcBef>
                <a:spcPts val="800"/>
              </a:spcBef>
              <a:buClr>
                <a:schemeClr val="accent6">
                  <a:lumMod val="50000"/>
                </a:schemeClr>
              </a:buClr>
              <a:buSzPct val="60000"/>
              <a:defRPr sz="2800" b="1">
                <a:latin typeface="Arial" pitchFamily="34" charset="0"/>
                <a:ea typeface="微軟正黑體" pitchFamily="34" charset="-120"/>
                <a:cs typeface="Arial" pitchFamily="34" charset="0"/>
              </a:defRPr>
            </a:lvl1pPr>
            <a:lvl2pPr>
              <a:lnSpc>
                <a:spcPct val="110000"/>
              </a:lnSpc>
              <a:spcBef>
                <a:spcPts val="800"/>
              </a:spcBef>
              <a:buSzPct val="60000"/>
              <a:defRPr sz="2400" b="1">
                <a:latin typeface="Arial" pitchFamily="34" charset="0"/>
                <a:ea typeface="微軟正黑體" pitchFamily="34" charset="-120"/>
                <a:cs typeface="Arial" pitchFamily="34" charset="0"/>
              </a:defRPr>
            </a:lvl2pPr>
            <a:lvl3pPr>
              <a:lnSpc>
                <a:spcPct val="110000"/>
              </a:lnSpc>
              <a:spcBef>
                <a:spcPts val="800"/>
              </a:spcBef>
              <a:buClr>
                <a:schemeClr val="accent5">
                  <a:lumMod val="50000"/>
                </a:schemeClr>
              </a:buClr>
              <a:buSzPct val="80000"/>
              <a:defRPr sz="2000" b="1">
                <a:latin typeface="Arial" pitchFamily="34" charset="0"/>
                <a:ea typeface="微軟正黑體" pitchFamily="34" charset="-120"/>
                <a:cs typeface="Arial" pitchFamily="34" charset="0"/>
              </a:defRPr>
            </a:lvl3pPr>
            <a:lvl4pPr>
              <a:lnSpc>
                <a:spcPct val="110000"/>
              </a:lnSpc>
              <a:spcBef>
                <a:spcPts val="800"/>
              </a:spcBef>
              <a:buClr>
                <a:schemeClr val="accent6">
                  <a:lumMod val="50000"/>
                </a:schemeClr>
              </a:buClr>
              <a:buSzPct val="80000"/>
              <a:defRPr sz="1800" b="1">
                <a:latin typeface="Arial" pitchFamily="34" charset="0"/>
                <a:ea typeface="微軟正黑體" pitchFamily="34" charset="-120"/>
                <a:cs typeface="Arial" pitchFamily="34" charset="0"/>
              </a:defRPr>
            </a:lvl4pPr>
            <a:lvl5pPr>
              <a:lnSpc>
                <a:spcPct val="110000"/>
              </a:lnSpc>
              <a:spcBef>
                <a:spcPts val="8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ü"/>
              <a:defRPr sz="1800" b="1">
                <a:latin typeface="Arial" pitchFamily="34" charset="0"/>
                <a:ea typeface="微軟正黑體" pitchFamily="34" charset="-12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00000" y="6448425"/>
            <a:ext cx="808038" cy="365125"/>
          </a:xfrm>
          <a:prstGeom prst="rect">
            <a:avLst/>
          </a:prstGeom>
        </p:spPr>
        <p:txBody>
          <a:bodyPr/>
          <a:lstStyle>
            <a:lvl1pPr algn="ctr">
              <a:defRPr sz="1100" smtClean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TW" dirty="0" smtClean="0"/>
              <a:t>3-</a:t>
            </a:r>
            <a:fld id="{05882881-0C06-4908-96D2-36C197F7414E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  <p:pic>
        <p:nvPicPr>
          <p:cNvPr id="10" name="圖片 1"/>
          <p:cNvPicPr>
            <a:picLocks noChangeAspect="1"/>
          </p:cNvPicPr>
          <p:nvPr userDrawn="1"/>
        </p:nvPicPr>
        <p:blipFill>
          <a:blip r:embed="rId3" cstate="print">
            <a:lum bright="70000" contrast="-70000"/>
          </a:blip>
          <a:srcRect r="45519"/>
          <a:stretch>
            <a:fillRect/>
          </a:stretch>
        </p:blipFill>
        <p:spPr bwMode="auto">
          <a:xfrm>
            <a:off x="6811963" y="5949950"/>
            <a:ext cx="1341437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圖片 1"/>
          <p:cNvPicPr>
            <a:picLocks noChangeAspect="1"/>
          </p:cNvPicPr>
          <p:nvPr userDrawn="1"/>
        </p:nvPicPr>
        <p:blipFill>
          <a:blip r:embed="rId3" cstate="print">
            <a:lum bright="70000" contrast="-70000"/>
          </a:blip>
          <a:srcRect l="60671"/>
          <a:stretch>
            <a:fillRect/>
          </a:stretch>
        </p:blipFill>
        <p:spPr bwMode="auto">
          <a:xfrm>
            <a:off x="8153400" y="5949950"/>
            <a:ext cx="968375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Date Placeholder 3"/>
          <p:cNvSpPr>
            <a:spLocks noGrp="1"/>
          </p:cNvSpPr>
          <p:nvPr>
            <p:ph type="dt" sz="half" idx="11"/>
          </p:nvPr>
        </p:nvSpPr>
        <p:spPr>
          <a:xfrm>
            <a:off x="323528" y="6448425"/>
            <a:ext cx="3867472" cy="36512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Arial" pitchFamily="34" charset="0"/>
              </a:defRPr>
            </a:lvl1pPr>
          </a:lstStyle>
          <a:p>
            <a:pPr>
              <a:defRPr/>
            </a:pPr>
            <a:r>
              <a:rPr lang="zh-TW" altLang="en-US" smtClean="0"/>
              <a:t>資訊管理  </a:t>
            </a:r>
            <a:r>
              <a:rPr lang="en-US" altLang="zh-TW" smtClean="0"/>
              <a:t>CE03  </a:t>
            </a:r>
            <a:r>
              <a:rPr lang="zh-TW" altLang="en-US" smtClean="0"/>
              <a:t>行動系統</a:t>
            </a:r>
            <a:endParaRPr lang="zh-TW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1"/>
          </p:nvPr>
        </p:nvSpPr>
        <p:spPr>
          <a:xfrm>
            <a:off x="323528" y="6448425"/>
            <a:ext cx="3867472" cy="36512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Arial" pitchFamily="34" charset="0"/>
                <a:ea typeface="微軟正黑體" pitchFamily="34" charset="-120"/>
                <a:cs typeface="Arial" pitchFamily="34" charset="0"/>
              </a:defRPr>
            </a:lvl1pPr>
          </a:lstStyle>
          <a:p>
            <a:pPr>
              <a:defRPr/>
            </a:pPr>
            <a:r>
              <a:rPr lang="zh-TW" altLang="en-US" smtClean="0"/>
              <a:t>資訊管理  </a:t>
            </a:r>
            <a:r>
              <a:rPr lang="en-US" altLang="zh-TW" smtClean="0"/>
              <a:t>CE03  </a:t>
            </a:r>
            <a:r>
              <a:rPr lang="zh-TW" altLang="en-US" smtClean="0"/>
              <a:t>行動系統</a:t>
            </a:r>
            <a:endParaRPr lang="zh-TW" alt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00000" y="6448425"/>
            <a:ext cx="808038" cy="365125"/>
          </a:xfrm>
          <a:prstGeom prst="rect">
            <a:avLst/>
          </a:prstGeom>
        </p:spPr>
        <p:txBody>
          <a:bodyPr/>
          <a:lstStyle>
            <a:lvl1pPr algn="ctr">
              <a:defRPr sz="1100" smtClean="0">
                <a:solidFill>
                  <a:schemeClr val="tx1"/>
                </a:solidFill>
                <a:latin typeface="Arial" pitchFamily="34" charset="0"/>
                <a:ea typeface="微軟正黑體" pitchFamily="34" charset="-12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TW" dirty="0" smtClean="0"/>
              <a:t>3-</a:t>
            </a:r>
            <a:fld id="{05882881-0C06-4908-96D2-36C197F7414E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  <p:pic>
        <p:nvPicPr>
          <p:cNvPr id="10" name="圖片 1"/>
          <p:cNvPicPr>
            <a:picLocks noChangeAspect="1"/>
          </p:cNvPicPr>
          <p:nvPr userDrawn="1"/>
        </p:nvPicPr>
        <p:blipFill>
          <a:blip r:embed="rId2" cstate="print"/>
          <a:srcRect r="45519"/>
          <a:stretch>
            <a:fillRect/>
          </a:stretch>
        </p:blipFill>
        <p:spPr bwMode="auto">
          <a:xfrm>
            <a:off x="6811963" y="5949950"/>
            <a:ext cx="1341437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圖片 1"/>
          <p:cNvPicPr>
            <a:picLocks noChangeAspect="1"/>
          </p:cNvPicPr>
          <p:nvPr userDrawn="1"/>
        </p:nvPicPr>
        <p:blipFill>
          <a:blip r:embed="rId2" cstate="print"/>
          <a:srcRect l="60671"/>
          <a:stretch>
            <a:fillRect/>
          </a:stretch>
        </p:blipFill>
        <p:spPr bwMode="auto">
          <a:xfrm>
            <a:off x="8153400" y="5949950"/>
            <a:ext cx="968375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539552" y="2636912"/>
            <a:ext cx="8208912" cy="1143000"/>
          </a:xfrm>
        </p:spPr>
        <p:txBody>
          <a:bodyPr/>
          <a:lstStyle>
            <a:lvl1pPr algn="l">
              <a:defRPr baseline="0">
                <a:solidFill>
                  <a:srgbClr val="0070C0"/>
                </a:solidFill>
                <a:latin typeface="Arial" pitchFamily="34" charset="0"/>
                <a:ea typeface="微軟正黑體" pitchFamily="34" charset="-120"/>
                <a:cs typeface="Arial" pitchFamily="34" charset="0"/>
              </a:defRPr>
            </a:lvl1pPr>
          </a:lstStyle>
          <a:p>
            <a:r>
              <a:rPr lang="zh-TW" altLang="en-US" dirty="0" smtClean="0"/>
              <a:t>按一下以編輯母片標題</a:t>
            </a:r>
            <a:endParaRPr lang="zh-TW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5517232"/>
            <a:ext cx="8208912" cy="360000"/>
          </a:xfrm>
        </p:spPr>
        <p:txBody>
          <a:bodyPr anchorCtr="1">
            <a:normAutofit/>
          </a:bodyPr>
          <a:lstStyle>
            <a:lvl1pPr algn="ctr">
              <a:lnSpc>
                <a:spcPts val="2500"/>
              </a:lnSpc>
              <a:defRPr sz="1800" b="1" baseline="0">
                <a:solidFill>
                  <a:schemeClr val="tx1"/>
                </a:solidFill>
                <a:latin typeface="華康細圓體" pitchFamily="49" charset="-120"/>
                <a:ea typeface="華康細圓體" pitchFamily="49" charset="-120"/>
              </a:defRPr>
            </a:lvl1pPr>
          </a:lstStyle>
          <a:p>
            <a:r>
              <a:rPr lang="zh-TW" altLang="en-US" dirty="0" smtClean="0"/>
              <a:t>按一下以編輯母片標題</a:t>
            </a:r>
            <a:endParaRPr lang="zh-TW" altLang="en-US" dirty="0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34925" y="6448425"/>
            <a:ext cx="4979988" cy="365125"/>
          </a:xfrm>
        </p:spPr>
        <p:txBody>
          <a:bodyPr/>
          <a:lstStyle>
            <a:lvl1pPr>
              <a:defRPr b="1">
                <a:solidFill>
                  <a:srgbClr val="5F5F5F"/>
                </a:solidFill>
              </a:defRPr>
            </a:lvl1pPr>
          </a:lstStyle>
          <a:p>
            <a:pPr>
              <a:defRPr/>
            </a:pPr>
            <a:r>
              <a:rPr lang="zh-TW" altLang="en-US" smtClean="0"/>
              <a:t>資訊管理  </a:t>
            </a:r>
            <a:r>
              <a:rPr lang="en-US" altLang="zh-TW" smtClean="0"/>
              <a:t>CE03  </a:t>
            </a:r>
            <a:r>
              <a:rPr lang="zh-TW" altLang="en-US" smtClean="0"/>
              <a:t>行動系統</a:t>
            </a:r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932363" y="6448425"/>
            <a:ext cx="108743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831013" y="6448425"/>
            <a:ext cx="2133600" cy="365125"/>
          </a:xfrm>
        </p:spPr>
        <p:txBody>
          <a:bodyPr/>
          <a:lstStyle>
            <a:lvl1pPr>
              <a:defRPr b="1">
                <a:solidFill>
                  <a:srgbClr val="4D4D4D"/>
                </a:solidFill>
              </a:defRPr>
            </a:lvl1pPr>
          </a:lstStyle>
          <a:p>
            <a:r>
              <a:rPr lang="en-US" altLang="zh-TW"/>
              <a:t>3-</a:t>
            </a:r>
            <a:fld id="{1A6EB593-17DC-4458-B97D-C645754F1E80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9829" y="365759"/>
            <a:ext cx="7886700" cy="1097280"/>
          </a:xfrm>
          <a:solidFill>
            <a:srgbClr val="FAF1BC"/>
          </a:solidFill>
          <a:ln w="12700">
            <a:solidFill>
              <a:schemeClr val="tx1"/>
            </a:solidFill>
          </a:ln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493231" y="6248400"/>
            <a:ext cx="6172200" cy="304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 bwMode="auto">
          <a:xfrm>
            <a:off x="579437" y="1559616"/>
            <a:ext cx="7886700" cy="3840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>
              <a:buFont typeface="Arial" pitchFamily="34" charset="0"/>
              <a:buChar char="•"/>
              <a:tabLst/>
              <a:defRPr/>
            </a:lvl1pPr>
            <a:lvl2pPr marL="463550" indent="-238125">
              <a:buClr>
                <a:srgbClr val="000A1E"/>
              </a:buClr>
              <a:buFont typeface="Arial" pitchFamily="34" charset="0"/>
              <a:buChar char="•"/>
              <a:defRPr/>
            </a:lvl2pPr>
            <a:lvl3pPr marL="622300" indent="-277813">
              <a:buClr>
                <a:srgbClr val="000A1E"/>
              </a:buClr>
              <a:buFont typeface="Arial" panose="020B0604020202020204" pitchFamily="34" charset="0"/>
              <a:buChar char="–"/>
              <a:tabLst/>
              <a:defRPr/>
            </a:lvl3pPr>
            <a:lvl4pPr marL="1087438" indent="-346075">
              <a:buClr>
                <a:srgbClr val="000A1E"/>
              </a:buClr>
              <a:buFont typeface="Wingdings" pitchFamily="2" charset="2"/>
              <a:buChar char="Ø"/>
              <a:defRPr/>
            </a:lvl4pPr>
            <a:lvl5pPr marL="1316038" indent="-346075">
              <a:buClr>
                <a:srgbClr val="000A1E"/>
              </a:buClr>
              <a:buFont typeface="Courier New" pitchFamily="49" charset="0"/>
              <a:buChar char="o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60153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3481" y="365126"/>
            <a:ext cx="7886700" cy="1097280"/>
          </a:xfrm>
          <a:solidFill>
            <a:srgbClr val="FAF1BC"/>
          </a:solidFill>
          <a:ln w="12700">
            <a:solidFill>
              <a:schemeClr val="tx1"/>
            </a:solidFill>
          </a:ln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493231" y="6248400"/>
            <a:ext cx="6172200" cy="304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62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omparison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504119" y="6248400"/>
            <a:ext cx="6172200" cy="304800"/>
          </a:xfrm>
        </p:spPr>
        <p:txBody>
          <a:bodyPr vert="horz" lIns="91440" tIns="45720" rIns="91440" bIns="45720" rtlCol="0" anchor="ctr"/>
          <a:lstStyle>
            <a:lvl1pPr>
              <a:defRPr lang="en-US" smtClean="0">
                <a:solidFill>
                  <a:srgbClr val="000A1E"/>
                </a:solidFill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9517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image" Target="../media/image5.pn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497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TW" altLang="en-US" smtClean="0"/>
              <a:t>資訊管理  </a:t>
            </a:r>
            <a:r>
              <a:rPr lang="en-US" altLang="zh-TW" smtClean="0"/>
              <a:t>CE03  </a:t>
            </a:r>
            <a:r>
              <a:rPr lang="zh-TW" altLang="en-US" smtClean="0"/>
              <a:t>行動系統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932363" y="6356350"/>
            <a:ext cx="10874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r>
              <a:rPr lang="en-US" altLang="zh-TW"/>
              <a:t>1-</a:t>
            </a:r>
            <a:fld id="{4DBEA204-B1F4-4A4D-BE57-F2A734BFAB93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21" r:id="rId4"/>
    <p:sldLayoutId id="2147484018" r:id="rId5"/>
    <p:sldLayoutId id="2147484020" r:id="rId6"/>
    <p:sldLayoutId id="2147484023" r:id="rId7"/>
    <p:sldLayoutId id="2147484024" r:id="rId8"/>
    <p:sldLayoutId id="2147484026" r:id="rId9"/>
  </p:sldLayoutIdLst>
  <p:transition>
    <p:random/>
  </p:transition>
  <p:timing>
    <p:tnLst>
      <p:par>
        <p:cTn id="1" dur="indefinite" restart="never" nodeType="tmRoot"/>
      </p:par>
    </p:tnLst>
  </p:timing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SzPct val="70000"/>
        <a:buFont typeface="Wingdings" pitchFamily="2" charset="2"/>
        <a:buChar char="l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SzPct val="50000"/>
        <a:buFont typeface="Wingdings" pitchFamily="2" charset="2"/>
        <a:buChar char="u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SzPct val="60000"/>
        <a:buFont typeface="Wingdings" pitchFamily="2" charset="2"/>
        <a:buChar char="Ø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SzPct val="50000"/>
        <a:buFont typeface="Wingdings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051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TW" altLang="en-US" smtClean="0"/>
              <a:t>資訊管理  </a:t>
            </a:r>
            <a:r>
              <a:rPr lang="en-US" altLang="zh-TW" smtClean="0"/>
              <a:t>CE03  </a:t>
            </a:r>
            <a:r>
              <a:rPr lang="zh-TW" altLang="en-US" smtClean="0"/>
              <a:t>行動系統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A66B4244-D894-4599-82F3-E65A311BFF7C}" type="slidenum">
              <a:rPr lang="zh-TW" altLang="en-US"/>
              <a:pPr/>
              <a:t>‹#›</a:t>
            </a:fld>
            <a:endParaRPr lang="zh-TW" altLang="en-US"/>
          </a:p>
        </p:txBody>
      </p:sp>
      <p:pic>
        <p:nvPicPr>
          <p:cNvPr id="2055" name="圖片 1"/>
          <p:cNvPicPr>
            <a:picLocks noChangeAspect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659563" y="5949950"/>
            <a:ext cx="2462212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92" r:id="rId1"/>
    <p:sldLayoutId id="2147483993" r:id="rId2"/>
    <p:sldLayoutId id="2147483994" r:id="rId3"/>
    <p:sldLayoutId id="2147483995" r:id="rId4"/>
    <p:sldLayoutId id="2147483996" r:id="rId5"/>
    <p:sldLayoutId id="2147483997" r:id="rId6"/>
    <p:sldLayoutId id="2147483998" r:id="rId7"/>
    <p:sldLayoutId id="2147483999" r:id="rId8"/>
    <p:sldLayoutId id="2147484000" r:id="rId9"/>
    <p:sldLayoutId id="2147484001" r:id="rId10"/>
  </p:sldLayoutIdLst>
  <p:transition>
    <p:random/>
  </p:transition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3075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TW" altLang="en-US" smtClean="0"/>
              <a:t>資訊管理  </a:t>
            </a:r>
            <a:r>
              <a:rPr lang="en-US" altLang="zh-TW" smtClean="0"/>
              <a:t>CE03  </a:t>
            </a:r>
            <a:r>
              <a:rPr lang="zh-TW" altLang="en-US" smtClean="0"/>
              <a:t>行動系統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FA1C29E8-ACA4-4C1C-BA1C-77E49DB8F2FE}" type="slidenum">
              <a:rPr lang="zh-TW" altLang="en-US"/>
              <a:pPr/>
              <a:t>‹#›</a:t>
            </a:fld>
            <a:endParaRPr lang="zh-TW" altLang="en-US"/>
          </a:p>
        </p:txBody>
      </p:sp>
      <p:pic>
        <p:nvPicPr>
          <p:cNvPr id="3079" name="圖片 1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659563" y="5949950"/>
            <a:ext cx="2462212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02" r:id="rId1"/>
    <p:sldLayoutId id="2147484003" r:id="rId2"/>
    <p:sldLayoutId id="2147484004" r:id="rId3"/>
    <p:sldLayoutId id="2147484005" r:id="rId4"/>
    <p:sldLayoutId id="2147484006" r:id="rId5"/>
    <p:sldLayoutId id="2147484007" r:id="rId6"/>
    <p:sldLayoutId id="2147484008" r:id="rId7"/>
    <p:sldLayoutId id="2147484009" r:id="rId8"/>
    <p:sldLayoutId id="2147484010" r:id="rId9"/>
    <p:sldLayoutId id="2147484011" r:id="rId10"/>
    <p:sldLayoutId id="2147484012" r:id="rId11"/>
  </p:sldLayoutIdLst>
  <p:transition>
    <p:random/>
  </p:transition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行動系統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6797524" y="0"/>
            <a:ext cx="1726755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altLang="zh-TW" sz="8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3</a:t>
            </a:r>
            <a:endParaRPr lang="zh-TW" altLang="en-US" sz="8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研讀目標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Q1</a:t>
            </a:r>
            <a:r>
              <a:rPr lang="zh-TW" altLang="en-US" dirty="0" smtClean="0"/>
              <a:t>：什麼是行動系統</a:t>
            </a:r>
            <a:r>
              <a:rPr lang="en-US" altLang="zh-TW" dirty="0" smtClean="0"/>
              <a:t>?</a:t>
            </a:r>
          </a:p>
          <a:p>
            <a:r>
              <a:rPr lang="en-US" dirty="0" smtClean="0"/>
              <a:t>Q2</a:t>
            </a:r>
            <a:r>
              <a:rPr lang="zh-TW" altLang="en-US" dirty="0" smtClean="0"/>
              <a:t>：為何行動系統很重要</a:t>
            </a:r>
            <a:r>
              <a:rPr lang="en-US" altLang="zh-TW" dirty="0" smtClean="0"/>
              <a:t>?</a:t>
            </a:r>
          </a:p>
          <a:p>
            <a:r>
              <a:rPr lang="en-US" dirty="0" smtClean="0"/>
              <a:t>Q3</a:t>
            </a:r>
            <a:r>
              <a:rPr lang="zh-TW" altLang="en-US" dirty="0" smtClean="0"/>
              <a:t>：原生型和網頁型行動應用軟體的比較</a:t>
            </a:r>
            <a:endParaRPr lang="en-US" altLang="zh-TW" dirty="0" smtClean="0"/>
          </a:p>
          <a:p>
            <a:r>
              <a:rPr lang="en-US" dirty="0" smtClean="0"/>
              <a:t>Q4</a:t>
            </a:r>
            <a:r>
              <a:rPr lang="zh-TW" altLang="en-US" dirty="0" smtClean="0"/>
              <a:t>：優質行動使用者體驗的特徵是什麼</a:t>
            </a:r>
            <a:r>
              <a:rPr lang="en-US" altLang="zh-TW" dirty="0" smtClean="0"/>
              <a:t>?</a:t>
            </a:r>
          </a:p>
          <a:p>
            <a:r>
              <a:rPr lang="en-US" dirty="0" smtClean="0"/>
              <a:t>Q5</a:t>
            </a:r>
            <a:r>
              <a:rPr lang="zh-TW" altLang="en-US" dirty="0" smtClean="0"/>
              <a:t>：個人行動裝置於工作上的挑戰是什麼</a:t>
            </a:r>
            <a:r>
              <a:rPr lang="en-US" altLang="zh-TW" dirty="0" smtClean="0"/>
              <a:t>?</a:t>
            </a:r>
            <a:endParaRPr lang="en-US" dirty="0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zh-TW" altLang="en-US" smtClean="0"/>
              <a:t>資訊管理  </a:t>
            </a:r>
            <a:r>
              <a:rPr lang="en-US" altLang="zh-TW" smtClean="0"/>
              <a:t>CE03  </a:t>
            </a:r>
            <a:r>
              <a:rPr lang="zh-TW" altLang="en-US" smtClean="0"/>
              <a:t>行動系統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3-</a:t>
            </a:r>
            <a:fld id="{05882881-0C06-4908-96D2-36C197F7414E}" type="slidenum">
              <a:rPr lang="zh-TW" altLang="en-US" smtClean="0"/>
              <a:pPr/>
              <a:t>3</a:t>
            </a:fld>
            <a:endParaRPr lang="zh-TW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Q1</a:t>
            </a:r>
            <a:r>
              <a:rPr lang="zh-TW" altLang="en-US" dirty="0" smtClean="0"/>
              <a:t>：什麼是行動系統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2291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 smtClean="0"/>
              <a:t>是一種為移動狀態之使用者提供支援的資訊系統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運算裝置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小型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輕量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省電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可連接無線網路</a:t>
            </a:r>
            <a:endParaRPr lang="en-US" dirty="0"/>
          </a:p>
        </p:txBody>
      </p:sp>
      <p:sp>
        <p:nvSpPr>
          <p:cNvPr id="17" name="內容版面配置區 1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dirty="0" smtClean="0"/>
              <a:t>行動系統的要素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移動狀態之使用者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行動裝置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無線連接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雲端基礎資源</a:t>
            </a:r>
            <a:endParaRPr lang="zh-TW" altLang="en-US" dirty="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3-</a:t>
            </a:r>
            <a:fld id="{05882881-0C06-4908-96D2-36C197F7414E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zh-TW" altLang="en-US" smtClean="0"/>
              <a:t>資訊管理  </a:t>
            </a:r>
            <a:r>
              <a:rPr lang="en-US" altLang="zh-TW" smtClean="0"/>
              <a:t>CE03  </a:t>
            </a:r>
            <a:r>
              <a:rPr lang="zh-TW" altLang="en-US" smtClean="0"/>
              <a:t>行動系統</a:t>
            </a:r>
            <a:endParaRPr lang="zh-TW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2"/>
          <p:cNvSpPr>
            <a:spLocks noGrp="1"/>
          </p:cNvSpPr>
          <p:nvPr>
            <p:ph type="title"/>
          </p:nvPr>
        </p:nvSpPr>
        <p:spPr>
          <a:xfrm>
            <a:off x="504000" y="274638"/>
            <a:ext cx="8208912" cy="1143000"/>
          </a:xfrm>
        </p:spPr>
        <p:txBody>
          <a:bodyPr/>
          <a:lstStyle/>
          <a:p>
            <a:r>
              <a:rPr lang="zh-TW" altLang="en-US" dirty="0" smtClean="0"/>
              <a:t>  </a:t>
            </a:r>
            <a:r>
              <a:rPr lang="en-US" altLang="zh-TW" dirty="0" smtClean="0"/>
              <a:t>Q2</a:t>
            </a:r>
            <a:r>
              <a:rPr lang="zh-TW" altLang="en-US" dirty="0" smtClean="0"/>
              <a:t>：為何行動系統很重要？</a:t>
            </a:r>
            <a:endParaRPr lang="en-US" dirty="0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zh-TW" altLang="en-US" smtClean="0"/>
              <a:t>資訊管理  </a:t>
            </a:r>
            <a:r>
              <a:rPr lang="en-US" altLang="zh-TW" smtClean="0"/>
              <a:t>CE03  </a:t>
            </a:r>
            <a:r>
              <a:rPr lang="zh-TW" altLang="en-US" smtClean="0"/>
              <a:t>行動系統</a:t>
            </a:r>
            <a:endParaRPr lang="zh-TW" altLang="en-US" dirty="0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3-</a:t>
            </a:r>
            <a:fld id="{05882881-0C06-4908-96D2-36C197F7414E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573284" y="5579948"/>
            <a:ext cx="4070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b="1" dirty="0" smtClean="0">
                <a:solidFill>
                  <a:schemeClr val="accent4">
                    <a:lumMod val="75000"/>
                  </a:schemeClr>
                </a:solidFill>
                <a:ea typeface="微軟正黑體" pitchFamily="34" charset="-120"/>
                <a:cs typeface="Arial" pitchFamily="34" charset="0"/>
              </a:rPr>
              <a:t>圖</a:t>
            </a:r>
            <a:r>
              <a:rPr lang="en-US" altLang="zh-TW" b="1" dirty="0" smtClean="0">
                <a:solidFill>
                  <a:schemeClr val="accent4">
                    <a:lumMod val="75000"/>
                  </a:schemeClr>
                </a:solidFill>
                <a:ea typeface="微軟正黑體" pitchFamily="34" charset="-120"/>
                <a:cs typeface="Arial" pitchFamily="34" charset="0"/>
              </a:rPr>
              <a:t>CE3-2</a:t>
            </a:r>
            <a:r>
              <a:rPr lang="zh-TW" altLang="en-US" b="1" dirty="0" smtClean="0">
                <a:solidFill>
                  <a:schemeClr val="accent4">
                    <a:lumMod val="75000"/>
                  </a:schemeClr>
                </a:solidFill>
                <a:ea typeface="微軟正黑體" pitchFamily="34" charset="-120"/>
                <a:cs typeface="Arial" pitchFamily="34" charset="0"/>
              </a:rPr>
              <a:t>　行動改變和機會的五個元件</a:t>
            </a: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8456" y="1331476"/>
            <a:ext cx="7920000" cy="420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/>
          <p:cNvSpPr>
            <a:spLocks noGrp="1"/>
          </p:cNvSpPr>
          <p:nvPr>
            <p:ph type="title"/>
          </p:nvPr>
        </p:nvSpPr>
        <p:spPr>
          <a:xfrm>
            <a:off x="504000" y="274638"/>
            <a:ext cx="8208912" cy="1143000"/>
          </a:xfrm>
        </p:spPr>
        <p:txBody>
          <a:bodyPr/>
          <a:lstStyle/>
          <a:p>
            <a:pPr marL="1339850" indent="-1339850"/>
            <a:r>
              <a:rPr lang="en-US" dirty="0" smtClean="0"/>
              <a:t>Q3</a:t>
            </a:r>
            <a:r>
              <a:rPr lang="zh-TW" altLang="en-US" dirty="0" smtClean="0"/>
              <a:t>：</a:t>
            </a:r>
            <a:r>
              <a:rPr lang="en-US" altLang="zh-TW" dirty="0" smtClean="0"/>
              <a:t>	</a:t>
            </a:r>
            <a:r>
              <a:rPr lang="zh-TW" altLang="en-US" dirty="0" smtClean="0"/>
              <a:t>原生型和網頁型行動應用軟體的比較</a:t>
            </a:r>
            <a:endParaRPr lang="en-US" dirty="0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zh-TW" altLang="en-US" smtClean="0"/>
              <a:t>資訊管理  </a:t>
            </a:r>
            <a:r>
              <a:rPr lang="en-US" altLang="zh-TW" smtClean="0"/>
              <a:t>CE03  </a:t>
            </a:r>
            <a:r>
              <a:rPr lang="zh-TW" altLang="en-US" smtClean="0"/>
              <a:t>行動系統</a:t>
            </a:r>
            <a:endParaRPr lang="zh-TW" altLang="en-US" dirty="0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3-</a:t>
            </a:r>
            <a:fld id="{05882881-0C06-4908-96D2-36C197F7414E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1243" y="1628800"/>
            <a:ext cx="5214427" cy="39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矩形 15"/>
          <p:cNvSpPr/>
          <p:nvPr/>
        </p:nvSpPr>
        <p:spPr>
          <a:xfrm>
            <a:off x="2342451" y="5661248"/>
            <a:ext cx="45320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b="1" dirty="0" smtClean="0">
                <a:solidFill>
                  <a:schemeClr val="accent4">
                    <a:lumMod val="75000"/>
                  </a:schemeClr>
                </a:solidFill>
                <a:ea typeface="微軟正黑體" pitchFamily="34" charset="-120"/>
                <a:cs typeface="Arial" pitchFamily="34" charset="0"/>
              </a:rPr>
              <a:t>圖</a:t>
            </a:r>
            <a:r>
              <a:rPr lang="en-US" altLang="zh-TW" b="1" dirty="0" smtClean="0">
                <a:solidFill>
                  <a:schemeClr val="accent4">
                    <a:lumMod val="75000"/>
                  </a:schemeClr>
                </a:solidFill>
                <a:ea typeface="微軟正黑體" pitchFamily="34" charset="-120"/>
                <a:cs typeface="Arial" pitchFamily="34" charset="0"/>
              </a:rPr>
              <a:t>CE3-3</a:t>
            </a:r>
            <a:r>
              <a:rPr lang="zh-TW" altLang="en-US" b="1" dirty="0" smtClean="0">
                <a:solidFill>
                  <a:schemeClr val="accent4">
                    <a:lumMod val="75000"/>
                  </a:schemeClr>
                </a:solidFill>
                <a:ea typeface="微軟正黑體" pitchFamily="34" charset="-120"/>
                <a:cs typeface="Arial" pitchFamily="34" charset="0"/>
              </a:rPr>
              <a:t>　原生型及網頁型應用軟體的特性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2"/>
          <p:cNvSpPr>
            <a:spLocks noGrp="1"/>
          </p:cNvSpPr>
          <p:nvPr>
            <p:ph type="title"/>
          </p:nvPr>
        </p:nvSpPr>
        <p:spPr>
          <a:xfrm>
            <a:off x="504000" y="274638"/>
            <a:ext cx="8208912" cy="1143000"/>
          </a:xfrm>
        </p:spPr>
        <p:txBody>
          <a:bodyPr/>
          <a:lstStyle/>
          <a:p>
            <a:pPr marL="1339850" indent="-1339850"/>
            <a:r>
              <a:rPr lang="en-US" dirty="0" smtClean="0"/>
              <a:t>Q4</a:t>
            </a:r>
            <a:r>
              <a:rPr lang="zh-TW" altLang="en-US" dirty="0" smtClean="0"/>
              <a:t>：</a:t>
            </a:r>
            <a:r>
              <a:rPr lang="en-US" altLang="zh-TW" dirty="0" smtClean="0"/>
              <a:t>	</a:t>
            </a:r>
            <a:r>
              <a:rPr lang="zh-TW" altLang="en-US" dirty="0" smtClean="0"/>
              <a:t>優質行動使用者體驗的特徵是什麼？</a:t>
            </a:r>
            <a:endParaRPr lang="en-US" dirty="0"/>
          </a:p>
        </p:txBody>
      </p:sp>
      <p:sp>
        <p:nvSpPr>
          <p:cNvPr id="9" name="日期版面配置區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zh-TW" altLang="en-US" smtClean="0"/>
              <a:t>資訊管理  </a:t>
            </a:r>
            <a:r>
              <a:rPr lang="en-US" altLang="zh-TW" smtClean="0"/>
              <a:t>CE03  </a:t>
            </a:r>
            <a:r>
              <a:rPr lang="zh-TW" altLang="en-US" smtClean="0"/>
              <a:t>行動系統</a:t>
            </a:r>
            <a:endParaRPr lang="zh-TW" altLang="en-US" dirty="0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3-</a:t>
            </a:r>
            <a:fld id="{05882881-0C06-4908-96D2-36C197F7414E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804116" y="5229200"/>
            <a:ext cx="3608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b="1" dirty="0" smtClean="0">
                <a:solidFill>
                  <a:schemeClr val="accent4">
                    <a:lumMod val="75000"/>
                  </a:schemeClr>
                </a:solidFill>
                <a:ea typeface="微軟正黑體" pitchFamily="34" charset="-120"/>
                <a:cs typeface="Arial" pitchFamily="34" charset="0"/>
              </a:rPr>
              <a:t>圖</a:t>
            </a:r>
            <a:r>
              <a:rPr lang="en-US" altLang="zh-TW" b="1" dirty="0" smtClean="0">
                <a:solidFill>
                  <a:schemeClr val="accent4">
                    <a:lumMod val="75000"/>
                  </a:schemeClr>
                </a:solidFill>
                <a:ea typeface="微軟正黑體" pitchFamily="34" charset="-120"/>
                <a:cs typeface="Arial" pitchFamily="34" charset="0"/>
              </a:rPr>
              <a:t>CE3-4</a:t>
            </a:r>
            <a:r>
              <a:rPr lang="zh-TW" altLang="en-US" b="1" dirty="0" smtClean="0">
                <a:solidFill>
                  <a:schemeClr val="accent4">
                    <a:lumMod val="75000"/>
                  </a:schemeClr>
                </a:solidFill>
                <a:ea typeface="微軟正黑體" pitchFamily="34" charset="-120"/>
                <a:cs typeface="Arial" pitchFamily="34" charset="0"/>
              </a:rPr>
              <a:t>　優質的使用者體驗特性</a:t>
            </a: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68456" y="1988840"/>
            <a:ext cx="6480000" cy="3221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2"/>
          <p:cNvSpPr>
            <a:spLocks noGrp="1"/>
          </p:cNvSpPr>
          <p:nvPr>
            <p:ph type="title"/>
          </p:nvPr>
        </p:nvSpPr>
        <p:spPr>
          <a:xfrm>
            <a:off x="504000" y="274638"/>
            <a:ext cx="8208912" cy="1143000"/>
          </a:xfrm>
        </p:spPr>
        <p:txBody>
          <a:bodyPr/>
          <a:lstStyle/>
          <a:p>
            <a:pPr marL="1339850" indent="-1339850"/>
            <a:r>
              <a:rPr lang="en-US" dirty="0" smtClean="0"/>
              <a:t>Q5</a:t>
            </a:r>
            <a:r>
              <a:rPr lang="zh-TW" altLang="en-US" dirty="0" smtClean="0"/>
              <a:t>：</a:t>
            </a:r>
            <a:r>
              <a:rPr lang="en-US" altLang="zh-TW" dirty="0" smtClean="0"/>
              <a:t>	</a:t>
            </a:r>
            <a:r>
              <a:rPr lang="zh-TW" altLang="en-US" dirty="0" smtClean="0"/>
              <a:t>個人行動裝置於工作上的挑戰是什麼？</a:t>
            </a:r>
            <a:endParaRPr lang="en-US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zh-TW" altLang="en-US" smtClean="0"/>
              <a:t>資訊管理  </a:t>
            </a:r>
            <a:r>
              <a:rPr lang="en-US" altLang="zh-TW" smtClean="0"/>
              <a:t>CE03  </a:t>
            </a:r>
            <a:r>
              <a:rPr lang="zh-TW" altLang="en-US" smtClean="0"/>
              <a:t>行動系統</a:t>
            </a:r>
            <a:endParaRPr lang="zh-TW" altLang="en-US" dirty="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3-</a:t>
            </a:r>
            <a:fld id="{05882881-0C06-4908-96D2-36C197F7414E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111619" y="5229200"/>
            <a:ext cx="49936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b="1" dirty="0" smtClean="0">
                <a:solidFill>
                  <a:schemeClr val="accent4">
                    <a:lumMod val="75000"/>
                  </a:schemeClr>
                </a:solidFill>
                <a:ea typeface="微軟正黑體" pitchFamily="34" charset="-120"/>
                <a:cs typeface="Arial" pitchFamily="34" charset="0"/>
              </a:rPr>
              <a:t>圖</a:t>
            </a:r>
            <a:r>
              <a:rPr lang="en-US" altLang="zh-TW" b="1" dirty="0" smtClean="0">
                <a:solidFill>
                  <a:schemeClr val="accent4">
                    <a:lumMod val="75000"/>
                  </a:schemeClr>
                </a:solidFill>
                <a:ea typeface="微軟正黑體" pitchFamily="34" charset="-120"/>
                <a:cs typeface="Arial" pitchFamily="34" charset="0"/>
              </a:rPr>
              <a:t>CE3-7</a:t>
            </a:r>
            <a:r>
              <a:rPr lang="zh-TW" altLang="en-US" b="1" dirty="0" smtClean="0">
                <a:solidFill>
                  <a:schemeClr val="accent4">
                    <a:lumMod val="75000"/>
                  </a:schemeClr>
                </a:solidFill>
                <a:ea typeface="微軟正黑體" pitchFamily="34" charset="-120"/>
                <a:cs typeface="Arial" pitchFamily="34" charset="0"/>
              </a:rPr>
              <a:t>　員工在工作中使用行動系統的利與弊</a:t>
            </a: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8456" y="2132856"/>
            <a:ext cx="7920000" cy="3046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主動出擊</a:t>
            </a:r>
            <a:endParaRPr lang="en-US" dirty="0"/>
          </a:p>
        </p:txBody>
      </p:sp>
      <p:sp>
        <p:nvSpPr>
          <p:cNvPr id="49155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Q1</a:t>
            </a:r>
            <a:r>
              <a:rPr lang="zh-TW" altLang="en-US" dirty="0" smtClean="0"/>
              <a:t>：什麼是行動系統？</a:t>
            </a:r>
            <a:endParaRPr lang="en-US" altLang="zh-TW" dirty="0" smtClean="0"/>
          </a:p>
          <a:p>
            <a:r>
              <a:rPr lang="en-US" dirty="0" smtClean="0"/>
              <a:t>Q2</a:t>
            </a:r>
            <a:r>
              <a:rPr lang="zh-TW" altLang="en-US" dirty="0" smtClean="0"/>
              <a:t>：為何行動系統很重要？</a:t>
            </a:r>
            <a:endParaRPr lang="en-US" altLang="zh-TW" dirty="0" smtClean="0"/>
          </a:p>
          <a:p>
            <a:r>
              <a:rPr lang="en-US" dirty="0" smtClean="0"/>
              <a:t>Q3</a:t>
            </a:r>
            <a:r>
              <a:rPr lang="zh-TW" altLang="en-US" dirty="0" smtClean="0"/>
              <a:t>：原生型和網頁型行動應用軟體的比較</a:t>
            </a:r>
            <a:endParaRPr lang="en-US" altLang="zh-TW" dirty="0" smtClean="0"/>
          </a:p>
          <a:p>
            <a:r>
              <a:rPr lang="en-US" dirty="0" smtClean="0"/>
              <a:t>Q4</a:t>
            </a:r>
            <a:r>
              <a:rPr lang="zh-TW" altLang="en-US" dirty="0" smtClean="0"/>
              <a:t>：優質行動使用者體驗的特徵是什麼？</a:t>
            </a:r>
            <a:endParaRPr lang="en-US" altLang="zh-TW" dirty="0" smtClean="0"/>
          </a:p>
          <a:p>
            <a:r>
              <a:rPr lang="en-US" dirty="0" smtClean="0"/>
              <a:t>Q5</a:t>
            </a:r>
            <a:r>
              <a:rPr lang="zh-TW" altLang="en-US" dirty="0" smtClean="0"/>
              <a:t>：個人行動裝置於工作上的挑戰是什麼？</a:t>
            </a:r>
            <a:endParaRPr lang="en-US" dirty="0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zh-TW" altLang="en-US" smtClean="0"/>
              <a:t>資訊管理  </a:t>
            </a:r>
            <a:r>
              <a:rPr lang="en-US" altLang="zh-TW" smtClean="0"/>
              <a:t>CE03  </a:t>
            </a:r>
            <a:r>
              <a:rPr lang="zh-TW" altLang="en-US" smtClean="0"/>
              <a:t>行動系統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3-</a:t>
            </a:r>
            <a:fld id="{05882881-0C06-4908-96D2-36C197F7414E}" type="slidenum">
              <a:rPr lang="zh-TW" altLang="en-US" smtClean="0"/>
              <a:pPr/>
              <a:t>9</a:t>
            </a:fld>
            <a:endParaRPr lang="zh-TW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2">
    <a:dk1>
      <a:srgbClr val="00040C"/>
    </a:dk1>
    <a:lt1>
      <a:sysClr val="window" lastClr="FFFFFF"/>
    </a:lt1>
    <a:dk2>
      <a:srgbClr val="C8E8F4"/>
    </a:dk2>
    <a:lt2>
      <a:srgbClr val="F9EDA5"/>
    </a:lt2>
    <a:accent1>
      <a:srgbClr val="145064"/>
    </a:accent1>
    <a:accent2>
      <a:srgbClr val="F9EDA5"/>
    </a:accent2>
    <a:accent3>
      <a:srgbClr val="F5E169"/>
    </a:accent3>
    <a:accent4>
      <a:srgbClr val="F5E169"/>
    </a:accent4>
    <a:accent5>
      <a:srgbClr val="F2F2F2"/>
    </a:accent5>
    <a:accent6>
      <a:srgbClr val="BEE5F2"/>
    </a:accent6>
    <a:hlink>
      <a:srgbClr val="002D88"/>
    </a:hlink>
    <a:folHlink>
      <a:srgbClr val="071C2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5356</TotalTime>
  <Words>529</Words>
  <Application>Microsoft Office PowerPoint</Application>
  <PresentationFormat>如螢幕大小 (4:3)</PresentationFormat>
  <Paragraphs>67</Paragraphs>
  <Slides>9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9</vt:i4>
      </vt:variant>
    </vt:vector>
  </HeadingPairs>
  <TitlesOfParts>
    <vt:vector size="20" baseType="lpstr">
      <vt:lpstr>華康細圓體</vt:lpstr>
      <vt:lpstr>微軟正黑體</vt:lpstr>
      <vt:lpstr>新細明體</vt:lpstr>
      <vt:lpstr>標楷體</vt:lpstr>
      <vt:lpstr>Arial</vt:lpstr>
      <vt:lpstr>Calibri</vt:lpstr>
      <vt:lpstr>Courier New</vt:lpstr>
      <vt:lpstr>Wingdings</vt:lpstr>
      <vt:lpstr>Office 佈景主題</vt:lpstr>
      <vt:lpstr>1_自訂設計</vt:lpstr>
      <vt:lpstr>自訂設計</vt:lpstr>
      <vt:lpstr>PowerPoint 簡報</vt:lpstr>
      <vt:lpstr>行動系統</vt:lpstr>
      <vt:lpstr>研讀目標</vt:lpstr>
      <vt:lpstr>Q1：什麼是行動系統?</vt:lpstr>
      <vt:lpstr>  Q2：為何行動系統很重要？</vt:lpstr>
      <vt:lpstr>Q3： 原生型和網頁型行動應用軟體的比較</vt:lpstr>
      <vt:lpstr>Q4： 優質行動使用者體驗的特徵是什麼？</vt:lpstr>
      <vt:lpstr>Q5： 個人行動裝置於工作上的挑戰是什麼？</vt:lpstr>
      <vt:lpstr>主動出擊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1032</dc:creator>
  <cp:lastModifiedBy>李欣育</cp:lastModifiedBy>
  <cp:revision>1195</cp:revision>
  <dcterms:created xsi:type="dcterms:W3CDTF">2016-02-03T05:49:27Z</dcterms:created>
  <dcterms:modified xsi:type="dcterms:W3CDTF">2022-09-27T03:46:16Z</dcterms:modified>
</cp:coreProperties>
</file>