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9aa7bc52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9aa7bc52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IRS1 absent, more likely to have NKT? If many NKT, less signaling by IRS1?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NKT- regulatory T cells that bridge the innate and adaptive immune system; secrete cytokines → powerful effects on αβ T cell differentiation and functions</a:t>
            </a:r>
            <a:endParaRPr/>
          </a:p>
          <a:p>
            <a:pPr indent="0" lvl="0" marL="0" rtl="0" algn="l">
              <a:spcBef>
                <a:spcPts val="0"/>
              </a:spcBef>
              <a:spcAft>
                <a:spcPts val="0"/>
              </a:spcAft>
              <a:buNone/>
            </a:pPr>
            <a:r>
              <a:rPr lang="en"/>
              <a:t>IRS1 (insulin receptor substrate 1)- may mediate the control of various cellular processes by insulin; when phosphorylated by the insulin receptor binds specifically to various cellular proteins containing SH2 domains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DC (dendritic cells)- process antigen material and present it on the cell surface to T cells of immune system; messengers between innate and adaptive immune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CMP (common myeloid progenitor)- HSC undergo progressive commitment to generate CMP cells, which differentiate into other blood cells</a:t>
            </a:r>
            <a:endParaRPr/>
          </a:p>
          <a:p>
            <a:pPr indent="0" lvl="0" marL="0" rtl="0" algn="l">
              <a:spcBef>
                <a:spcPts val="0"/>
              </a:spcBef>
              <a:spcAft>
                <a:spcPts val="0"/>
              </a:spcAft>
              <a:buNone/>
            </a:pPr>
            <a:r>
              <a:rPr lang="en"/>
              <a:t>LMNA (Lamin A/C)- structural proteins; intermediate filaments that provide stability and strength to cells; supporting components of nuclear envelope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9aa7bc52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9aa7bc52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to sites, not in interesting domain (not many papers published)</a:t>
            </a:r>
            <a:endParaRPr/>
          </a:p>
          <a:p>
            <a:pPr indent="0" lvl="0" marL="0" rtl="0" algn="l">
              <a:spcBef>
                <a:spcPts val="0"/>
              </a:spcBef>
              <a:spcAft>
                <a:spcPts val="0"/>
              </a:spcAft>
              <a:buNone/>
            </a:pPr>
            <a:r>
              <a:rPr lang="en"/>
              <a:t>1078 and 629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c3a8a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c3a8a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of angela’s spreadsheet</a:t>
            </a:r>
            <a:endParaRPr/>
          </a:p>
          <a:p>
            <a:pPr indent="0" lvl="0" marL="0" rtl="0" algn="l">
              <a:spcBef>
                <a:spcPts val="0"/>
              </a:spcBef>
              <a:spcAft>
                <a:spcPts val="0"/>
              </a:spcAft>
              <a:buNone/>
            </a:pPr>
            <a:r>
              <a:rPr lang="en"/>
              <a:t>Challenges: why samples separate</a:t>
            </a:r>
            <a:endParaRPr/>
          </a:p>
          <a:p>
            <a:pPr indent="0" lvl="0" marL="0" rtl="0" algn="l">
              <a:spcBef>
                <a:spcPts val="0"/>
              </a:spcBef>
              <a:spcAft>
                <a:spcPts val="0"/>
              </a:spcAft>
              <a:buNone/>
            </a:pPr>
            <a:r>
              <a:rPr lang="en"/>
              <a:t>Hard to predict each cell type individually → can we find handful of cells with signature? Or can we classify groups of cells (innate, adaptive)?</a:t>
            </a:r>
            <a:endParaRPr/>
          </a:p>
          <a:p>
            <a:pPr indent="0" lvl="0" marL="0" rtl="0" algn="l">
              <a:spcBef>
                <a:spcPts val="0"/>
              </a:spcBef>
              <a:spcAft>
                <a:spcPts val="0"/>
              </a:spcAft>
              <a:buNone/>
            </a:pPr>
            <a:r>
              <a:rPr lang="en"/>
              <a:t>How do rna-seq predictions 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9aa7bc52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9aa7bc52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 transduction</a:t>
            </a:r>
            <a:r>
              <a:rPr lang="en">
                <a:solidFill>
                  <a:schemeClr val="dk1"/>
                </a:solidFill>
              </a:rPr>
              <a:t>- process by which a chemical/physical signal is transmitted through a cell</a:t>
            </a:r>
            <a:endParaRPr>
              <a:solidFill>
                <a:schemeClr val="dk1"/>
              </a:solidFill>
            </a:endParaRPr>
          </a:p>
          <a:p>
            <a:pPr indent="0" lvl="0" marL="0" rtl="0" algn="l">
              <a:spcBef>
                <a:spcPts val="0"/>
              </a:spcBef>
              <a:spcAft>
                <a:spcPts val="0"/>
              </a:spcAft>
              <a:buNone/>
            </a:pPr>
            <a:r>
              <a:rPr lang="en">
                <a:solidFill>
                  <a:schemeClr val="dk1"/>
                </a:solidFill>
              </a:rPr>
              <a:t>Protein phosphorylation- reversible modification of proteins in which a phosphate group is added to amino acid residue by protein kinase</a:t>
            </a:r>
            <a:endParaRPr>
              <a:solidFill>
                <a:schemeClr val="dk1"/>
              </a:solidFill>
            </a:endParaRPr>
          </a:p>
          <a:p>
            <a:pPr indent="0" lvl="0" marL="0" rtl="0" algn="l">
              <a:spcBef>
                <a:spcPts val="0"/>
              </a:spcBef>
              <a:spcAft>
                <a:spcPts val="0"/>
              </a:spcAft>
              <a:buNone/>
            </a:pPr>
            <a:r>
              <a:rPr lang="en">
                <a:solidFill>
                  <a:schemeClr val="dk1"/>
                </a:solidFill>
              </a:rPr>
              <a:t>Cells use phosphorylation to transfer information within and between themselves, which is necessary to coordinate most phenotypes</a:t>
            </a:r>
            <a:endParaRPr>
              <a:solidFill>
                <a:schemeClr val="dk1"/>
              </a:solidFill>
            </a:endParaRPr>
          </a:p>
          <a:p>
            <a:pPr indent="0" lvl="0" marL="0" rtl="0" algn="l">
              <a:spcBef>
                <a:spcPts val="0"/>
              </a:spcBef>
              <a:spcAft>
                <a:spcPts val="0"/>
              </a:spcAft>
              <a:buNone/>
            </a:pPr>
            <a:r>
              <a:rPr lang="en">
                <a:solidFill>
                  <a:schemeClr val="dk1"/>
                </a:solidFill>
              </a:rPr>
              <a:t>Kinases are enzymes that catalyze phosphorylation, and phosphatases remove phosphorylation. Adapter proteins are proteins that bind to phosphorylated proteins to propagate the signal</a:t>
            </a:r>
            <a:endParaRPr>
              <a:solidFill>
                <a:schemeClr val="dk1"/>
              </a:solidFill>
            </a:endParaRPr>
          </a:p>
          <a:p>
            <a:pPr indent="0" lvl="0" marL="0" rtl="0" algn="l">
              <a:spcBef>
                <a:spcPts val="0"/>
              </a:spcBef>
              <a:spcAft>
                <a:spcPts val="0"/>
              </a:spcAft>
              <a:buNone/>
            </a:pPr>
            <a:r>
              <a:rPr lang="en">
                <a:solidFill>
                  <a:schemeClr val="dk1"/>
                </a:solidFill>
              </a:rPr>
              <a:t>Many diseases, including cancer, involve a dysregulation of phosphorylation</a:t>
            </a:r>
            <a:endParaRPr>
              <a:solidFill>
                <a:schemeClr val="dk1"/>
              </a:solidFill>
            </a:endParaRPr>
          </a:p>
          <a:p>
            <a:pPr indent="0" lvl="0" marL="0" rtl="0" algn="l">
              <a:spcBef>
                <a:spcPts val="0"/>
              </a:spcBef>
              <a:spcAft>
                <a:spcPts val="0"/>
              </a:spcAft>
              <a:buNone/>
            </a:pPr>
            <a:r>
              <a:rPr lang="en">
                <a:solidFill>
                  <a:schemeClr val="dk1"/>
                </a:solidFill>
              </a:rPr>
              <a:t>Different cells, and different cellular states, use phosphorylation differently</a:t>
            </a:r>
            <a:endParaRPr>
              <a:solidFill>
                <a:schemeClr val="dk1"/>
              </a:solidFill>
            </a:endParaRPr>
          </a:p>
          <a:p>
            <a:pPr indent="0" lvl="0" marL="0" rtl="0" algn="l">
              <a:spcBef>
                <a:spcPts val="0"/>
              </a:spcBef>
              <a:spcAft>
                <a:spcPts val="0"/>
              </a:spcAft>
              <a:buNone/>
            </a:pPr>
            <a:r>
              <a:rPr lang="en">
                <a:solidFill>
                  <a:schemeClr val="dk1"/>
                </a:solidFill>
              </a:rPr>
              <a:t>Signal transduction pathways play key roles in the initiation and progression of cancer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9aa7bc52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9aa7bc52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measure hundreds or thousands of phosphorylation events in cells, we lyse the cells and enrich them for the phosphorylated proteins, which we identify and quantify using a technique called ​mass spectrometry. This whole workflow we call phosphoproteomics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Mass spectrometry (MS)- biomolecules are ionized and their mass is measured by following their specific trajectories in a vacuum system</a:t>
            </a:r>
            <a:endParaRPr/>
          </a:p>
          <a:p>
            <a:pPr indent="0" lvl="0" marL="0" rtl="0" algn="l">
              <a:spcBef>
                <a:spcPts val="0"/>
              </a:spcBef>
              <a:spcAft>
                <a:spcPts val="0"/>
              </a:spcAft>
              <a:buNone/>
            </a:pPr>
            <a:r>
              <a:rPr lang="en"/>
              <a:t>For MS analysis, the proteins of interest are proteolytically digested — the resulting peptides are easier to handle, easier to sequence and have better detection efficiencies than intact proteins</a:t>
            </a:r>
            <a:endParaRPr/>
          </a:p>
          <a:p>
            <a:pPr indent="0" lvl="0" marL="0" rtl="0" algn="l">
              <a:spcBef>
                <a:spcPts val="0"/>
              </a:spcBef>
              <a:spcAft>
                <a:spcPts val="0"/>
              </a:spcAft>
              <a:buNone/>
            </a:pPr>
            <a:r>
              <a:rPr lang="en"/>
              <a:t>Trypsin is used to convert proteins to peptides (in preferred mass range for sequencing)</a:t>
            </a:r>
            <a:endParaRPr/>
          </a:p>
          <a:p>
            <a:pPr indent="0" lvl="0" marL="0" rtl="0" algn="l">
              <a:spcBef>
                <a:spcPts val="0"/>
              </a:spcBef>
              <a:spcAft>
                <a:spcPts val="0"/>
              </a:spcAft>
              <a:buNone/>
            </a:pPr>
            <a:r>
              <a:rPr lang="en"/>
              <a:t>Trypsin- aggressive and stable protease</a:t>
            </a:r>
            <a:endParaRPr/>
          </a:p>
          <a:p>
            <a:pPr indent="0" lvl="0" marL="0" rtl="0" algn="l">
              <a:spcBef>
                <a:spcPts val="0"/>
              </a:spcBef>
              <a:spcAft>
                <a:spcPts val="0"/>
              </a:spcAft>
              <a:buNone/>
            </a:pPr>
            <a:r>
              <a:rPr lang="en"/>
              <a:t>Thousands of peptides can be introduced to the mass spectrometer through 'on-line' capillary chromatography</a:t>
            </a:r>
            <a:endParaRPr/>
          </a:p>
          <a:p>
            <a:pPr indent="0" lvl="0" marL="0" rtl="0" algn="l">
              <a:spcBef>
                <a:spcPts val="0"/>
              </a:spcBef>
              <a:spcAft>
                <a:spcPts val="0"/>
              </a:spcAft>
              <a:buNone/>
            </a:pPr>
            <a:r>
              <a:rPr lang="en"/>
              <a:t>Through MS, their masses can be measured and they can be fragmented to yield partial amino-acid-sequence information (tandem MS)</a:t>
            </a:r>
            <a:endParaRPr/>
          </a:p>
          <a:p>
            <a:pPr indent="0" lvl="0" marL="0" rtl="0" algn="l">
              <a:spcBef>
                <a:spcPts val="0"/>
              </a:spcBef>
              <a:spcAft>
                <a:spcPts val="0"/>
              </a:spcAft>
              <a:buNone/>
            </a:pPr>
            <a:r>
              <a:rPr lang="en"/>
              <a:t>Powerful algorithms can match the data from tandem MS against possible peptide sequences in amino-acid databases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aa7bc52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aa7bc52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aim of the project is to develop a computational method that can predict the proportions of distinct cell types based on bulk phosphoproteomic data collected from tumor tissue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there is a challenge with bulk sequencing in tissue analysis. Researchers and doctors want to identify the types of cells found in tumor tissue samples and in what proportions the cells occur. This information could help us understand the biology of complex patient samples and the roles of various cells in tumor 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there are tools that use RNA-seq data to predict cell types in bulk tumor tissue samples, the RNA data does not reflect all of the proteins in the cell. For this reason, we want to develop a computational tool that relies on phosphoproteomic data to more accurately identify cell types in bulk samples. In addition, the phosphoproteomic data could help us determine which proteins are phosphorylated in tumors and which signaling pathways are actively engaged in various cells. This further information may provide insights into cell functions and behaviors.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aa7bc524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aa7bc52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in samples: tumor vs. normal? Not really</a:t>
            </a:r>
            <a:endParaRPr/>
          </a:p>
          <a:p>
            <a:pPr indent="0" lvl="0" marL="0" rtl="0" algn="l">
              <a:spcBef>
                <a:spcPts val="0"/>
              </a:spcBef>
              <a:spcAft>
                <a:spcPts val="0"/>
              </a:spcAft>
              <a:buNone/>
            </a:pPr>
            <a:r>
              <a:rPr lang="en"/>
              <a:t>Difference between left and right but don’t know what difference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aa7bc52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aa7bc52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color bar to show what values represent: z-scores</a:t>
            </a:r>
            <a:endParaRPr/>
          </a:p>
          <a:p>
            <a:pPr indent="0" lvl="0" marL="0" rtl="0" algn="l">
              <a:spcBef>
                <a:spcPts val="0"/>
              </a:spcBef>
              <a:spcAft>
                <a:spcPts val="0"/>
              </a:spcAft>
              <a:buNone/>
            </a:pPr>
            <a:r>
              <a:rPr lang="en"/>
              <a:t>Separation in tumor vs. normal samples</a:t>
            </a:r>
            <a:endParaRPr/>
          </a:p>
          <a:p>
            <a:pPr indent="0" lvl="0" marL="0" rtl="0" algn="l">
              <a:spcBef>
                <a:spcPts val="0"/>
              </a:spcBef>
              <a:spcAft>
                <a:spcPts val="0"/>
              </a:spcAft>
              <a:buNone/>
            </a:pPr>
            <a:r>
              <a:rPr lang="en"/>
              <a:t>B-cells at the top (pos for some tumor, neg for normal), CD T-cells below, </a:t>
            </a:r>
            <a:r>
              <a:rPr lang="en">
                <a:solidFill>
                  <a:schemeClr val="dk1"/>
                </a:solidFill>
              </a:rPr>
              <a:t>adaptive immune cells in the middle</a:t>
            </a:r>
            <a:endParaRPr>
              <a:solidFill>
                <a:schemeClr val="dk1"/>
              </a:solidFill>
            </a:endParaRPr>
          </a:p>
          <a:p>
            <a:pPr indent="0" lvl="0" marL="0" rtl="0" algn="l">
              <a:spcBef>
                <a:spcPts val="0"/>
              </a:spcBef>
              <a:spcAft>
                <a:spcPts val="0"/>
              </a:spcAft>
              <a:buNone/>
            </a:pPr>
            <a:r>
              <a:rPr lang="en">
                <a:solidFill>
                  <a:schemeClr val="dk1"/>
                </a:solidFill>
              </a:rPr>
              <a:t>Based on rna-seq data</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9aa7bc52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9aa7bc52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technique used to emphasize variation and bring out strong patterns in a dataset</a:t>
            </a:r>
            <a:endParaRPr/>
          </a:p>
          <a:p>
            <a:pPr indent="0" lvl="0" marL="0" rtl="0" algn="l">
              <a:spcBef>
                <a:spcPts val="0"/>
              </a:spcBef>
              <a:spcAft>
                <a:spcPts val="0"/>
              </a:spcAft>
              <a:buNone/>
            </a:pPr>
            <a:r>
              <a:rPr lang="en"/>
              <a:t>Representation of data sets</a:t>
            </a:r>
            <a:endParaRPr/>
          </a:p>
          <a:p>
            <a:pPr indent="0" lvl="0" marL="0" rtl="0" algn="l">
              <a:spcBef>
                <a:spcPts val="0"/>
              </a:spcBef>
              <a:spcAft>
                <a:spcPts val="0"/>
              </a:spcAft>
              <a:buNone/>
            </a:pPr>
            <a:r>
              <a:rPr lang="en"/>
              <a:t>Not much separation in phospho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9aa7bc524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9aa7bc524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Z-axis: Spearman’s coefficient</a:t>
            </a:r>
            <a:endParaRPr/>
          </a:p>
          <a:p>
            <a:pPr indent="0" lvl="0" marL="0" rtl="0" algn="l">
              <a:spcBef>
                <a:spcPts val="0"/>
              </a:spcBef>
              <a:spcAft>
                <a:spcPts val="0"/>
              </a:spcAft>
              <a:buNone/>
            </a:pPr>
            <a:r>
              <a:rPr lang="en"/>
              <a:t>Less peptides b/c filtered out peptides with </a:t>
            </a:r>
            <a:r>
              <a:rPr lang="en"/>
              <a:t>ρ values all between -0.178 and 0.178, corresponding to p&lt;0.01</a:t>
            </a:r>
            <a:endParaRPr/>
          </a:p>
          <a:p>
            <a:pPr indent="0" lvl="0" marL="0" rtl="0" algn="l">
              <a:spcBef>
                <a:spcPts val="0"/>
              </a:spcBef>
              <a:spcAft>
                <a:spcPts val="0"/>
              </a:spcAft>
              <a:buNone/>
            </a:pPr>
            <a:r>
              <a:rPr lang="en"/>
              <a:t>Describe code and stuff we did: normalization, Python packages</a:t>
            </a:r>
            <a:endParaRPr/>
          </a:p>
          <a:p>
            <a:pPr indent="-298450" lvl="0" marL="457200" rtl="0" algn="l">
              <a:spcBef>
                <a:spcPts val="0"/>
              </a:spcBef>
              <a:spcAft>
                <a:spcPts val="0"/>
              </a:spcAft>
              <a:buSzPts val="1100"/>
              <a:buChar char="-"/>
            </a:pPr>
            <a:r>
              <a:rPr lang="en"/>
              <a:t>Z-score immune cell and peptide data (normalize for all sample IDs)</a:t>
            </a:r>
            <a:endParaRPr/>
          </a:p>
          <a:p>
            <a:pPr indent="-298450" lvl="0" marL="457200" rtl="0" algn="l">
              <a:spcBef>
                <a:spcPts val="0"/>
              </a:spcBef>
              <a:spcAft>
                <a:spcPts val="0"/>
              </a:spcAft>
              <a:buSzPts val="1100"/>
              <a:buChar char="-"/>
            </a:pPr>
            <a:r>
              <a:rPr lang="en"/>
              <a:t>Spearman’s: non-linear relationship between peptide and immune cell</a:t>
            </a:r>
            <a:endParaRPr/>
          </a:p>
          <a:p>
            <a:pPr indent="-298450" lvl="0" marL="457200" rtl="0" algn="l">
              <a:spcBef>
                <a:spcPts val="0"/>
              </a:spcBef>
              <a:spcAft>
                <a:spcPts val="0"/>
              </a:spcAft>
              <a:buSzPts val="1100"/>
              <a:buChar char="-"/>
            </a:pPr>
            <a:r>
              <a:rPr lang="en"/>
              <a:t>Used pandas to work with Excel sheets</a:t>
            </a:r>
            <a:endParaRPr/>
          </a:p>
          <a:p>
            <a:pPr indent="-298450" lvl="0" marL="457200" rtl="0" algn="l">
              <a:spcBef>
                <a:spcPts val="0"/>
              </a:spcBef>
              <a:spcAft>
                <a:spcPts val="0"/>
              </a:spcAft>
              <a:buSzPts val="1100"/>
              <a:buChar char="-"/>
            </a:pPr>
            <a:r>
              <a:rPr lang="en"/>
              <a:t>Seaborn to create clustermap</a:t>
            </a:r>
            <a:endParaRPr/>
          </a:p>
          <a:p>
            <a:pPr indent="0" lvl="0" marL="0" rtl="0" algn="l">
              <a:spcBef>
                <a:spcPts val="0"/>
              </a:spcBef>
              <a:spcAft>
                <a:spcPts val="0"/>
              </a:spcAft>
              <a:buNone/>
            </a:pPr>
            <a:r>
              <a:rPr lang="en"/>
              <a:t>Observations: relationship between cells in bottom left and top right, adaptive cell types in the middle (cell types with similar roles cluster together)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9aa7bc52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9aa7bc52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were not that strong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HSC (hematopoietic stem cell)- stem cell; gives rise to all lineages of blood and immune cells (haematopoiesis); occurs in red bone marrow</a:t>
            </a:r>
            <a:endParaRPr/>
          </a:p>
          <a:p>
            <a:pPr indent="0" lvl="0" marL="0" rtl="0" algn="l">
              <a:spcBef>
                <a:spcPts val="0"/>
              </a:spcBef>
              <a:spcAft>
                <a:spcPts val="0"/>
              </a:spcAft>
              <a:buNone/>
            </a:pPr>
            <a:r>
              <a:rPr lang="en"/>
              <a:t>RCSD1 (CapZip)- cytoskeletal protein; stress-induced phosphorylation may regulate ability of F-actin-capping protein to remodel actin filament assembly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Fibroblast- synthesizes extracellular matrix and collagen; critical in wound healing; most common in connective tissue</a:t>
            </a:r>
            <a:endParaRPr/>
          </a:p>
          <a:p>
            <a:pPr indent="0" lvl="0" marL="0" rtl="0" algn="l">
              <a:spcBef>
                <a:spcPts val="0"/>
              </a:spcBef>
              <a:spcAft>
                <a:spcPts val="0"/>
              </a:spcAft>
              <a:buNone/>
            </a:pPr>
            <a:r>
              <a:rPr lang="en"/>
              <a:t>CARHSP1 (Calcium-regulated heat-stable protein 1)- binds mRNA and regulates stability of target mRNA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Mesangial cells- </a:t>
            </a:r>
            <a:r>
              <a:rPr lang="en"/>
              <a:t>kidney cells that make up the mesangium of the glomerulus; secrete an extracellular matrix substance</a:t>
            </a:r>
            <a:endParaRPr/>
          </a:p>
          <a:p>
            <a:pPr indent="0" lvl="0" marL="0" rtl="0" algn="l">
              <a:spcBef>
                <a:spcPts val="0"/>
              </a:spcBef>
              <a:spcAft>
                <a:spcPts val="0"/>
              </a:spcAft>
              <a:buNone/>
            </a:pPr>
            <a:r>
              <a:rPr lang="en"/>
              <a:t>CDK14 (Cyclin-dependent kinase 14)- serine/threonine-protein kinase involved in the control of the cell cycle; activity is controlled by an associated cyclin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Skeletal muscle- make up muscle tissues connected to skeleton; important in movement</a:t>
            </a:r>
            <a:endParaRPr/>
          </a:p>
          <a:p>
            <a:pPr indent="0" lvl="0" marL="0" rtl="0" algn="l">
              <a:spcBef>
                <a:spcPts val="0"/>
              </a:spcBef>
              <a:spcAft>
                <a:spcPts val="0"/>
              </a:spcAft>
              <a:buNone/>
            </a:pPr>
            <a:r>
              <a:rPr lang="en"/>
              <a:t>SZT2- part of KICSTOR complex functions in amino acid-sensing branch of TORC1 signaling pathway; recruits GATOR1 complex to lysosomal membranes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NK (natural killer) cells- cytotoxic lymphocyte critical to innate immune system</a:t>
            </a:r>
            <a:endParaRPr/>
          </a:p>
          <a:p>
            <a:pPr indent="0" lvl="0" marL="0" rtl="0" algn="l">
              <a:spcBef>
                <a:spcPts val="0"/>
              </a:spcBef>
              <a:spcAft>
                <a:spcPts val="0"/>
              </a:spcAft>
              <a:buNone/>
            </a:pPr>
            <a:r>
              <a:rPr lang="en"/>
              <a:t>OSBP (Oxysterol-binding protein 1)- lipid transporter involved in lipid countertransport between Golgi complex and membranes of endoplasmic reticulum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Platelets- small, colorless cell fragments in blood that form clots and stop bleeding; complex activation process leading to integrin activation and formation of a “core” and “shell” at the site of injury</a:t>
            </a:r>
            <a:endParaRPr/>
          </a:p>
          <a:p>
            <a:pPr indent="0" lvl="0" marL="0" rtl="0" algn="l">
              <a:spcBef>
                <a:spcPts val="0"/>
              </a:spcBef>
              <a:spcAft>
                <a:spcPts val="0"/>
              </a:spcAft>
              <a:buNone/>
            </a:pPr>
            <a:r>
              <a:rPr lang="en"/>
              <a:t>CLASRP (CLK4-associating serine/arginine rich protein)- probably functions as an alternative splicing regulator (mRNA splicing of genes such as CLK1)</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18.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Cell Type Deconvolution by Phosphoproteomics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Bridget Li, Cameron Flower, Angela Ahn, Dr. Forest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402926" y="3063350"/>
            <a:ext cx="2248707" cy="1619850"/>
          </a:xfrm>
          <a:prstGeom prst="rect">
            <a:avLst/>
          </a:prstGeom>
          <a:noFill/>
          <a:ln>
            <a:noFill/>
          </a:ln>
        </p:spPr>
      </p:pic>
      <p:pic>
        <p:nvPicPr>
          <p:cNvPr id="126" name="Google Shape;126;p22"/>
          <p:cNvPicPr preferRelativeResize="0"/>
          <p:nvPr/>
        </p:nvPicPr>
        <p:blipFill>
          <a:blip r:embed="rId4">
            <a:alphaModFix/>
          </a:blip>
          <a:stretch>
            <a:fillRect/>
          </a:stretch>
        </p:blipFill>
        <p:spPr>
          <a:xfrm>
            <a:off x="6492372" y="1193813"/>
            <a:ext cx="2248699" cy="1619852"/>
          </a:xfrm>
          <a:prstGeom prst="rect">
            <a:avLst/>
          </a:prstGeom>
          <a:noFill/>
          <a:ln>
            <a:noFill/>
          </a:ln>
        </p:spPr>
      </p:pic>
      <p:pic>
        <p:nvPicPr>
          <p:cNvPr id="127" name="Google Shape;127;p22"/>
          <p:cNvPicPr preferRelativeResize="0"/>
          <p:nvPr/>
        </p:nvPicPr>
        <p:blipFill>
          <a:blip r:embed="rId5">
            <a:alphaModFix/>
          </a:blip>
          <a:stretch>
            <a:fillRect/>
          </a:stretch>
        </p:blipFill>
        <p:spPr>
          <a:xfrm>
            <a:off x="3447651" y="1193831"/>
            <a:ext cx="2248699" cy="1619844"/>
          </a:xfrm>
          <a:prstGeom prst="rect">
            <a:avLst/>
          </a:prstGeom>
          <a:noFill/>
          <a:ln>
            <a:noFill/>
          </a:ln>
        </p:spPr>
      </p:pic>
      <p:pic>
        <p:nvPicPr>
          <p:cNvPr id="128" name="Google Shape;128;p22"/>
          <p:cNvPicPr preferRelativeResize="0"/>
          <p:nvPr/>
        </p:nvPicPr>
        <p:blipFill>
          <a:blip r:embed="rId6">
            <a:alphaModFix/>
          </a:blip>
          <a:stretch>
            <a:fillRect/>
          </a:stretch>
        </p:blipFill>
        <p:spPr>
          <a:xfrm>
            <a:off x="402925" y="1193825"/>
            <a:ext cx="2248699" cy="1619850"/>
          </a:xfrm>
          <a:prstGeom prst="rect">
            <a:avLst/>
          </a:prstGeom>
          <a:noFill/>
          <a:ln>
            <a:noFill/>
          </a:ln>
        </p:spPr>
      </p:pic>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Least</a:t>
            </a:r>
            <a:r>
              <a:rPr lang="en"/>
              <a:t> Correlated Peptides and Immune Cells</a:t>
            </a:r>
            <a:endParaRPr/>
          </a:p>
        </p:txBody>
      </p:sp>
      <p:pic>
        <p:nvPicPr>
          <p:cNvPr id="130" name="Google Shape;130;p22"/>
          <p:cNvPicPr preferRelativeResize="0"/>
          <p:nvPr/>
        </p:nvPicPr>
        <p:blipFill>
          <a:blip r:embed="rId7">
            <a:alphaModFix/>
          </a:blip>
          <a:stretch>
            <a:fillRect/>
          </a:stretch>
        </p:blipFill>
        <p:spPr>
          <a:xfrm>
            <a:off x="3447650" y="3063353"/>
            <a:ext cx="2248699" cy="1619847"/>
          </a:xfrm>
          <a:prstGeom prst="rect">
            <a:avLst/>
          </a:prstGeom>
          <a:noFill/>
          <a:ln>
            <a:noFill/>
          </a:ln>
        </p:spPr>
      </p:pic>
      <p:pic>
        <p:nvPicPr>
          <p:cNvPr id="131" name="Google Shape;131;p22"/>
          <p:cNvPicPr preferRelativeResize="0"/>
          <p:nvPr/>
        </p:nvPicPr>
        <p:blipFill>
          <a:blip r:embed="rId8">
            <a:alphaModFix/>
          </a:blip>
          <a:stretch>
            <a:fillRect/>
          </a:stretch>
        </p:blipFill>
        <p:spPr>
          <a:xfrm>
            <a:off x="6492375" y="3063337"/>
            <a:ext cx="2248699" cy="1619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Insulin Receptor Substrate 1 (IRS1)</a:t>
            </a:r>
            <a:endParaRPr/>
          </a:p>
        </p:txBody>
      </p:sp>
      <p:pic>
        <p:nvPicPr>
          <p:cNvPr id="137" name="Google Shape;137;p23"/>
          <p:cNvPicPr preferRelativeResize="0"/>
          <p:nvPr/>
        </p:nvPicPr>
        <p:blipFill>
          <a:blip r:embed="rId3">
            <a:alphaModFix/>
          </a:blip>
          <a:stretch>
            <a:fillRect/>
          </a:stretch>
        </p:blipFill>
        <p:spPr>
          <a:xfrm>
            <a:off x="1155588" y="1201850"/>
            <a:ext cx="6832820" cy="3416400"/>
          </a:xfrm>
          <a:prstGeom prst="rect">
            <a:avLst/>
          </a:prstGeom>
          <a:noFill/>
          <a:ln>
            <a:noFill/>
          </a:ln>
        </p:spPr>
      </p:pic>
      <p:sp>
        <p:nvSpPr>
          <p:cNvPr id="138" name="Google Shape;138;p23"/>
          <p:cNvSpPr/>
          <p:nvPr/>
        </p:nvSpPr>
        <p:spPr>
          <a:xfrm>
            <a:off x="6734400" y="3482625"/>
            <a:ext cx="64500" cy="1608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4572000" y="3283525"/>
            <a:ext cx="64500" cy="1608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5" name="Google Shape;145;p24"/>
          <p:cNvSpPr txBox="1"/>
          <p:nvPr>
            <p:ph idx="1" type="body"/>
          </p:nvPr>
        </p:nvSpPr>
        <p:spPr>
          <a:xfrm>
            <a:off x="311700" y="1152475"/>
            <a:ext cx="4237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Biomarker analysis</a:t>
            </a:r>
            <a:endParaRPr/>
          </a:p>
          <a:p>
            <a:pPr indent="-317500" lvl="1" marL="914400" rtl="0" algn="l">
              <a:spcBef>
                <a:spcPts val="0"/>
              </a:spcBef>
              <a:spcAft>
                <a:spcPts val="0"/>
              </a:spcAft>
              <a:buSzPts val="1400"/>
              <a:buChar char="○"/>
            </a:pPr>
            <a:r>
              <a:rPr lang="en"/>
              <a:t>Found matches between sample peptides and biomarkers</a:t>
            </a:r>
            <a:endParaRPr/>
          </a:p>
          <a:p>
            <a:pPr indent="-311150" lvl="1" marL="914400" rtl="0" algn="l">
              <a:spcBef>
                <a:spcPts val="0"/>
              </a:spcBef>
              <a:spcAft>
                <a:spcPts val="0"/>
              </a:spcAft>
              <a:buSzPts val="1300"/>
              <a:buChar char="○"/>
            </a:pPr>
            <a:r>
              <a:rPr lang="en" sz="1300"/>
              <a:t>['NES', 'VIM', 'NRP1', 'SPN', 'RORA', 'S100A9', 'NFKB1', 'STAT1', 'C5AR1', 'CD44', 'GP1BB', 'KIT', 'STAT3', 'RUNX1', 'ALDOC', 'PECAM1', 'PTPRC', 'AQP4', 'PEA15', 'ITGA4', 'FOXO1', 'NDRG2', 'MSR1', 'VPS54']</a:t>
            </a:r>
            <a:endParaRPr sz="1300"/>
          </a:p>
          <a:p>
            <a:pPr indent="-342900" lvl="0" marL="457200" rtl="0" algn="l">
              <a:spcBef>
                <a:spcPts val="0"/>
              </a:spcBef>
              <a:spcAft>
                <a:spcPts val="0"/>
              </a:spcAft>
              <a:buSzPts val="1800"/>
              <a:buChar char="●"/>
            </a:pPr>
            <a:r>
              <a:rPr lang="en"/>
              <a:t>Predictions based on signatures</a:t>
            </a:r>
            <a:endParaRPr/>
          </a:p>
          <a:p>
            <a:pPr indent="-342900" lvl="0" marL="457200" rtl="0" algn="l">
              <a:spcBef>
                <a:spcPts val="0"/>
              </a:spcBef>
              <a:spcAft>
                <a:spcPts val="0"/>
              </a:spcAft>
              <a:buSzPts val="1800"/>
              <a:buChar char="●"/>
            </a:pPr>
            <a:r>
              <a:rPr lang="en"/>
              <a:t>Other datasets</a:t>
            </a:r>
            <a:endParaRPr/>
          </a:p>
        </p:txBody>
      </p:sp>
      <p:pic>
        <p:nvPicPr>
          <p:cNvPr id="146" name="Google Shape;146;p24"/>
          <p:cNvPicPr preferRelativeResize="0"/>
          <p:nvPr/>
        </p:nvPicPr>
        <p:blipFill rotWithShape="1">
          <a:blip r:embed="rId3">
            <a:alphaModFix/>
          </a:blip>
          <a:srcRect b="4461" l="0" r="51648" t="0"/>
          <a:stretch/>
        </p:blipFill>
        <p:spPr>
          <a:xfrm>
            <a:off x="4930200" y="445025"/>
            <a:ext cx="3710342" cy="41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Signal transduction</a:t>
            </a:r>
            <a:endParaRPr/>
          </a:p>
          <a:p>
            <a:pPr indent="-342900" lvl="0" marL="457200" rtl="0" algn="l">
              <a:spcBef>
                <a:spcPts val="0"/>
              </a:spcBef>
              <a:spcAft>
                <a:spcPts val="0"/>
              </a:spcAft>
              <a:buSzPts val="1800"/>
              <a:buChar char="●"/>
            </a:pPr>
            <a:r>
              <a:rPr lang="en"/>
              <a:t>Protein phosphorylation</a:t>
            </a:r>
            <a:endParaRPr/>
          </a:p>
          <a:p>
            <a:pPr indent="-317500" lvl="1" marL="914400" rtl="0" algn="l">
              <a:spcBef>
                <a:spcPts val="0"/>
              </a:spcBef>
              <a:spcAft>
                <a:spcPts val="0"/>
              </a:spcAft>
              <a:buSzPts val="1400"/>
              <a:buChar char="○"/>
            </a:pPr>
            <a:r>
              <a:rPr lang="en"/>
              <a:t>Kinases</a:t>
            </a:r>
            <a:endParaRPr/>
          </a:p>
          <a:p>
            <a:pPr indent="-317500" lvl="1" marL="914400" rtl="0" algn="l">
              <a:spcBef>
                <a:spcPts val="0"/>
              </a:spcBef>
              <a:spcAft>
                <a:spcPts val="0"/>
              </a:spcAft>
              <a:buSzPts val="1400"/>
              <a:buChar char="○"/>
            </a:pPr>
            <a:r>
              <a:rPr lang="en"/>
              <a:t>Phosphatases</a:t>
            </a:r>
            <a:endParaRPr/>
          </a:p>
          <a:p>
            <a:pPr indent="-317500" lvl="1" marL="914400" rtl="0" algn="l">
              <a:spcBef>
                <a:spcPts val="0"/>
              </a:spcBef>
              <a:spcAft>
                <a:spcPts val="0"/>
              </a:spcAft>
              <a:buSzPts val="1400"/>
              <a:buChar char="○"/>
            </a:pPr>
            <a:r>
              <a:rPr lang="en"/>
              <a:t>Adapter proteins</a:t>
            </a:r>
            <a:endParaRPr/>
          </a:p>
          <a:p>
            <a:pPr indent="-342900" lvl="0" marL="457200" rtl="0" algn="l">
              <a:spcBef>
                <a:spcPts val="0"/>
              </a:spcBef>
              <a:spcAft>
                <a:spcPts val="0"/>
              </a:spcAft>
              <a:buSzPts val="1800"/>
              <a:buChar char="●"/>
            </a:pPr>
            <a:r>
              <a:rPr lang="en"/>
              <a:t>Cancer</a:t>
            </a:r>
            <a:endParaRPr/>
          </a:p>
        </p:txBody>
      </p:sp>
      <p:pic>
        <p:nvPicPr>
          <p:cNvPr id="67" name="Google Shape;67;p14"/>
          <p:cNvPicPr preferRelativeResize="0"/>
          <p:nvPr/>
        </p:nvPicPr>
        <p:blipFill>
          <a:blip r:embed="rId3">
            <a:alphaModFix/>
          </a:blip>
          <a:stretch>
            <a:fillRect/>
          </a:stretch>
        </p:blipFill>
        <p:spPr>
          <a:xfrm>
            <a:off x="4315028" y="1083863"/>
            <a:ext cx="4052375" cy="297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Phosphoproteomics</a:t>
            </a:r>
            <a:endParaRPr/>
          </a:p>
          <a:p>
            <a:pPr indent="-342900" lvl="0" marL="457200" rtl="0" algn="l">
              <a:spcBef>
                <a:spcPts val="0"/>
              </a:spcBef>
              <a:spcAft>
                <a:spcPts val="0"/>
              </a:spcAft>
              <a:buSzPts val="1800"/>
              <a:buChar char="●"/>
            </a:pPr>
            <a:r>
              <a:rPr lang="en"/>
              <a:t>Mass spectrometry</a:t>
            </a:r>
            <a:endParaRPr/>
          </a:p>
        </p:txBody>
      </p:sp>
      <p:pic>
        <p:nvPicPr>
          <p:cNvPr id="74" name="Google Shape;74;p15"/>
          <p:cNvPicPr preferRelativeResize="0"/>
          <p:nvPr/>
        </p:nvPicPr>
        <p:blipFill>
          <a:blip r:embed="rId3">
            <a:alphaModFix/>
          </a:blip>
          <a:stretch>
            <a:fillRect/>
          </a:stretch>
        </p:blipFill>
        <p:spPr>
          <a:xfrm>
            <a:off x="357525" y="2278900"/>
            <a:ext cx="8428950" cy="202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80" name="Google Shape;80;p16"/>
          <p:cNvSpPr txBox="1"/>
          <p:nvPr>
            <p:ph idx="1" type="body"/>
          </p:nvPr>
        </p:nvSpPr>
        <p:spPr>
          <a:xfrm>
            <a:off x="311700" y="1152475"/>
            <a:ext cx="466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cell types in tumor tissue samples based on bulk phosphoproteomic data</a:t>
            </a:r>
            <a:endParaRPr/>
          </a:p>
          <a:p>
            <a:pPr indent="-342900" lvl="0" marL="457200" rtl="0" algn="l">
              <a:spcBef>
                <a:spcPts val="0"/>
              </a:spcBef>
              <a:spcAft>
                <a:spcPts val="0"/>
              </a:spcAft>
              <a:buSzPts val="1800"/>
              <a:buChar char="-"/>
            </a:pPr>
            <a:r>
              <a:rPr lang="en"/>
              <a:t>Data from a 2020 study in </a:t>
            </a:r>
            <a:r>
              <a:rPr i="1" lang="en"/>
              <a:t>Cell</a:t>
            </a:r>
            <a:endParaRPr/>
          </a:p>
          <a:p>
            <a:pPr indent="-342900" lvl="0" marL="457200" rtl="0" algn="l">
              <a:spcBef>
                <a:spcPts val="0"/>
              </a:spcBef>
              <a:spcAft>
                <a:spcPts val="0"/>
              </a:spcAft>
              <a:buSzPts val="1800"/>
              <a:buChar char="-"/>
            </a:pPr>
            <a:r>
              <a:rPr lang="en"/>
              <a:t>Started by doing correlation analysis</a:t>
            </a:r>
            <a:endParaRPr/>
          </a:p>
        </p:txBody>
      </p:sp>
      <p:pic>
        <p:nvPicPr>
          <p:cNvPr id="81" name="Google Shape;81;p16"/>
          <p:cNvPicPr preferRelativeResize="0"/>
          <p:nvPr/>
        </p:nvPicPr>
        <p:blipFill rotWithShape="1">
          <a:blip r:embed="rId3">
            <a:alphaModFix/>
          </a:blip>
          <a:srcRect b="3811" l="30678" r="31771" t="16443"/>
          <a:stretch/>
        </p:blipFill>
        <p:spPr>
          <a:xfrm>
            <a:off x="5101300" y="315717"/>
            <a:ext cx="3731002" cy="44566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3939000" y="269975"/>
            <a:ext cx="4245525" cy="4603585"/>
          </a:xfrm>
          <a:prstGeom prst="rect">
            <a:avLst/>
          </a:prstGeom>
          <a:noFill/>
          <a:ln>
            <a:noFill/>
          </a:ln>
        </p:spPr>
      </p:pic>
      <p:sp>
        <p:nvSpPr>
          <p:cNvPr id="87" name="Google Shape;87;p17"/>
          <p:cNvSpPr txBox="1"/>
          <p:nvPr>
            <p:ph type="title"/>
          </p:nvPr>
        </p:nvSpPr>
        <p:spPr>
          <a:xfrm>
            <a:off x="311700" y="445025"/>
            <a:ext cx="307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Phosphopeptide vs. Sample Heatmap</a:t>
            </a:r>
            <a:endParaRPr/>
          </a:p>
        </p:txBody>
      </p:sp>
      <p:sp>
        <p:nvSpPr>
          <p:cNvPr id="88" name="Google Shape;88;p17"/>
          <p:cNvSpPr txBox="1"/>
          <p:nvPr>
            <p:ph idx="1" type="body"/>
          </p:nvPr>
        </p:nvSpPr>
        <p:spPr>
          <a:xfrm>
            <a:off x="311700" y="1548825"/>
            <a:ext cx="3480900" cy="30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5256 peptides</a:t>
            </a:r>
            <a:endParaRPr/>
          </a:p>
          <a:p>
            <a:pPr indent="-342900" lvl="0" marL="457200" rtl="0" algn="l">
              <a:spcBef>
                <a:spcPts val="0"/>
              </a:spcBef>
              <a:spcAft>
                <a:spcPts val="0"/>
              </a:spcAft>
              <a:buSzPts val="1800"/>
              <a:buChar char="-"/>
            </a:pPr>
            <a:r>
              <a:rPr lang="en"/>
              <a:t>211 samples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490225" y="286900"/>
            <a:ext cx="5071524" cy="4569694"/>
          </a:xfrm>
          <a:prstGeom prst="rect">
            <a:avLst/>
          </a:prstGeom>
          <a:noFill/>
          <a:ln>
            <a:noFill/>
          </a:ln>
        </p:spPr>
      </p:pic>
      <p:sp>
        <p:nvSpPr>
          <p:cNvPr id="94" name="Google Shape;94;p18"/>
          <p:cNvSpPr txBox="1"/>
          <p:nvPr>
            <p:ph type="title"/>
          </p:nvPr>
        </p:nvSpPr>
        <p:spPr>
          <a:xfrm>
            <a:off x="311700" y="445025"/>
            <a:ext cx="274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Immune Cell vs. Sample </a:t>
            </a:r>
            <a:r>
              <a:rPr lang="en"/>
              <a:t>Heatmap</a:t>
            </a:r>
            <a:endParaRPr/>
          </a:p>
        </p:txBody>
      </p:sp>
      <p:sp>
        <p:nvSpPr>
          <p:cNvPr id="95" name="Google Shape;95;p18"/>
          <p:cNvSpPr txBox="1"/>
          <p:nvPr>
            <p:ph idx="1" type="body"/>
          </p:nvPr>
        </p:nvSpPr>
        <p:spPr>
          <a:xfrm>
            <a:off x="311700" y="1548825"/>
            <a:ext cx="3480900" cy="30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64 immune cells</a:t>
            </a:r>
            <a:endParaRPr/>
          </a:p>
          <a:p>
            <a:pPr indent="-342900" lvl="0" marL="457200" rtl="0" algn="l">
              <a:spcBef>
                <a:spcPts val="0"/>
              </a:spcBef>
              <a:spcAft>
                <a:spcPts val="0"/>
              </a:spcAft>
              <a:buSzPts val="1800"/>
              <a:buChar char="-"/>
            </a:pPr>
            <a:r>
              <a:rPr lang="en"/>
              <a:t>211 samples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a:t>
            </a:r>
            <a:r>
              <a:rPr lang="en"/>
              <a:t> Component Analysis (PCA)</a:t>
            </a:r>
            <a:endParaRPr/>
          </a:p>
        </p:txBody>
      </p:sp>
      <p:pic>
        <p:nvPicPr>
          <p:cNvPr id="101" name="Google Shape;101;p19"/>
          <p:cNvPicPr preferRelativeResize="0"/>
          <p:nvPr/>
        </p:nvPicPr>
        <p:blipFill>
          <a:blip r:embed="rId3">
            <a:alphaModFix/>
          </a:blip>
          <a:stretch>
            <a:fillRect/>
          </a:stretch>
        </p:blipFill>
        <p:spPr>
          <a:xfrm>
            <a:off x="311699" y="1288725"/>
            <a:ext cx="4215674" cy="2916599"/>
          </a:xfrm>
          <a:prstGeom prst="rect">
            <a:avLst/>
          </a:prstGeom>
          <a:noFill/>
          <a:ln>
            <a:noFill/>
          </a:ln>
        </p:spPr>
      </p:pic>
      <p:pic>
        <p:nvPicPr>
          <p:cNvPr id="102" name="Google Shape;102;p19"/>
          <p:cNvPicPr preferRelativeResize="0"/>
          <p:nvPr/>
        </p:nvPicPr>
        <p:blipFill>
          <a:blip r:embed="rId4">
            <a:alphaModFix/>
          </a:blip>
          <a:stretch>
            <a:fillRect/>
          </a:stretch>
        </p:blipFill>
        <p:spPr>
          <a:xfrm>
            <a:off x="4616625" y="1298284"/>
            <a:ext cx="4215675" cy="2897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4015600" y="152400"/>
            <a:ext cx="4206275" cy="4838703"/>
          </a:xfrm>
          <a:prstGeom prst="rect">
            <a:avLst/>
          </a:prstGeom>
          <a:noFill/>
          <a:ln>
            <a:noFill/>
          </a:ln>
        </p:spPr>
      </p:pic>
      <p:sp>
        <p:nvSpPr>
          <p:cNvPr id="108" name="Google Shape;108;p20"/>
          <p:cNvSpPr txBox="1"/>
          <p:nvPr>
            <p:ph type="title"/>
          </p:nvPr>
        </p:nvSpPr>
        <p:spPr>
          <a:xfrm>
            <a:off x="311700" y="445025"/>
            <a:ext cx="38415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Phosphopeptide vs. Immune Cell Heatmap</a:t>
            </a:r>
            <a:endParaRPr sz="2500"/>
          </a:p>
        </p:txBody>
      </p:sp>
      <p:sp>
        <p:nvSpPr>
          <p:cNvPr id="109" name="Google Shape;109;p20"/>
          <p:cNvSpPr txBox="1"/>
          <p:nvPr>
            <p:ph idx="1" type="body"/>
          </p:nvPr>
        </p:nvSpPr>
        <p:spPr>
          <a:xfrm>
            <a:off x="311700" y="1548825"/>
            <a:ext cx="3480900" cy="30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1584 peptides</a:t>
            </a:r>
            <a:endParaRPr/>
          </a:p>
          <a:p>
            <a:pPr indent="-342900" lvl="0" marL="457200" rtl="0" algn="l">
              <a:spcBef>
                <a:spcPts val="0"/>
              </a:spcBef>
              <a:spcAft>
                <a:spcPts val="0"/>
              </a:spcAft>
              <a:buSzPts val="1800"/>
              <a:buChar char="-"/>
            </a:pPr>
            <a:r>
              <a:rPr lang="en"/>
              <a:t>64 immune cells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Correlated Peptides and Immune Cells</a:t>
            </a:r>
            <a:endParaRPr/>
          </a:p>
        </p:txBody>
      </p:sp>
      <p:pic>
        <p:nvPicPr>
          <p:cNvPr id="115" name="Google Shape;115;p21"/>
          <p:cNvPicPr preferRelativeResize="0"/>
          <p:nvPr/>
        </p:nvPicPr>
        <p:blipFill>
          <a:blip r:embed="rId3">
            <a:alphaModFix/>
          </a:blip>
          <a:stretch>
            <a:fillRect/>
          </a:stretch>
        </p:blipFill>
        <p:spPr>
          <a:xfrm>
            <a:off x="402925" y="1193824"/>
            <a:ext cx="2248699" cy="1619850"/>
          </a:xfrm>
          <a:prstGeom prst="rect">
            <a:avLst/>
          </a:prstGeom>
          <a:noFill/>
          <a:ln>
            <a:noFill/>
          </a:ln>
        </p:spPr>
      </p:pic>
      <p:pic>
        <p:nvPicPr>
          <p:cNvPr id="116" name="Google Shape;116;p21"/>
          <p:cNvPicPr preferRelativeResize="0"/>
          <p:nvPr/>
        </p:nvPicPr>
        <p:blipFill>
          <a:blip r:embed="rId4">
            <a:alphaModFix/>
          </a:blip>
          <a:stretch>
            <a:fillRect/>
          </a:stretch>
        </p:blipFill>
        <p:spPr>
          <a:xfrm>
            <a:off x="3447650" y="1193825"/>
            <a:ext cx="2248699" cy="1619850"/>
          </a:xfrm>
          <a:prstGeom prst="rect">
            <a:avLst/>
          </a:prstGeom>
          <a:noFill/>
          <a:ln>
            <a:noFill/>
          </a:ln>
        </p:spPr>
      </p:pic>
      <p:pic>
        <p:nvPicPr>
          <p:cNvPr id="117" name="Google Shape;117;p21"/>
          <p:cNvPicPr preferRelativeResize="0"/>
          <p:nvPr/>
        </p:nvPicPr>
        <p:blipFill>
          <a:blip r:embed="rId5">
            <a:alphaModFix/>
          </a:blip>
          <a:stretch>
            <a:fillRect/>
          </a:stretch>
        </p:blipFill>
        <p:spPr>
          <a:xfrm>
            <a:off x="6492375" y="1193826"/>
            <a:ext cx="2248699" cy="1619850"/>
          </a:xfrm>
          <a:prstGeom prst="rect">
            <a:avLst/>
          </a:prstGeom>
          <a:noFill/>
          <a:ln>
            <a:noFill/>
          </a:ln>
        </p:spPr>
      </p:pic>
      <p:pic>
        <p:nvPicPr>
          <p:cNvPr id="118" name="Google Shape;118;p21"/>
          <p:cNvPicPr preferRelativeResize="0"/>
          <p:nvPr/>
        </p:nvPicPr>
        <p:blipFill>
          <a:blip r:embed="rId6">
            <a:alphaModFix/>
          </a:blip>
          <a:stretch>
            <a:fillRect/>
          </a:stretch>
        </p:blipFill>
        <p:spPr>
          <a:xfrm>
            <a:off x="402925" y="3063347"/>
            <a:ext cx="2248699" cy="1619852"/>
          </a:xfrm>
          <a:prstGeom prst="rect">
            <a:avLst/>
          </a:prstGeom>
          <a:noFill/>
          <a:ln>
            <a:noFill/>
          </a:ln>
        </p:spPr>
      </p:pic>
      <p:pic>
        <p:nvPicPr>
          <p:cNvPr id="119" name="Google Shape;119;p21"/>
          <p:cNvPicPr preferRelativeResize="0"/>
          <p:nvPr/>
        </p:nvPicPr>
        <p:blipFill>
          <a:blip r:embed="rId7">
            <a:alphaModFix/>
          </a:blip>
          <a:stretch>
            <a:fillRect/>
          </a:stretch>
        </p:blipFill>
        <p:spPr>
          <a:xfrm>
            <a:off x="3208900" y="3063350"/>
            <a:ext cx="2974398" cy="1619850"/>
          </a:xfrm>
          <a:prstGeom prst="rect">
            <a:avLst/>
          </a:prstGeom>
          <a:noFill/>
          <a:ln>
            <a:noFill/>
          </a:ln>
        </p:spPr>
      </p:pic>
      <p:pic>
        <p:nvPicPr>
          <p:cNvPr id="120" name="Google Shape;120;p21"/>
          <p:cNvPicPr preferRelativeResize="0"/>
          <p:nvPr/>
        </p:nvPicPr>
        <p:blipFill>
          <a:blip r:embed="rId8">
            <a:alphaModFix/>
          </a:blip>
          <a:stretch>
            <a:fillRect/>
          </a:stretch>
        </p:blipFill>
        <p:spPr>
          <a:xfrm>
            <a:off x="6492375" y="3063348"/>
            <a:ext cx="2248699" cy="16198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