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7" r:id="rId5"/>
    <p:sldId id="258" r:id="rId6"/>
    <p:sldId id="264" r:id="rId7"/>
    <p:sldId id="266" r:id="rId8"/>
    <p:sldId id="265" r:id="rId9"/>
    <p:sldId id="259" r:id="rId10"/>
    <p:sldId id="26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52" autoAdjust="0"/>
    <p:restoredTop sz="94660"/>
  </p:normalViewPr>
  <p:slideViewPr>
    <p:cSldViewPr snapToGrid="0">
      <p:cViewPr varScale="1">
        <p:scale>
          <a:sx n="47" d="100"/>
          <a:sy n="47" d="100"/>
        </p:scale>
        <p:origin x="3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51E71-0AE3-49FC-9A1C-EAE68D0E3DF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4C385-F297-410C-A98C-7996CA2DC60C}" type="slidenum">
              <a:rPr lang="en-US" smtClean="0"/>
              <a:t>‹#›</a:t>
            </a:fld>
            <a:endParaRPr lang="en-US"/>
          </a:p>
        </p:txBody>
      </p:sp>
    </p:spTree>
    <p:extLst>
      <p:ext uri="{BB962C8B-B14F-4D97-AF65-F5344CB8AC3E}">
        <p14:creationId xmlns:p14="http://schemas.microsoft.com/office/powerpoint/2010/main" val="2526132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Microsoft’s commitment to philanthropy is embedded in our mission of empowering every person and every organization on the planet to achieve more.</a:t>
            </a:r>
          </a:p>
          <a:p>
            <a:pPr lvl="1"/>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 has an enduring commitment to fulfilling our public responsibilities and serving the needs of people in communities worldwide. We are a responsible global corporate citizen. We build and maintain the trust of our customers, consumers, partners, and shareholders.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Every interaction we have – whether it is meeting with a partner, talking to your neighbor, talking to a stranger at the coffee shop – every instance is an opportunity to uphold our mission and core values…or detract from them.</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the Philanthropies group was created last December,</a:t>
            </a:r>
            <a:r>
              <a:rPr lang="en-US" sz="1200" kern="1200" baseline="0" dirty="0" smtClean="0">
                <a:solidFill>
                  <a:schemeClr val="tx1"/>
                </a:solidFill>
                <a:effectLst/>
                <a:latin typeface="+mn-lt"/>
                <a:ea typeface="+mn-ea"/>
                <a:cs typeface="+mn-cs"/>
              </a:rPr>
              <a:t> and we’ve been developing our plans to increase our work with nonprofits, we’ve worked with the Boston Consulting Group and conducted a number of focus groups.</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We wanted to share some of the nonprofit focus group feedback with you to help you ensure that both you and any nonprofit partners you are working with have a positive experience during the Hack for Good Challenge.</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E110A3-B267-D148-A0CF-7BE1825687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73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Microsoft’s commitment to philanthropy is embedded in our mission of empowering every person and every organization on the planet to achieve more.</a:t>
            </a:r>
          </a:p>
          <a:p>
            <a:pPr lvl="1"/>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 has an enduring commitment to fulfilling our public responsibilities and serving the needs of people in communities worldwide. We are a responsible global corporate citizen. We build and maintain the trust of our customers, consumers, partners, and shareholders.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Every interaction we have – whether it is meeting with a partner, talking to your neighbor, talking to a stranger at the coffee shop – every instance is an opportunity to uphold our mission and core values…or detract from them.</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the Philanthropies group was created last December,</a:t>
            </a:r>
            <a:r>
              <a:rPr lang="en-US" sz="1200" kern="1200" baseline="0" dirty="0" smtClean="0">
                <a:solidFill>
                  <a:schemeClr val="tx1"/>
                </a:solidFill>
                <a:effectLst/>
                <a:latin typeface="+mn-lt"/>
                <a:ea typeface="+mn-ea"/>
                <a:cs typeface="+mn-cs"/>
              </a:rPr>
              <a:t> and we’ve been developing our plans to increase our work with nonprofits, we’ve worked with the Boston Consulting Group and conducted a number of focus groups.</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We wanted to share some of the nonprofit focus group feedback with you to help you ensure that both you and any nonprofit partners you are working with have a positive experience during the Hack for Good Challenge.</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E110A3-B267-D148-A0CF-7BE1825687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45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Microsoft’s commitment to philanthropy is embedded in our mission of empowering every person and every organization on the planet to achieve more.</a:t>
            </a:r>
          </a:p>
          <a:p>
            <a:pPr lvl="1"/>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 has an enduring commitment to fulfilling our public responsibilities and serving the needs of people in communities worldwide. We are a responsible global corporate citizen. We build and maintain the trust of our customers, consumers, partners, and shareholders.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Every interaction we have – whether it is meeting with a partner, talking to your neighbor, talking to a stranger at the coffee shop – every instance is an opportunity to uphold our mission and core values…or detract from them.</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the Philanthropies group was created last December,</a:t>
            </a:r>
            <a:r>
              <a:rPr lang="en-US" sz="1200" kern="1200" baseline="0" dirty="0" smtClean="0">
                <a:solidFill>
                  <a:schemeClr val="tx1"/>
                </a:solidFill>
                <a:effectLst/>
                <a:latin typeface="+mn-lt"/>
                <a:ea typeface="+mn-ea"/>
                <a:cs typeface="+mn-cs"/>
              </a:rPr>
              <a:t> and we’ve been developing our plans to increase our work with nonprofits, we’ve worked with the Boston Consulting Group and conducted a number of focus groups.</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We wanted to share some of the nonprofit focus group feedback with you to help you ensure that both you and any nonprofit partners you are working with have a positive experience during the Hack for Good Challenge.</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E110A3-B267-D148-A0CF-7BE1825687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80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Microsoft’s commitment to philanthropy is embedded in our mission of empowering every person and every organization on the planet to achieve more.</a:t>
            </a:r>
          </a:p>
          <a:p>
            <a:pPr lvl="1"/>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 has an enduring commitment to fulfilling our public responsibilities and serving the needs of people in communities worldwide. We are a responsible global corporate citizen. We build and maintain the trust of our customers, consumers, partners, and shareholders.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Every interaction we have – whether it is meeting with a partner, talking to your neighbor, talking to a stranger at the coffee shop – every instance is an opportunity to uphold our mission and core values…or detract from them.</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the Philanthropies group was created last December,</a:t>
            </a:r>
            <a:r>
              <a:rPr lang="en-US" sz="1200" kern="1200" baseline="0" dirty="0" smtClean="0">
                <a:solidFill>
                  <a:schemeClr val="tx1"/>
                </a:solidFill>
                <a:effectLst/>
                <a:latin typeface="+mn-lt"/>
                <a:ea typeface="+mn-ea"/>
                <a:cs typeface="+mn-cs"/>
              </a:rPr>
              <a:t> and we’ve been developing our plans to increase our work with nonprofits, we’ve worked with the Boston Consulting Group and conducted a number of focus groups.</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We wanted to share some of the nonprofit focus group feedback with you to help you ensure that both you and any nonprofit partners you are working with have a positive experience during the Hack for Good Challenge.</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E110A3-B267-D148-A0CF-7BE1825687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0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Microsoft’s commitment to philanthropy is embedded in our mission of empowering every person and every organization on the planet to achieve more.</a:t>
            </a:r>
          </a:p>
          <a:p>
            <a:pPr lvl="1"/>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 has an enduring commitment to fulfilling our public responsibilities and serving the needs of people in communities worldwide. We are a responsible global corporate citizen. We build and maintain the trust of our customers, consumers, partners, and shareholders.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Every interaction we have – whether it is meeting with a partner, talking to your neighbor, talking to a stranger at the coffee shop – every instance is an opportunity to uphold our mission and core values…or detract from them.</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the Philanthropies group was created last December,</a:t>
            </a:r>
            <a:r>
              <a:rPr lang="en-US" sz="1200" kern="1200" baseline="0" dirty="0" smtClean="0">
                <a:solidFill>
                  <a:schemeClr val="tx1"/>
                </a:solidFill>
                <a:effectLst/>
                <a:latin typeface="+mn-lt"/>
                <a:ea typeface="+mn-ea"/>
                <a:cs typeface="+mn-cs"/>
              </a:rPr>
              <a:t> and we’ve been developing our plans to increase our work with nonprofits, we’ve worked with the Boston Consulting Group and conducted a number of focus groups.</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We wanted to share some of the nonprofit focus group feedback with you to help you ensure that both you and any nonprofit partners you are working with have a positive experience during the Hack for Good Challenge.</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E110A3-B267-D148-A0CF-7BE1825687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676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Microsoft’s commitment to philanthropy is embedded in our mission of empowering every person and every organization on the planet to achieve more.</a:t>
            </a:r>
          </a:p>
          <a:p>
            <a:pPr lvl="1"/>
            <a:endParaRPr lang="en-US" sz="1200" kern="1200" dirty="0" smtClean="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Microsoft has an enduring commitment to fulfilling our public responsibilities and serving the needs of people in communities worldwide. We are a responsible global corporate citizen. We build and maintain the trust of our customers, consumers, partners, and shareholders.</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Every interaction we have – whether it is meeting with a partner, talking to your neighbor, talking to a stranger at the coffee shop – every instance is an opportunity to uphold our mission and core values…or detract from them.</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Since the Philanthropies group was created last December,</a:t>
            </a:r>
            <a:r>
              <a:rPr lang="en-US" sz="1200" kern="1200" baseline="0" dirty="0" smtClean="0">
                <a:solidFill>
                  <a:schemeClr val="tx1"/>
                </a:solidFill>
                <a:effectLst/>
                <a:latin typeface="+mn-lt"/>
                <a:ea typeface="+mn-ea"/>
                <a:cs typeface="+mn-cs"/>
              </a:rPr>
              <a:t> and we’ve been developing our plans to increase our work with nonprofits, we’ve worked with the Boston Consulting Group and conducted a number of focus groups.</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We wanted to share some of the nonprofit focus group feedback with you to help you ensure that both you and any nonprofit partners you are working with have a positive experience during the Hack for Good Challenge.</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E110A3-B267-D148-A0CF-7BE1825687E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5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18406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351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DD940-8115-43E7-A039-CA57743027FB}"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74FB-8C62-48E1-B1EE-F83AC47D6649}" type="slidenum">
              <a:rPr lang="en-US" smtClean="0"/>
              <a:t>‹#›</a:t>
            </a:fld>
            <a:endParaRPr lang="en-US"/>
          </a:p>
        </p:txBody>
      </p:sp>
    </p:spTree>
    <p:extLst>
      <p:ext uri="{BB962C8B-B14F-4D97-AF65-F5344CB8AC3E}">
        <p14:creationId xmlns:p14="http://schemas.microsoft.com/office/powerpoint/2010/main" val="1696438867"/>
      </p:ext>
    </p:extLst>
  </p:cSld>
  <p:clrMap bg1="lt1" tx1="dk1" bg2="lt2" tx2="dk2" accent1="accent1" accent2="accent2" accent3="accent3" accent4="accent4" accent5="accent5" accent6="accent6" hlink="hlink" folHlink="folHlink"/>
  <p:sldLayoutIdLst>
    <p:sldLayoutId id="2147483649" r:id="rId1"/>
    <p:sldLayoutId id="214748366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TimR@SeattleArtMuseum.org)" TargetMode="External"/><Relationship Id="rId2" Type="http://schemas.openxmlformats.org/officeDocument/2006/relationships/hyperlink" Target="mailto:PhilipN@SeattleArtMuseum.or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65528" y="5700887"/>
            <a:ext cx="3750778" cy="824073"/>
          </a:xfrm>
          <a:prstGeom prst="rect">
            <a:avLst/>
          </a:prstGeom>
        </p:spPr>
      </p:pic>
      <p:sp>
        <p:nvSpPr>
          <p:cNvPr id="6" name="TextBox 5"/>
          <p:cNvSpPr txBox="1"/>
          <p:nvPr/>
        </p:nvSpPr>
        <p:spPr>
          <a:xfrm>
            <a:off x="537278" y="2524347"/>
            <a:ext cx="9875964" cy="2554545"/>
          </a:xfrm>
          <a:prstGeom prst="rect">
            <a:avLst/>
          </a:prstGeom>
          <a:noFill/>
        </p:spPr>
        <p:txBody>
          <a:bodyPr wrap="square" rtlCol="0">
            <a:spAutoFit/>
          </a:bodyPr>
          <a:lstStyle/>
          <a:p>
            <a:r>
              <a:rPr lang="en-US" sz="4800" dirty="0" smtClean="0">
                <a:solidFill>
                  <a:schemeClr val="bg1"/>
                </a:solidFill>
                <a:latin typeface="Gotham-Black" panose="02000604030000020004" pitchFamily="2" charset="0"/>
                <a:cs typeface="Segoe UI Light" panose="020B0502040204020203" pitchFamily="34" charset="0"/>
              </a:rPr>
              <a:t>Seattle Art Museum</a:t>
            </a:r>
          </a:p>
          <a:p>
            <a:endParaRPr lang="en-US" sz="4800" dirty="0">
              <a:solidFill>
                <a:schemeClr val="bg1"/>
              </a:solidFill>
              <a:latin typeface="Segoe UI Light" panose="020B0502040204020203" pitchFamily="34" charset="0"/>
              <a:cs typeface="Segoe UI Light" panose="020B0502040204020203" pitchFamily="34" charset="0"/>
            </a:endParaRPr>
          </a:p>
          <a:p>
            <a:r>
              <a:rPr lang="en-US" sz="3200" dirty="0" smtClean="0">
                <a:solidFill>
                  <a:schemeClr val="bg1"/>
                </a:solidFill>
                <a:latin typeface="Gotham-Medium" panose="02000604040000020004" pitchFamily="2" charset="0"/>
                <a:cs typeface="Segoe UI Light" panose="020B0502040204020203" pitchFamily="34" charset="0"/>
              </a:rPr>
              <a:t>Philip </a:t>
            </a:r>
            <a:r>
              <a:rPr lang="en-US" sz="3200" dirty="0" err="1" smtClean="0">
                <a:solidFill>
                  <a:schemeClr val="bg1"/>
                </a:solidFill>
                <a:latin typeface="Gotham-Medium" panose="02000604040000020004" pitchFamily="2" charset="0"/>
                <a:cs typeface="Segoe UI Light" panose="020B0502040204020203" pitchFamily="34" charset="0"/>
              </a:rPr>
              <a:t>Nadasdy</a:t>
            </a:r>
            <a:r>
              <a:rPr lang="en-US" sz="3200" dirty="0" smtClean="0">
                <a:solidFill>
                  <a:schemeClr val="bg1"/>
                </a:solidFill>
                <a:latin typeface="Gotham-Medium" panose="02000604040000020004" pitchFamily="2" charset="0"/>
                <a:cs typeface="Segoe UI Light" panose="020B0502040204020203" pitchFamily="34" charset="0"/>
              </a:rPr>
              <a:t>, Manager of Public Programs</a:t>
            </a:r>
          </a:p>
          <a:p>
            <a:r>
              <a:rPr lang="en-US" sz="3200" dirty="0" smtClean="0">
                <a:solidFill>
                  <a:schemeClr val="bg1"/>
                </a:solidFill>
                <a:latin typeface="Gotham-Medium" panose="02000604040000020004" pitchFamily="2" charset="0"/>
                <a:cs typeface="Segoe UI Light" panose="020B0502040204020203" pitchFamily="34" charset="0"/>
              </a:rPr>
              <a:t>Tim Rager, Director of Technology</a:t>
            </a:r>
            <a:endParaRPr lang="en-US" sz="3200" dirty="0">
              <a:solidFill>
                <a:schemeClr val="bg1"/>
              </a:solidFill>
              <a:latin typeface="Gotham-Medium" panose="02000604040000020004" pitchFamily="2"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2885" y="549038"/>
            <a:ext cx="3496063" cy="1353315"/>
          </a:xfrm>
          <a:prstGeom prst="rect">
            <a:avLst/>
          </a:prstGeom>
        </p:spPr>
      </p:pic>
    </p:spTree>
    <p:extLst>
      <p:ext uri="{BB962C8B-B14F-4D97-AF65-F5344CB8AC3E}">
        <p14:creationId xmlns:p14="http://schemas.microsoft.com/office/powerpoint/2010/main" val="182169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7940" y="1432895"/>
            <a:ext cx="6108394" cy="5207579"/>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rPr>
              <a:t>Our mission is to connect </a:t>
            </a:r>
            <a:r>
              <a:rPr lang="en-US" sz="2400" b="1" dirty="0" smtClean="0">
                <a:solidFill>
                  <a:schemeClr val="bg1"/>
                </a:solidFill>
                <a:latin typeface="Gotham-Medium" panose="02000604040000020004" pitchFamily="2" charset="0"/>
                <a:cs typeface="Segoe UI Semilight" panose="020B0402040204020203" pitchFamily="34" charset="0"/>
              </a:rPr>
              <a:t>art to life.</a:t>
            </a:r>
            <a:endPar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endParaRPr>
          </a:p>
          <a:p>
            <a:pPr marL="28012" marR="0" lvl="0" indent="0" algn="l" defTabSz="914102" rtl="0" eaLnBrk="1" fontAlgn="base" latinLnBrk="0" hangingPunct="1">
              <a:lnSpc>
                <a:spcPct val="95000"/>
              </a:lnSpc>
              <a:spcBef>
                <a:spcPct val="0"/>
              </a:spcBef>
              <a:spcAft>
                <a:spcPct val="0"/>
              </a:spcAft>
              <a:buClrTx/>
              <a:buSzTx/>
              <a:buFontTx/>
              <a:buNone/>
              <a:tabLst/>
              <a:defRPr/>
            </a:pPr>
            <a:endPar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endParaRPr>
          </a:p>
          <a:p>
            <a:r>
              <a:rPr lang="en-US" sz="2400" dirty="0">
                <a:solidFill>
                  <a:schemeClr val="bg1"/>
                </a:solidFill>
                <a:latin typeface="Gotham-Medium" panose="02000604040000020004" pitchFamily="2" charset="0"/>
              </a:rPr>
              <a:t>Through art, the Seattle Art Museum enriches lives and engages diverse communities. </a:t>
            </a:r>
          </a:p>
          <a:p>
            <a:endParaRPr lang="en-US" sz="2400" dirty="0" smtClean="0">
              <a:solidFill>
                <a:schemeClr val="bg1"/>
              </a:solidFill>
              <a:latin typeface="Gotham-Medium" panose="02000604040000020004" pitchFamily="2" charset="0"/>
            </a:endParaRPr>
          </a:p>
          <a:p>
            <a:r>
              <a:rPr lang="en-US" sz="2400" dirty="0" smtClean="0">
                <a:solidFill>
                  <a:schemeClr val="bg1"/>
                </a:solidFill>
                <a:latin typeface="Gotham-Medium" panose="02000604040000020004" pitchFamily="2" charset="0"/>
              </a:rPr>
              <a:t>As </a:t>
            </a:r>
            <a:r>
              <a:rPr lang="en-US" sz="2400" dirty="0">
                <a:solidFill>
                  <a:schemeClr val="bg1"/>
                </a:solidFill>
                <a:latin typeface="Gotham-Medium" panose="02000604040000020004" pitchFamily="2" charset="0"/>
              </a:rPr>
              <a:t>the leading visual art institution in the Pacific Northwest, SAM draws on its global collections, powerful exhibitions, and dynamic programs to provide unique educational resources benefiting the Seattle region, the Pacific Northwest, and beyond. </a:t>
            </a:r>
          </a:p>
          <a:p>
            <a:pPr marL="28012" marR="0" lvl="0" indent="0" algn="l" defTabSz="914102" rtl="0" eaLnBrk="1" fontAlgn="base" latinLnBrk="0" hangingPunct="1">
              <a:lnSpc>
                <a:spcPct val="95000"/>
              </a:lnSpc>
              <a:spcBef>
                <a:spcPct val="0"/>
              </a:spcBef>
              <a:spcAft>
                <a:spcPct val="0"/>
              </a:spcAft>
              <a:buClrTx/>
              <a:buSzTx/>
              <a:buFontTx/>
              <a:buNone/>
              <a:tabLst/>
              <a:defRPr/>
            </a:pPr>
            <a:endParaRPr lang="en-US" sz="2400" dirty="0">
              <a:solidFill>
                <a:srgbClr val="525252"/>
              </a:solidFill>
              <a:latin typeface="Segoe UI Light"/>
              <a:cs typeface="Segoe UI Semilight" panose="020B0402040204020203" pitchFamily="34" charset="0"/>
            </a:endParaRPr>
          </a:p>
        </p:txBody>
      </p:sp>
      <p:sp>
        <p:nvSpPr>
          <p:cNvPr id="7" name="Rectangle 6"/>
          <p:cNvSpPr/>
          <p:nvPr/>
        </p:nvSpPr>
        <p:spPr>
          <a:xfrm>
            <a:off x="387940" y="747121"/>
            <a:ext cx="4844963" cy="560153"/>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32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Who We Are</a:t>
            </a:r>
            <a:endParaRPr lang="en-US" sz="32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144" y="2317741"/>
            <a:ext cx="5167595" cy="3437886"/>
          </a:xfrm>
          <a:prstGeom prst="rect">
            <a:avLst/>
          </a:prstGeom>
        </p:spPr>
      </p:pic>
    </p:spTree>
    <p:extLst>
      <p:ext uri="{BB962C8B-B14F-4D97-AF65-F5344CB8AC3E}">
        <p14:creationId xmlns:p14="http://schemas.microsoft.com/office/powerpoint/2010/main" val="4143147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786" y="0"/>
            <a:ext cx="10312782"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826" y="0"/>
            <a:ext cx="4562475" cy="6858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2850" y="0"/>
            <a:ext cx="4562475" cy="6858000"/>
          </a:xfrm>
          <a:prstGeom prst="rect">
            <a:avLst/>
          </a:prstGeom>
        </p:spPr>
      </p:pic>
    </p:spTree>
    <p:extLst>
      <p:ext uri="{BB962C8B-B14F-4D97-AF65-F5344CB8AC3E}">
        <p14:creationId xmlns:p14="http://schemas.microsoft.com/office/powerpoint/2010/main" val="756280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951" y="747121"/>
            <a:ext cx="11284107" cy="881780"/>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54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WHO ARE ALL THESE PEOPLE?</a:t>
            </a:r>
            <a:endParaRPr lang="en-US" sz="54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6" y="2653832"/>
            <a:ext cx="4122971" cy="27429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255" y="2653832"/>
            <a:ext cx="4124693" cy="27429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226" y="2653832"/>
            <a:ext cx="4124693" cy="2744067"/>
          </a:xfrm>
          <a:prstGeom prst="rect">
            <a:avLst/>
          </a:prstGeom>
        </p:spPr>
      </p:pic>
    </p:spTree>
    <p:extLst>
      <p:ext uri="{BB962C8B-B14F-4D97-AF65-F5344CB8AC3E}">
        <p14:creationId xmlns:p14="http://schemas.microsoft.com/office/powerpoint/2010/main" val="2332188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389855" y="1136609"/>
            <a:ext cx="6086902" cy="5355312"/>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While we engage large and diverse audiences, we know very little about who they are.</a:t>
            </a:r>
          </a:p>
          <a:p>
            <a:pPr marL="28012" marR="0" lvl="0" indent="0" algn="l" defTabSz="914102" rtl="0" eaLnBrk="1" fontAlgn="base" latinLnBrk="0" hangingPunct="1">
              <a:lnSpc>
                <a:spcPct val="95000"/>
              </a:lnSpc>
              <a:spcBef>
                <a:spcPct val="0"/>
              </a:spcBef>
              <a:spcAft>
                <a:spcPct val="0"/>
              </a:spcAft>
              <a:buClrTx/>
              <a:buSzTx/>
              <a:buFontTx/>
              <a:buNone/>
              <a:tabLst/>
              <a:defRPr/>
            </a:pPr>
            <a:endParaRPr lang="en-US" sz="2400" baseline="0" dirty="0">
              <a:solidFill>
                <a:schemeClr val="bg1"/>
              </a:solidFill>
              <a:latin typeface="Gotham-Medium" panose="02000604040000020004" pitchFamily="2" charset="0"/>
              <a:cs typeface="Segoe UI Semilight" panose="020B0402040204020203" pitchFamily="34" charset="0"/>
            </a:endParaRPr>
          </a:p>
          <a:p>
            <a:pPr marL="28012" marR="0" lvl="0" indent="0" algn="l" defTabSz="914102" rtl="0" eaLnBrk="1" fontAlgn="base" latinLnBrk="0" hangingPunct="1">
              <a:lnSpc>
                <a:spcPct val="95000"/>
              </a:lnSpc>
              <a:spcBef>
                <a:spcPct val="0"/>
              </a:spcBef>
              <a:spcAft>
                <a:spcPct val="0"/>
              </a:spcAft>
              <a:buClrTx/>
              <a:buSzTx/>
              <a:buFontTx/>
              <a:buNone/>
              <a:tabLst/>
              <a:defRPr/>
            </a:pPr>
            <a:r>
              <a:rPr lang="en-US" sz="2400" dirty="0" smtClean="0">
                <a:solidFill>
                  <a:schemeClr val="bg1"/>
                </a:solidFill>
                <a:latin typeface="Gotham-Medium" panose="02000604040000020004" pitchFamily="2" charset="0"/>
                <a:cs typeface="Segoe UI Semilight" panose="020B0402040204020203" pitchFamily="34" charset="0"/>
              </a:rPr>
              <a:t>This is especially true at large, free programs like at the Olympic Sculpture Park where it is difficult to accurately quantify the number of attendees. </a:t>
            </a:r>
          </a:p>
          <a:p>
            <a:pPr marL="28012" marR="0" lvl="0" indent="0" algn="l" defTabSz="914102" rtl="0" eaLnBrk="1" fontAlgn="base" latinLnBrk="0" hangingPunct="1">
              <a:lnSpc>
                <a:spcPct val="95000"/>
              </a:lnSpc>
              <a:spcBef>
                <a:spcPct val="0"/>
              </a:spcBef>
              <a:spcAft>
                <a:spcPct val="0"/>
              </a:spcAft>
              <a:buClrTx/>
              <a:buSzTx/>
              <a:buFontTx/>
              <a:buNone/>
              <a:tabLst/>
              <a:defRPr/>
            </a:pPr>
            <a:endParaRPr lang="en-US" sz="2400" baseline="0" dirty="0">
              <a:solidFill>
                <a:schemeClr val="bg1"/>
              </a:solidFill>
              <a:latin typeface="Gotham-Medium" panose="02000604040000020004" pitchFamily="2" charset="0"/>
              <a:cs typeface="Segoe UI Semilight" panose="020B0402040204020203" pitchFamily="34" charset="0"/>
            </a:endParaRPr>
          </a:p>
          <a:p>
            <a:pPr marL="28012" marR="0" lvl="0" indent="0" algn="l" defTabSz="914102" rtl="0" eaLnBrk="1" fontAlgn="base" latinLnBrk="0" hangingPunct="1">
              <a:lnSpc>
                <a:spcPct val="95000"/>
              </a:lnSpc>
              <a:spcBef>
                <a:spcPct val="0"/>
              </a:spcBef>
              <a:spcAft>
                <a:spcPct val="0"/>
              </a:spcAft>
              <a:buClrTx/>
              <a:buSzTx/>
              <a:buFontTx/>
              <a:buNone/>
              <a:tabLst/>
              <a:defRPr/>
            </a:pP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We have limited resources to understand who they are, their needs, and their preferences to maximize the creation of engaging, relevant, meaningful programming.</a:t>
            </a:r>
            <a:endParaRPr kumimoji="0" lang="en-US" sz="2400" b="0" i="0" u="none" strike="noStrike" kern="1200" cap="none" spc="0" normalizeH="0" baseline="0" noProof="0" dirty="0">
              <a:ln>
                <a:noFill/>
              </a:ln>
              <a:solidFill>
                <a:schemeClr val="bg1"/>
              </a:solidFill>
              <a:effectLst/>
              <a:uLnTx/>
              <a:uFillTx/>
              <a:latin typeface="Gotham-Medium" panose="02000604040000020004" pitchFamily="2" charset="0"/>
              <a:cs typeface="Segoe UI Semilight" panose="020B0402040204020203" pitchFamily="34" charset="0"/>
            </a:endParaRPr>
          </a:p>
        </p:txBody>
      </p:sp>
      <p:sp>
        <p:nvSpPr>
          <p:cNvPr id="15" name="Rectangle 14"/>
          <p:cNvSpPr/>
          <p:nvPr/>
        </p:nvSpPr>
        <p:spPr>
          <a:xfrm>
            <a:off x="5389855" y="576456"/>
            <a:ext cx="4844963" cy="560153"/>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32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Our Challenge</a:t>
            </a:r>
            <a:endParaRPr lang="en-US" sz="32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94" y="2078304"/>
            <a:ext cx="4784678" cy="3183140"/>
          </a:xfrm>
          <a:prstGeom prst="rect">
            <a:avLst/>
          </a:prstGeom>
        </p:spPr>
      </p:pic>
    </p:spTree>
    <p:extLst>
      <p:ext uri="{BB962C8B-B14F-4D97-AF65-F5344CB8AC3E}">
        <p14:creationId xmlns:p14="http://schemas.microsoft.com/office/powerpoint/2010/main" val="79661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7940" y="1432895"/>
            <a:ext cx="10123306" cy="4653582"/>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rPr>
              <a:t>Education &amp;</a:t>
            </a: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 </a:t>
            </a:r>
            <a:r>
              <a:rPr lang="en-US" sz="2400" dirty="0" smtClean="0">
                <a:solidFill>
                  <a:schemeClr val="bg1"/>
                </a:solidFill>
                <a:latin typeface="Gotham-Medium" panose="02000604040000020004" pitchFamily="2" charset="0"/>
                <a:cs typeface="Segoe UI Semilight" panose="020B0402040204020203" pitchFamily="34" charset="0"/>
              </a:rPr>
              <a:t>Public Programs are</a:t>
            </a:r>
            <a:r>
              <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rPr>
              <a:t> one of our most</a:t>
            </a: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 visible and accessible ways we connect Art to Life for the Seattle community.</a:t>
            </a:r>
          </a:p>
          <a:p>
            <a:pPr marL="28012" marR="0" lvl="0" indent="0" algn="l" defTabSz="914102" rtl="0" eaLnBrk="1" fontAlgn="base" latinLnBrk="0" hangingPunct="1">
              <a:lnSpc>
                <a:spcPct val="95000"/>
              </a:lnSpc>
              <a:spcBef>
                <a:spcPct val="0"/>
              </a:spcBef>
              <a:spcAft>
                <a:spcPct val="0"/>
              </a:spcAft>
              <a:buClrTx/>
              <a:buSzTx/>
              <a:buFontTx/>
              <a:buNone/>
              <a:tabLst/>
              <a:defRPr/>
            </a:pPr>
            <a:endParaRPr lang="en-US" sz="2400" baseline="0" dirty="0">
              <a:solidFill>
                <a:schemeClr val="bg1"/>
              </a:solidFill>
              <a:latin typeface="Gotham-Medium" panose="02000604040000020004" pitchFamily="2" charset="0"/>
              <a:cs typeface="Segoe UI Semilight" panose="020B0402040204020203" pitchFamily="34" charset="0"/>
            </a:endParaRPr>
          </a:p>
          <a:p>
            <a:pPr marL="28012" marR="0" lvl="0" indent="0" algn="l" defTabSz="914102" rtl="0" eaLnBrk="1" fontAlgn="base" latinLnBrk="0" hangingPunct="1">
              <a:lnSpc>
                <a:spcPct val="95000"/>
              </a:lnSpc>
              <a:spcBef>
                <a:spcPct val="0"/>
              </a:spcBef>
              <a:spcAft>
                <a:spcPct val="0"/>
              </a:spcAft>
              <a:buClrTx/>
              <a:buSzTx/>
              <a:buFontTx/>
              <a:buNone/>
              <a:tabLst/>
              <a:defRPr/>
            </a:pP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With a wide variety of programs, we strive to make art not only an engaging and fulfilling </a:t>
            </a:r>
            <a:r>
              <a:rPr kumimoji="0" lang="en-US" sz="240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experience</a:t>
            </a: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 but </a:t>
            </a:r>
            <a:r>
              <a:rPr lang="en-US" sz="2400" dirty="0" smtClean="0">
                <a:solidFill>
                  <a:schemeClr val="bg1"/>
                </a:solidFill>
                <a:latin typeface="Gotham-Medium" panose="02000604040000020004" pitchFamily="2" charset="0"/>
                <a:cs typeface="Segoe UI Semilight" panose="020B0402040204020203" pitchFamily="34" charset="0"/>
              </a:rPr>
              <a:t>also strive to make art and our collection </a:t>
            </a: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accessible to communities.</a:t>
            </a:r>
          </a:p>
          <a:p>
            <a:pPr marL="28012" marR="0" lvl="0" indent="0" algn="l" defTabSz="914102" rtl="0" eaLnBrk="1" fontAlgn="base" latinLnBrk="0" hangingPunct="1">
              <a:lnSpc>
                <a:spcPct val="95000"/>
              </a:lnSpc>
              <a:spcBef>
                <a:spcPct val="0"/>
              </a:spcBef>
              <a:spcAft>
                <a:spcPct val="0"/>
              </a:spcAft>
              <a:buClrTx/>
              <a:buSzTx/>
              <a:buFontTx/>
              <a:buNone/>
              <a:tabLst/>
              <a:defRPr/>
            </a:pPr>
            <a:endParaRPr lang="en-US" sz="2400" dirty="0" smtClean="0">
              <a:solidFill>
                <a:schemeClr val="bg1"/>
              </a:solidFill>
              <a:latin typeface="Gotham-Medium" panose="02000604040000020004" pitchFamily="2" charset="0"/>
              <a:cs typeface="Segoe UI Semilight" panose="020B0402040204020203" pitchFamily="34" charset="0"/>
            </a:endParaRPr>
          </a:p>
          <a:p>
            <a:pPr marL="28012" defTabSz="914102" fontAlgn="base">
              <a:lnSpc>
                <a:spcPct val="95000"/>
              </a:lnSpc>
              <a:spcBef>
                <a:spcPct val="0"/>
              </a:spcBef>
              <a:spcAft>
                <a:spcPct val="0"/>
              </a:spcAft>
              <a:defRPr/>
            </a:pPr>
            <a:r>
              <a:rPr lang="en-US" sz="2400" dirty="0">
                <a:solidFill>
                  <a:schemeClr val="bg1"/>
                </a:solidFill>
                <a:latin typeface="Gotham-Medium" panose="02000604040000020004" pitchFamily="2" charset="0"/>
                <a:cs typeface="Segoe UI Semilight" panose="020B0402040204020203" pitchFamily="34" charset="0"/>
              </a:rPr>
              <a:t>If we knew a little more about our audiences, </a:t>
            </a:r>
            <a:r>
              <a:rPr lang="en-US" sz="2400" dirty="0" smtClean="0">
                <a:solidFill>
                  <a:schemeClr val="bg1"/>
                </a:solidFill>
                <a:latin typeface="Gotham-Medium" panose="02000604040000020004" pitchFamily="2" charset="0"/>
                <a:cs typeface="Segoe UI Semilight" panose="020B0402040204020203" pitchFamily="34" charset="0"/>
              </a:rPr>
              <a:t>we will be able to: </a:t>
            </a:r>
          </a:p>
          <a:p>
            <a:pPr marL="28012" defTabSz="914102" fontAlgn="base">
              <a:lnSpc>
                <a:spcPct val="95000"/>
              </a:lnSpc>
              <a:spcBef>
                <a:spcPct val="0"/>
              </a:spcBef>
              <a:spcAft>
                <a:spcPct val="0"/>
              </a:spcAft>
              <a:defRPr/>
            </a:pPr>
            <a:r>
              <a:rPr lang="en-US" sz="2400" dirty="0" smtClean="0">
                <a:solidFill>
                  <a:schemeClr val="bg1"/>
                </a:solidFill>
                <a:latin typeface="Gotham-Medium" panose="02000604040000020004" pitchFamily="2" charset="0"/>
                <a:cs typeface="Segoe UI Semilight" panose="020B0402040204020203" pitchFamily="34" charset="0"/>
              </a:rPr>
              <a:t>	1) provide for </a:t>
            </a:r>
            <a:r>
              <a:rPr lang="en-US" sz="2400" dirty="0">
                <a:solidFill>
                  <a:schemeClr val="bg1"/>
                </a:solidFill>
                <a:latin typeface="Gotham-Medium" panose="02000604040000020004" pitchFamily="2" charset="0"/>
                <a:cs typeface="Segoe UI Semilight" panose="020B0402040204020203" pitchFamily="34" charset="0"/>
              </a:rPr>
              <a:t>more relevant </a:t>
            </a:r>
            <a:r>
              <a:rPr lang="en-US" sz="2400" dirty="0" smtClean="0">
                <a:solidFill>
                  <a:schemeClr val="bg1"/>
                </a:solidFill>
                <a:latin typeface="Gotham-Medium" panose="02000604040000020004" pitchFamily="2" charset="0"/>
                <a:cs typeface="Segoe UI Semilight" panose="020B0402040204020203" pitchFamily="34" charset="0"/>
              </a:rPr>
              <a:t>outreach</a:t>
            </a:r>
          </a:p>
          <a:p>
            <a:pPr marL="28012" defTabSz="914102" fontAlgn="base">
              <a:lnSpc>
                <a:spcPct val="95000"/>
              </a:lnSpc>
              <a:spcBef>
                <a:spcPct val="0"/>
              </a:spcBef>
              <a:spcAft>
                <a:spcPct val="0"/>
              </a:spcAft>
              <a:defRPr/>
            </a:pPr>
            <a:r>
              <a:rPr lang="en-US" sz="2400" dirty="0">
                <a:solidFill>
                  <a:schemeClr val="bg1"/>
                </a:solidFill>
                <a:latin typeface="Gotham-Medium" panose="02000604040000020004" pitchFamily="2" charset="0"/>
                <a:cs typeface="Segoe UI Semilight" panose="020B0402040204020203" pitchFamily="34" charset="0"/>
              </a:rPr>
              <a:t>	</a:t>
            </a:r>
            <a:r>
              <a:rPr lang="en-US" sz="2400" dirty="0" smtClean="0">
                <a:solidFill>
                  <a:schemeClr val="bg1"/>
                </a:solidFill>
                <a:latin typeface="Gotham-Medium" panose="02000604040000020004" pitchFamily="2" charset="0"/>
                <a:cs typeface="Segoe UI Semilight" panose="020B0402040204020203" pitchFamily="34" charset="0"/>
              </a:rPr>
              <a:t>2) create more positive visitor experiences</a:t>
            </a:r>
          </a:p>
          <a:p>
            <a:pPr marL="28012" defTabSz="914102" fontAlgn="base">
              <a:lnSpc>
                <a:spcPct val="95000"/>
              </a:lnSpc>
              <a:spcBef>
                <a:spcPct val="0"/>
              </a:spcBef>
              <a:spcAft>
                <a:spcPct val="0"/>
              </a:spcAft>
              <a:defRPr/>
            </a:pPr>
            <a:r>
              <a:rPr lang="en-US" sz="2400" dirty="0">
                <a:solidFill>
                  <a:schemeClr val="bg1"/>
                </a:solidFill>
                <a:latin typeface="Gotham-Medium" panose="02000604040000020004" pitchFamily="2" charset="0"/>
                <a:cs typeface="Segoe UI Semilight" panose="020B0402040204020203" pitchFamily="34" charset="0"/>
              </a:rPr>
              <a:t>	</a:t>
            </a:r>
            <a:r>
              <a:rPr lang="en-US" sz="2400" dirty="0" smtClean="0">
                <a:solidFill>
                  <a:schemeClr val="bg1"/>
                </a:solidFill>
                <a:latin typeface="Gotham-Medium" panose="02000604040000020004" pitchFamily="2" charset="0"/>
                <a:cs typeface="Segoe UI Semilight" panose="020B0402040204020203" pitchFamily="34" charset="0"/>
              </a:rPr>
              <a:t>3) better fundraise for our programming</a:t>
            </a:r>
            <a:endParaRPr lang="en-US" sz="2400" dirty="0">
              <a:solidFill>
                <a:schemeClr val="bg1"/>
              </a:solidFill>
              <a:latin typeface="Gotham-Medium" panose="02000604040000020004" pitchFamily="2" charset="0"/>
              <a:cs typeface="Segoe UI Semilight" panose="020B0402040204020203" pitchFamily="34" charset="0"/>
            </a:endParaRPr>
          </a:p>
          <a:p>
            <a:pPr marL="28012" marR="0" lvl="0" indent="0" algn="l" defTabSz="914102" rtl="0" eaLnBrk="1" fontAlgn="base" latinLnBrk="0" hangingPunct="1">
              <a:lnSpc>
                <a:spcPct val="95000"/>
              </a:lnSpc>
              <a:spcBef>
                <a:spcPct val="0"/>
              </a:spcBef>
              <a:spcAft>
                <a:spcPct val="0"/>
              </a:spcAft>
              <a:buClrTx/>
              <a:buSzTx/>
              <a:buFontTx/>
              <a:buNone/>
              <a:tabLst/>
              <a:defRPr/>
            </a:pPr>
            <a:endParaRPr lang="en-US" sz="2400" dirty="0">
              <a:solidFill>
                <a:schemeClr val="bg1"/>
              </a:solidFill>
              <a:latin typeface="Segoe UI Light"/>
              <a:cs typeface="Segoe UI Semilight" panose="020B0402040204020203" pitchFamily="34" charset="0"/>
            </a:endParaRPr>
          </a:p>
        </p:txBody>
      </p:sp>
      <p:sp>
        <p:nvSpPr>
          <p:cNvPr id="7" name="Rectangle 6"/>
          <p:cNvSpPr/>
          <p:nvPr/>
        </p:nvSpPr>
        <p:spPr>
          <a:xfrm>
            <a:off x="387940" y="747121"/>
            <a:ext cx="4844963" cy="560153"/>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32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Why It Matters</a:t>
            </a:r>
            <a:endParaRPr lang="en-US" sz="32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spTree>
    <p:extLst>
      <p:ext uri="{BB962C8B-B14F-4D97-AF65-F5344CB8AC3E}">
        <p14:creationId xmlns:p14="http://schemas.microsoft.com/office/powerpoint/2010/main" val="144120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7939" y="1155960"/>
            <a:ext cx="6335589" cy="2548390"/>
          </a:xfrm>
          <a:prstGeom prst="rect">
            <a:avLst/>
          </a:prstGeom>
        </p:spPr>
        <p:txBody>
          <a:bodyPr wrap="square">
            <a:spAutoFit/>
          </a:bodyPr>
          <a:lstStyle/>
          <a:p>
            <a:pPr marL="370912" marR="0" lvl="0" indent="-342900" algn="l" defTabSz="914102" rtl="0" eaLnBrk="1" fontAlgn="base" latinLnBrk="0" hangingPunct="1">
              <a:lnSpc>
                <a:spcPct val="95000"/>
              </a:lnSpc>
              <a:spcBef>
                <a:spcPct val="0"/>
              </a:spcBef>
              <a:spcAft>
                <a:spcPct val="0"/>
              </a:spcAft>
              <a:buClrTx/>
              <a:buSzTx/>
              <a:buFont typeface="Arial" charset="0"/>
              <a:buChar char="•"/>
              <a:tabLst/>
              <a:defRPr/>
            </a:pPr>
            <a:r>
              <a:rPr lang="en-US" sz="2400" dirty="0" smtClean="0">
                <a:solidFill>
                  <a:schemeClr val="bg1"/>
                </a:solidFill>
                <a:latin typeface="Gotham-Medium" panose="02000604040000020004" pitchFamily="2" charset="0"/>
                <a:cs typeface="Segoe UI Semilight" panose="020B0402040204020203" pitchFamily="34" charset="0"/>
              </a:rPr>
              <a:t>Collecting and interpreting data</a:t>
            </a:r>
          </a:p>
          <a:p>
            <a:pPr marL="370912" marR="0" lvl="0" indent="-342900" algn="l" defTabSz="914102" rtl="0" eaLnBrk="1" fontAlgn="base" latinLnBrk="0" hangingPunct="1">
              <a:lnSpc>
                <a:spcPct val="95000"/>
              </a:lnSpc>
              <a:spcBef>
                <a:spcPct val="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rPr>
              <a:t>Creative </a:t>
            </a:r>
            <a:r>
              <a:rPr lang="en-US" sz="2400" dirty="0" smtClean="0">
                <a:solidFill>
                  <a:schemeClr val="bg1"/>
                </a:solidFill>
                <a:latin typeface="Gotham-Medium" panose="02000604040000020004" pitchFamily="2" charset="0"/>
                <a:cs typeface="Segoe UI Semilight" panose="020B0402040204020203" pitchFamily="34" charset="0"/>
              </a:rPr>
              <a:t>technical </a:t>
            </a:r>
            <a:r>
              <a:rPr kumimoji="0" lang="en-US" sz="2400" b="0" i="0" u="none" strike="noStrike" kern="1200" cap="none" spc="0" normalizeH="0" baseline="0" noProof="0" dirty="0" smtClean="0">
                <a:ln>
                  <a:noFill/>
                </a:ln>
                <a:solidFill>
                  <a:schemeClr val="bg1"/>
                </a:solidFill>
                <a:effectLst/>
                <a:uLnTx/>
                <a:uFillTx/>
                <a:latin typeface="Gotham-Medium" panose="02000604040000020004" pitchFamily="2" charset="0"/>
                <a:cs typeface="Segoe UI Semilight" panose="020B0402040204020203" pitchFamily="34" charset="0"/>
              </a:rPr>
              <a:t>expertise</a:t>
            </a:r>
            <a:r>
              <a:rPr kumimoji="0" lang="en-US" sz="2400" b="0" i="0" u="none" strike="noStrike" kern="1200" cap="none" spc="0" normalizeH="0" noProof="0" dirty="0" smtClean="0">
                <a:ln>
                  <a:noFill/>
                </a:ln>
                <a:solidFill>
                  <a:schemeClr val="bg1"/>
                </a:solidFill>
                <a:effectLst/>
                <a:uLnTx/>
                <a:uFillTx/>
                <a:latin typeface="Gotham-Medium" panose="02000604040000020004" pitchFamily="2" charset="0"/>
                <a:cs typeface="Segoe UI Semilight" panose="020B0402040204020203" pitchFamily="34" charset="0"/>
              </a:rPr>
              <a:t> to create and deploy what is needed for data collection for all audiences (this may mean audiences with little to no access to technology, i.e. smartphones)</a:t>
            </a:r>
            <a:endParaRPr kumimoji="0" lang="en-US" sz="2400" b="0" i="0" u="none" strike="noStrike" kern="1200" cap="none" spc="0" normalizeH="0" baseline="0" noProof="0" dirty="0">
              <a:ln>
                <a:noFill/>
              </a:ln>
              <a:solidFill>
                <a:schemeClr val="bg1"/>
              </a:solidFill>
              <a:effectLst/>
              <a:uLnTx/>
              <a:uFillTx/>
              <a:latin typeface="Gotham-Medium" panose="02000604040000020004" pitchFamily="2" charset="0"/>
              <a:cs typeface="Segoe UI Semilight" panose="020B0402040204020203" pitchFamily="34" charset="0"/>
            </a:endParaRPr>
          </a:p>
        </p:txBody>
      </p:sp>
      <p:sp>
        <p:nvSpPr>
          <p:cNvPr id="7" name="Rectangle 6"/>
          <p:cNvSpPr/>
          <p:nvPr/>
        </p:nvSpPr>
        <p:spPr>
          <a:xfrm>
            <a:off x="387940" y="470186"/>
            <a:ext cx="7285848" cy="560153"/>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32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Skills Most Needed</a:t>
            </a:r>
            <a:endParaRPr lang="en-US" sz="32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sp>
        <p:nvSpPr>
          <p:cNvPr id="4" name="Rectangle 3"/>
          <p:cNvSpPr/>
          <p:nvPr/>
        </p:nvSpPr>
        <p:spPr>
          <a:xfrm>
            <a:off x="387939" y="4491756"/>
            <a:ext cx="6335589" cy="2197525"/>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2400" dirty="0" smtClean="0">
                <a:solidFill>
                  <a:schemeClr val="bg1"/>
                </a:solidFill>
                <a:latin typeface="Gotham-Medium" panose="02000604040000020004" pitchFamily="2" charset="0"/>
                <a:cs typeface="Segoe UI Semilight" panose="020B0402040204020203" pitchFamily="34" charset="0"/>
              </a:rPr>
              <a:t>SAM has an IT staff to provide and procure hardware, software, or infrastructure resources, as well as an Education &amp; Public Programs team that can help provide information needed for this project. </a:t>
            </a:r>
            <a:endParaRPr kumimoji="0" lang="en-US" sz="2400" b="0" i="0" u="none" strike="noStrike" kern="1200" cap="none" spc="0" normalizeH="0" baseline="0" noProof="0" dirty="0">
              <a:ln>
                <a:noFill/>
              </a:ln>
              <a:solidFill>
                <a:schemeClr val="bg1"/>
              </a:solidFill>
              <a:effectLst/>
              <a:uLnTx/>
              <a:uFillTx/>
              <a:latin typeface="Gotham-Medium" panose="02000604040000020004" pitchFamily="2" charset="0"/>
              <a:cs typeface="Segoe UI Semilight" panose="020B0402040204020203" pitchFamily="34" charset="0"/>
            </a:endParaRPr>
          </a:p>
        </p:txBody>
      </p:sp>
      <p:sp>
        <p:nvSpPr>
          <p:cNvPr id="5" name="Rectangle 4"/>
          <p:cNvSpPr/>
          <p:nvPr/>
        </p:nvSpPr>
        <p:spPr>
          <a:xfrm>
            <a:off x="387939" y="3805982"/>
            <a:ext cx="8137751" cy="560153"/>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32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Resources Available</a:t>
            </a:r>
            <a:endParaRPr lang="en-US" sz="32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895" y="1774247"/>
            <a:ext cx="5094750" cy="3389424"/>
          </a:xfrm>
          <a:prstGeom prst="rect">
            <a:avLst/>
          </a:prstGeom>
        </p:spPr>
      </p:pic>
    </p:spTree>
    <p:extLst>
      <p:ext uri="{BB962C8B-B14F-4D97-AF65-F5344CB8AC3E}">
        <p14:creationId xmlns:p14="http://schemas.microsoft.com/office/powerpoint/2010/main" val="980909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96920" y="1774088"/>
            <a:ext cx="6067450" cy="3600986"/>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2400" b="1" noProof="0" dirty="0" smtClean="0">
                <a:solidFill>
                  <a:schemeClr val="bg1"/>
                </a:solidFill>
                <a:latin typeface="Gotham-Medium" panose="02000604040000020004" pitchFamily="2" charset="0"/>
                <a:cs typeface="Segoe UI Semilight" panose="020B0402040204020203" pitchFamily="34" charset="0"/>
              </a:rPr>
              <a:t>Help </a:t>
            </a:r>
            <a:r>
              <a:rPr lang="en-US" sz="2400" b="1" dirty="0" smtClean="0">
                <a:solidFill>
                  <a:schemeClr val="bg1"/>
                </a:solidFill>
                <a:latin typeface="Gotham-Medium" panose="02000604040000020004" pitchFamily="2" charset="0"/>
                <a:cs typeface="Segoe UI Semilight" panose="020B0402040204020203" pitchFamily="34" charset="0"/>
              </a:rPr>
              <a:t>us</a:t>
            </a:r>
            <a:r>
              <a:rPr lang="en-US" sz="2400" b="1" noProof="0" dirty="0" smtClean="0">
                <a:solidFill>
                  <a:schemeClr val="bg1"/>
                </a:solidFill>
                <a:latin typeface="Gotham-Medium" panose="02000604040000020004" pitchFamily="2" charset="0"/>
                <a:cs typeface="Segoe UI Semilight" panose="020B0402040204020203" pitchFamily="34" charset="0"/>
              </a:rPr>
              <a:t> better understand our visitors, so we can deepen our engagement and find better, more meaningful ways to connect art to life.</a:t>
            </a:r>
          </a:p>
          <a:p>
            <a:pPr marL="28012" marR="0" lvl="0" indent="0" algn="l" defTabSz="914102" rtl="0" eaLnBrk="1" fontAlgn="base" latinLnBrk="0" hangingPunct="1">
              <a:lnSpc>
                <a:spcPct val="95000"/>
              </a:lnSpc>
              <a:spcBef>
                <a:spcPct val="0"/>
              </a:spcBef>
              <a:spcAft>
                <a:spcPct val="0"/>
              </a:spcAft>
              <a:buClrTx/>
              <a:buSzTx/>
              <a:buFontTx/>
              <a:buNone/>
              <a:tabLst/>
              <a:defRPr/>
            </a:pPr>
            <a:endParaRPr kumimoji="0" lang="en-US" sz="2400" b="1" i="0" u="none" strike="noStrike" kern="1200" cap="none" spc="0" normalizeH="0" baseline="0" dirty="0">
              <a:ln>
                <a:noFill/>
              </a:ln>
              <a:solidFill>
                <a:schemeClr val="bg1"/>
              </a:solidFill>
              <a:effectLst/>
              <a:uLnTx/>
              <a:uFillTx/>
              <a:latin typeface="Gotham-Medium" panose="02000604040000020004" pitchFamily="2" charset="0"/>
              <a:cs typeface="Segoe UI Semilight" panose="020B0402040204020203" pitchFamily="34" charset="0"/>
            </a:endParaRPr>
          </a:p>
          <a:p>
            <a:pPr marL="28012" marR="0" lvl="0" indent="0" algn="l" defTabSz="914102" rtl="0" eaLnBrk="1" fontAlgn="base" latinLnBrk="0" hangingPunct="1">
              <a:lnSpc>
                <a:spcPct val="95000"/>
              </a:lnSpc>
              <a:spcBef>
                <a:spcPct val="0"/>
              </a:spcBef>
              <a:spcAft>
                <a:spcPct val="0"/>
              </a:spcAft>
              <a:buClrTx/>
              <a:buSzTx/>
              <a:buFontTx/>
              <a:buNone/>
              <a:tabLst/>
              <a:defRPr/>
            </a:pPr>
            <a:r>
              <a:rPr lang="en-US" sz="2400" b="1" noProof="0" dirty="0" smtClean="0">
                <a:solidFill>
                  <a:schemeClr val="bg1"/>
                </a:solidFill>
                <a:latin typeface="Gotham-Medium" panose="02000604040000020004" pitchFamily="2" charset="0"/>
                <a:cs typeface="Segoe UI Semilight" panose="020B0402040204020203" pitchFamily="34" charset="0"/>
              </a:rPr>
              <a:t>This may include automated ways of head counting, or seamless ways of collecting demographics, but we’re open to ideas!</a:t>
            </a:r>
            <a:endParaRPr kumimoji="0" lang="en-US" sz="2400" b="1" i="0" u="none" strike="noStrike" kern="1200" cap="none" spc="0" normalizeH="0" baseline="0" noProof="0" dirty="0">
              <a:ln>
                <a:noFill/>
              </a:ln>
              <a:solidFill>
                <a:schemeClr val="bg1"/>
              </a:solidFill>
              <a:effectLst/>
              <a:uLnTx/>
              <a:uFillTx/>
              <a:latin typeface="Gotham-Medium" panose="02000604040000020004" pitchFamily="2" charset="0"/>
              <a:cs typeface="Segoe UI Semilight" panose="020B0402040204020203" pitchFamily="34" charset="0"/>
            </a:endParaRPr>
          </a:p>
        </p:txBody>
      </p:sp>
      <p:sp>
        <p:nvSpPr>
          <p:cNvPr id="7" name="Rectangle 6"/>
          <p:cNvSpPr/>
          <p:nvPr/>
        </p:nvSpPr>
        <p:spPr>
          <a:xfrm>
            <a:off x="5696920" y="1188804"/>
            <a:ext cx="8137751" cy="560153"/>
          </a:xfrm>
          <a:prstGeom prst="rect">
            <a:avLst/>
          </a:prstGeom>
        </p:spPr>
        <p:txBody>
          <a:bodyPr wrap="square">
            <a:spAutoFit/>
          </a:bodyPr>
          <a:lstStyle/>
          <a:p>
            <a:pPr marL="28012" marR="0" lvl="0" indent="0" algn="l" defTabSz="914102" rtl="0" eaLnBrk="1" fontAlgn="base" latinLnBrk="0" hangingPunct="1">
              <a:lnSpc>
                <a:spcPct val="95000"/>
              </a:lnSpc>
              <a:spcBef>
                <a:spcPct val="0"/>
              </a:spcBef>
              <a:spcAft>
                <a:spcPct val="0"/>
              </a:spcAft>
              <a:buClrTx/>
              <a:buSzTx/>
              <a:buFontTx/>
              <a:buNone/>
              <a:tabLst/>
              <a:defRPr/>
            </a:pPr>
            <a:r>
              <a:rPr lang="en-US" sz="3200" spc="-100" dirty="0" smtClean="0">
                <a:ln w="3175">
                  <a:noFill/>
                </a:ln>
                <a:solidFill>
                  <a:schemeClr val="bg1"/>
                </a:solidFill>
                <a:latin typeface="Gotham-Black" panose="02000604030000020004" pitchFamily="2" charset="0"/>
                <a:ea typeface="Segoe Pro Light" charset="0"/>
                <a:cs typeface="Segoe UI" panose="020B0502040204020203" pitchFamily="34" charset="0"/>
              </a:rPr>
              <a:t>Call To Action</a:t>
            </a:r>
            <a:endParaRPr lang="en-US" sz="3200" spc="-100" dirty="0">
              <a:ln w="3175">
                <a:noFill/>
              </a:ln>
              <a:solidFill>
                <a:schemeClr val="bg1"/>
              </a:solidFill>
              <a:latin typeface="Gotham-Black" panose="02000604030000020004" pitchFamily="2" charset="0"/>
              <a:ea typeface="Segoe Pro Light" charset="0"/>
              <a:cs typeface="Segoe UI" panose="020B05020402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34" y="1748957"/>
            <a:ext cx="5178030" cy="3444828"/>
          </a:xfrm>
          <a:prstGeom prst="rect">
            <a:avLst/>
          </a:prstGeom>
        </p:spPr>
      </p:pic>
    </p:spTree>
    <p:extLst>
      <p:ext uri="{BB962C8B-B14F-4D97-AF65-F5344CB8AC3E}">
        <p14:creationId xmlns:p14="http://schemas.microsoft.com/office/powerpoint/2010/main" val="2479499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5108" y="2189898"/>
            <a:ext cx="6165249" cy="1015663"/>
          </a:xfrm>
          <a:prstGeom prst="rect">
            <a:avLst/>
          </a:prstGeom>
          <a:noFill/>
        </p:spPr>
        <p:txBody>
          <a:bodyPr wrap="square" rtlCol="0">
            <a:spAutoFit/>
          </a:bodyPr>
          <a:lstStyle/>
          <a:p>
            <a:r>
              <a:rPr lang="en-US" sz="6000" dirty="0" smtClean="0">
                <a:solidFill>
                  <a:schemeClr val="bg1"/>
                </a:solidFill>
                <a:latin typeface="Gotham-Black" panose="02000604030000020004" pitchFamily="2" charset="0"/>
                <a:cs typeface="Segoe UI Light" panose="020B0502040204020203" pitchFamily="34" charset="0"/>
              </a:rPr>
              <a:t>Thank you!</a:t>
            </a:r>
            <a:endParaRPr lang="en-US" sz="6000" dirty="0">
              <a:solidFill>
                <a:schemeClr val="bg1"/>
              </a:solidFill>
              <a:latin typeface="Gotham-Black" panose="02000604030000020004" pitchFamily="2" charset="0"/>
              <a:cs typeface="Segoe UI Light" panose="020B0502040204020203" pitchFamily="34" charset="0"/>
            </a:endParaRPr>
          </a:p>
        </p:txBody>
      </p:sp>
      <p:sp>
        <p:nvSpPr>
          <p:cNvPr id="8" name="TextBox 7"/>
          <p:cNvSpPr txBox="1"/>
          <p:nvPr/>
        </p:nvSpPr>
        <p:spPr>
          <a:xfrm>
            <a:off x="705108" y="3408538"/>
            <a:ext cx="10514827" cy="2062103"/>
          </a:xfrm>
          <a:prstGeom prst="rect">
            <a:avLst/>
          </a:prstGeom>
          <a:noFill/>
        </p:spPr>
        <p:txBody>
          <a:bodyPr wrap="square" rtlCol="0">
            <a:spAutoFit/>
          </a:bodyPr>
          <a:lstStyle/>
          <a:p>
            <a:r>
              <a:rPr lang="en-US" sz="3200" dirty="0" smtClean="0">
                <a:solidFill>
                  <a:schemeClr val="bg1"/>
                </a:solidFill>
                <a:latin typeface="Gotham-Medium" panose="02000604040000020004" pitchFamily="2" charset="0"/>
                <a:cs typeface="Segoe UI Light" panose="020B0502040204020203" pitchFamily="34" charset="0"/>
              </a:rPr>
              <a:t>Philip </a:t>
            </a:r>
            <a:r>
              <a:rPr lang="en-US" sz="3200" dirty="0" err="1" smtClean="0">
                <a:solidFill>
                  <a:schemeClr val="bg1"/>
                </a:solidFill>
                <a:latin typeface="Gotham-Medium" panose="02000604040000020004" pitchFamily="2" charset="0"/>
                <a:cs typeface="Segoe UI Light" panose="020B0502040204020203" pitchFamily="34" charset="0"/>
              </a:rPr>
              <a:t>Nadasdy</a:t>
            </a:r>
            <a:r>
              <a:rPr lang="en-US" sz="3200" dirty="0">
                <a:solidFill>
                  <a:schemeClr val="bg1"/>
                </a:solidFill>
                <a:latin typeface="Gotham-Medium" panose="02000604040000020004" pitchFamily="2" charset="0"/>
                <a:cs typeface="Segoe UI Light" panose="020B0502040204020203" pitchFamily="34" charset="0"/>
              </a:rPr>
              <a:t>  </a:t>
            </a:r>
            <a:r>
              <a:rPr lang="en-US" sz="3200" dirty="0" smtClean="0">
                <a:solidFill>
                  <a:schemeClr val="bg1"/>
                </a:solidFill>
                <a:latin typeface="Gotham-Medium" panose="02000604040000020004" pitchFamily="2" charset="0"/>
                <a:cs typeface="Segoe UI Light" panose="020B0502040204020203" pitchFamily="34" charset="0"/>
                <a:hlinkClick r:id="rId2"/>
              </a:rPr>
              <a:t>PhilipN@SeattleArtMuseum.org</a:t>
            </a:r>
            <a:endParaRPr lang="en-US" sz="3200" dirty="0" smtClean="0">
              <a:solidFill>
                <a:schemeClr val="bg1"/>
              </a:solidFill>
              <a:latin typeface="Gotham-Medium" panose="02000604040000020004" pitchFamily="2" charset="0"/>
              <a:cs typeface="Segoe UI Light" panose="020B0502040204020203" pitchFamily="34" charset="0"/>
            </a:endParaRPr>
          </a:p>
          <a:p>
            <a:r>
              <a:rPr lang="en-US" sz="3200" dirty="0" smtClean="0">
                <a:solidFill>
                  <a:schemeClr val="bg1"/>
                </a:solidFill>
                <a:latin typeface="Gotham-Medium" panose="02000604040000020004" pitchFamily="2" charset="0"/>
                <a:cs typeface="Segoe UI Light" panose="020B0502040204020203" pitchFamily="34" charset="0"/>
              </a:rPr>
              <a:t>Tim Rager </a:t>
            </a:r>
            <a:r>
              <a:rPr lang="en-US" sz="3200" dirty="0" smtClean="0">
                <a:solidFill>
                  <a:schemeClr val="bg1"/>
                </a:solidFill>
                <a:latin typeface="Gotham-Medium" panose="02000604040000020004" pitchFamily="2" charset="0"/>
                <a:cs typeface="Segoe UI Light" panose="020B0502040204020203" pitchFamily="34" charset="0"/>
                <a:hlinkClick r:id="rId3"/>
              </a:rPr>
              <a:t>TimR@SeattleArtMuseum.org</a:t>
            </a:r>
            <a:endParaRPr lang="en-US" sz="3200" dirty="0" smtClean="0">
              <a:solidFill>
                <a:schemeClr val="bg1"/>
              </a:solidFill>
              <a:latin typeface="Gotham-Medium" panose="02000604040000020004" pitchFamily="2" charset="0"/>
              <a:cs typeface="Segoe UI Light" panose="020B0502040204020203" pitchFamily="34" charset="0"/>
            </a:endParaRPr>
          </a:p>
          <a:p>
            <a:endParaRPr lang="en-US" sz="3200" dirty="0" smtClean="0">
              <a:solidFill>
                <a:schemeClr val="bg1"/>
              </a:solidFill>
              <a:latin typeface="Gotham-Medium" panose="02000604040000020004" pitchFamily="2" charset="0"/>
              <a:cs typeface="Segoe UI Light" panose="020B0502040204020203" pitchFamily="34" charset="0"/>
            </a:endParaRPr>
          </a:p>
          <a:p>
            <a:r>
              <a:rPr lang="en-US" sz="3200" dirty="0" err="1" smtClean="0">
                <a:solidFill>
                  <a:schemeClr val="bg1"/>
                </a:solidFill>
                <a:latin typeface="Gotham-Medium" panose="02000604040000020004" pitchFamily="2" charset="0"/>
                <a:cs typeface="Segoe UI Light" panose="020B0502040204020203" pitchFamily="34" charset="0"/>
              </a:rPr>
              <a:t>www.seattleartmuseum.org</a:t>
            </a:r>
            <a:endParaRPr lang="en-US" sz="3200" dirty="0">
              <a:solidFill>
                <a:schemeClr val="bg1"/>
              </a:solidFill>
              <a:latin typeface="Gotham-Medium" panose="02000604040000020004" pitchFamily="2" charset="0"/>
              <a:cs typeface="Segoe UI Light" panose="020B0502040204020203" pitchFamily="34" charset="0"/>
            </a:endParaRPr>
          </a:p>
        </p:txBody>
      </p:sp>
    </p:spTree>
    <p:extLst>
      <p:ext uri="{BB962C8B-B14F-4D97-AF65-F5344CB8AC3E}">
        <p14:creationId xmlns:p14="http://schemas.microsoft.com/office/powerpoint/2010/main" val="154938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360C4EAAFE254498AEF6D2DA8304C6" ma:contentTypeVersion="2" ma:contentTypeDescription="Create a new document." ma:contentTypeScope="" ma:versionID="1b9c320d1d9afa9a84295099509fbc35">
  <xsd:schema xmlns:xsd="http://www.w3.org/2001/XMLSchema" xmlns:xs="http://www.w3.org/2001/XMLSchema" xmlns:p="http://schemas.microsoft.com/office/2006/metadata/properties" xmlns:ns2="e3e86084-9c01-44a8-bd1d-e4945eace55a" targetNamespace="http://schemas.microsoft.com/office/2006/metadata/properties" ma:root="true" ma:fieldsID="e4a09b59d8a000ad8d9e55e6f370ae07" ns2:_="">
    <xsd:import namespace="e3e86084-9c01-44a8-bd1d-e4945eace55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e86084-9c01-44a8-bd1d-e4945eace55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7F2C2-90FF-4765-B9BD-B85FD216571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e3e86084-9c01-44a8-bd1d-e4945eace55a"/>
    <ds:schemaRef ds:uri="http://www.w3.org/XML/1998/namespace"/>
    <ds:schemaRef ds:uri="http://purl.org/dc/elements/1.1/"/>
  </ds:schemaRefs>
</ds:datastoreItem>
</file>

<file path=customXml/itemProps2.xml><?xml version="1.0" encoding="utf-8"?>
<ds:datastoreItem xmlns:ds="http://schemas.openxmlformats.org/officeDocument/2006/customXml" ds:itemID="{C18DFDF0-DDB8-4BED-B0F0-AA64750E64C8}">
  <ds:schemaRefs>
    <ds:schemaRef ds:uri="http://schemas.microsoft.com/sharepoint/v3/contenttype/forms"/>
  </ds:schemaRefs>
</ds:datastoreItem>
</file>

<file path=customXml/itemProps3.xml><?xml version="1.0" encoding="utf-8"?>
<ds:datastoreItem xmlns:ds="http://schemas.openxmlformats.org/officeDocument/2006/customXml" ds:itemID="{136B6DB5-CD92-4881-8013-52E6E363CF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e86084-9c01-44a8-bd1d-e4945eace5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TotalTime>
  <Words>1505</Words>
  <Application>Microsoft Office PowerPoint</Application>
  <PresentationFormat>Widescreen</PresentationFormat>
  <Paragraphs>100</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Gotham-Black</vt:lpstr>
      <vt:lpstr>Gotham-Medium</vt:lpstr>
      <vt:lpstr>Segoe Pro Light</vt:lpstr>
      <vt:lpstr>Segoe UI</vt:lpstr>
      <vt:lpstr>Segoe UI Light</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Meixia Huang (Simplicity Consulting Inc)</dc:creator>
  <cp:lastModifiedBy>Bridgette Eichelberger</cp:lastModifiedBy>
  <cp:revision>21</cp:revision>
  <dcterms:created xsi:type="dcterms:W3CDTF">2016-06-02T18:06:06Z</dcterms:created>
  <dcterms:modified xsi:type="dcterms:W3CDTF">2016-06-22T00:25:19Z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0x010100BF360C4EAAFE254498AEF6D2DA8304C6</vt:lpwstr>
  </property>
</Properties>
</file>