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5A14BCF-41D2-48FE-8D74-E619CF3B268D}" type="datetimeFigureOut">
              <a:rPr lang="en-US" smtClean="0"/>
              <a:pPr/>
              <a:t>8/11/2013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45AE2F-A51A-434C-96EC-9D812B20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365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THE GOOD SHEPHERD</a:t>
            </a:r>
            <a:br>
              <a:rPr lang="en-US" sz="49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Psalm 22</a:t>
            </a:r>
            <a:br>
              <a:rPr lang="en-US" sz="4900" dirty="0" smtClean="0"/>
            </a:br>
            <a:r>
              <a:rPr lang="en-US" sz="4900" dirty="0" smtClean="0"/>
              <a:t>“Dying For The Sheep”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91968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John 10:11 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“I am the good shepherd. The good shepherd sacrifices his life for the sheep.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FORSAKEN</a:t>
            </a:r>
            <a:br>
              <a:rPr lang="en-US" sz="8800" dirty="0" smtClean="0"/>
            </a:br>
            <a:r>
              <a:rPr lang="en-US" sz="8800" dirty="0" smtClean="0"/>
              <a:t>VS. 1-2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91968"/>
          </a:xfrm>
        </p:spPr>
        <p:txBody>
          <a:bodyPr>
            <a:normAutofit/>
          </a:bodyPr>
          <a:lstStyle/>
          <a:p>
            <a:pPr marL="493776" indent="-457200" algn="ctr"/>
            <a:r>
              <a:rPr lang="en-US" sz="3600" b="1" dirty="0" smtClean="0">
                <a:solidFill>
                  <a:schemeClr val="tx1"/>
                </a:solidFill>
              </a:rPr>
              <a:t>Forsaken and Suffering</a:t>
            </a:r>
          </a:p>
          <a:p>
            <a:pPr marL="493776" indent="-457200" algn="l"/>
            <a:endParaRPr lang="en-US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FORSAKEN</a:t>
            </a:r>
            <a:br>
              <a:rPr lang="en-US" sz="8800" dirty="0" smtClean="0"/>
            </a:br>
            <a:r>
              <a:rPr lang="en-US" sz="8800" dirty="0" smtClean="0"/>
              <a:t>VS. 1-2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91968"/>
          </a:xfrm>
        </p:spPr>
        <p:txBody>
          <a:bodyPr>
            <a:normAutofit/>
          </a:bodyPr>
          <a:lstStyle/>
          <a:p>
            <a:pPr marL="493776" indent="-457200" algn="ctr"/>
            <a:r>
              <a:rPr lang="en-US" sz="3600" b="1" dirty="0" smtClean="0">
                <a:solidFill>
                  <a:schemeClr val="tx1"/>
                </a:solidFill>
              </a:rPr>
              <a:t>Forsaken and Suffering</a:t>
            </a:r>
          </a:p>
          <a:p>
            <a:pPr marL="493776" indent="-457200" algn="l"/>
            <a:endParaRPr lang="en-US" sz="3600" b="1" dirty="0" smtClean="0">
              <a:solidFill>
                <a:schemeClr val="tx1"/>
              </a:solidFill>
            </a:endParaRPr>
          </a:p>
          <a:p>
            <a:pPr marL="493776" indent="-457200" algn="ctr"/>
            <a:r>
              <a:rPr lang="en-US" sz="3600" b="1" dirty="0" smtClean="0">
                <a:solidFill>
                  <a:schemeClr val="tx1"/>
                </a:solidFill>
              </a:rPr>
              <a:t>Forsaken but not </a:t>
            </a:r>
            <a:r>
              <a:rPr lang="en-US" sz="3600" b="1" dirty="0" err="1" smtClean="0">
                <a:solidFill>
                  <a:schemeClr val="tx1"/>
                </a:solidFill>
              </a:rPr>
              <a:t>Prayerless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marL="493776" indent="-457200" algn="l"/>
            <a:endParaRPr lang="en-US" sz="3600" b="1" dirty="0" smtClean="0">
              <a:solidFill>
                <a:schemeClr val="tx1"/>
              </a:solidFill>
            </a:endParaRPr>
          </a:p>
          <a:p>
            <a:pPr marL="493776" indent="-457200" algn="ctr"/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FORSAKEN</a:t>
            </a:r>
            <a:br>
              <a:rPr lang="en-US" sz="8800" dirty="0" smtClean="0"/>
            </a:br>
            <a:r>
              <a:rPr lang="en-US" sz="8800" dirty="0" smtClean="0"/>
              <a:t>VS. 1-2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91968"/>
          </a:xfrm>
        </p:spPr>
        <p:txBody>
          <a:bodyPr>
            <a:normAutofit/>
          </a:bodyPr>
          <a:lstStyle/>
          <a:p>
            <a:pPr marL="493776" indent="-457200" algn="ctr"/>
            <a:r>
              <a:rPr lang="en-US" sz="3600" b="1" dirty="0" smtClean="0">
                <a:solidFill>
                  <a:schemeClr val="tx1"/>
                </a:solidFill>
              </a:rPr>
              <a:t>Forsaken and Suffering</a:t>
            </a:r>
          </a:p>
          <a:p>
            <a:pPr marL="493776" indent="-457200" algn="l"/>
            <a:endParaRPr lang="en-US" sz="3600" b="1" dirty="0" smtClean="0">
              <a:solidFill>
                <a:schemeClr val="tx1"/>
              </a:solidFill>
            </a:endParaRPr>
          </a:p>
          <a:p>
            <a:pPr marL="493776" indent="-457200" algn="ctr"/>
            <a:r>
              <a:rPr lang="en-US" sz="3600" b="1" dirty="0" smtClean="0">
                <a:solidFill>
                  <a:schemeClr val="tx1"/>
                </a:solidFill>
              </a:rPr>
              <a:t>Forsaken but not </a:t>
            </a:r>
            <a:r>
              <a:rPr lang="en-US" sz="3600" b="1" dirty="0" err="1" smtClean="0">
                <a:solidFill>
                  <a:schemeClr val="tx1"/>
                </a:solidFill>
              </a:rPr>
              <a:t>Prayerless</a:t>
            </a:r>
            <a:endParaRPr lang="en-US" sz="3600" b="1" dirty="0" smtClean="0">
              <a:solidFill>
                <a:schemeClr val="tx1"/>
              </a:solidFill>
            </a:endParaRPr>
          </a:p>
          <a:p>
            <a:pPr marL="493776" indent="-457200" algn="l"/>
            <a:endParaRPr lang="en-US" sz="3600" b="1" dirty="0" smtClean="0">
              <a:solidFill>
                <a:schemeClr val="tx1"/>
              </a:solidFill>
            </a:endParaRPr>
          </a:p>
          <a:p>
            <a:pPr marL="493776" indent="-457200" algn="ctr"/>
            <a:r>
              <a:rPr lang="en-US" sz="3600" b="1" dirty="0" smtClean="0">
                <a:solidFill>
                  <a:schemeClr val="tx1"/>
                </a:solidFill>
              </a:rPr>
              <a:t>Forsaken but Trusting 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09600"/>
            <a:ext cx="7772400" cy="28194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THE GREAT SHEPHERD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Psalm 23</a:t>
            </a:r>
            <a:br>
              <a:rPr lang="en-US" sz="4400" dirty="0" smtClean="0"/>
            </a:br>
            <a:r>
              <a:rPr lang="en-US" sz="4400" dirty="0" smtClean="0"/>
              <a:t>Caring For The Sheep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09600"/>
            <a:ext cx="7772400" cy="28194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THE CHIEF SHEPHERD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Psalm 24</a:t>
            </a:r>
            <a:br>
              <a:rPr lang="en-US" sz="4400" dirty="0" smtClean="0"/>
            </a:br>
            <a:r>
              <a:rPr lang="en-US" sz="4400" dirty="0" smtClean="0"/>
              <a:t>Coming For His Sheep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6670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Jesus’ Hateful Crucifixion  22:1-21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85032"/>
            <a:ext cx="8153400" cy="2791968"/>
          </a:xfrm>
        </p:spPr>
        <p:txBody>
          <a:bodyPr>
            <a:normAutofit/>
          </a:bodyPr>
          <a:lstStyle/>
          <a:p>
            <a:pPr marL="779526" indent="-742950" algn="l"/>
            <a:r>
              <a:rPr lang="en-US" sz="3600" b="1" u="sng" dirty="0" smtClean="0">
                <a:solidFill>
                  <a:schemeClr val="tx1"/>
                </a:solidFill>
              </a:rPr>
              <a:t>The Testimony </a:t>
            </a:r>
            <a:r>
              <a:rPr lang="en-US" sz="3600" b="1" dirty="0" smtClean="0">
                <a:solidFill>
                  <a:schemeClr val="tx1"/>
                </a:solidFill>
              </a:rPr>
              <a:t>22:9-11, 19-21</a:t>
            </a:r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6670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Jesus’ Hateful Crucifixion  22:1-21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85032"/>
            <a:ext cx="8229600" cy="2791968"/>
          </a:xfrm>
        </p:spPr>
        <p:txBody>
          <a:bodyPr>
            <a:normAutofit/>
          </a:bodyPr>
          <a:lstStyle/>
          <a:p>
            <a:pPr marL="779526" indent="-742950" algn="l"/>
            <a:r>
              <a:rPr lang="en-US" sz="3600" b="1" u="sng" dirty="0" smtClean="0">
                <a:solidFill>
                  <a:schemeClr val="tx1"/>
                </a:solidFill>
              </a:rPr>
              <a:t>The Testimony </a:t>
            </a:r>
            <a:r>
              <a:rPr lang="en-US" sz="3600" b="1" dirty="0" smtClean="0">
                <a:solidFill>
                  <a:schemeClr val="tx1"/>
                </a:solidFill>
              </a:rPr>
              <a:t>22:9-11, 19-21</a:t>
            </a:r>
          </a:p>
          <a:p>
            <a:pPr marL="779526" indent="-742950" algn="l"/>
            <a:r>
              <a:rPr lang="en-US" sz="3600" i="1" dirty="0" smtClean="0">
                <a:solidFill>
                  <a:schemeClr val="tx1"/>
                </a:solidFill>
              </a:rPr>
              <a:t>1. They both have been raised to love God vs. 9-10</a:t>
            </a:r>
          </a:p>
          <a:p>
            <a:pPr marL="779526" indent="-742950" algn="l">
              <a:buAutoNum type="arabicPeriod"/>
            </a:pPr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6670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Jesus’ Hateful Crucifixion  22:1-21</a:t>
            </a:r>
            <a:b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85032"/>
            <a:ext cx="8037576" cy="2791968"/>
          </a:xfrm>
        </p:spPr>
        <p:txBody>
          <a:bodyPr>
            <a:normAutofit fontScale="92500"/>
          </a:bodyPr>
          <a:lstStyle/>
          <a:p>
            <a:pPr marL="779526" indent="-742950" algn="l"/>
            <a:r>
              <a:rPr lang="en-US" sz="3600" b="1" u="sng" dirty="0" smtClean="0">
                <a:solidFill>
                  <a:schemeClr val="tx1"/>
                </a:solidFill>
              </a:rPr>
              <a:t>The Testimony </a:t>
            </a:r>
            <a:r>
              <a:rPr lang="en-US" sz="3600" b="1" dirty="0" smtClean="0">
                <a:solidFill>
                  <a:schemeClr val="tx1"/>
                </a:solidFill>
              </a:rPr>
              <a:t>22:9-11, 19-21</a:t>
            </a:r>
          </a:p>
          <a:p>
            <a:pPr marL="779526" indent="-742950" algn="l"/>
            <a:r>
              <a:rPr lang="en-US" sz="3600" i="1" dirty="0" smtClean="0">
                <a:solidFill>
                  <a:schemeClr val="tx1"/>
                </a:solidFill>
              </a:rPr>
              <a:t>1. They both have been raised to love God vs. 9-10</a:t>
            </a:r>
          </a:p>
          <a:p>
            <a:pPr marL="779526" indent="-742950" algn="l"/>
            <a:r>
              <a:rPr lang="en-US" sz="3600" i="1" dirty="0" smtClean="0">
                <a:solidFill>
                  <a:schemeClr val="tx1"/>
                </a:solidFill>
              </a:rPr>
              <a:t>2. They both called upon God for deliverance vs. 11, 19-21</a:t>
            </a:r>
          </a:p>
          <a:p>
            <a:pPr marL="779526" indent="-742950" algn="l">
              <a:buAutoNum type="alphaUcPeriod"/>
            </a:pPr>
            <a:endParaRPr lang="en-US" sz="3600" dirty="0" smtClean="0">
              <a:solidFill>
                <a:schemeClr val="tx1"/>
              </a:solidFill>
            </a:endParaRP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1000"/>
            <a:ext cx="8183880" cy="6096000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The Travail </a:t>
            </a:r>
            <a:r>
              <a:rPr lang="en-US" sz="2400" dirty="0" smtClean="0">
                <a:solidFill>
                  <a:schemeClr val="tx1"/>
                </a:solidFill>
              </a:rPr>
              <a:t>(22:1–8, 12–18):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David’s experiences foretell of Jesus’ experience of being alone on the cross.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1. </a:t>
            </a:r>
            <a:r>
              <a:rPr lang="en-US" sz="2000" b="0" i="1" u="sng" dirty="0" smtClean="0">
                <a:solidFill>
                  <a:schemeClr val="tx1"/>
                </a:solidFill>
              </a:rPr>
              <a:t>Abandoned by God </a:t>
            </a:r>
            <a:r>
              <a:rPr lang="en-US" sz="2000" b="0" dirty="0" smtClean="0">
                <a:solidFill>
                  <a:schemeClr val="tx1"/>
                </a:solidFill>
              </a:rPr>
              <a:t>(22:1–5):</a:t>
            </a:r>
            <a:r>
              <a:rPr lang="en-US" sz="2000" b="0" i="1" dirty="0" smtClean="0">
                <a:solidFill>
                  <a:schemeClr val="tx1"/>
                </a:solidFill>
              </a:rPr>
              <a:t> </a:t>
            </a:r>
            <a:br>
              <a:rPr lang="en-US" sz="2000" b="0" i="1" dirty="0" smtClean="0">
                <a:solidFill>
                  <a:schemeClr val="tx1"/>
                </a:solidFill>
              </a:rPr>
            </a:br>
            <a:r>
              <a:rPr lang="en-US" sz="2000" b="0" i="1" dirty="0" smtClean="0">
                <a:solidFill>
                  <a:schemeClr val="tx1"/>
                </a:solidFill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</a:rPr>
              <a:t>“My God, my God! Why have  you forsaken me?”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/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2. </a:t>
            </a:r>
            <a:r>
              <a:rPr lang="en-US" sz="2000" b="0" i="1" u="sng" dirty="0" smtClean="0">
                <a:solidFill>
                  <a:schemeClr val="tx1"/>
                </a:solidFill>
              </a:rPr>
              <a:t>Abused by his enemies </a:t>
            </a:r>
            <a:r>
              <a:rPr lang="en-US" sz="2000" b="0" dirty="0" smtClean="0">
                <a:solidFill>
                  <a:schemeClr val="tx1"/>
                </a:solidFill>
              </a:rPr>
              <a:t>(22:6–8, 12–18): 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His enemies have done several things to him.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a. He is scorned and despised (22:6) 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b. He is mocked and insulted (22:7–8).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c. He is viciously attacked by his enemies 	</a:t>
            </a:r>
            <a:r>
              <a:rPr lang="en-US" sz="2000" b="0" smtClean="0">
                <a:solidFill>
                  <a:schemeClr val="tx1"/>
                </a:solidFill>
              </a:rPr>
              <a:t>	</a:t>
            </a:r>
            <a:r>
              <a:rPr lang="en-US" sz="2000" b="0" smtClean="0">
                <a:solidFill>
                  <a:schemeClr val="tx1"/>
                </a:solidFill>
              </a:rPr>
              <a:t>	    (</a:t>
            </a:r>
            <a:r>
              <a:rPr lang="en-US" sz="2000" b="0" dirty="0" smtClean="0">
                <a:solidFill>
                  <a:schemeClr val="tx1"/>
                </a:solidFill>
              </a:rPr>
              <a:t>22:12–13, 16).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d. His life is poured out like water (22:14) 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e. His bones are out of joint (22:14, 17).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f. His heart is melted like wax (22:14) 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g. His strength is totally dried up (22:15) 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h. His hands and feet are pierced (22:16) .</a:t>
            </a:r>
            <a:br>
              <a:rPr lang="en-US" sz="2000" b="0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chemeClr val="tx1"/>
                </a:solidFill>
              </a:rPr>
              <a:t>	</a:t>
            </a:r>
            <a:r>
              <a:rPr lang="en-US" sz="2000" b="0" dirty="0" err="1" smtClean="0">
                <a:solidFill>
                  <a:schemeClr val="tx1"/>
                </a:solidFill>
              </a:rPr>
              <a:t>i.His</a:t>
            </a:r>
            <a:r>
              <a:rPr lang="en-US" sz="2000" b="0" dirty="0" smtClean="0">
                <a:solidFill>
                  <a:schemeClr val="tx1"/>
                </a:solidFill>
              </a:rPr>
              <a:t> clothes are divided up and gambled for (22:18) .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219200"/>
            <a:ext cx="8183880" cy="5638800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dirty="0" err="1" smtClean="0">
                <a:solidFill>
                  <a:schemeClr val="tx1"/>
                </a:solidFill>
              </a:rPr>
              <a:t>Jesus’s</a:t>
            </a:r>
            <a:r>
              <a:rPr lang="en-US" sz="3100" dirty="0" smtClean="0">
                <a:solidFill>
                  <a:schemeClr val="tx1"/>
                </a:solidFill>
              </a:rPr>
              <a:t> Great Resurrection</a:t>
            </a:r>
            <a:r>
              <a:rPr lang="en-US" sz="3100" b="0" dirty="0" smtClean="0">
                <a:solidFill>
                  <a:schemeClr val="tx1"/>
                </a:solidFill>
              </a:rPr>
              <a:t>  vs. 22-31</a:t>
            </a:r>
            <a:br>
              <a:rPr lang="en-US" sz="31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/>
            </a:r>
            <a:br>
              <a:rPr lang="en-US" sz="27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>A. He praises the Lord for defending the oppressed (22:22–25): a reference to Christ’s resurrection. </a:t>
            </a:r>
            <a:br>
              <a:rPr lang="en-US" sz="27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/>
            </a:r>
            <a:br>
              <a:rPr lang="en-US" sz="27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>Hebrews 2:12  For he said to God, “I will proclaim your name to my brothers and sisters. I will praise you among your assembled people.” </a:t>
            </a:r>
            <a:br>
              <a:rPr lang="en-US" sz="27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> </a:t>
            </a:r>
            <a:br>
              <a:rPr lang="en-US" sz="27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>B. All nations will worship the Lord (22:26–31):  </a:t>
            </a:r>
            <a:br>
              <a:rPr lang="en-US" sz="2700" b="0" dirty="0" smtClean="0">
                <a:solidFill>
                  <a:schemeClr val="tx1"/>
                </a:solidFill>
              </a:rPr>
            </a:br>
            <a:r>
              <a:rPr lang="en-US" sz="2700" b="0" dirty="0" smtClean="0">
                <a:solidFill>
                  <a:schemeClr val="tx1"/>
                </a:solidFill>
              </a:rPr>
              <a:t>a reference to Christ’s future reign.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895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FORSAKEN</a:t>
            </a:r>
            <a:br>
              <a:rPr lang="en-US" sz="8800" dirty="0" smtClean="0"/>
            </a:br>
            <a:r>
              <a:rPr lang="en-US" sz="8800" dirty="0" smtClean="0"/>
              <a:t>VS. 1-2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791968"/>
          </a:xfrm>
        </p:spPr>
        <p:txBody>
          <a:bodyPr>
            <a:normAutofit/>
          </a:bodyPr>
          <a:lstStyle/>
          <a:p>
            <a:pPr marL="493776" indent="-457200" algn="ctr"/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48</TotalTime>
  <Words>135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THE GOOD SHEPHERD  Psalm 22 “Dying For The Sheep” </vt:lpstr>
      <vt:lpstr>THE GREAT SHEPHERD  Psalm 23 Caring For The Sheep</vt:lpstr>
      <vt:lpstr>THE CHIEF SHEPHERD  Psalm 24 Coming For His Sheep</vt:lpstr>
      <vt:lpstr>Jesus’ Hateful Crucifixion  22:1-21 </vt:lpstr>
      <vt:lpstr>Jesus’ Hateful Crucifixion  22:1-21 </vt:lpstr>
      <vt:lpstr>Jesus’ Hateful Crucifixion  22:1-21 </vt:lpstr>
      <vt:lpstr>The Travail (22:1–8, 12–18):  David’s experiences foretell of Jesus’ experience of being alone on the cross.  1. Abandoned by God (22:1–5):   “My God, my God! Why have  you forsaken me?”  2. Abused by his enemies (22:6–8, 12–18):   His enemies have done several things to him.  a. He is scorned and despised (22:6) .  b. He is mocked and insulted (22:7–8).  c. He is viciously attacked by his enemies        (22:12–13, 16).  d. His life is poured out like water (22:14) .  e. His bones are out of joint (22:14, 17).  f. His heart is melted like wax (22:14) .  g. His strength is totally dried up (22:15) .  h. His hands and feet are pierced (22:16) .  i.His clothes are divided up and gambled for (22:18) .</vt:lpstr>
      <vt:lpstr>Jesus’s Great Resurrection  vs. 22-31  A. He praises the Lord for defending the oppressed (22:22–25): a reference to Christ’s resurrection.   Hebrews 2:12  For he said to God, “I will proclaim your name to my brothers and sisters. I will praise you among your assembled people.”    B. All nations will worship the Lord (22:26–31):   a reference to Christ’s future reign.  </vt:lpstr>
      <vt:lpstr>FORSAKEN VS. 1-2</vt:lpstr>
      <vt:lpstr>FORSAKEN VS. 1-2</vt:lpstr>
      <vt:lpstr>FORSAKEN VS. 1-2</vt:lpstr>
      <vt:lpstr>FORSAKEN VS. 1-2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 SHEPHERD  Psalm 22  “Dying For The Sheep” </dc:title>
  <dc:creator> </dc:creator>
  <cp:lastModifiedBy> </cp:lastModifiedBy>
  <cp:revision>8</cp:revision>
  <dcterms:created xsi:type="dcterms:W3CDTF">2013-08-11T02:08:07Z</dcterms:created>
  <dcterms:modified xsi:type="dcterms:W3CDTF">2013-08-11T12:06:31Z</dcterms:modified>
</cp:coreProperties>
</file>