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Roboto Medium"/>
      <p:regular r:id="rId35"/>
      <p:bold r:id="rId36"/>
      <p:italic r:id="rId37"/>
      <p:boldItalic r:id="rId38"/>
    </p:embeddedFont>
    <p:embeddedFont>
      <p:font typeface="Permanent Marker"/>
      <p:regular r:id="rId39"/>
    </p:embeddedFont>
    <p:embeddedFont>
      <p:font typeface="Oswald"/>
      <p:regular r:id="rId40"/>
      <p:bold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Roboto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RobotoMedium-italic.fntdata"/><Relationship Id="rId14" Type="http://schemas.openxmlformats.org/officeDocument/2006/relationships/slide" Target="slides/slide9.xml"/><Relationship Id="rId36" Type="http://schemas.openxmlformats.org/officeDocument/2006/relationships/font" Target="fonts/RobotoMedium-bold.fntdata"/><Relationship Id="rId17" Type="http://schemas.openxmlformats.org/officeDocument/2006/relationships/slide" Target="slides/slide12.xml"/><Relationship Id="rId39" Type="http://schemas.openxmlformats.org/officeDocument/2006/relationships/font" Target="fonts/PermanentMarker-regular.fntdata"/><Relationship Id="rId16" Type="http://schemas.openxmlformats.org/officeDocument/2006/relationships/slide" Target="slides/slide11.xml"/><Relationship Id="rId38" Type="http://schemas.openxmlformats.org/officeDocument/2006/relationships/font" Target="fonts/Robot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feature_selection.RFE.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a4eb0955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a4eb0955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idea here is that most of AirBnB's guests are tourists visiting London, so value might be added to a listing based on how close it is to tourist sites. This could help my model understand why a listing that may not seem that great is earning high income - i.e. location and convenience boosts income!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a4eb095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a4eb095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Pair of strings - had to combine (took a long time actually as 2.5 million). Then sentiment scores on this.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304800" lvl="0" marL="457200" rtl="0" algn="l">
              <a:spcBef>
                <a:spcPts val="0"/>
              </a:spcBef>
              <a:spcAft>
                <a:spcPts val="0"/>
              </a:spcAft>
              <a:buClr>
                <a:srgbClr val="434343"/>
              </a:buClr>
              <a:buSzPts val="1200"/>
              <a:buFont typeface="Comfortaa"/>
              <a:buChar char="➢"/>
            </a:pPr>
            <a:r>
              <a:rPr lang="en" sz="1050">
                <a:solidFill>
                  <a:schemeClr val="dk1"/>
                </a:solidFill>
              </a:rPr>
              <a:t>Sentiment analysis to understand the positive, neutral, negative and compound sentiments behind each. I then averaged scores per listing. </a:t>
            </a:r>
            <a:endParaRPr sz="1050">
              <a:solidFill>
                <a:schemeClr val="dk1"/>
              </a:solidFill>
            </a:endParaRPr>
          </a:p>
          <a:p>
            <a:pPr indent="0" lvl="0" marL="0" rtl="0" algn="l">
              <a:spcBef>
                <a:spcPts val="0"/>
              </a:spcBef>
              <a:spcAft>
                <a:spcPts val="0"/>
              </a:spcAft>
              <a:buNone/>
            </a:pPr>
            <a:r>
              <a:rPr lang="en" sz="1050">
                <a:solidFill>
                  <a:schemeClr val="dk1"/>
                </a:solidFill>
              </a:rPr>
              <a:t>Get to income classes later - but this vader pos histogram chart actually showed least overlap of all vader scores.</a:t>
            </a:r>
            <a:endParaRPr sz="10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a4eb0955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a4eb0955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Pair of strings - had to combine (took a long time actually as 2.5 million). Then sentiment scores on this.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304800" lvl="0" marL="457200" rtl="0" algn="l">
              <a:spcBef>
                <a:spcPts val="0"/>
              </a:spcBef>
              <a:spcAft>
                <a:spcPts val="0"/>
              </a:spcAft>
              <a:buClr>
                <a:srgbClr val="434343"/>
              </a:buClr>
              <a:buSzPts val="1200"/>
              <a:buFont typeface="Comfortaa"/>
              <a:buChar char="➢"/>
            </a:pPr>
            <a:r>
              <a:rPr lang="en" sz="1050">
                <a:solidFill>
                  <a:schemeClr val="dk1"/>
                </a:solidFill>
              </a:rPr>
              <a:t>Sentiment analysis to understand the positive, neutral, negative and compound sentiments behind each. I then averaged scores per listing. </a:t>
            </a:r>
            <a:endParaRPr sz="1050">
              <a:solidFill>
                <a:schemeClr val="dk1"/>
              </a:solidFill>
            </a:endParaRPr>
          </a:p>
          <a:p>
            <a:pPr indent="0" lvl="0" marL="0" rtl="0" algn="l">
              <a:spcBef>
                <a:spcPts val="0"/>
              </a:spcBef>
              <a:spcAft>
                <a:spcPts val="0"/>
              </a:spcAft>
              <a:buNone/>
            </a:pPr>
            <a:r>
              <a:rPr lang="en" sz="1050">
                <a:solidFill>
                  <a:schemeClr val="dk1"/>
                </a:solidFill>
              </a:rPr>
              <a:t>Get to income classes later - but this vader pos histogram chart actually showed least overlap of all vader scores.</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Would love to have had this for reviews - but took too long</a:t>
            </a:r>
            <a:endParaRPr sz="105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a4eb09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a4eb09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tried using availability_30 existing feature (days in month booked on calendar for next 30 days), looking at last 12 months worth of snapshots, matching with prices at those times, getting income over a year. Used this for quite some time trying to model, and getting terrible scores. Finally, realised it also includes BLOCKED dates on calendar too. Not accurate! Moved to a formula inspired by InsideAirBnB’s 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Capped OR 80% (a typically good London OR for hotels)</a:t>
            </a:r>
            <a:endParaRPr/>
          </a:p>
          <a:p>
            <a:pPr indent="0" lvl="0" marL="0" rtl="0" algn="l">
              <a:spcBef>
                <a:spcPts val="0"/>
              </a:spcBef>
              <a:spcAft>
                <a:spcPts val="0"/>
              </a:spcAft>
              <a:buNone/>
            </a:pPr>
            <a:r>
              <a:rPr lang="en"/>
              <a:t>Average length of stay stated by AirBnB specfically for London</a:t>
            </a:r>
            <a:endParaRPr/>
          </a:p>
          <a:p>
            <a:pPr indent="0" lvl="0" marL="0" rtl="0" algn="l">
              <a:spcBef>
                <a:spcPts val="0"/>
              </a:spcBef>
              <a:spcAft>
                <a:spcPts val="0"/>
              </a:spcAft>
              <a:buNone/>
            </a:pPr>
            <a:r>
              <a:rPr lang="en"/>
              <a:t>Review rate AirBnB says 70%, another site says 30%, took happy middle ground 50%.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5215bf1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5215bf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learning point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 to exclude formula-based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best set of predictors.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000">
                <a:solidFill>
                  <a:schemeClr val="dk1"/>
                </a:solidFill>
                <a:highlight>
                  <a:srgbClr val="FFFFFF"/>
                </a:highlight>
                <a:latin typeface="Comfortaa"/>
                <a:ea typeface="Comfortaa"/>
                <a:cs typeface="Comfortaa"/>
                <a:sym typeface="Comfortaa"/>
              </a:rPr>
              <a:t>The </a:t>
            </a:r>
            <a:r>
              <a:rPr b="1" lang="en" sz="1000">
                <a:solidFill>
                  <a:schemeClr val="hlink"/>
                </a:solidFill>
                <a:uFill>
                  <a:noFill/>
                </a:uFill>
                <a:latin typeface="Comfortaa"/>
                <a:ea typeface="Comfortaa"/>
                <a:cs typeface="Comfortaa"/>
                <a:sym typeface="Comfortaa"/>
                <a:hlinkClick r:id="rId2"/>
              </a:rPr>
              <a:t>Recursive Feature Elimination</a:t>
            </a:r>
            <a:r>
              <a:rPr b="1" lang="en" sz="1000">
                <a:solidFill>
                  <a:schemeClr val="dk1"/>
                </a:solidFill>
                <a:highlight>
                  <a:srgbClr val="FFFFFF"/>
                </a:highlight>
                <a:latin typeface="Comfortaa"/>
                <a:ea typeface="Comfortaa"/>
                <a:cs typeface="Comfortaa"/>
                <a:sym typeface="Comfortaa"/>
              </a:rPr>
              <a:t> (RFE) method works by recursively removing attributes and building a model on those attributes that remain. </a:t>
            </a:r>
            <a:endParaRPr b="1" sz="1000">
              <a:solidFill>
                <a:schemeClr val="dk1"/>
              </a:solidFill>
              <a:highlight>
                <a:srgbClr val="FFFFFF"/>
              </a:highlight>
              <a:latin typeface="Comfortaa"/>
              <a:ea typeface="Comfortaa"/>
              <a:cs typeface="Comfortaa"/>
              <a:sym typeface="Comfortaa"/>
            </a:endParaRPr>
          </a:p>
          <a:p>
            <a:pPr indent="-292100" lvl="0" marL="457200" rtl="0" algn="l">
              <a:spcBef>
                <a:spcPts val="0"/>
              </a:spcBef>
              <a:spcAft>
                <a:spcPts val="0"/>
              </a:spcAft>
              <a:buClr>
                <a:schemeClr val="dk1"/>
              </a:buClr>
              <a:buSzPts val="1000"/>
              <a:buFont typeface="Comfortaa"/>
              <a:buChar char="-"/>
            </a:pPr>
            <a:r>
              <a:rPr lang="en" sz="1000">
                <a:solidFill>
                  <a:schemeClr val="dk1"/>
                </a:solidFill>
                <a:highlight>
                  <a:srgbClr val="FFFFFF"/>
                </a:highlight>
                <a:latin typeface="Comfortaa"/>
                <a:ea typeface="Comfortaa"/>
                <a:cs typeface="Comfortaa"/>
                <a:sym typeface="Comfortaa"/>
              </a:rPr>
              <a:t>It uses accuracy metric to rank the feature according to their importance. </a:t>
            </a:r>
            <a:endParaRPr sz="1000">
              <a:solidFill>
                <a:schemeClr val="dk1"/>
              </a:solidFill>
              <a:highlight>
                <a:srgbClr val="FFFFFF"/>
              </a:highlight>
              <a:latin typeface="Comfortaa"/>
              <a:ea typeface="Comfortaa"/>
              <a:cs typeface="Comfortaa"/>
              <a:sym typeface="Comfortaa"/>
            </a:endParaRPr>
          </a:p>
          <a:p>
            <a:pPr indent="-292100" lvl="0" marL="457200" rtl="0" algn="l">
              <a:spcBef>
                <a:spcPts val="0"/>
              </a:spcBef>
              <a:spcAft>
                <a:spcPts val="0"/>
              </a:spcAft>
              <a:buClr>
                <a:schemeClr val="dk1"/>
              </a:buClr>
              <a:buSzPts val="1000"/>
              <a:buFont typeface="Comfortaa"/>
              <a:buChar char="-"/>
            </a:pPr>
            <a:r>
              <a:rPr lang="en" sz="1000">
                <a:solidFill>
                  <a:schemeClr val="dk1"/>
                </a:solidFill>
                <a:highlight>
                  <a:srgbClr val="FFFFFF"/>
                </a:highlight>
                <a:latin typeface="Comfortaa"/>
                <a:ea typeface="Comfortaa"/>
                <a:cs typeface="Comfortaa"/>
                <a:sym typeface="Comfortaa"/>
              </a:rPr>
              <a:t>The RFE method takes the model to be used and the number of required features as input. </a:t>
            </a:r>
            <a:endParaRPr sz="1000">
              <a:solidFill>
                <a:schemeClr val="dk1"/>
              </a:solidFill>
              <a:highlight>
                <a:srgbClr val="FFFFFF"/>
              </a:highlight>
              <a:latin typeface="Comfortaa"/>
              <a:ea typeface="Comfortaa"/>
              <a:cs typeface="Comfortaa"/>
              <a:sym typeface="Comfortaa"/>
            </a:endParaRPr>
          </a:p>
          <a:p>
            <a:pPr indent="-292100" lvl="0" marL="457200" rtl="0" algn="l">
              <a:spcBef>
                <a:spcPts val="0"/>
              </a:spcBef>
              <a:spcAft>
                <a:spcPts val="0"/>
              </a:spcAft>
              <a:buClr>
                <a:schemeClr val="dk1"/>
              </a:buClr>
              <a:buSzPts val="1000"/>
              <a:buFont typeface="Comfortaa"/>
              <a:buChar char="-"/>
            </a:pPr>
            <a:r>
              <a:rPr lang="en" sz="1000">
                <a:solidFill>
                  <a:schemeClr val="dk1"/>
                </a:solidFill>
                <a:highlight>
                  <a:srgbClr val="FFFFFF"/>
                </a:highlight>
                <a:latin typeface="Comfortaa"/>
                <a:ea typeface="Comfortaa"/>
                <a:cs typeface="Comfortaa"/>
                <a:sym typeface="Comfortaa"/>
              </a:rPr>
              <a:t>It then gives the ranking of all the variables, 1 being most important. </a:t>
            </a:r>
            <a:endParaRPr sz="1000">
              <a:solidFill>
                <a:schemeClr val="dk1"/>
              </a:solidFill>
              <a:highlight>
                <a:srgbClr val="FFFFFF"/>
              </a:highlight>
              <a:latin typeface="Comfortaa"/>
              <a:ea typeface="Comfortaa"/>
              <a:cs typeface="Comfortaa"/>
              <a:sym typeface="Comfortaa"/>
            </a:endParaRPr>
          </a:p>
          <a:p>
            <a:pPr indent="-292100" lvl="0" marL="457200" rtl="0" algn="l">
              <a:spcBef>
                <a:spcPts val="0"/>
              </a:spcBef>
              <a:spcAft>
                <a:spcPts val="0"/>
              </a:spcAft>
              <a:buClr>
                <a:schemeClr val="dk1"/>
              </a:buClr>
              <a:buSzPts val="1000"/>
              <a:buFont typeface="Comfortaa"/>
              <a:buChar char="-"/>
            </a:pPr>
            <a:r>
              <a:rPr lang="en" sz="1000">
                <a:solidFill>
                  <a:schemeClr val="dk1"/>
                </a:solidFill>
                <a:highlight>
                  <a:srgbClr val="FFFFFF"/>
                </a:highlight>
                <a:latin typeface="Comfortaa"/>
                <a:ea typeface="Comfortaa"/>
                <a:cs typeface="Comfortaa"/>
                <a:sym typeface="Comfortaa"/>
              </a:rPr>
              <a:t>It also gives its support, True being relevant feature and False being irrelevant feature.</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lang="en" sz="1000">
                <a:solidFill>
                  <a:schemeClr val="dk1"/>
                </a:solidFill>
                <a:highlight>
                  <a:srgbClr val="FFFFFF"/>
                </a:highlight>
                <a:latin typeface="Comfortaa"/>
                <a:ea typeface="Comfortaa"/>
                <a:cs typeface="Comfortaa"/>
                <a:sym typeface="Comfortaa"/>
              </a:rPr>
              <a:t>152/154 features with LinearRegression 0.39 vs 0.35 score. </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lang="en" sz="1000">
                <a:solidFill>
                  <a:schemeClr val="dk1"/>
                </a:solidFill>
                <a:highlight>
                  <a:srgbClr val="FFFFFF"/>
                </a:highlight>
                <a:latin typeface="Comfortaa"/>
                <a:ea typeface="Comfortaa"/>
                <a:cs typeface="Comfortaa"/>
                <a:sym typeface="Comfortaa"/>
              </a:rPr>
              <a:t>Last minute to didn’t follow through on that (also took an entire night to run that code)</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lang="en" sz="1000">
                <a:solidFill>
                  <a:schemeClr val="dk1"/>
                </a:solidFill>
                <a:highlight>
                  <a:srgbClr val="FFFFFF"/>
                </a:highlight>
                <a:latin typeface="Comfortaa"/>
                <a:ea typeface="Comfortaa"/>
                <a:cs typeface="Comfortaa"/>
                <a:sym typeface="Comfortaa"/>
              </a:rPr>
              <a:t>Lasso - post modelling, cut out unimportant features</a:t>
            </a:r>
            <a:endParaRPr sz="1000">
              <a:solidFill>
                <a:schemeClr val="dk1"/>
              </a:solidFill>
              <a:highlight>
                <a:srgbClr val="FFFFFF"/>
              </a:highlight>
              <a:latin typeface="Comfortaa"/>
              <a:ea typeface="Comfortaa"/>
              <a:cs typeface="Comfortaa"/>
              <a:sym typeface="Comforta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a4eb09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a4eb09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to see lot coeffs and features were engineered - worth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see some don’t quite make sense - may speak to the accuracy of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host since, first review, negatively impact income as longer ago. Maybe complacent? Lost novelty? </a:t>
            </a:r>
            <a:endParaRPr/>
          </a:p>
          <a:p>
            <a:pPr indent="0" lvl="0" marL="0" rtl="0" algn="l">
              <a:spcBef>
                <a:spcPts val="0"/>
              </a:spcBef>
              <a:spcAft>
                <a:spcPts val="0"/>
              </a:spcAft>
              <a:buNone/>
            </a:pPr>
            <a:r>
              <a:rPr lang="en"/>
              <a:t>And host listing count - spread too thin?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a4eb0955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a4eb0955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Negative income predictions - not ideal but can’t cap that- could log transform but less interpretable.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Regression not great at predicting the higher income listings - maybe because few relatively so not much to train on.</a:t>
            </a:r>
            <a:endParaRPr/>
          </a:p>
          <a:p>
            <a:pPr indent="0" lvl="0" marL="0" rtl="0" algn="l">
              <a:spcBef>
                <a:spcPts val="0"/>
              </a:spcBef>
              <a:spcAft>
                <a:spcPts val="0"/>
              </a:spcAft>
              <a:buNone/>
            </a:pPr>
            <a:r>
              <a:rPr lang="en"/>
              <a:t>More often predicting a lower income than it is (i.e. low false positives in a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even by a bit - practically not ideal - don’t want to put someone off using airbnb / undervalue the product because doesn’t work well.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a4eb095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1a4eb09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more out of </a:t>
            </a:r>
            <a:r>
              <a:rPr lang="en"/>
              <a:t>curiosity</a:t>
            </a:r>
            <a:r>
              <a:rPr lang="en"/>
              <a:t> - can I get a more accurate model, at the expense of not having coefficients.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getting 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 spread out income, lots outliers at the top. Could omit but I want my model to be able to predict such listings too.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a4eb0955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1a4eb0955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a4eb0955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a4eb0955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close second - RFC - possibly more interesting, insightful as see feature importances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lots of feature engineered feats here</a:t>
            </a:r>
            <a:endParaRPr/>
          </a:p>
          <a:p>
            <a:pPr indent="0" lvl="0" marL="0" rtl="0" algn="l">
              <a:spcBef>
                <a:spcPts val="0"/>
              </a:spcBef>
              <a:spcAft>
                <a:spcPts val="0"/>
              </a:spcAft>
              <a:buNone/>
            </a:pPr>
            <a:r>
              <a:rPr lang="en"/>
              <a:t>Especially vaders - which upon initial EDA looked like they overlapped lots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80ac14e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80ac14e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my plan was to predict occupancy rate of a listing. But after EDA, I realised OR wasn’t the point - the point was how much money can a listing make. Didn’t have income or occ rate variables.. Talk about that later!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1a4eb09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1a4eb09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better here, but the weighted average F1 slightly better for SVC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great at predicting class B. Could tweak boundaries to ‘make more sense’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5215bf1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5215bf1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Target estimated - setting things off with lots error already</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One month → ignores things like a host taking off market for march but typically good income</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London so diverse, difficult for model to understand.</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Assumption that hosts have live listings want 100% occ rate and trying to get that. NOT THE CASE:</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Some hosts just want a weekend here and there - and get 100% occ + good income on that. An amazing listing, ticks all the boxes for high income but don’t intend on it vs. worse listing thats available all the time and gets more income.</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5215bf1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5215bf1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1a4eb0955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1a4eb0955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Boroughs behave so differently- income, occ rate, price, types of guests (long term, near airport, business, tourist). Worth bundling them / own unique models.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1a4eb0955_0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1a4eb0955_0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5215bf1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5215bf1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80ac14e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80ac14e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had CSV files. Chose recent snapshot of London’s listings March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like: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a4eb095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a4eb09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 it was overwhelming - a huge amount of features, had to really go through all of them, understand them, explore. How to best prepare my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5215bf1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5215bf1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Nulls - handful columns had 90% nulls, some had 25% nulls, some had 0. Grouped together, e.g. written summaries, host about, descriptions, notes nulls over same listings. Reviews too.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a4eb09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a4eb09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wasn’t too bad - the csv file data had already been somewhat cleaned ready for use. Very helpful was address data - neighbourhood_cleansed feature - cleaned addresses written by hosts (not auto filled from postcode), moved to boroughs.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a4eb09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a4eb09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part of my project. As a reaction to my EDA which revolved around modelling existing variables.</a:t>
            </a:r>
            <a:endParaRPr/>
          </a:p>
          <a:p>
            <a:pPr indent="0" lvl="0" marL="0" rtl="0" algn="l">
              <a:spcBef>
                <a:spcPts val="0"/>
              </a:spcBef>
              <a:spcAft>
                <a:spcPts val="0"/>
              </a:spcAft>
              <a:buNone/>
            </a:pPr>
            <a:r>
              <a:rPr lang="en"/>
              <a:t>Weren’t a lot of correlations in data to targets.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few others too but didn’t help models so won’t go into that 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1a4eb095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1a4eb09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 amenities, formatted in a really messy, difficult to process way. Ended up binarizing each </a:t>
            </a:r>
            <a:r>
              <a:rPr lang="en"/>
              <a:t>amenities</a:t>
            </a:r>
            <a:r>
              <a:rPr lang="en"/>
              <a:t>, creating new column for each + number of amenities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1a4eb095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1a4eb095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is so key - boroughs too broad, not enough info for a model.</a:t>
            </a:r>
            <a:endParaRPr/>
          </a:p>
          <a:p>
            <a:pPr indent="0" lvl="0" marL="0" rtl="0" algn="l">
              <a:spcBef>
                <a:spcPts val="0"/>
              </a:spcBef>
              <a:spcAft>
                <a:spcPts val="0"/>
              </a:spcAft>
              <a:buNone/>
            </a:pPr>
            <a:r>
              <a:rPr lang="en"/>
              <a:t>What else matters in London accom? Convenience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most are very close, especially higher income listings. Some are very far away - turned out they were in areas so far out that the list of overground stations i got from wikipedia didn’t include them. Tweak in future / drop those listings.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2200" y="1009800"/>
            <a:ext cx="8520600" cy="11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B6C6C"/>
                </a:solidFill>
                <a:highlight>
                  <a:schemeClr val="lt1"/>
                </a:highlight>
                <a:latin typeface="Oswald"/>
                <a:ea typeface="Oswald"/>
                <a:cs typeface="Oswald"/>
                <a:sym typeface="Oswald"/>
              </a:rPr>
              <a:t>AirBnB Capstone</a:t>
            </a:r>
            <a:r>
              <a:rPr lang="en">
                <a:solidFill>
                  <a:schemeClr val="lt1"/>
                </a:solidFill>
                <a:highlight>
                  <a:srgbClr val="FB6C6C"/>
                </a:highlight>
                <a:latin typeface="Oswald"/>
                <a:ea typeface="Oswald"/>
                <a:cs typeface="Oswald"/>
                <a:sym typeface="Oswald"/>
              </a:rPr>
              <a:t>   </a:t>
            </a:r>
            <a:endParaRPr>
              <a:solidFill>
                <a:srgbClr val="FB6C6C"/>
              </a:solidFill>
              <a:highlight>
                <a:schemeClr val="lt1"/>
              </a:highlight>
              <a:latin typeface="Oswald"/>
              <a:ea typeface="Oswald"/>
              <a:cs typeface="Oswald"/>
              <a:sym typeface="Oswald"/>
            </a:endParaRPr>
          </a:p>
        </p:txBody>
      </p:sp>
      <p:sp>
        <p:nvSpPr>
          <p:cNvPr id="55" name="Google Shape;55;p13"/>
          <p:cNvSpPr txBox="1"/>
          <p:nvPr>
            <p:ph idx="1" type="subTitle"/>
          </p:nvPr>
        </p:nvSpPr>
        <p:spPr>
          <a:xfrm>
            <a:off x="212200" y="2525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highlight>
                  <a:srgbClr val="FB6C6C"/>
                </a:highlight>
                <a:latin typeface="Oswald"/>
                <a:ea typeface="Oswald"/>
                <a:cs typeface="Oswald"/>
                <a:sym typeface="Oswald"/>
              </a:rPr>
              <a:t>Can We Predict A Host’s Income?</a:t>
            </a:r>
            <a:endParaRPr sz="2400">
              <a:solidFill>
                <a:schemeClr val="lt1"/>
              </a:solidFill>
              <a:highlight>
                <a:srgbClr val="FB6C6C"/>
              </a:highlight>
              <a:latin typeface="Oswald"/>
              <a:ea typeface="Oswald"/>
              <a:cs typeface="Oswald"/>
              <a:sym typeface="Oswald"/>
            </a:endParaRPr>
          </a:p>
          <a:p>
            <a:pPr indent="0" lvl="0" marL="0" rtl="0" algn="ctr">
              <a:spcBef>
                <a:spcPts val="0"/>
              </a:spcBef>
              <a:spcAft>
                <a:spcPts val="0"/>
              </a:spcAft>
              <a:buClr>
                <a:schemeClr val="dk1"/>
              </a:buClr>
              <a:buSzPts val="1100"/>
              <a:buFont typeface="Arial"/>
              <a:buNone/>
            </a:pPr>
            <a:r>
              <a:rPr lang="en" sz="1400">
                <a:solidFill>
                  <a:srgbClr val="EA9999"/>
                </a:solidFill>
                <a:highlight>
                  <a:schemeClr val="lt1"/>
                </a:highlight>
                <a:latin typeface="Oswald"/>
                <a:ea typeface="Oswald"/>
                <a:cs typeface="Oswald"/>
                <a:sym typeface="Oswald"/>
              </a:rPr>
              <a:t>By Brid McNulty</a:t>
            </a:r>
            <a:endParaRPr sz="1400">
              <a:solidFill>
                <a:srgbClr val="EA9999"/>
              </a:solidFill>
              <a:highlight>
                <a:schemeClr val="lt1"/>
              </a:highlight>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64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 Tourist Destinations</a:t>
            </a:r>
            <a:endParaRPr>
              <a:solidFill>
                <a:schemeClr val="lt1"/>
              </a:solidFill>
              <a:highlight>
                <a:srgbClr val="FB6C6C"/>
              </a:highlight>
              <a:latin typeface="Oswald"/>
              <a:ea typeface="Oswald"/>
              <a:cs typeface="Oswald"/>
              <a:sym typeface="Oswald"/>
            </a:endParaRPr>
          </a:p>
        </p:txBody>
      </p:sp>
      <p:sp>
        <p:nvSpPr>
          <p:cNvPr id="122" name="Google Shape;122;p22"/>
          <p:cNvSpPr txBox="1"/>
          <p:nvPr/>
        </p:nvSpPr>
        <p:spPr>
          <a:xfrm>
            <a:off x="4246225" y="1086825"/>
            <a:ext cx="3217200" cy="3069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highlight>
                  <a:srgbClr val="FFFFFF"/>
                </a:highlight>
                <a:latin typeface="Comfortaa"/>
                <a:ea typeface="Comfortaa"/>
                <a:cs typeface="Comfortaa"/>
                <a:sym typeface="Comfortaa"/>
              </a:rPr>
              <a:t>Tourists visiting</a:t>
            </a:r>
            <a:r>
              <a:rPr lang="en" sz="1200">
                <a:solidFill>
                  <a:srgbClr val="434343"/>
                </a:solidFill>
                <a:highlight>
                  <a:srgbClr val="FFFFFF"/>
                </a:highlight>
                <a:latin typeface="Comfortaa"/>
                <a:ea typeface="Comfortaa"/>
                <a:cs typeface="Comfortaa"/>
                <a:sym typeface="Comfortaa"/>
              </a:rPr>
              <a:t> - value added to a listing, and therefore, income possibilities based on proximity to tourist sites</a:t>
            </a:r>
            <a:endParaRPr sz="1200">
              <a:solidFill>
                <a:srgbClr val="434343"/>
              </a:solidFill>
              <a:highlight>
                <a:srgbClr val="FFFFFF"/>
              </a:highlight>
              <a:latin typeface="Comfortaa"/>
              <a:ea typeface="Comfortaa"/>
              <a:cs typeface="Comfortaa"/>
              <a:sym typeface="Comfortaa"/>
            </a:endParaRPr>
          </a:p>
          <a:p>
            <a:pPr indent="0" lvl="0" marL="457200" rtl="0" algn="l">
              <a:spcBef>
                <a:spcPts val="0"/>
              </a:spcBef>
              <a:spcAft>
                <a:spcPts val="0"/>
              </a:spcAft>
              <a:buNone/>
            </a:pPr>
            <a:r>
              <a:t/>
            </a:r>
            <a:endParaRPr sz="1200">
              <a:solidFill>
                <a:srgbClr val="434343"/>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highlight>
                  <a:srgbClr val="FFFFFF"/>
                </a:highlight>
                <a:latin typeface="Comfortaa"/>
                <a:ea typeface="Comfortaa"/>
                <a:cs typeface="Comfortaa"/>
                <a:sym typeface="Comfortaa"/>
              </a:rPr>
              <a:t>Help model understand</a:t>
            </a:r>
            <a:r>
              <a:rPr lang="en" sz="1200">
                <a:solidFill>
                  <a:srgbClr val="434343"/>
                </a:solidFill>
                <a:highlight>
                  <a:srgbClr val="FFFFFF"/>
                </a:highlight>
                <a:latin typeface="Comfortaa"/>
                <a:ea typeface="Comfortaa"/>
                <a:cs typeface="Comfortaa"/>
                <a:sym typeface="Comfortaa"/>
              </a:rPr>
              <a:t> why a listing may not seem that great on the surface but earning well</a:t>
            </a:r>
            <a:endParaRPr sz="1200">
              <a:solidFill>
                <a:srgbClr val="434343"/>
              </a:solidFill>
              <a:highlight>
                <a:srgbClr val="FFFFFF"/>
              </a:highlight>
              <a:latin typeface="Comfortaa"/>
              <a:ea typeface="Comfortaa"/>
              <a:cs typeface="Comfortaa"/>
              <a:sym typeface="Comfortaa"/>
            </a:endParaRPr>
          </a:p>
          <a:p>
            <a:pPr indent="0" lvl="0" marL="457200" rtl="0" algn="l">
              <a:spcBef>
                <a:spcPts val="0"/>
              </a:spcBef>
              <a:spcAft>
                <a:spcPts val="0"/>
              </a:spcAft>
              <a:buNone/>
            </a:pPr>
            <a:r>
              <a:t/>
            </a:r>
            <a:endParaRPr sz="1200">
              <a:solidFill>
                <a:srgbClr val="434343"/>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Sourced from TripAdvisor’s Top London Attractions</a:t>
            </a:r>
            <a:endParaRPr sz="1200">
              <a:solidFill>
                <a:srgbClr val="434343"/>
              </a:solidFill>
              <a:highlight>
                <a:srgbClr val="FFFFFF"/>
              </a:highlight>
              <a:latin typeface="Comfortaa"/>
              <a:ea typeface="Comfortaa"/>
              <a:cs typeface="Comfortaa"/>
              <a:sym typeface="Comfortaa"/>
            </a:endParaRPr>
          </a:p>
          <a:p>
            <a:pPr indent="0" lvl="0" marL="457200" rtl="0" algn="l">
              <a:spcBef>
                <a:spcPts val="0"/>
              </a:spcBef>
              <a:spcAft>
                <a:spcPts val="0"/>
              </a:spcAft>
              <a:buNone/>
            </a:pPr>
            <a:r>
              <a:t/>
            </a:r>
            <a:endParaRPr sz="1200">
              <a:solidFill>
                <a:srgbClr val="434343"/>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Bear in mind: Both Tube and tourist proximities use ‘as the crows flies’ distance</a:t>
            </a:r>
            <a:endParaRPr sz="1200">
              <a:solidFill>
                <a:srgbClr val="434343"/>
              </a:solidFill>
              <a:highlight>
                <a:srgbClr val="FFFFFF"/>
              </a:highlight>
              <a:latin typeface="Comfortaa"/>
              <a:ea typeface="Comfortaa"/>
              <a:cs typeface="Comfortaa"/>
              <a:sym typeface="Comfortaa"/>
            </a:endParaRPr>
          </a:p>
        </p:txBody>
      </p:sp>
      <p:pic>
        <p:nvPicPr>
          <p:cNvPr id="123" name="Google Shape;123;p22"/>
          <p:cNvPicPr preferRelativeResize="0"/>
          <p:nvPr/>
        </p:nvPicPr>
        <p:blipFill>
          <a:blip r:embed="rId3">
            <a:alphaModFix/>
          </a:blip>
          <a:stretch>
            <a:fillRect/>
          </a:stretch>
        </p:blipFill>
        <p:spPr>
          <a:xfrm>
            <a:off x="399200" y="1086825"/>
            <a:ext cx="3131870" cy="3232100"/>
          </a:xfrm>
          <a:prstGeom prst="rect">
            <a:avLst/>
          </a:prstGeom>
          <a:noFill/>
          <a:ln>
            <a:noFill/>
          </a:ln>
        </p:spPr>
      </p:pic>
      <p:pic>
        <p:nvPicPr>
          <p:cNvPr id="124" name="Google Shape;124;p22"/>
          <p:cNvPicPr preferRelativeResize="0"/>
          <p:nvPr/>
        </p:nvPicPr>
        <p:blipFill>
          <a:blip r:embed="rId4">
            <a:alphaModFix/>
          </a:blip>
          <a:stretch>
            <a:fillRect/>
          </a:stretch>
        </p:blipFill>
        <p:spPr>
          <a:xfrm>
            <a:off x="481600" y="4402600"/>
            <a:ext cx="8512125" cy="51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767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 Vader Scores On Written Reviews</a:t>
            </a:r>
            <a:endParaRPr>
              <a:solidFill>
                <a:schemeClr val="lt1"/>
              </a:solidFill>
              <a:highlight>
                <a:srgbClr val="FB6C6C"/>
              </a:highlight>
              <a:latin typeface="Oswald"/>
              <a:ea typeface="Oswald"/>
              <a:cs typeface="Oswald"/>
              <a:sym typeface="Oswald"/>
            </a:endParaRPr>
          </a:p>
        </p:txBody>
      </p:sp>
      <p:sp>
        <p:nvSpPr>
          <p:cNvPr id="130" name="Google Shape;130;p23"/>
          <p:cNvSpPr txBox="1"/>
          <p:nvPr/>
        </p:nvSpPr>
        <p:spPr>
          <a:xfrm>
            <a:off x="7289175" y="1154000"/>
            <a:ext cx="1544400" cy="3069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Do positive reviews = more income?</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How important are reviews afterall?</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A LOT of overlap by income class</a:t>
            </a:r>
            <a:endParaRPr sz="1200">
              <a:solidFill>
                <a:srgbClr val="434343"/>
              </a:solidFill>
              <a:latin typeface="Comfortaa"/>
              <a:ea typeface="Comfortaa"/>
              <a:cs typeface="Comfortaa"/>
              <a:sym typeface="Comfortaa"/>
            </a:endParaRPr>
          </a:p>
          <a:p>
            <a:pPr indent="0" lvl="0" marL="457200" rtl="0" algn="l">
              <a:spcBef>
                <a:spcPts val="0"/>
              </a:spcBef>
              <a:spcAft>
                <a:spcPts val="0"/>
              </a:spcAft>
              <a:buNone/>
            </a:pPr>
            <a:r>
              <a:t/>
            </a:r>
            <a:endParaRPr sz="1200">
              <a:solidFill>
                <a:srgbClr val="434343"/>
              </a:solidFill>
              <a:highlight>
                <a:srgbClr val="FFFFFF"/>
              </a:highlight>
              <a:latin typeface="Comfortaa"/>
              <a:ea typeface="Comfortaa"/>
              <a:cs typeface="Comfortaa"/>
              <a:sym typeface="Comfortaa"/>
            </a:endParaRPr>
          </a:p>
        </p:txBody>
      </p:sp>
      <p:pic>
        <p:nvPicPr>
          <p:cNvPr id="131" name="Google Shape;131;p23"/>
          <p:cNvPicPr preferRelativeResize="0"/>
          <p:nvPr/>
        </p:nvPicPr>
        <p:blipFill>
          <a:blip r:embed="rId3">
            <a:alphaModFix/>
          </a:blip>
          <a:stretch>
            <a:fillRect/>
          </a:stretch>
        </p:blipFill>
        <p:spPr>
          <a:xfrm>
            <a:off x="158975" y="1260950"/>
            <a:ext cx="6916650" cy="3780374"/>
          </a:xfrm>
          <a:prstGeom prst="rect">
            <a:avLst/>
          </a:prstGeom>
          <a:noFill/>
          <a:ln>
            <a:noFill/>
          </a:ln>
        </p:spPr>
      </p:pic>
      <p:sp>
        <p:nvSpPr>
          <p:cNvPr id="132" name="Google Shape;132;p23"/>
          <p:cNvSpPr txBox="1"/>
          <p:nvPr/>
        </p:nvSpPr>
        <p:spPr>
          <a:xfrm>
            <a:off x="1806350" y="1017725"/>
            <a:ext cx="3621900" cy="329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434343"/>
                </a:solidFill>
                <a:latin typeface="Oswald"/>
                <a:ea typeface="Oswald"/>
                <a:cs typeface="Oswald"/>
                <a:sym typeface="Oswald"/>
              </a:rPr>
              <a:t>Histogram of Vader Positive Scores By Income Class</a:t>
            </a:r>
            <a:endParaRPr sz="1200">
              <a:solidFill>
                <a:srgbClr val="434343"/>
              </a:solidFill>
              <a:highlight>
                <a:srgbClr val="FFFFFF"/>
              </a:highlight>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60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 Vader Scores On Summary &amp; Description</a:t>
            </a:r>
            <a:endParaRPr>
              <a:solidFill>
                <a:schemeClr val="lt1"/>
              </a:solidFill>
              <a:highlight>
                <a:srgbClr val="FB6C6C"/>
              </a:highlight>
              <a:latin typeface="Oswald"/>
              <a:ea typeface="Oswald"/>
              <a:cs typeface="Oswald"/>
              <a:sym typeface="Oswald"/>
            </a:endParaRPr>
          </a:p>
        </p:txBody>
      </p:sp>
      <p:sp>
        <p:nvSpPr>
          <p:cNvPr id="138" name="Google Shape;138;p24"/>
          <p:cNvSpPr txBox="1"/>
          <p:nvPr/>
        </p:nvSpPr>
        <p:spPr>
          <a:xfrm>
            <a:off x="7234275" y="1260775"/>
            <a:ext cx="1896000" cy="1267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Does the sentiment behind listing descriptions affect income?</a:t>
            </a:r>
            <a:endParaRPr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200">
              <a:solidFill>
                <a:srgbClr val="434343"/>
              </a:solidFill>
              <a:latin typeface="Comfortaa"/>
              <a:ea typeface="Comfortaa"/>
              <a:cs typeface="Comfortaa"/>
              <a:sym typeface="Comfortaa"/>
            </a:endParaRPr>
          </a:p>
        </p:txBody>
      </p:sp>
      <p:sp>
        <p:nvSpPr>
          <p:cNvPr id="139" name="Google Shape;139;p24"/>
          <p:cNvSpPr txBox="1"/>
          <p:nvPr/>
        </p:nvSpPr>
        <p:spPr>
          <a:xfrm>
            <a:off x="529975" y="1093925"/>
            <a:ext cx="2819700" cy="329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434343"/>
                </a:solidFill>
                <a:latin typeface="Oswald"/>
                <a:ea typeface="Oswald"/>
                <a:cs typeface="Oswald"/>
                <a:sym typeface="Oswald"/>
              </a:rPr>
              <a:t>High-Income Summary Word Cloud</a:t>
            </a:r>
            <a:endParaRPr sz="1200">
              <a:solidFill>
                <a:srgbClr val="434343"/>
              </a:solidFill>
              <a:highlight>
                <a:srgbClr val="FFFFFF"/>
              </a:highlight>
              <a:latin typeface="Oswald"/>
              <a:ea typeface="Oswald"/>
              <a:cs typeface="Oswald"/>
              <a:sym typeface="Oswald"/>
            </a:endParaRPr>
          </a:p>
        </p:txBody>
      </p:sp>
      <p:pic>
        <p:nvPicPr>
          <p:cNvPr id="140" name="Google Shape;140;p24"/>
          <p:cNvPicPr preferRelativeResize="0"/>
          <p:nvPr/>
        </p:nvPicPr>
        <p:blipFill>
          <a:blip r:embed="rId3">
            <a:alphaModFix/>
          </a:blip>
          <a:stretch>
            <a:fillRect/>
          </a:stretch>
        </p:blipFill>
        <p:spPr>
          <a:xfrm>
            <a:off x="152400" y="1499525"/>
            <a:ext cx="3574849" cy="3491574"/>
          </a:xfrm>
          <a:prstGeom prst="rect">
            <a:avLst/>
          </a:prstGeom>
          <a:noFill/>
          <a:ln>
            <a:noFill/>
          </a:ln>
        </p:spPr>
      </p:pic>
      <p:sp>
        <p:nvSpPr>
          <p:cNvPr id="141" name="Google Shape;141;p24"/>
          <p:cNvSpPr txBox="1"/>
          <p:nvPr/>
        </p:nvSpPr>
        <p:spPr>
          <a:xfrm>
            <a:off x="3922513" y="1093925"/>
            <a:ext cx="2819700" cy="329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434343"/>
                </a:solidFill>
                <a:latin typeface="Oswald"/>
                <a:ea typeface="Oswald"/>
                <a:cs typeface="Oswald"/>
                <a:sym typeface="Oswald"/>
              </a:rPr>
              <a:t>Low</a:t>
            </a:r>
            <a:r>
              <a:rPr lang="en" sz="1200">
                <a:solidFill>
                  <a:srgbClr val="434343"/>
                </a:solidFill>
                <a:latin typeface="Oswald"/>
                <a:ea typeface="Oswald"/>
                <a:cs typeface="Oswald"/>
                <a:sym typeface="Oswald"/>
              </a:rPr>
              <a:t>-Income Summary Word Cloud</a:t>
            </a:r>
            <a:endParaRPr sz="1200">
              <a:solidFill>
                <a:srgbClr val="434343"/>
              </a:solidFill>
              <a:highlight>
                <a:srgbClr val="FFFFFF"/>
              </a:highlight>
              <a:latin typeface="Oswald"/>
              <a:ea typeface="Oswald"/>
              <a:cs typeface="Oswald"/>
              <a:sym typeface="Oswald"/>
            </a:endParaRPr>
          </a:p>
        </p:txBody>
      </p:sp>
      <p:pic>
        <p:nvPicPr>
          <p:cNvPr id="142" name="Google Shape;142;p24"/>
          <p:cNvPicPr preferRelativeResize="0"/>
          <p:nvPr/>
        </p:nvPicPr>
        <p:blipFill>
          <a:blip r:embed="rId4">
            <a:alphaModFix/>
          </a:blip>
          <a:stretch>
            <a:fillRect/>
          </a:stretch>
        </p:blipFill>
        <p:spPr>
          <a:xfrm>
            <a:off x="3727250" y="1565775"/>
            <a:ext cx="3507012" cy="342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84975" y="835050"/>
            <a:ext cx="122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CC0000"/>
                </a:highlight>
                <a:latin typeface="Oswald"/>
                <a:ea typeface="Oswald"/>
                <a:cs typeface="Oswald"/>
                <a:sym typeface="Oswald"/>
              </a:rPr>
              <a:t>INCOME</a:t>
            </a:r>
            <a:endParaRPr>
              <a:solidFill>
                <a:schemeClr val="lt1"/>
              </a:solidFill>
              <a:highlight>
                <a:srgbClr val="CC0000"/>
              </a:highlight>
              <a:latin typeface="Oswald"/>
              <a:ea typeface="Oswald"/>
              <a:cs typeface="Oswald"/>
              <a:sym typeface="Oswald"/>
            </a:endParaRPr>
          </a:p>
        </p:txBody>
      </p:sp>
      <p:sp>
        <p:nvSpPr>
          <p:cNvPr id="148" name="Google Shape;148;p25"/>
          <p:cNvSpPr txBox="1"/>
          <p:nvPr>
            <p:ph type="title"/>
          </p:nvPr>
        </p:nvSpPr>
        <p:spPr>
          <a:xfrm>
            <a:off x="317525" y="1739413"/>
            <a:ext cx="83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highlight>
                  <a:srgbClr val="CC0000"/>
                </a:highlight>
                <a:latin typeface="Oswald"/>
                <a:ea typeface="Oswald"/>
                <a:cs typeface="Oswald"/>
                <a:sym typeface="Oswald"/>
              </a:rPr>
              <a:t>(OCCUPANCY RATE  x 31 DAYS)*PRICE + (NO. BOOKINGS x CLEANING FEE) </a:t>
            </a:r>
            <a:endParaRPr sz="2400">
              <a:solidFill>
                <a:schemeClr val="lt1"/>
              </a:solidFill>
              <a:highlight>
                <a:srgbClr val="CC0000"/>
              </a:highlight>
              <a:latin typeface="Oswald"/>
              <a:ea typeface="Oswald"/>
              <a:cs typeface="Oswald"/>
              <a:sym typeface="Oswald"/>
            </a:endParaRPr>
          </a:p>
        </p:txBody>
      </p:sp>
      <p:sp>
        <p:nvSpPr>
          <p:cNvPr id="149" name="Google Shape;149;p25"/>
          <p:cNvSpPr txBox="1"/>
          <p:nvPr>
            <p:ph type="title"/>
          </p:nvPr>
        </p:nvSpPr>
        <p:spPr>
          <a:xfrm>
            <a:off x="317525" y="3144450"/>
            <a:ext cx="17304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rgbClr val="CC0000"/>
                </a:highlight>
                <a:latin typeface="Oswald"/>
                <a:ea typeface="Oswald"/>
                <a:cs typeface="Oswald"/>
                <a:sym typeface="Oswald"/>
              </a:rPr>
              <a:t>OCCUPANCY RATE </a:t>
            </a:r>
            <a:endParaRPr sz="1800">
              <a:solidFill>
                <a:schemeClr val="lt1"/>
              </a:solidFill>
              <a:highlight>
                <a:srgbClr val="CC0000"/>
              </a:highlight>
              <a:latin typeface="Oswald"/>
              <a:ea typeface="Oswald"/>
              <a:cs typeface="Oswald"/>
              <a:sym typeface="Oswald"/>
            </a:endParaRPr>
          </a:p>
        </p:txBody>
      </p:sp>
      <p:sp>
        <p:nvSpPr>
          <p:cNvPr id="150" name="Google Shape;150;p25"/>
          <p:cNvSpPr txBox="1"/>
          <p:nvPr>
            <p:ph type="title"/>
          </p:nvPr>
        </p:nvSpPr>
        <p:spPr>
          <a:xfrm>
            <a:off x="2491325" y="4060500"/>
            <a:ext cx="2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rgbClr val="CC0000"/>
                </a:highlight>
                <a:latin typeface="Oswald"/>
                <a:ea typeface="Oswald"/>
                <a:cs typeface="Oswald"/>
                <a:sym typeface="Oswald"/>
              </a:rPr>
              <a:t>REVIEWS PER MONTH x 2</a:t>
            </a:r>
            <a:endParaRPr sz="1800">
              <a:solidFill>
                <a:schemeClr val="lt1"/>
              </a:solidFill>
              <a:highlight>
                <a:srgbClr val="CC0000"/>
              </a:highlight>
              <a:latin typeface="Oswald"/>
              <a:ea typeface="Oswald"/>
              <a:cs typeface="Oswald"/>
              <a:sym typeface="Oswald"/>
            </a:endParaRPr>
          </a:p>
        </p:txBody>
      </p:sp>
      <p:sp>
        <p:nvSpPr>
          <p:cNvPr id="151" name="Google Shape;151;p25"/>
          <p:cNvSpPr txBox="1"/>
          <p:nvPr>
            <p:ph type="title"/>
          </p:nvPr>
        </p:nvSpPr>
        <p:spPr>
          <a:xfrm>
            <a:off x="2487125" y="3121350"/>
            <a:ext cx="495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rgbClr val="CC0000"/>
                </a:highlight>
                <a:latin typeface="Oswald"/>
                <a:ea typeface="Oswald"/>
                <a:cs typeface="Oswald"/>
                <a:sym typeface="Oswald"/>
              </a:rPr>
              <a:t>NO. OF BOOKINGS x AVERAGE LENGTH OF STAY 4.6 DAYS</a:t>
            </a:r>
            <a:endParaRPr sz="1800">
              <a:solidFill>
                <a:schemeClr val="lt1"/>
              </a:solidFill>
              <a:highlight>
                <a:srgbClr val="CC0000"/>
              </a:highlight>
              <a:latin typeface="Oswald"/>
              <a:ea typeface="Oswald"/>
              <a:cs typeface="Oswald"/>
              <a:sym typeface="Oswald"/>
            </a:endParaRPr>
          </a:p>
        </p:txBody>
      </p:sp>
      <p:sp>
        <p:nvSpPr>
          <p:cNvPr id="152" name="Google Shape;152;p25"/>
          <p:cNvSpPr txBox="1"/>
          <p:nvPr>
            <p:ph type="title"/>
          </p:nvPr>
        </p:nvSpPr>
        <p:spPr>
          <a:xfrm>
            <a:off x="317525" y="4083600"/>
            <a:ext cx="17304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highlight>
                  <a:srgbClr val="CC0000"/>
                </a:highlight>
                <a:latin typeface="Oswald"/>
                <a:ea typeface="Oswald"/>
                <a:cs typeface="Oswald"/>
                <a:sym typeface="Oswald"/>
              </a:rPr>
              <a:t>NO. OF BOOKINGS</a:t>
            </a:r>
            <a:endParaRPr sz="1800">
              <a:solidFill>
                <a:schemeClr val="lt1"/>
              </a:solidFill>
              <a:highlight>
                <a:srgbClr val="CC0000"/>
              </a:highlight>
              <a:latin typeface="Oswald"/>
              <a:ea typeface="Oswald"/>
              <a:cs typeface="Oswald"/>
              <a:sym typeface="Oswald"/>
            </a:endParaRPr>
          </a:p>
        </p:txBody>
      </p:sp>
      <p:sp>
        <p:nvSpPr>
          <p:cNvPr id="153" name="Google Shape;153;p25"/>
          <p:cNvSpPr txBox="1"/>
          <p:nvPr/>
        </p:nvSpPr>
        <p:spPr>
          <a:xfrm>
            <a:off x="4262225" y="1198950"/>
            <a:ext cx="439200" cy="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ermanent Marker"/>
                <a:ea typeface="Permanent Marker"/>
                <a:cs typeface="Permanent Marker"/>
                <a:sym typeface="Permanent Marker"/>
              </a:rPr>
              <a:t>=</a:t>
            </a:r>
            <a:endParaRPr sz="3600">
              <a:latin typeface="Permanent Marker"/>
              <a:ea typeface="Permanent Marker"/>
              <a:cs typeface="Permanent Marker"/>
              <a:sym typeface="Permanent Marker"/>
            </a:endParaRPr>
          </a:p>
        </p:txBody>
      </p:sp>
      <p:sp>
        <p:nvSpPr>
          <p:cNvPr id="154" name="Google Shape;154;p25"/>
          <p:cNvSpPr txBox="1"/>
          <p:nvPr/>
        </p:nvSpPr>
        <p:spPr>
          <a:xfrm>
            <a:off x="2047925" y="2926625"/>
            <a:ext cx="439200" cy="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ermanent Marker"/>
                <a:ea typeface="Permanent Marker"/>
                <a:cs typeface="Permanent Marker"/>
                <a:sym typeface="Permanent Marker"/>
              </a:rPr>
              <a:t>=</a:t>
            </a:r>
            <a:endParaRPr sz="3600">
              <a:latin typeface="Permanent Marker"/>
              <a:ea typeface="Permanent Marker"/>
              <a:cs typeface="Permanent Marker"/>
              <a:sym typeface="Permanent Marker"/>
            </a:endParaRPr>
          </a:p>
        </p:txBody>
      </p:sp>
      <p:sp>
        <p:nvSpPr>
          <p:cNvPr id="155" name="Google Shape;155;p25"/>
          <p:cNvSpPr txBox="1"/>
          <p:nvPr/>
        </p:nvSpPr>
        <p:spPr>
          <a:xfrm>
            <a:off x="2047925" y="3874800"/>
            <a:ext cx="439200" cy="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ermanent Marker"/>
                <a:ea typeface="Permanent Marker"/>
                <a:cs typeface="Permanent Marker"/>
                <a:sym typeface="Permanent Marker"/>
              </a:rPr>
              <a:t>=</a:t>
            </a:r>
            <a:endParaRPr sz="3600">
              <a:latin typeface="Permanent Marker"/>
              <a:ea typeface="Permanent Marker"/>
              <a:cs typeface="Permanent Marker"/>
              <a:sym typeface="Permanent Marker"/>
            </a:endParaRPr>
          </a:p>
        </p:txBody>
      </p:sp>
      <p:sp>
        <p:nvSpPr>
          <p:cNvPr id="156" name="Google Shape;156;p25"/>
          <p:cNvSpPr txBox="1"/>
          <p:nvPr/>
        </p:nvSpPr>
        <p:spPr>
          <a:xfrm>
            <a:off x="4436525" y="4385300"/>
            <a:ext cx="21927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50% review rate</a:t>
            </a:r>
            <a:endParaRPr sz="1000">
              <a:latin typeface="Comfortaa"/>
              <a:ea typeface="Comfortaa"/>
              <a:cs typeface="Comfortaa"/>
              <a:sym typeface="Comfortaa"/>
            </a:endParaRPr>
          </a:p>
        </p:txBody>
      </p:sp>
      <p:sp>
        <p:nvSpPr>
          <p:cNvPr id="157" name="Google Shape;157;p25"/>
          <p:cNvSpPr txBox="1"/>
          <p:nvPr/>
        </p:nvSpPr>
        <p:spPr>
          <a:xfrm>
            <a:off x="6341000" y="3413700"/>
            <a:ext cx="21927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Or minimum nights if &gt; 4.6 days</a:t>
            </a:r>
            <a:endParaRPr sz="1000">
              <a:latin typeface="Comfortaa"/>
              <a:ea typeface="Comfortaa"/>
              <a:cs typeface="Comfortaa"/>
              <a:sym typeface="Comfortaa"/>
            </a:endParaRPr>
          </a:p>
        </p:txBody>
      </p:sp>
      <p:sp>
        <p:nvSpPr>
          <p:cNvPr id="158" name="Google Shape;158;p25"/>
          <p:cNvSpPr txBox="1"/>
          <p:nvPr/>
        </p:nvSpPr>
        <p:spPr>
          <a:xfrm>
            <a:off x="111375" y="3413688"/>
            <a:ext cx="11388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Capped 80% </a:t>
            </a:r>
            <a:endParaRPr sz="10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 Feature Selection</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grpSp>
        <p:nvGrpSpPr>
          <p:cNvPr id="164" name="Google Shape;164;p26"/>
          <p:cNvGrpSpPr/>
          <p:nvPr/>
        </p:nvGrpSpPr>
        <p:grpSpPr>
          <a:xfrm>
            <a:off x="1162962" y="1636514"/>
            <a:ext cx="7300911" cy="731700"/>
            <a:chOff x="710674" y="1323164"/>
            <a:chExt cx="7300911" cy="731700"/>
          </a:xfrm>
        </p:grpSpPr>
        <p:sp>
          <p:nvSpPr>
            <p:cNvPr id="165" name="Google Shape;165;p26"/>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000">
                  <a:solidFill>
                    <a:srgbClr val="802017"/>
                  </a:solidFill>
                  <a:latin typeface="Roboto Medium"/>
                  <a:ea typeface="Roboto Medium"/>
                  <a:cs typeface="Roboto Medium"/>
                  <a:sym typeface="Roboto Medium"/>
                </a:rPr>
                <a:t>Manually</a:t>
              </a:r>
              <a:endParaRPr sz="3000">
                <a:solidFill>
                  <a:srgbClr val="802017"/>
                </a:solidFill>
                <a:latin typeface="Roboto Medium"/>
                <a:ea typeface="Roboto Medium"/>
                <a:cs typeface="Roboto Medium"/>
                <a:sym typeface="Roboto Medium"/>
              </a:endParaRPr>
            </a:p>
          </p:txBody>
        </p:sp>
        <p:sp>
          <p:nvSpPr>
            <p:cNvPr id="166" name="Google Shape;166;p26"/>
            <p:cNvSpPr/>
            <p:nvPr/>
          </p:nvSpPr>
          <p:spPr>
            <a:xfrm>
              <a:off x="2789785" y="1323164"/>
              <a:ext cx="5221800" cy="731700"/>
            </a:xfrm>
            <a:prstGeom prst="rect">
              <a:avLst/>
            </a:prstGeom>
            <a:solidFill>
              <a:srgbClr val="802017"/>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6"/>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One-by-one added variables to a simple Linear Regression</a:t>
              </a:r>
              <a:endParaRPr sz="1200">
                <a:solidFill>
                  <a:srgbClr val="FFFFFF"/>
                </a:solidFill>
                <a:latin typeface="Roboto"/>
                <a:ea typeface="Roboto"/>
                <a:cs typeface="Roboto"/>
                <a:sym typeface="Roboto"/>
              </a:endParaRPr>
            </a:p>
          </p:txBody>
        </p:sp>
      </p:grpSp>
      <p:grpSp>
        <p:nvGrpSpPr>
          <p:cNvPr id="168" name="Google Shape;168;p26"/>
          <p:cNvGrpSpPr/>
          <p:nvPr/>
        </p:nvGrpSpPr>
        <p:grpSpPr>
          <a:xfrm>
            <a:off x="452295" y="2520875"/>
            <a:ext cx="7650080" cy="731700"/>
            <a:chOff x="7" y="2207525"/>
            <a:chExt cx="7650080" cy="731700"/>
          </a:xfrm>
        </p:grpSpPr>
        <p:sp>
          <p:nvSpPr>
            <p:cNvPr id="169" name="Google Shape;169;p26"/>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000">
                  <a:solidFill>
                    <a:srgbClr val="A72A1E"/>
                  </a:solidFill>
                  <a:latin typeface="Roboto Medium"/>
                  <a:ea typeface="Roboto Medium"/>
                  <a:cs typeface="Roboto Medium"/>
                  <a:sym typeface="Roboto Medium"/>
                </a:rPr>
                <a:t>Lasso</a:t>
              </a:r>
              <a:endParaRPr sz="3000">
                <a:solidFill>
                  <a:srgbClr val="A72A1E"/>
                </a:solidFill>
                <a:latin typeface="Roboto Medium"/>
                <a:ea typeface="Roboto Medium"/>
                <a:cs typeface="Roboto Medium"/>
                <a:sym typeface="Roboto Medium"/>
              </a:endParaRPr>
            </a:p>
          </p:txBody>
        </p:sp>
        <p:sp>
          <p:nvSpPr>
            <p:cNvPr id="170" name="Google Shape;170;p26"/>
            <p:cNvSpPr/>
            <p:nvPr/>
          </p:nvSpPr>
          <p:spPr>
            <a:xfrm>
              <a:off x="2789787" y="2207525"/>
              <a:ext cx="4860300" cy="731700"/>
            </a:xfrm>
            <a:prstGeom prst="rect">
              <a:avLst/>
            </a:prstGeom>
            <a:solidFill>
              <a:srgbClr val="A72A1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6"/>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Used Lasso to select key features during modelling</a:t>
              </a:r>
              <a:endParaRPr sz="1200">
                <a:solidFill>
                  <a:srgbClr val="FFFFFF"/>
                </a:solidFill>
                <a:latin typeface="Roboto"/>
                <a:ea typeface="Roboto"/>
                <a:cs typeface="Roboto"/>
                <a:sym typeface="Roboto"/>
              </a:endParaRPr>
            </a:p>
          </p:txBody>
        </p:sp>
      </p:grpSp>
      <p:grpSp>
        <p:nvGrpSpPr>
          <p:cNvPr id="172" name="Google Shape;172;p26"/>
          <p:cNvGrpSpPr/>
          <p:nvPr/>
        </p:nvGrpSpPr>
        <p:grpSpPr>
          <a:xfrm>
            <a:off x="1207392" y="3401975"/>
            <a:ext cx="6532283" cy="731700"/>
            <a:chOff x="755105" y="3088625"/>
            <a:chExt cx="6532283" cy="731700"/>
          </a:xfrm>
        </p:grpSpPr>
        <p:sp>
          <p:nvSpPr>
            <p:cNvPr id="173" name="Google Shape;173;p26"/>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000">
                  <a:solidFill>
                    <a:srgbClr val="B02C20"/>
                  </a:solidFill>
                  <a:latin typeface="Roboto Medium"/>
                  <a:ea typeface="Roboto Medium"/>
                  <a:cs typeface="Roboto Medium"/>
                  <a:sym typeface="Roboto Medium"/>
                </a:rPr>
                <a:t>RFE</a:t>
              </a:r>
              <a:endParaRPr sz="3000">
                <a:solidFill>
                  <a:srgbClr val="B02C20"/>
                </a:solidFill>
                <a:latin typeface="Roboto Medium"/>
                <a:ea typeface="Roboto Medium"/>
                <a:cs typeface="Roboto Medium"/>
                <a:sym typeface="Roboto Medium"/>
              </a:endParaRPr>
            </a:p>
          </p:txBody>
        </p:sp>
        <p:sp>
          <p:nvSpPr>
            <p:cNvPr id="174" name="Google Shape;174;p26"/>
            <p:cNvSpPr/>
            <p:nvPr/>
          </p:nvSpPr>
          <p:spPr>
            <a:xfrm>
              <a:off x="2789787" y="3088625"/>
              <a:ext cx="4497600" cy="731700"/>
            </a:xfrm>
            <a:prstGeom prst="rect">
              <a:avLst/>
            </a:prstGeom>
            <a:solidFill>
              <a:srgbClr val="B02C2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6"/>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Recursive Feature Elimination finds the optimum number of features, for which the accuracy is the highest. </a:t>
              </a:r>
              <a:endParaRPr sz="1200">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 </a:t>
            </a:r>
            <a:r>
              <a:rPr lang="en">
                <a:solidFill>
                  <a:schemeClr val="lt1"/>
                </a:solidFill>
                <a:highlight>
                  <a:srgbClr val="FB6C6C"/>
                </a:highlight>
                <a:latin typeface="Oswald"/>
                <a:ea typeface="Oswald"/>
                <a:cs typeface="Oswald"/>
                <a:sym typeface="Oswald"/>
              </a:rPr>
              <a:t>Lasso 35%</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sp>
        <p:nvSpPr>
          <p:cNvPr id="181" name="Google Shape;181;p27"/>
          <p:cNvSpPr txBox="1"/>
          <p:nvPr>
            <p:ph idx="1" type="body"/>
          </p:nvPr>
        </p:nvSpPr>
        <p:spPr>
          <a:xfrm>
            <a:off x="311700" y="1142775"/>
            <a:ext cx="3807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Number of reviews </a:t>
            </a:r>
            <a:r>
              <a:rPr b="1" lang="en" sz="1200">
                <a:latin typeface="Comfortaa"/>
                <a:ea typeface="Comfortaa"/>
                <a:cs typeface="Comfortaa"/>
                <a:sym typeface="Comfortaa"/>
              </a:rPr>
              <a:t>+£240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First review </a:t>
            </a:r>
            <a:r>
              <a:rPr b="1" lang="en" sz="1200">
                <a:latin typeface="Comfortaa"/>
                <a:ea typeface="Comfortaa"/>
                <a:cs typeface="Comfortaa"/>
                <a:sym typeface="Comfortaa"/>
              </a:rPr>
              <a:t>-£150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Accommodates </a:t>
            </a:r>
            <a:r>
              <a:rPr b="1" lang="en" sz="1200">
                <a:latin typeface="Comfortaa"/>
                <a:ea typeface="Comfortaa"/>
                <a:cs typeface="Comfortaa"/>
                <a:sym typeface="Comfortaa"/>
              </a:rPr>
              <a:t>+£125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Room Type (private) </a:t>
            </a:r>
            <a:r>
              <a:rPr b="1" lang="en" sz="1200">
                <a:latin typeface="Comfortaa"/>
                <a:ea typeface="Comfortaa"/>
                <a:cs typeface="Comfortaa"/>
                <a:sym typeface="Comfortaa"/>
              </a:rPr>
              <a:t>-£80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Churchill War Rooms </a:t>
            </a:r>
            <a:r>
              <a:rPr b="1" lang="en" sz="1200">
                <a:latin typeface="Comfortaa"/>
                <a:ea typeface="Comfortaa"/>
                <a:cs typeface="Comfortaa"/>
                <a:sym typeface="Comfortaa"/>
              </a:rPr>
              <a:t>-£55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Listing Count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British Museum </a:t>
            </a:r>
            <a:r>
              <a:rPr b="1" lang="en" sz="1200">
                <a:latin typeface="Comfortaa"/>
                <a:ea typeface="Comfortaa"/>
                <a:cs typeface="Comfortaa"/>
                <a:sym typeface="Comfortaa"/>
              </a:rPr>
              <a:t>-£50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Room Type (Shared)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since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response time (within hour)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is superhost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Review scores location </a:t>
            </a:r>
            <a:r>
              <a:rPr b="1" lang="en" sz="1200">
                <a:latin typeface="Comfortaa"/>
                <a:ea typeface="Comfortaa"/>
                <a:cs typeface="Comfortaa"/>
                <a:sym typeface="Comfortaa"/>
              </a:rPr>
              <a:t>+£30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Toilet paper </a:t>
            </a:r>
            <a:r>
              <a:rPr b="1" lang="en" sz="1200">
                <a:latin typeface="Comfortaa"/>
                <a:ea typeface="Comfortaa"/>
                <a:cs typeface="Comfortaa"/>
                <a:sym typeface="Comfortaa"/>
              </a:rPr>
              <a:t>+£25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positive score (reviews) </a:t>
            </a:r>
            <a:r>
              <a:rPr b="1" lang="en" sz="1200">
                <a:latin typeface="Comfortaa"/>
                <a:ea typeface="Comfortaa"/>
                <a:cs typeface="Comfortaa"/>
                <a:sym typeface="Comfortaa"/>
              </a:rPr>
              <a:t>+£25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Last review </a:t>
            </a:r>
            <a:r>
              <a:rPr b="1" lang="en" sz="1200">
                <a:latin typeface="Comfortaa"/>
                <a:ea typeface="Comfortaa"/>
                <a:cs typeface="Comfortaa"/>
                <a:sym typeface="Comfortaa"/>
              </a:rPr>
              <a:t>-£25</a:t>
            </a:r>
            <a:endParaRPr b="1" sz="1200">
              <a:latin typeface="Comfortaa"/>
              <a:ea typeface="Comfortaa"/>
              <a:cs typeface="Comfortaa"/>
              <a:sym typeface="Comfortaa"/>
            </a:endParaRPr>
          </a:p>
        </p:txBody>
      </p:sp>
      <p:pic>
        <p:nvPicPr>
          <p:cNvPr id="182" name="Google Shape;182;p27"/>
          <p:cNvPicPr preferRelativeResize="0"/>
          <p:nvPr/>
        </p:nvPicPr>
        <p:blipFill>
          <a:blip r:embed="rId3">
            <a:alphaModFix/>
          </a:blip>
          <a:stretch>
            <a:fillRect/>
          </a:stretch>
        </p:blipFill>
        <p:spPr>
          <a:xfrm>
            <a:off x="4900352" y="70675"/>
            <a:ext cx="3931950" cy="4920424"/>
          </a:xfrm>
          <a:prstGeom prst="rect">
            <a:avLst/>
          </a:prstGeom>
          <a:noFill/>
          <a:ln>
            <a:noFill/>
          </a:ln>
        </p:spPr>
      </p:pic>
      <p:cxnSp>
        <p:nvCxnSpPr>
          <p:cNvPr id="183" name="Google Shape;183;p27"/>
          <p:cNvCxnSpPr/>
          <p:nvPr/>
        </p:nvCxnSpPr>
        <p:spPr>
          <a:xfrm>
            <a:off x="145600" y="1543400"/>
            <a:ext cx="281400" cy="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7"/>
          <p:cNvCxnSpPr/>
          <p:nvPr/>
        </p:nvCxnSpPr>
        <p:spPr>
          <a:xfrm>
            <a:off x="145600" y="3006250"/>
            <a:ext cx="281400" cy="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7"/>
          <p:cNvSpPr/>
          <p:nvPr/>
        </p:nvSpPr>
        <p:spPr>
          <a:xfrm>
            <a:off x="365850" y="1226700"/>
            <a:ext cx="419700" cy="204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a:t>
            </a:r>
            <a:r>
              <a:rPr lang="en">
                <a:solidFill>
                  <a:schemeClr val="lt1"/>
                </a:solidFill>
                <a:highlight>
                  <a:srgbClr val="FB6C6C"/>
                </a:highlight>
                <a:latin typeface="Oswald"/>
                <a:ea typeface="Oswald"/>
                <a:cs typeface="Oswald"/>
                <a:sym typeface="Oswald"/>
              </a:rPr>
              <a:t> Lasso 35%</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pic>
        <p:nvPicPr>
          <p:cNvPr id="191" name="Google Shape;191;p28"/>
          <p:cNvPicPr preferRelativeResize="0"/>
          <p:nvPr/>
        </p:nvPicPr>
        <p:blipFill>
          <a:blip r:embed="rId3">
            <a:alphaModFix/>
          </a:blip>
          <a:stretch>
            <a:fillRect/>
          </a:stretch>
        </p:blipFill>
        <p:spPr>
          <a:xfrm>
            <a:off x="3972773" y="297375"/>
            <a:ext cx="4859525" cy="4548753"/>
          </a:xfrm>
          <a:prstGeom prst="rect">
            <a:avLst/>
          </a:prstGeom>
          <a:noFill/>
          <a:ln>
            <a:noFill/>
          </a:ln>
        </p:spPr>
      </p:pic>
      <p:sp>
        <p:nvSpPr>
          <p:cNvPr id="192" name="Google Shape;192;p28"/>
          <p:cNvSpPr txBox="1"/>
          <p:nvPr>
            <p:ph idx="1" type="body"/>
          </p:nvPr>
        </p:nvSpPr>
        <p:spPr>
          <a:xfrm>
            <a:off x="311700" y="1142775"/>
            <a:ext cx="3807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Number of reviews </a:t>
            </a:r>
            <a:r>
              <a:rPr b="1" lang="en" sz="1200">
                <a:latin typeface="Comfortaa"/>
                <a:ea typeface="Comfortaa"/>
                <a:cs typeface="Comfortaa"/>
                <a:sym typeface="Comfortaa"/>
              </a:rPr>
              <a:t>+£240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First review </a:t>
            </a:r>
            <a:r>
              <a:rPr b="1" lang="en" sz="1200">
                <a:latin typeface="Comfortaa"/>
                <a:ea typeface="Comfortaa"/>
                <a:cs typeface="Comfortaa"/>
                <a:sym typeface="Comfortaa"/>
              </a:rPr>
              <a:t>-£150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Accommodates </a:t>
            </a:r>
            <a:r>
              <a:rPr b="1" lang="en" sz="1200">
                <a:latin typeface="Comfortaa"/>
                <a:ea typeface="Comfortaa"/>
                <a:cs typeface="Comfortaa"/>
                <a:sym typeface="Comfortaa"/>
              </a:rPr>
              <a:t>+£125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Room Type (private) </a:t>
            </a:r>
            <a:r>
              <a:rPr b="1" lang="en" sz="1200">
                <a:latin typeface="Comfortaa"/>
                <a:ea typeface="Comfortaa"/>
                <a:cs typeface="Comfortaa"/>
                <a:sym typeface="Comfortaa"/>
              </a:rPr>
              <a:t>-£80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Churchill War Rooms </a:t>
            </a:r>
            <a:r>
              <a:rPr b="1" lang="en" sz="1200">
                <a:latin typeface="Comfortaa"/>
                <a:ea typeface="Comfortaa"/>
                <a:cs typeface="Comfortaa"/>
                <a:sym typeface="Comfortaa"/>
              </a:rPr>
              <a:t>-£55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Listing Count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British Museum </a:t>
            </a:r>
            <a:r>
              <a:rPr b="1" lang="en" sz="1200">
                <a:latin typeface="Comfortaa"/>
                <a:ea typeface="Comfortaa"/>
                <a:cs typeface="Comfortaa"/>
                <a:sym typeface="Comfortaa"/>
              </a:rPr>
              <a:t>-£50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Room Type (Shared)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since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response time (within hour)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is superhost </a:t>
            </a:r>
            <a:r>
              <a:rPr b="1" lang="en" sz="1200">
                <a:latin typeface="Comfortaa"/>
                <a:ea typeface="Comfortaa"/>
                <a:cs typeface="Comfortaa"/>
                <a:sym typeface="Comfortaa"/>
              </a:rPr>
              <a:t>+£40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Review scores location </a:t>
            </a:r>
            <a:r>
              <a:rPr b="1" lang="en" sz="1200">
                <a:latin typeface="Comfortaa"/>
                <a:ea typeface="Comfortaa"/>
                <a:cs typeface="Comfortaa"/>
                <a:sym typeface="Comfortaa"/>
              </a:rPr>
              <a:t>+£30</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Toilet paper </a:t>
            </a:r>
            <a:r>
              <a:rPr b="1" lang="en" sz="1200">
                <a:latin typeface="Comfortaa"/>
                <a:ea typeface="Comfortaa"/>
                <a:cs typeface="Comfortaa"/>
                <a:sym typeface="Comfortaa"/>
              </a:rPr>
              <a:t>+£25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positive score (reviews) </a:t>
            </a:r>
            <a:r>
              <a:rPr b="1" lang="en" sz="1200">
                <a:latin typeface="Comfortaa"/>
                <a:ea typeface="Comfortaa"/>
                <a:cs typeface="Comfortaa"/>
                <a:sym typeface="Comfortaa"/>
              </a:rPr>
              <a:t>+£25</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Last review </a:t>
            </a:r>
            <a:r>
              <a:rPr b="1" lang="en" sz="1200">
                <a:latin typeface="Comfortaa"/>
                <a:ea typeface="Comfortaa"/>
                <a:cs typeface="Comfortaa"/>
                <a:sym typeface="Comfortaa"/>
              </a:rPr>
              <a:t>-£25</a:t>
            </a:r>
            <a:endParaRPr b="1" sz="1200">
              <a:latin typeface="Comfortaa"/>
              <a:ea typeface="Comfortaa"/>
              <a:cs typeface="Comfortaa"/>
              <a:sym typeface="Comfortaa"/>
            </a:endParaRPr>
          </a:p>
        </p:txBody>
      </p:sp>
      <p:sp>
        <p:nvSpPr>
          <p:cNvPr id="193" name="Google Shape;193;p28"/>
          <p:cNvSpPr/>
          <p:nvPr/>
        </p:nvSpPr>
        <p:spPr>
          <a:xfrm>
            <a:off x="5503425" y="445025"/>
            <a:ext cx="1428000" cy="2879400"/>
          </a:xfrm>
          <a:prstGeom prst="ellipse">
            <a:avLst/>
          </a:prstGeom>
          <a:noFill/>
          <a:ln cap="flat" cmpd="sng" w="28575">
            <a:solidFill>
              <a:srgbClr val="FB6C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4572000" y="4075325"/>
            <a:ext cx="1159500" cy="408000"/>
          </a:xfrm>
          <a:prstGeom prst="ellipse">
            <a:avLst/>
          </a:prstGeom>
          <a:noFill/>
          <a:ln cap="flat" cmpd="sng" w="28575">
            <a:solidFill>
              <a:srgbClr val="FB6C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 CLASSIFICATION</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pic>
        <p:nvPicPr>
          <p:cNvPr id="200" name="Google Shape;200;p29"/>
          <p:cNvPicPr preferRelativeResize="0"/>
          <p:nvPr/>
        </p:nvPicPr>
        <p:blipFill>
          <a:blip r:embed="rId3">
            <a:alphaModFix/>
          </a:blip>
          <a:stretch>
            <a:fillRect/>
          </a:stretch>
        </p:blipFill>
        <p:spPr>
          <a:xfrm>
            <a:off x="627375" y="2119152"/>
            <a:ext cx="1487775" cy="875875"/>
          </a:xfrm>
          <a:prstGeom prst="rect">
            <a:avLst/>
          </a:prstGeom>
          <a:noFill/>
          <a:ln>
            <a:noFill/>
          </a:ln>
        </p:spPr>
      </p:pic>
      <p:pic>
        <p:nvPicPr>
          <p:cNvPr id="201" name="Google Shape;201;p29"/>
          <p:cNvPicPr preferRelativeResize="0"/>
          <p:nvPr/>
        </p:nvPicPr>
        <p:blipFill>
          <a:blip r:embed="rId4">
            <a:alphaModFix/>
          </a:blip>
          <a:stretch>
            <a:fillRect/>
          </a:stretch>
        </p:blipFill>
        <p:spPr>
          <a:xfrm>
            <a:off x="627375" y="3231825"/>
            <a:ext cx="7692876" cy="1511350"/>
          </a:xfrm>
          <a:prstGeom prst="rect">
            <a:avLst/>
          </a:prstGeom>
          <a:noFill/>
          <a:ln>
            <a:noFill/>
          </a:ln>
        </p:spPr>
      </p:pic>
      <p:sp>
        <p:nvSpPr>
          <p:cNvPr id="202" name="Google Shape;202;p29"/>
          <p:cNvSpPr txBox="1"/>
          <p:nvPr/>
        </p:nvSpPr>
        <p:spPr>
          <a:xfrm>
            <a:off x="356250" y="1156450"/>
            <a:ext cx="6408900" cy="96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highlight>
                  <a:srgbClr val="FFFFFF"/>
                </a:highlight>
                <a:latin typeface="Comfortaa"/>
                <a:ea typeface="Comfortaa"/>
                <a:cs typeface="Comfortaa"/>
                <a:sym typeface="Comfortaa"/>
              </a:rPr>
              <a:t>Created 4 income classes (A,B,C,D)</a:t>
            </a:r>
            <a:endParaRPr sz="1200">
              <a:solidFill>
                <a:srgbClr val="434343"/>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highlight>
                  <a:srgbClr val="FFFFFF"/>
                </a:highlight>
                <a:latin typeface="Comfortaa"/>
                <a:ea typeface="Comfortaa"/>
                <a:cs typeface="Comfortaa"/>
                <a:sym typeface="Comfortaa"/>
              </a:rPr>
              <a:t>Tried balanced, balanced + log, imbalanced, imbalanced + SMOTE</a:t>
            </a:r>
            <a:endParaRPr b="1" sz="1200">
              <a:solidFill>
                <a:srgbClr val="434343"/>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highlight>
                  <a:srgbClr val="FFFFFF"/>
                </a:highlight>
                <a:latin typeface="Comfortaa"/>
                <a:ea typeface="Comfortaa"/>
                <a:cs typeface="Comfortaa"/>
                <a:sym typeface="Comfortaa"/>
              </a:rPr>
              <a:t>Most realistic boundaries?</a:t>
            </a:r>
            <a:endParaRPr b="1" sz="1200">
              <a:solidFill>
                <a:srgbClr val="434343"/>
              </a:solidFill>
              <a:highlight>
                <a:srgbClr val="FFFFFF"/>
              </a:highlight>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a:t>
            </a:r>
            <a:r>
              <a:rPr lang="en">
                <a:solidFill>
                  <a:schemeClr val="lt1"/>
                </a:solidFill>
                <a:highlight>
                  <a:srgbClr val="FB6C6C"/>
                </a:highlight>
                <a:latin typeface="Oswald"/>
                <a:ea typeface="Oswald"/>
                <a:cs typeface="Oswald"/>
                <a:sym typeface="Oswald"/>
              </a:rPr>
              <a:t> SVC 73%</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pic>
        <p:nvPicPr>
          <p:cNvPr id="208" name="Google Shape;208;p30"/>
          <p:cNvPicPr preferRelativeResize="0"/>
          <p:nvPr/>
        </p:nvPicPr>
        <p:blipFill rotWithShape="1">
          <a:blip r:embed="rId3">
            <a:alphaModFix/>
          </a:blip>
          <a:srcRect b="57292" l="0" r="19891" t="0"/>
          <a:stretch/>
        </p:blipFill>
        <p:spPr>
          <a:xfrm>
            <a:off x="487500" y="1501050"/>
            <a:ext cx="4282500" cy="2478450"/>
          </a:xfrm>
          <a:prstGeom prst="rect">
            <a:avLst/>
          </a:prstGeom>
          <a:noFill/>
          <a:ln>
            <a:noFill/>
          </a:ln>
        </p:spPr>
      </p:pic>
      <p:pic>
        <p:nvPicPr>
          <p:cNvPr id="209" name="Google Shape;209;p30"/>
          <p:cNvPicPr preferRelativeResize="0"/>
          <p:nvPr/>
        </p:nvPicPr>
        <p:blipFill rotWithShape="1">
          <a:blip r:embed="rId4">
            <a:alphaModFix/>
          </a:blip>
          <a:srcRect b="0" l="0" r="25771" t="42243"/>
          <a:stretch/>
        </p:blipFill>
        <p:spPr>
          <a:xfrm>
            <a:off x="5010550" y="943789"/>
            <a:ext cx="4133450" cy="349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49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a:t>
            </a:r>
            <a:r>
              <a:rPr lang="en">
                <a:solidFill>
                  <a:schemeClr val="lt1"/>
                </a:solidFill>
                <a:highlight>
                  <a:srgbClr val="FB6C6C"/>
                </a:highlight>
                <a:latin typeface="Oswald"/>
                <a:ea typeface="Oswald"/>
                <a:cs typeface="Oswald"/>
                <a:sym typeface="Oswald"/>
              </a:rPr>
              <a:t> RandomForestClassifier 72%</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pic>
        <p:nvPicPr>
          <p:cNvPr id="215" name="Google Shape;215;p31"/>
          <p:cNvPicPr preferRelativeResize="0"/>
          <p:nvPr/>
        </p:nvPicPr>
        <p:blipFill>
          <a:blip r:embed="rId3">
            <a:alphaModFix/>
          </a:blip>
          <a:stretch>
            <a:fillRect/>
          </a:stretch>
        </p:blipFill>
        <p:spPr>
          <a:xfrm>
            <a:off x="4648200" y="170325"/>
            <a:ext cx="4538699" cy="4905651"/>
          </a:xfrm>
          <a:prstGeom prst="rect">
            <a:avLst/>
          </a:prstGeom>
          <a:noFill/>
          <a:ln>
            <a:noFill/>
          </a:ln>
        </p:spPr>
      </p:pic>
      <p:sp>
        <p:nvSpPr>
          <p:cNvPr id="216" name="Google Shape;216;p31"/>
          <p:cNvSpPr txBox="1"/>
          <p:nvPr>
            <p:ph idx="1" type="body"/>
          </p:nvPr>
        </p:nvSpPr>
        <p:spPr>
          <a:xfrm>
            <a:off x="311700" y="1441000"/>
            <a:ext cx="3807000" cy="4120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Number of reviews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Last review</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First review</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Churchill War Rooms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Distance to British Museum</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Host Since</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Tube proximity</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compound (reviews)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Comment length</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positive (reviews)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Accommodates </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Total amenities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compound (summary)</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positive (description)</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AutoNum type="arabicPeriod"/>
            </a:pPr>
            <a:r>
              <a:rPr lang="en" sz="1200">
                <a:latin typeface="Comfortaa"/>
                <a:ea typeface="Comfortaa"/>
                <a:cs typeface="Comfortaa"/>
                <a:sym typeface="Comfortaa"/>
              </a:rPr>
              <a:t>Vader negative (reviews)</a:t>
            </a:r>
            <a:endParaRPr sz="1200">
              <a:latin typeface="Comfortaa"/>
              <a:ea typeface="Comfortaa"/>
              <a:cs typeface="Comfortaa"/>
              <a:sym typeface="Comfortaa"/>
            </a:endParaRPr>
          </a:p>
        </p:txBody>
      </p:sp>
      <p:sp>
        <p:nvSpPr>
          <p:cNvPr id="217" name="Google Shape;217;p31"/>
          <p:cNvSpPr/>
          <p:nvPr/>
        </p:nvSpPr>
        <p:spPr>
          <a:xfrm>
            <a:off x="3482325" y="3113175"/>
            <a:ext cx="984300" cy="504600"/>
          </a:xfrm>
          <a:prstGeom prst="wedgeRoundRectCallout">
            <a:avLst>
              <a:gd fmla="val -65003" name="adj1"/>
              <a:gd fmla="val 8168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Lots Vaders!</a:t>
            </a:r>
            <a:endParaRPr>
              <a:latin typeface="Permanent Marker"/>
              <a:ea typeface="Permanent Marker"/>
              <a:cs typeface="Permanent Marker"/>
              <a:sym typeface="Permanent Mark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148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Goals </a:t>
            </a:r>
            <a:endParaRPr>
              <a:solidFill>
                <a:schemeClr val="lt1"/>
              </a:solidFill>
              <a:highlight>
                <a:srgbClr val="FB6C6C"/>
              </a:highlight>
              <a:latin typeface="Oswald"/>
              <a:ea typeface="Oswald"/>
              <a:cs typeface="Oswald"/>
              <a:sym typeface="Oswald"/>
            </a:endParaRPr>
          </a:p>
        </p:txBody>
      </p:sp>
      <p:sp>
        <p:nvSpPr>
          <p:cNvPr id="61" name="Google Shape;61;p14"/>
          <p:cNvSpPr txBox="1"/>
          <p:nvPr>
            <p:ph idx="1" type="body"/>
          </p:nvPr>
        </p:nvSpPr>
        <p:spPr>
          <a:xfrm>
            <a:off x="311700" y="1152475"/>
            <a:ext cx="3717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Predict the income of an AirBnB host in London (initially occupancy rate)</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Collate a list of features that impact income significantly </a:t>
            </a:r>
            <a:r>
              <a:rPr lang="en" sz="1200">
                <a:solidFill>
                  <a:srgbClr val="434343"/>
                </a:solidFill>
                <a:latin typeface="Comfortaa"/>
                <a:ea typeface="Comfortaa"/>
                <a:cs typeface="Comfortaa"/>
                <a:sym typeface="Comfortaa"/>
              </a:rPr>
              <a:t>positively</a:t>
            </a:r>
            <a:r>
              <a:rPr lang="en" sz="1200">
                <a:solidFill>
                  <a:srgbClr val="434343"/>
                </a:solidFill>
                <a:latin typeface="Comfortaa"/>
                <a:ea typeface="Comfortaa"/>
                <a:cs typeface="Comfortaa"/>
                <a:sym typeface="Comfortaa"/>
              </a:rPr>
              <a:t> or negatively.</a:t>
            </a:r>
            <a:endParaRPr sz="1200">
              <a:solidFill>
                <a:srgbClr val="434343"/>
              </a:solidFill>
              <a:latin typeface="Comfortaa"/>
              <a:ea typeface="Comfortaa"/>
              <a:cs typeface="Comfortaa"/>
              <a:sym typeface="Comfortaa"/>
            </a:endParaRPr>
          </a:p>
          <a:p>
            <a:pPr indent="0" lvl="0" marL="0" rtl="0" algn="l">
              <a:spcBef>
                <a:spcPts val="1600"/>
              </a:spcBef>
              <a:spcAft>
                <a:spcPts val="0"/>
              </a:spcAft>
              <a:buNone/>
            </a:pPr>
            <a:r>
              <a:rPr b="1" lang="en" sz="1200">
                <a:solidFill>
                  <a:srgbClr val="434343"/>
                </a:solidFill>
                <a:latin typeface="Comfortaa"/>
                <a:ea typeface="Comfortaa"/>
                <a:cs typeface="Comfortaa"/>
                <a:sym typeface="Comfortaa"/>
              </a:rPr>
              <a:t>Why?</a:t>
            </a:r>
            <a:endParaRPr b="1" sz="1200">
              <a:solidFill>
                <a:srgbClr val="434343"/>
              </a:solidFill>
              <a:latin typeface="Comfortaa"/>
              <a:ea typeface="Comfortaa"/>
              <a:cs typeface="Comfortaa"/>
              <a:sym typeface="Comfortaa"/>
            </a:endParaRPr>
          </a:p>
          <a:p>
            <a:pPr indent="0" lvl="0" marL="0" rtl="0" algn="l">
              <a:spcBef>
                <a:spcPts val="1600"/>
              </a:spcBef>
              <a:spcAft>
                <a:spcPts val="0"/>
              </a:spcAft>
              <a:buNone/>
            </a:pPr>
            <a:r>
              <a:rPr lang="en" sz="1200">
                <a:solidFill>
                  <a:srgbClr val="434343"/>
                </a:solidFill>
                <a:latin typeface="Comfortaa"/>
                <a:ea typeface="Comfortaa"/>
                <a:cs typeface="Comfortaa"/>
                <a:sym typeface="Comfortaa"/>
              </a:rPr>
              <a:t>For potential hosts signing up - expectations</a:t>
            </a:r>
            <a:endParaRPr sz="1200">
              <a:solidFill>
                <a:srgbClr val="434343"/>
              </a:solidFill>
              <a:latin typeface="Comfortaa"/>
              <a:ea typeface="Comfortaa"/>
              <a:cs typeface="Comfortaa"/>
              <a:sym typeface="Comfortaa"/>
            </a:endParaRPr>
          </a:p>
          <a:p>
            <a:pPr indent="0" lvl="0" marL="0" rtl="0" algn="l">
              <a:spcBef>
                <a:spcPts val="1600"/>
              </a:spcBef>
              <a:spcAft>
                <a:spcPts val="0"/>
              </a:spcAft>
              <a:buNone/>
            </a:pPr>
            <a:r>
              <a:rPr lang="en" sz="1200">
                <a:solidFill>
                  <a:srgbClr val="434343"/>
                </a:solidFill>
                <a:latin typeface="Comfortaa"/>
                <a:ea typeface="Comfortaa"/>
                <a:cs typeface="Comfortaa"/>
                <a:sym typeface="Comfortaa"/>
              </a:rPr>
              <a:t>For existing hosts - reaching potential &amp; possible improvements</a:t>
            </a:r>
            <a:endParaRPr sz="1200">
              <a:solidFill>
                <a:srgbClr val="434343"/>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434343"/>
              </a:solidFill>
              <a:latin typeface="Comfortaa"/>
              <a:ea typeface="Comfortaa"/>
              <a:cs typeface="Comfortaa"/>
              <a:sym typeface="Comfortaa"/>
            </a:endParaRPr>
          </a:p>
        </p:txBody>
      </p:sp>
      <p:sp>
        <p:nvSpPr>
          <p:cNvPr id="62" name="Google Shape;62;p14"/>
          <p:cNvSpPr/>
          <p:nvPr/>
        </p:nvSpPr>
        <p:spPr>
          <a:xfrm>
            <a:off x="4476925" y="0"/>
            <a:ext cx="4667100" cy="5143500"/>
          </a:xfrm>
          <a:prstGeom prst="rect">
            <a:avLst/>
          </a:prstGeom>
          <a:solidFill>
            <a:srgbClr val="E6B8AF"/>
          </a:solidFill>
          <a:ln cap="flat" cmpd="sng" w="9525">
            <a:solidFill>
              <a:srgbClr val="FB6C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4871400" y="445025"/>
            <a:ext cx="25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B6C6C"/>
                </a:solidFill>
                <a:highlight>
                  <a:schemeClr val="lt1"/>
                </a:highlight>
                <a:latin typeface="Oswald"/>
                <a:ea typeface="Oswald"/>
                <a:cs typeface="Oswald"/>
                <a:sym typeface="Oswald"/>
              </a:rPr>
              <a:t>Success Metrics</a:t>
            </a:r>
            <a:r>
              <a:rPr lang="en">
                <a:solidFill>
                  <a:srgbClr val="FB6C6C"/>
                </a:solidFill>
                <a:highlight>
                  <a:srgbClr val="EFEFEF"/>
                </a:highlight>
                <a:latin typeface="Oswald"/>
                <a:ea typeface="Oswald"/>
                <a:cs typeface="Oswald"/>
                <a:sym typeface="Oswald"/>
              </a:rPr>
              <a:t> </a:t>
            </a:r>
            <a:endParaRPr>
              <a:solidFill>
                <a:srgbClr val="FB6C6C"/>
              </a:solidFill>
              <a:highlight>
                <a:srgbClr val="EFEFEF"/>
              </a:highlight>
              <a:latin typeface="Oswald"/>
              <a:ea typeface="Oswald"/>
              <a:cs typeface="Oswald"/>
              <a:sym typeface="Oswald"/>
            </a:endParaRPr>
          </a:p>
        </p:txBody>
      </p:sp>
      <p:sp>
        <p:nvSpPr>
          <p:cNvPr id="64" name="Google Shape;64;p14"/>
          <p:cNvSpPr txBox="1"/>
          <p:nvPr>
            <p:ph idx="1" type="body"/>
          </p:nvPr>
        </p:nvSpPr>
        <p:spPr>
          <a:xfrm>
            <a:off x="4871400" y="1152475"/>
            <a:ext cx="3717600" cy="1653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A model with ‘good’ accuracy on unseen data</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A model with ‘good’ precision score - i.e. low false-positive rate. </a:t>
            </a:r>
            <a:endParaRPr sz="1200">
              <a:solidFill>
                <a:srgbClr val="434343"/>
              </a:solidFill>
              <a:latin typeface="Comfortaa"/>
              <a:ea typeface="Comfortaa"/>
              <a:cs typeface="Comfortaa"/>
              <a:sym typeface="Comfortaa"/>
            </a:endParaRPr>
          </a:p>
          <a:p>
            <a:pPr indent="-304800" lvl="1" marL="9144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Manage people’s expectations well!</a:t>
            </a:r>
            <a:endParaRPr sz="1200">
              <a:solidFill>
                <a:srgbClr val="434343"/>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49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Modelling - </a:t>
            </a:r>
            <a:r>
              <a:rPr lang="en">
                <a:solidFill>
                  <a:schemeClr val="lt1"/>
                </a:solidFill>
                <a:highlight>
                  <a:srgbClr val="FB6C6C"/>
                </a:highlight>
                <a:latin typeface="Oswald"/>
                <a:ea typeface="Oswald"/>
                <a:cs typeface="Oswald"/>
                <a:sym typeface="Oswald"/>
              </a:rPr>
              <a:t>RandomForestClassifier </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pic>
        <p:nvPicPr>
          <p:cNvPr id="223" name="Google Shape;223;p32"/>
          <p:cNvPicPr preferRelativeResize="0"/>
          <p:nvPr/>
        </p:nvPicPr>
        <p:blipFill rotWithShape="1">
          <a:blip r:embed="rId3">
            <a:alphaModFix/>
          </a:blip>
          <a:srcRect b="0" l="0" r="29133" t="41718"/>
          <a:stretch/>
        </p:blipFill>
        <p:spPr>
          <a:xfrm>
            <a:off x="4878800" y="1149725"/>
            <a:ext cx="4005650" cy="3466500"/>
          </a:xfrm>
          <a:prstGeom prst="rect">
            <a:avLst/>
          </a:prstGeom>
          <a:noFill/>
          <a:ln>
            <a:noFill/>
          </a:ln>
        </p:spPr>
      </p:pic>
      <p:pic>
        <p:nvPicPr>
          <p:cNvPr id="224" name="Google Shape;224;p32"/>
          <p:cNvPicPr preferRelativeResize="0"/>
          <p:nvPr/>
        </p:nvPicPr>
        <p:blipFill rotWithShape="1">
          <a:blip r:embed="rId4">
            <a:alphaModFix/>
          </a:blip>
          <a:srcRect b="57147" l="0" r="22221" t="0"/>
          <a:stretch/>
        </p:blipFill>
        <p:spPr>
          <a:xfrm>
            <a:off x="516300" y="1543050"/>
            <a:ext cx="4139701" cy="2400074"/>
          </a:xfrm>
          <a:prstGeom prst="rect">
            <a:avLst/>
          </a:prstGeom>
          <a:noFill/>
          <a:ln>
            <a:noFill/>
          </a:ln>
        </p:spPr>
      </p:pic>
      <p:sp>
        <p:nvSpPr>
          <p:cNvPr id="225" name="Google Shape;225;p32"/>
          <p:cNvSpPr/>
          <p:nvPr/>
        </p:nvSpPr>
        <p:spPr>
          <a:xfrm>
            <a:off x="2228525" y="2467300"/>
            <a:ext cx="1631700" cy="228900"/>
          </a:xfrm>
          <a:prstGeom prst="ellipse">
            <a:avLst/>
          </a:prstGeom>
          <a:noFill/>
          <a:ln cap="flat" cmpd="sng" w="28575">
            <a:solidFill>
              <a:srgbClr val="FB6C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432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Risks &amp; Limitations</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sp>
        <p:nvSpPr>
          <p:cNvPr id="231" name="Google Shape;231;p33"/>
          <p:cNvSpPr txBox="1"/>
          <p:nvPr>
            <p:ph idx="1" type="body"/>
          </p:nvPr>
        </p:nvSpPr>
        <p:spPr>
          <a:xfrm>
            <a:off x="311700" y="1152475"/>
            <a:ext cx="43767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lang="en" sz="1200">
                <a:solidFill>
                  <a:srgbClr val="434343"/>
                </a:solidFill>
                <a:highlight>
                  <a:srgbClr val="FFFFFF"/>
                </a:highlight>
                <a:latin typeface="Comfortaa"/>
                <a:ea typeface="Comfortaa"/>
                <a:cs typeface="Comfortaa"/>
                <a:sym typeface="Comfortaa"/>
              </a:rPr>
              <a:t>Target was estimated to begin with</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O</a:t>
            </a:r>
            <a:r>
              <a:rPr lang="en" sz="1200">
                <a:solidFill>
                  <a:srgbClr val="434343"/>
                </a:solidFill>
                <a:latin typeface="Comfortaa"/>
                <a:ea typeface="Comfortaa"/>
                <a:cs typeface="Comfortaa"/>
                <a:sym typeface="Comfortaa"/>
              </a:rPr>
              <a:t>nly used one month worth of information</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London is all over the place</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Don’t have enough knowledge about occupancy goals / intentions</a:t>
            </a:r>
            <a:endParaRPr sz="1200">
              <a:solidFill>
                <a:srgbClr val="434343"/>
              </a:solidFill>
              <a:latin typeface="Comfortaa"/>
              <a:ea typeface="Comfortaa"/>
              <a:cs typeface="Comfortaa"/>
              <a:sym typeface="Comfortaa"/>
            </a:endParaRPr>
          </a:p>
        </p:txBody>
      </p:sp>
      <p:pic>
        <p:nvPicPr>
          <p:cNvPr id="232" name="Google Shape;232;p33"/>
          <p:cNvPicPr preferRelativeResize="0"/>
          <p:nvPr/>
        </p:nvPicPr>
        <p:blipFill>
          <a:blip r:embed="rId3">
            <a:alphaModFix/>
          </a:blip>
          <a:stretch>
            <a:fillRect/>
          </a:stretch>
        </p:blipFill>
        <p:spPr>
          <a:xfrm>
            <a:off x="5443550" y="-202200"/>
            <a:ext cx="3700449" cy="5547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222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Next Steps</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sp>
        <p:nvSpPr>
          <p:cNvPr id="238" name="Google Shape;238;p34"/>
          <p:cNvSpPr txBox="1"/>
          <p:nvPr>
            <p:ph idx="1" type="body"/>
          </p:nvPr>
        </p:nvSpPr>
        <p:spPr>
          <a:xfrm>
            <a:off x="311700" y="1021900"/>
            <a:ext cx="7249200" cy="2305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Image processing ( composition, colour, brightness etc)</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Individual boroughs (next slide)</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Or c</a:t>
            </a:r>
            <a:r>
              <a:rPr lang="en" sz="1200">
                <a:latin typeface="Comfortaa"/>
                <a:ea typeface="Comfortaa"/>
                <a:cs typeface="Comfortaa"/>
                <a:sym typeface="Comfortaa"/>
              </a:rPr>
              <a:t>lustering to find out how to segment data to better predict</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Panel regression data</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Distances calculated via Google maps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Airbnb Plus </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PCA - though doesn’t help with finding precise features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More nuanced review analysis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An optimisation model: Find optimal price and occupancy rate to maximise income while minimising fixed and variable costs.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Other cities</a:t>
            </a:r>
            <a:endParaRPr sz="1200">
              <a:latin typeface="Comfortaa"/>
              <a:ea typeface="Comfortaa"/>
              <a:cs typeface="Comfortaa"/>
              <a:sym typeface="Comfortaa"/>
            </a:endParaRPr>
          </a:p>
        </p:txBody>
      </p:sp>
      <p:sp>
        <p:nvSpPr>
          <p:cNvPr id="239" name="Google Shape;239;p34"/>
          <p:cNvSpPr txBox="1"/>
          <p:nvPr>
            <p:ph type="title"/>
          </p:nvPr>
        </p:nvSpPr>
        <p:spPr>
          <a:xfrm>
            <a:off x="311700" y="3458275"/>
            <a:ext cx="1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Deployment</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sp>
        <p:nvSpPr>
          <p:cNvPr id="240" name="Google Shape;240;p34"/>
          <p:cNvSpPr txBox="1"/>
          <p:nvPr>
            <p:ph idx="1" type="body"/>
          </p:nvPr>
        </p:nvSpPr>
        <p:spPr>
          <a:xfrm>
            <a:off x="464100" y="4161550"/>
            <a:ext cx="7922700" cy="80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App where you can input your features / connect to your AirBnB account and it outputs predicted income. If you’re below the prediction, recommendations given as to which features to focus on, and to what extent would boost income.</a:t>
            </a:r>
            <a:endParaRPr sz="12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64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Boroughs</a:t>
            </a:r>
            <a:endParaRPr>
              <a:solidFill>
                <a:schemeClr val="lt1"/>
              </a:solidFill>
              <a:highlight>
                <a:srgbClr val="FB6C6C"/>
              </a:highlight>
              <a:latin typeface="Oswald"/>
              <a:ea typeface="Oswald"/>
              <a:cs typeface="Oswald"/>
              <a:sym typeface="Oswald"/>
            </a:endParaRPr>
          </a:p>
        </p:txBody>
      </p:sp>
      <p:pic>
        <p:nvPicPr>
          <p:cNvPr id="246" name="Google Shape;246;p35"/>
          <p:cNvPicPr preferRelativeResize="0"/>
          <p:nvPr/>
        </p:nvPicPr>
        <p:blipFill>
          <a:blip r:embed="rId3">
            <a:alphaModFix/>
          </a:blip>
          <a:stretch>
            <a:fillRect/>
          </a:stretch>
        </p:blipFill>
        <p:spPr>
          <a:xfrm>
            <a:off x="1687308" y="0"/>
            <a:ext cx="7456692" cy="5143500"/>
          </a:xfrm>
          <a:prstGeom prst="rect">
            <a:avLst/>
          </a:prstGeom>
          <a:noFill/>
          <a:ln>
            <a:noFill/>
          </a:ln>
        </p:spPr>
      </p:pic>
      <p:pic>
        <p:nvPicPr>
          <p:cNvPr id="247" name="Google Shape;247;p35"/>
          <p:cNvPicPr preferRelativeResize="0"/>
          <p:nvPr/>
        </p:nvPicPr>
        <p:blipFill>
          <a:blip r:embed="rId4">
            <a:alphaModFix/>
          </a:blip>
          <a:stretch>
            <a:fillRect/>
          </a:stretch>
        </p:blipFill>
        <p:spPr>
          <a:xfrm>
            <a:off x="52900" y="2401775"/>
            <a:ext cx="2702900"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415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Final Recommendations</a:t>
            </a:r>
            <a:endParaRPr>
              <a:solidFill>
                <a:schemeClr val="lt1"/>
              </a:solidFill>
              <a:highlight>
                <a:srgbClr val="FB6C6C"/>
              </a:highlight>
              <a:latin typeface="Oswald"/>
              <a:ea typeface="Oswald"/>
              <a:cs typeface="Oswald"/>
              <a:sym typeface="Oswald"/>
            </a:endParaRPr>
          </a:p>
          <a:p>
            <a:pPr indent="0" lvl="0" marL="0" rtl="0" algn="l">
              <a:spcBef>
                <a:spcPts val="0"/>
              </a:spcBef>
              <a:spcAft>
                <a:spcPts val="0"/>
              </a:spcAft>
              <a:buNone/>
            </a:pPr>
            <a:r>
              <a:t/>
            </a:r>
            <a:endParaRPr>
              <a:solidFill>
                <a:schemeClr val="lt1"/>
              </a:solidFill>
              <a:highlight>
                <a:srgbClr val="FB6C6C"/>
              </a:highlight>
              <a:latin typeface="Oswald"/>
              <a:ea typeface="Oswald"/>
              <a:cs typeface="Oswald"/>
              <a:sym typeface="Oswald"/>
            </a:endParaRPr>
          </a:p>
        </p:txBody>
      </p:sp>
      <p:sp>
        <p:nvSpPr>
          <p:cNvPr id="253" name="Google Shape;253;p36"/>
          <p:cNvSpPr txBox="1"/>
          <p:nvPr>
            <p:ph idx="1" type="body"/>
          </p:nvPr>
        </p:nvSpPr>
        <p:spPr>
          <a:xfrm>
            <a:off x="311700" y="1277325"/>
            <a:ext cx="72492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Key themes amongst important features across models:</a:t>
            </a:r>
            <a:endParaRPr b="1" sz="1200">
              <a:latin typeface="Comfortaa"/>
              <a:ea typeface="Comfortaa"/>
              <a:cs typeface="Comfortaa"/>
              <a:sym typeface="Comfortaa"/>
            </a:endParaRPr>
          </a:p>
          <a:p>
            <a:pPr indent="0" lvl="0" marL="0" rtl="0" algn="l">
              <a:spcBef>
                <a:spcPts val="1600"/>
              </a:spcBef>
              <a:spcAft>
                <a:spcPts val="0"/>
              </a:spcAft>
              <a:buNone/>
            </a:pPr>
            <a:r>
              <a:rPr b="1" lang="en" sz="1200">
                <a:latin typeface="Comfortaa"/>
                <a:ea typeface="Comfortaa"/>
                <a:cs typeface="Comfortaa"/>
                <a:sym typeface="Comfortaa"/>
              </a:rPr>
              <a:t>In your control</a:t>
            </a:r>
            <a:endParaRPr b="1" sz="1200">
              <a:latin typeface="Comfortaa"/>
              <a:ea typeface="Comfortaa"/>
              <a:cs typeface="Comfortaa"/>
              <a:sym typeface="Comfortaa"/>
            </a:endParaRPr>
          </a:p>
          <a:p>
            <a:pPr indent="-304800" lvl="0" marL="457200" rtl="0" algn="l">
              <a:spcBef>
                <a:spcPts val="1600"/>
              </a:spcBef>
              <a:spcAft>
                <a:spcPts val="0"/>
              </a:spcAft>
              <a:buSzPts val="1200"/>
              <a:buFont typeface="Comfortaa"/>
              <a:buChar char="➢"/>
            </a:pPr>
            <a:r>
              <a:rPr lang="en" sz="1200">
                <a:latin typeface="Comfortaa"/>
                <a:ea typeface="Comfortaa"/>
                <a:cs typeface="Comfortaa"/>
                <a:sym typeface="Comfortaa"/>
              </a:rPr>
              <a:t>Amenities provided (tell them you have toilet paper!)</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Response rate (within the hour!)</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Summary and description language (be mostly positive!)</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Accommodates (add a sofa bed!)</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Superhost (earn that badge!)</a:t>
            </a:r>
            <a:endParaRPr sz="1200">
              <a:latin typeface="Comfortaa"/>
              <a:ea typeface="Comfortaa"/>
              <a:cs typeface="Comfortaa"/>
              <a:sym typeface="Comfortaa"/>
            </a:endParaRPr>
          </a:p>
          <a:p>
            <a:pPr indent="0" lvl="0" marL="0" rtl="0" algn="l">
              <a:spcBef>
                <a:spcPts val="1600"/>
              </a:spcBef>
              <a:spcAft>
                <a:spcPts val="0"/>
              </a:spcAft>
              <a:buNone/>
            </a:pPr>
            <a:r>
              <a:rPr b="1" lang="en" sz="1200">
                <a:latin typeface="Comfortaa"/>
                <a:ea typeface="Comfortaa"/>
                <a:cs typeface="Comfortaa"/>
                <a:sym typeface="Comfortaa"/>
              </a:rPr>
              <a:t>Mostly out of your control:</a:t>
            </a:r>
            <a:endParaRPr b="1" sz="1200">
              <a:latin typeface="Comfortaa"/>
              <a:ea typeface="Comfortaa"/>
              <a:cs typeface="Comfortaa"/>
              <a:sym typeface="Comfortaa"/>
            </a:endParaRPr>
          </a:p>
          <a:p>
            <a:pPr indent="-304800" lvl="0" marL="457200" rtl="0" algn="l">
              <a:spcBef>
                <a:spcPts val="1600"/>
              </a:spcBef>
              <a:spcAft>
                <a:spcPts val="0"/>
              </a:spcAft>
              <a:buSzPts val="1200"/>
              <a:buFont typeface="Comfortaa"/>
              <a:buChar char="➢"/>
            </a:pPr>
            <a:r>
              <a:rPr lang="en" sz="1200">
                <a:latin typeface="Comfortaa"/>
                <a:ea typeface="Comfortaa"/>
                <a:cs typeface="Comfortaa"/>
                <a:sym typeface="Comfortaa"/>
              </a:rPr>
              <a:t>What others write (you want positive reviews!)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Location, location, location! (Close to tube stations and certain areas of town)</a:t>
            </a:r>
            <a:endParaRPr sz="1200">
              <a:latin typeface="Comfortaa"/>
              <a:ea typeface="Comfortaa"/>
              <a:cs typeface="Comfortaa"/>
              <a:sym typeface="Comfortaa"/>
            </a:endParaRPr>
          </a:p>
          <a:p>
            <a:pPr indent="0" lvl="0" marL="0" rtl="0" algn="l">
              <a:spcBef>
                <a:spcPts val="1600"/>
              </a:spcBef>
              <a:spcAft>
                <a:spcPts val="0"/>
              </a:spcAft>
              <a:buNone/>
            </a:pPr>
            <a:r>
              <a:t/>
            </a:r>
            <a:endParaRPr b="1" sz="1200">
              <a:latin typeface="Comfortaa"/>
              <a:ea typeface="Comfortaa"/>
              <a:cs typeface="Comfortaa"/>
              <a:sym typeface="Comfortaa"/>
            </a:endParaRPr>
          </a:p>
          <a:p>
            <a:pPr indent="0" lvl="0" marL="0" rtl="0" algn="l">
              <a:spcBef>
                <a:spcPts val="1600"/>
              </a:spcBef>
              <a:spcAft>
                <a:spcPts val="0"/>
              </a:spcAft>
              <a:buNone/>
            </a:pPr>
            <a:r>
              <a:t/>
            </a:r>
            <a:endParaRPr b="1" sz="1200">
              <a:latin typeface="Comfortaa"/>
              <a:ea typeface="Comfortaa"/>
              <a:cs typeface="Comfortaa"/>
              <a:sym typeface="Comfortaa"/>
            </a:endParaRPr>
          </a:p>
          <a:p>
            <a:pPr indent="0" lvl="0" marL="0" rtl="0" algn="l">
              <a:spcBef>
                <a:spcPts val="1600"/>
              </a:spcBef>
              <a:spcAft>
                <a:spcPts val="1600"/>
              </a:spcAft>
              <a:buNone/>
            </a:pPr>
            <a:r>
              <a:t/>
            </a:r>
            <a:endParaRPr b="1" sz="12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1813950" y="1887575"/>
            <a:ext cx="5516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highlight>
                  <a:srgbClr val="FB6C6C"/>
                </a:highlight>
                <a:latin typeface="Oswald"/>
                <a:ea typeface="Oswald"/>
                <a:cs typeface="Oswald"/>
                <a:sym typeface="Oswald"/>
              </a:rPr>
              <a:t>THANK YOU!!!</a:t>
            </a:r>
            <a:endParaRPr>
              <a:solidFill>
                <a:schemeClr val="lt1"/>
              </a:solidFill>
              <a:highlight>
                <a:srgbClr val="FB6C6C"/>
              </a:highlight>
              <a:latin typeface="Oswald"/>
              <a:ea typeface="Oswald"/>
              <a:cs typeface="Oswald"/>
              <a:sym typeface="Oswald"/>
            </a:endParaRPr>
          </a:p>
        </p:txBody>
      </p:sp>
      <p:sp>
        <p:nvSpPr>
          <p:cNvPr id="259" name="Google Shape;259;p37"/>
          <p:cNvSpPr txBox="1"/>
          <p:nvPr/>
        </p:nvSpPr>
        <p:spPr>
          <a:xfrm>
            <a:off x="940700" y="943625"/>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0" name="Google Shape;260;p37"/>
          <p:cNvSpPr txBox="1"/>
          <p:nvPr/>
        </p:nvSpPr>
        <p:spPr>
          <a:xfrm>
            <a:off x="7926425" y="4354125"/>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1" name="Google Shape;261;p37"/>
          <p:cNvSpPr txBox="1"/>
          <p:nvPr/>
        </p:nvSpPr>
        <p:spPr>
          <a:xfrm>
            <a:off x="1966250" y="3462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2" name="Google Shape;262;p37"/>
          <p:cNvSpPr txBox="1"/>
          <p:nvPr/>
        </p:nvSpPr>
        <p:spPr>
          <a:xfrm>
            <a:off x="7491925" y="33036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3" name="Google Shape;263;p37"/>
          <p:cNvSpPr txBox="1"/>
          <p:nvPr/>
        </p:nvSpPr>
        <p:spPr>
          <a:xfrm>
            <a:off x="7926425" y="7394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4" name="Google Shape;264;p37"/>
          <p:cNvSpPr txBox="1"/>
          <p:nvPr/>
        </p:nvSpPr>
        <p:spPr>
          <a:xfrm>
            <a:off x="296300" y="21092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5" name="Google Shape;265;p37"/>
          <p:cNvSpPr txBox="1"/>
          <p:nvPr/>
        </p:nvSpPr>
        <p:spPr>
          <a:xfrm>
            <a:off x="5488700" y="8918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6" name="Google Shape;266;p37"/>
          <p:cNvSpPr txBox="1"/>
          <p:nvPr/>
        </p:nvSpPr>
        <p:spPr>
          <a:xfrm>
            <a:off x="1779050" y="28482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7" name="Google Shape;267;p37"/>
          <p:cNvSpPr txBox="1"/>
          <p:nvPr/>
        </p:nvSpPr>
        <p:spPr>
          <a:xfrm>
            <a:off x="2388650" y="16538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8" name="Google Shape;268;p37"/>
          <p:cNvSpPr txBox="1"/>
          <p:nvPr/>
        </p:nvSpPr>
        <p:spPr>
          <a:xfrm>
            <a:off x="3306875" y="36587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9" name="Google Shape;269;p37"/>
          <p:cNvSpPr txBox="1"/>
          <p:nvPr/>
        </p:nvSpPr>
        <p:spPr>
          <a:xfrm>
            <a:off x="413975" y="39637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0" name="Google Shape;270;p37"/>
          <p:cNvSpPr txBox="1"/>
          <p:nvPr/>
        </p:nvSpPr>
        <p:spPr>
          <a:xfrm>
            <a:off x="5399400" y="35986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1" name="Google Shape;271;p37"/>
          <p:cNvSpPr txBox="1"/>
          <p:nvPr/>
        </p:nvSpPr>
        <p:spPr>
          <a:xfrm>
            <a:off x="6928225" y="16538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2" name="Google Shape;272;p37"/>
          <p:cNvSpPr txBox="1"/>
          <p:nvPr/>
        </p:nvSpPr>
        <p:spPr>
          <a:xfrm>
            <a:off x="3427375" y="488225"/>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3" name="Google Shape;273;p37"/>
          <p:cNvSpPr txBox="1"/>
          <p:nvPr/>
        </p:nvSpPr>
        <p:spPr>
          <a:xfrm>
            <a:off x="4293900" y="44905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4" name="Google Shape;274;p37"/>
          <p:cNvSpPr txBox="1"/>
          <p:nvPr/>
        </p:nvSpPr>
        <p:spPr>
          <a:xfrm>
            <a:off x="4187550" y="284820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75" name="Google Shape;275;p37"/>
          <p:cNvSpPr txBox="1"/>
          <p:nvPr/>
        </p:nvSpPr>
        <p:spPr>
          <a:xfrm>
            <a:off x="7972475" y="2571750"/>
            <a:ext cx="644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165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The </a:t>
            </a:r>
            <a:r>
              <a:rPr lang="en">
                <a:solidFill>
                  <a:schemeClr val="lt1"/>
                </a:solidFill>
                <a:highlight>
                  <a:srgbClr val="FB6C6C"/>
                </a:highlight>
                <a:latin typeface="Oswald"/>
                <a:ea typeface="Oswald"/>
                <a:cs typeface="Oswald"/>
                <a:sym typeface="Oswald"/>
              </a:rPr>
              <a:t>Data</a:t>
            </a:r>
            <a:endParaRPr>
              <a:solidFill>
                <a:schemeClr val="lt1"/>
              </a:solidFill>
              <a:highlight>
                <a:srgbClr val="FB6C6C"/>
              </a:highlight>
              <a:latin typeface="Oswald"/>
              <a:ea typeface="Oswald"/>
              <a:cs typeface="Oswald"/>
              <a:sym typeface="Oswald"/>
            </a:endParaRPr>
          </a:p>
        </p:txBody>
      </p:sp>
      <p:sp>
        <p:nvSpPr>
          <p:cNvPr id="70" name="Google Shape;70;p15"/>
          <p:cNvSpPr txBox="1"/>
          <p:nvPr>
            <p:ph idx="1" type="body"/>
          </p:nvPr>
        </p:nvSpPr>
        <p:spPr>
          <a:xfrm>
            <a:off x="351500" y="1070250"/>
            <a:ext cx="7427700" cy="27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Comfortaa"/>
                <a:ea typeface="Comfortaa"/>
                <a:cs typeface="Comfortaa"/>
                <a:sym typeface="Comfortaa"/>
              </a:rPr>
              <a:t>Sourced from InsideAirBnB as CSV</a:t>
            </a:r>
            <a:endParaRPr sz="1200">
              <a:solidFill>
                <a:srgbClr val="434343"/>
              </a:solidFill>
              <a:latin typeface="Comfortaa"/>
              <a:ea typeface="Comfortaa"/>
              <a:cs typeface="Comfortaa"/>
              <a:sym typeface="Comfortaa"/>
            </a:endParaRPr>
          </a:p>
          <a:p>
            <a:pPr indent="0" lvl="0" marL="0" rtl="0" algn="l">
              <a:spcBef>
                <a:spcPts val="1600"/>
              </a:spcBef>
              <a:spcAft>
                <a:spcPts val="0"/>
              </a:spcAft>
              <a:buNone/>
            </a:pPr>
            <a:r>
              <a:rPr b="1" lang="en" sz="1200">
                <a:solidFill>
                  <a:srgbClr val="434343"/>
                </a:solidFill>
                <a:latin typeface="Comfortaa"/>
                <a:ea typeface="Comfortaa"/>
                <a:cs typeface="Comfortaa"/>
                <a:sym typeface="Comfortaa"/>
              </a:rPr>
              <a:t>Listing Data</a:t>
            </a:r>
            <a:endParaRPr b="1" sz="1200">
              <a:solidFill>
                <a:srgbClr val="434343"/>
              </a:solidFill>
              <a:latin typeface="Comfortaa"/>
              <a:ea typeface="Comfortaa"/>
              <a:cs typeface="Comfortaa"/>
              <a:sym typeface="Comfortaa"/>
            </a:endParaRPr>
          </a:p>
          <a:p>
            <a:pPr indent="-304800" lvl="0" marL="457200" rtl="0" algn="l">
              <a:spcBef>
                <a:spcPts val="160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March 2019 London</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83,000 listings, 106 features e.g. host since, bedrooms, number of reviews</a:t>
            </a:r>
            <a:endParaRPr sz="1200">
              <a:solidFill>
                <a:srgbClr val="434343"/>
              </a:solidFill>
              <a:latin typeface="Comfortaa"/>
              <a:ea typeface="Comfortaa"/>
              <a:cs typeface="Comfortaa"/>
              <a:sym typeface="Comfortaa"/>
            </a:endParaRPr>
          </a:p>
          <a:p>
            <a:pPr indent="0" lvl="0" marL="0" rtl="0" algn="l">
              <a:spcBef>
                <a:spcPts val="1600"/>
              </a:spcBef>
              <a:spcAft>
                <a:spcPts val="0"/>
              </a:spcAft>
              <a:buNone/>
            </a:pPr>
            <a:r>
              <a:t/>
            </a:r>
            <a:endParaRPr sz="1200">
              <a:solidFill>
                <a:srgbClr val="434343"/>
              </a:solidFill>
              <a:latin typeface="Comfortaa"/>
              <a:ea typeface="Comfortaa"/>
              <a:cs typeface="Comfortaa"/>
              <a:sym typeface="Comfortaa"/>
            </a:endParaRPr>
          </a:p>
          <a:p>
            <a:pPr indent="0" lvl="0" marL="457200" rtl="0" algn="l">
              <a:spcBef>
                <a:spcPts val="1600"/>
              </a:spcBef>
              <a:spcAft>
                <a:spcPts val="0"/>
              </a:spcAft>
              <a:buNone/>
            </a:pPr>
            <a:r>
              <a:t/>
            </a:r>
            <a:endParaRPr b="1" sz="1200">
              <a:solidFill>
                <a:srgbClr val="434343"/>
              </a:solidFill>
              <a:latin typeface="Comfortaa"/>
              <a:ea typeface="Comfortaa"/>
              <a:cs typeface="Comfortaa"/>
              <a:sym typeface="Comfortaa"/>
            </a:endParaRPr>
          </a:p>
          <a:p>
            <a:pPr indent="0" lvl="0" marL="0" rtl="0" algn="l">
              <a:spcBef>
                <a:spcPts val="1600"/>
              </a:spcBef>
              <a:spcAft>
                <a:spcPts val="0"/>
              </a:spcAft>
              <a:buNone/>
            </a:pPr>
            <a:r>
              <a:t/>
            </a:r>
            <a:endParaRPr b="1" sz="1200">
              <a:solidFill>
                <a:srgbClr val="434343"/>
              </a:solidFill>
              <a:latin typeface="Comfortaa"/>
              <a:ea typeface="Comfortaa"/>
              <a:cs typeface="Comfortaa"/>
              <a:sym typeface="Comfortaa"/>
            </a:endParaRPr>
          </a:p>
          <a:p>
            <a:pPr indent="0" lvl="0" marL="0" rtl="0" algn="l">
              <a:spcBef>
                <a:spcPts val="1600"/>
              </a:spcBef>
              <a:spcAft>
                <a:spcPts val="0"/>
              </a:spcAft>
              <a:buNone/>
            </a:pPr>
            <a:r>
              <a:rPr b="1" lang="en" sz="1200">
                <a:solidFill>
                  <a:srgbClr val="434343"/>
                </a:solidFill>
                <a:latin typeface="Comfortaa"/>
                <a:ea typeface="Comfortaa"/>
                <a:cs typeface="Comfortaa"/>
                <a:sym typeface="Comfortaa"/>
              </a:rPr>
              <a:t>Written Reviews</a:t>
            </a:r>
            <a:endParaRPr b="1" sz="1200">
              <a:solidFill>
                <a:srgbClr val="434343"/>
              </a:solidFill>
              <a:latin typeface="Comfortaa"/>
              <a:ea typeface="Comfortaa"/>
              <a:cs typeface="Comfortaa"/>
              <a:sym typeface="Comfortaa"/>
            </a:endParaRPr>
          </a:p>
          <a:p>
            <a:pPr indent="-304800" lvl="0" marL="457200" rtl="0" algn="l">
              <a:spcBef>
                <a:spcPts val="160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 2.5m reviews, 6 features</a:t>
            </a:r>
            <a:endParaRPr sz="1200">
              <a:solidFill>
                <a:srgbClr val="434343"/>
              </a:solidFill>
              <a:latin typeface="Comfortaa"/>
              <a:ea typeface="Comfortaa"/>
              <a:cs typeface="Comfortaa"/>
              <a:sym typeface="Comfortaa"/>
            </a:endParaRPr>
          </a:p>
        </p:txBody>
      </p:sp>
      <p:pic>
        <p:nvPicPr>
          <p:cNvPr id="71" name="Google Shape;71;p15"/>
          <p:cNvPicPr preferRelativeResize="0"/>
          <p:nvPr/>
        </p:nvPicPr>
        <p:blipFill>
          <a:blip r:embed="rId3">
            <a:alphaModFix/>
          </a:blip>
          <a:stretch>
            <a:fillRect/>
          </a:stretch>
        </p:blipFill>
        <p:spPr>
          <a:xfrm>
            <a:off x="351498" y="2505475"/>
            <a:ext cx="6989928" cy="1011700"/>
          </a:xfrm>
          <a:prstGeom prst="rect">
            <a:avLst/>
          </a:prstGeom>
          <a:noFill/>
          <a:ln cap="flat" cmpd="sng" w="9525">
            <a:solidFill>
              <a:srgbClr val="FB6C6C"/>
            </a:solidFill>
            <a:prstDash val="solid"/>
            <a:round/>
            <a:headEnd len="sm" w="sm" type="none"/>
            <a:tailEnd len="sm" w="sm" type="none"/>
          </a:ln>
        </p:spPr>
      </p:pic>
      <p:pic>
        <p:nvPicPr>
          <p:cNvPr id="72" name="Google Shape;72;p15"/>
          <p:cNvPicPr preferRelativeResize="0"/>
          <p:nvPr/>
        </p:nvPicPr>
        <p:blipFill>
          <a:blip r:embed="rId4">
            <a:alphaModFix/>
          </a:blip>
          <a:stretch>
            <a:fillRect/>
          </a:stretch>
        </p:blipFill>
        <p:spPr>
          <a:xfrm>
            <a:off x="3094250" y="3776550"/>
            <a:ext cx="4839848" cy="1257300"/>
          </a:xfrm>
          <a:prstGeom prst="rect">
            <a:avLst/>
          </a:prstGeom>
          <a:noFill/>
          <a:ln cap="flat" cmpd="sng" w="9525">
            <a:solidFill>
              <a:srgbClr val="FB6C6C"/>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12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Process</a:t>
            </a:r>
            <a:endParaRPr>
              <a:solidFill>
                <a:schemeClr val="lt1"/>
              </a:solidFill>
              <a:highlight>
                <a:srgbClr val="FB6C6C"/>
              </a:highlight>
              <a:latin typeface="Oswald"/>
              <a:ea typeface="Oswald"/>
              <a:cs typeface="Oswald"/>
              <a:sym typeface="Oswald"/>
            </a:endParaRPr>
          </a:p>
        </p:txBody>
      </p:sp>
      <p:sp>
        <p:nvSpPr>
          <p:cNvPr id="78" name="Google Shape;78;p16"/>
          <p:cNvSpPr/>
          <p:nvPr/>
        </p:nvSpPr>
        <p:spPr>
          <a:xfrm>
            <a:off x="5731050" y="1844950"/>
            <a:ext cx="3305700" cy="9894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79" name="Google Shape;79;p16"/>
          <p:cNvSpPr/>
          <p:nvPr/>
        </p:nvSpPr>
        <p:spPr>
          <a:xfrm>
            <a:off x="-49350" y="1844955"/>
            <a:ext cx="3546900" cy="9894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NULLS</a:t>
            </a:r>
            <a:endParaRPr>
              <a:solidFill>
                <a:srgbClr val="FFFFFF"/>
              </a:solidFill>
              <a:latin typeface="Roboto"/>
              <a:ea typeface="Roboto"/>
              <a:cs typeface="Roboto"/>
              <a:sym typeface="Roboto"/>
            </a:endParaRPr>
          </a:p>
        </p:txBody>
      </p:sp>
      <p:sp>
        <p:nvSpPr>
          <p:cNvPr id="80" name="Google Shape;80;p16"/>
          <p:cNvSpPr/>
          <p:nvPr/>
        </p:nvSpPr>
        <p:spPr>
          <a:xfrm>
            <a:off x="2944200" y="1844950"/>
            <a:ext cx="3305700" cy="989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CLEANING</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12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Nulls</a:t>
            </a:r>
            <a:endParaRPr>
              <a:solidFill>
                <a:schemeClr val="lt1"/>
              </a:solidFill>
              <a:highlight>
                <a:srgbClr val="FB6C6C"/>
              </a:highlight>
              <a:latin typeface="Oswald"/>
              <a:ea typeface="Oswald"/>
              <a:cs typeface="Oswald"/>
              <a:sym typeface="Oswald"/>
            </a:endParaRPr>
          </a:p>
        </p:txBody>
      </p:sp>
      <p:sp>
        <p:nvSpPr>
          <p:cNvPr id="86" name="Google Shape;86;p17"/>
          <p:cNvSpPr txBox="1"/>
          <p:nvPr/>
        </p:nvSpPr>
        <p:spPr>
          <a:xfrm>
            <a:off x="174000" y="1439300"/>
            <a:ext cx="5137200" cy="2487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Immediately dropped 48 columns</a:t>
            </a:r>
            <a:r>
              <a:rPr lang="en" sz="1200">
                <a:solidFill>
                  <a:srgbClr val="434343"/>
                </a:solidFill>
                <a:latin typeface="Comfortaa"/>
                <a:ea typeface="Comfortaa"/>
                <a:cs typeface="Comfortaa"/>
                <a:sym typeface="Comfortaa"/>
              </a:rPr>
              <a:t> either due to mostly nulls, </a:t>
            </a:r>
            <a:r>
              <a:rPr lang="en" sz="1200">
                <a:solidFill>
                  <a:srgbClr val="434343"/>
                </a:solidFill>
                <a:latin typeface="Comfortaa"/>
                <a:ea typeface="Comfortaa"/>
                <a:cs typeface="Comfortaa"/>
                <a:sym typeface="Comfortaa"/>
              </a:rPr>
              <a:t>redundancy</a:t>
            </a:r>
            <a:r>
              <a:rPr lang="en" sz="1200">
                <a:solidFill>
                  <a:srgbClr val="434343"/>
                </a:solidFill>
                <a:latin typeface="Comfortaa"/>
                <a:ea typeface="Comfortaa"/>
                <a:cs typeface="Comfortaa"/>
                <a:sym typeface="Comfortaa"/>
              </a:rPr>
              <a:t> (country, city), not of interest (host_url)</a:t>
            </a:r>
            <a:endParaRPr sz="1200">
              <a:solidFill>
                <a:srgbClr val="434343"/>
              </a:solidFill>
              <a:latin typeface="Comfortaa"/>
              <a:ea typeface="Comfortaa"/>
              <a:cs typeface="Comfortaa"/>
              <a:sym typeface="Comfortaa"/>
            </a:endParaRPr>
          </a:p>
          <a:p>
            <a:pPr indent="0" lvl="0" marL="1371600" rtl="0" algn="l">
              <a:spcBef>
                <a:spcPts val="0"/>
              </a:spcBef>
              <a:spcAft>
                <a:spcPts val="0"/>
              </a:spcAft>
              <a:buNone/>
            </a:pPr>
            <a:r>
              <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Dropped null rows when I wanted to keep the feature (host_since)</a:t>
            </a:r>
            <a:endParaRPr sz="1200">
              <a:solidFill>
                <a:srgbClr val="434343"/>
              </a:solidFill>
              <a:latin typeface="Comfortaa"/>
              <a:ea typeface="Comfortaa"/>
              <a:cs typeface="Comfortaa"/>
              <a:sym typeface="Comfortaa"/>
            </a:endParaRPr>
          </a:p>
          <a:p>
            <a:pPr indent="0" lvl="0" marL="1371600" rtl="0" algn="l">
              <a:spcBef>
                <a:spcPts val="0"/>
              </a:spcBef>
              <a:spcAft>
                <a:spcPts val="0"/>
              </a:spcAft>
              <a:buNone/>
            </a:pPr>
            <a:r>
              <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Dropped null rows where those listings wouldn’t be helpful (e.g. no reviews ever) </a:t>
            </a:r>
            <a:endParaRPr sz="1200">
              <a:solidFill>
                <a:srgbClr val="434343"/>
              </a:solidFill>
              <a:latin typeface="Comfortaa"/>
              <a:ea typeface="Comfortaa"/>
              <a:cs typeface="Comfortaa"/>
              <a:sym typeface="Comfortaa"/>
            </a:endParaRPr>
          </a:p>
          <a:p>
            <a:pPr indent="0" lvl="0" marL="1371600" rtl="0" algn="l">
              <a:spcBef>
                <a:spcPts val="0"/>
              </a:spcBef>
              <a:spcAft>
                <a:spcPts val="0"/>
              </a:spcAft>
              <a:buNone/>
            </a:pPr>
            <a:r>
              <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Filled nulls with 0 where appropriate (e.g. cleaning_fee)</a:t>
            </a:r>
            <a:endParaRPr sz="1200">
              <a:solidFill>
                <a:srgbClr val="434343"/>
              </a:solidFill>
              <a:latin typeface="Comfortaa"/>
              <a:ea typeface="Comfortaa"/>
              <a:cs typeface="Comfortaa"/>
              <a:sym typeface="Comfortaa"/>
            </a:endParaRPr>
          </a:p>
        </p:txBody>
      </p:sp>
      <p:pic>
        <p:nvPicPr>
          <p:cNvPr id="87" name="Google Shape;87;p17"/>
          <p:cNvPicPr preferRelativeResize="0"/>
          <p:nvPr/>
        </p:nvPicPr>
        <p:blipFill>
          <a:blip r:embed="rId3">
            <a:alphaModFix/>
          </a:blip>
          <a:stretch>
            <a:fillRect/>
          </a:stretch>
        </p:blipFill>
        <p:spPr>
          <a:xfrm>
            <a:off x="5357675" y="445025"/>
            <a:ext cx="3624051" cy="4339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155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Cleaning</a:t>
            </a:r>
            <a:endParaRPr>
              <a:solidFill>
                <a:schemeClr val="lt1"/>
              </a:solidFill>
              <a:highlight>
                <a:srgbClr val="FB6C6C"/>
              </a:highlight>
              <a:latin typeface="Oswald"/>
              <a:ea typeface="Oswald"/>
              <a:cs typeface="Oswald"/>
              <a:sym typeface="Oswald"/>
            </a:endParaRPr>
          </a:p>
        </p:txBody>
      </p:sp>
      <p:sp>
        <p:nvSpPr>
          <p:cNvPr id="93" name="Google Shape;93;p18"/>
          <p:cNvSpPr txBox="1"/>
          <p:nvPr/>
        </p:nvSpPr>
        <p:spPr>
          <a:xfrm>
            <a:off x="311700" y="1389925"/>
            <a:ext cx="4041900" cy="24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Comfortaa"/>
                <a:ea typeface="Comfortaa"/>
                <a:cs typeface="Comfortaa"/>
                <a:sym typeface="Comfortaa"/>
              </a:rPr>
              <a:t>I was lucky here!</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200">
              <a:solidFill>
                <a:srgbClr val="434343"/>
              </a:solidFill>
              <a:latin typeface="Comfortaa"/>
              <a:ea typeface="Comfortaa"/>
              <a:cs typeface="Comfortaa"/>
              <a:sym typeface="Comfortaa"/>
            </a:endParaRPr>
          </a:p>
          <a:p>
            <a:pPr indent="0" lvl="0" marL="0" rtl="0" algn="l">
              <a:spcBef>
                <a:spcPts val="0"/>
              </a:spcBef>
              <a:spcAft>
                <a:spcPts val="0"/>
              </a:spcAft>
              <a:buNone/>
            </a:pPr>
            <a:r>
              <a:rPr lang="en" sz="1200">
                <a:solidFill>
                  <a:srgbClr val="434343"/>
                </a:solidFill>
                <a:latin typeface="Comfortaa"/>
                <a:ea typeface="Comfortaa"/>
                <a:cs typeface="Comfortaa"/>
                <a:sym typeface="Comfortaa"/>
              </a:rPr>
              <a:t>Not too messy as it was originally scraped well</a:t>
            </a:r>
            <a:endParaRPr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Price-related fields to floats</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%-related fields to floats</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Date-based fields to floats </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Binarize numerically some fields</a:t>
            </a:r>
            <a:endParaRPr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One-off drops like Ibiza listing, accommodates 0 listing</a:t>
            </a:r>
            <a:endParaRPr sz="1200">
              <a:solidFill>
                <a:srgbClr val="434343"/>
              </a:solidFill>
              <a:latin typeface="Comfortaa"/>
              <a:ea typeface="Comfortaa"/>
              <a:cs typeface="Comfortaa"/>
              <a:sym typeface="Comfortaa"/>
            </a:endParaRPr>
          </a:p>
        </p:txBody>
      </p:sp>
      <p:pic>
        <p:nvPicPr>
          <p:cNvPr id="94" name="Google Shape;94;p18"/>
          <p:cNvPicPr preferRelativeResize="0"/>
          <p:nvPr/>
        </p:nvPicPr>
        <p:blipFill>
          <a:blip r:embed="rId3">
            <a:alphaModFix/>
          </a:blip>
          <a:stretch>
            <a:fillRect/>
          </a:stretch>
        </p:blipFill>
        <p:spPr>
          <a:xfrm>
            <a:off x="5322500" y="1194551"/>
            <a:ext cx="2918799" cy="3068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3">
            <a:alphaModFix/>
          </a:blip>
          <a:srcRect b="0" l="25037" r="0" t="0"/>
          <a:stretch/>
        </p:blipFill>
        <p:spPr>
          <a:xfrm>
            <a:off x="4268100" y="0"/>
            <a:ext cx="5963074" cy="5143503"/>
          </a:xfrm>
          <a:prstGeom prst="rect">
            <a:avLst/>
          </a:prstGeom>
          <a:noFill/>
          <a:ln>
            <a:noFill/>
          </a:ln>
        </p:spPr>
      </p:pic>
      <p:sp>
        <p:nvSpPr>
          <p:cNvPr id="100" name="Google Shape;100;p19"/>
          <p:cNvSpPr txBox="1"/>
          <p:nvPr>
            <p:ph type="title"/>
          </p:nvPr>
        </p:nvSpPr>
        <p:spPr>
          <a:xfrm>
            <a:off x="311700" y="445025"/>
            <a:ext cx="28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a:t>
            </a:r>
            <a:endParaRPr>
              <a:solidFill>
                <a:schemeClr val="lt1"/>
              </a:solidFill>
              <a:highlight>
                <a:srgbClr val="FB6C6C"/>
              </a:highlight>
              <a:latin typeface="Oswald"/>
              <a:ea typeface="Oswald"/>
              <a:cs typeface="Oswald"/>
              <a:sym typeface="Oswald"/>
            </a:endParaRPr>
          </a:p>
        </p:txBody>
      </p:sp>
      <p:sp>
        <p:nvSpPr>
          <p:cNvPr id="101" name="Google Shape;101;p19"/>
          <p:cNvSpPr txBox="1"/>
          <p:nvPr/>
        </p:nvSpPr>
        <p:spPr>
          <a:xfrm>
            <a:off x="311700" y="1358225"/>
            <a:ext cx="3956400" cy="28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Comfortaa"/>
                <a:ea typeface="Comfortaa"/>
                <a:cs typeface="Comfortaa"/>
                <a:sym typeface="Comfortaa"/>
              </a:rPr>
              <a:t>LOTS of it! </a:t>
            </a:r>
            <a:endParaRPr b="1">
              <a:solidFill>
                <a:srgbClr val="434343"/>
              </a:solidFill>
              <a:latin typeface="Comfortaa"/>
              <a:ea typeface="Comfortaa"/>
              <a:cs typeface="Comfortaa"/>
              <a:sym typeface="Comfortaa"/>
            </a:endParaRPr>
          </a:p>
          <a:p>
            <a:pPr indent="0" lvl="0" marL="0" rtl="0" algn="l">
              <a:spcBef>
                <a:spcPts val="0"/>
              </a:spcBef>
              <a:spcAft>
                <a:spcPts val="0"/>
              </a:spcAft>
              <a:buNone/>
            </a:pPr>
            <a:r>
              <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200">
                <a:solidFill>
                  <a:srgbClr val="434343"/>
                </a:solidFill>
                <a:latin typeface="Comfortaa"/>
                <a:ea typeface="Comfortaa"/>
                <a:cs typeface="Comfortaa"/>
                <a:sym typeface="Comfortaa"/>
              </a:rPr>
              <a:t>Why? A reaction to EDA</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200">
                <a:solidFill>
                  <a:srgbClr val="434343"/>
                </a:solidFill>
                <a:latin typeface="Comfortaa"/>
                <a:ea typeface="Comfortaa"/>
                <a:cs typeface="Comfortaa"/>
                <a:sym typeface="Comfortaa"/>
              </a:rPr>
              <a:t>Needed more than just bathrooms, bedrooms. </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200">
                <a:solidFill>
                  <a:srgbClr val="434343"/>
                </a:solidFill>
                <a:latin typeface="Comfortaa"/>
                <a:ea typeface="Comfortaa"/>
                <a:cs typeface="Comfortaa"/>
                <a:sym typeface="Comfortaa"/>
              </a:rPr>
              <a:t>What REALLY differentiates a listing?</a:t>
            </a:r>
            <a:endParaRPr b="1" sz="12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a:solidFill>
                  <a:srgbClr val="434343"/>
                </a:solidFill>
                <a:latin typeface="Comfortaa"/>
                <a:ea typeface="Comfortaa"/>
                <a:cs typeface="Comfortaa"/>
                <a:sym typeface="Comfortaa"/>
              </a:rPr>
              <a:t>Amenities</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a:solidFill>
                  <a:srgbClr val="434343"/>
                </a:solidFill>
                <a:latin typeface="Comfortaa"/>
                <a:ea typeface="Comfortaa"/>
                <a:cs typeface="Comfortaa"/>
                <a:sym typeface="Comfortaa"/>
              </a:rPr>
              <a:t>Tube Proximity</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a:solidFill>
                  <a:srgbClr val="434343"/>
                </a:solidFill>
                <a:latin typeface="Comfortaa"/>
                <a:ea typeface="Comfortaa"/>
                <a:cs typeface="Comfortaa"/>
                <a:sym typeface="Comfortaa"/>
              </a:rPr>
              <a:t>Tourist destinations proximity</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a:solidFill>
                  <a:srgbClr val="434343"/>
                </a:solidFill>
                <a:latin typeface="Comfortaa"/>
                <a:ea typeface="Comfortaa"/>
                <a:cs typeface="Comfortaa"/>
                <a:sym typeface="Comfortaa"/>
              </a:rPr>
              <a:t>Vader Scores for written reviews AND summaries/descriptions</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u="sng">
                <a:solidFill>
                  <a:srgbClr val="434343"/>
                </a:solidFill>
                <a:latin typeface="Comfortaa"/>
                <a:ea typeface="Comfortaa"/>
                <a:cs typeface="Comfortaa"/>
                <a:sym typeface="Comfortaa"/>
              </a:rPr>
              <a:t>THE TARGET VARIABLE!</a:t>
            </a:r>
            <a:endParaRPr b="1" sz="1200" u="sng">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AutoNum type="arabicPeriod"/>
            </a:pPr>
            <a:r>
              <a:rPr b="1" lang="en" sz="1200">
                <a:solidFill>
                  <a:srgbClr val="434343"/>
                </a:solidFill>
                <a:latin typeface="Comfortaa"/>
                <a:ea typeface="Comfortaa"/>
                <a:cs typeface="Comfortaa"/>
                <a:sym typeface="Comfortaa"/>
              </a:rPr>
              <a:t>Others</a:t>
            </a:r>
            <a:endParaRPr b="1" sz="1200">
              <a:solidFill>
                <a:srgbClr val="434343"/>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64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 Amenities</a:t>
            </a:r>
            <a:endParaRPr>
              <a:solidFill>
                <a:schemeClr val="lt1"/>
              </a:solidFill>
              <a:highlight>
                <a:srgbClr val="FB6C6C"/>
              </a:highlight>
              <a:latin typeface="Oswald"/>
              <a:ea typeface="Oswald"/>
              <a:cs typeface="Oswald"/>
              <a:sym typeface="Oswald"/>
            </a:endParaRPr>
          </a:p>
        </p:txBody>
      </p:sp>
      <p:sp>
        <p:nvSpPr>
          <p:cNvPr id="107" name="Google Shape;107;p20"/>
          <p:cNvSpPr txBox="1"/>
          <p:nvPr/>
        </p:nvSpPr>
        <p:spPr>
          <a:xfrm>
            <a:off x="4572000" y="445025"/>
            <a:ext cx="2763300" cy="710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56 amenities</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Total amenities too</a:t>
            </a:r>
            <a:endParaRPr b="1" sz="1200">
              <a:solidFill>
                <a:srgbClr val="434343"/>
              </a:solidFill>
              <a:latin typeface="Comfortaa"/>
              <a:ea typeface="Comfortaa"/>
              <a:cs typeface="Comfortaa"/>
              <a:sym typeface="Comfortaa"/>
            </a:endParaRPr>
          </a:p>
        </p:txBody>
      </p:sp>
      <p:pic>
        <p:nvPicPr>
          <p:cNvPr id="108" name="Google Shape;108;p20"/>
          <p:cNvPicPr preferRelativeResize="0"/>
          <p:nvPr/>
        </p:nvPicPr>
        <p:blipFill>
          <a:blip r:embed="rId3">
            <a:alphaModFix/>
          </a:blip>
          <a:stretch>
            <a:fillRect/>
          </a:stretch>
        </p:blipFill>
        <p:spPr>
          <a:xfrm>
            <a:off x="311700" y="1317350"/>
            <a:ext cx="6871826" cy="321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64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FB6C6C"/>
                </a:highlight>
                <a:latin typeface="Oswald"/>
                <a:ea typeface="Oswald"/>
                <a:cs typeface="Oswald"/>
                <a:sym typeface="Oswald"/>
              </a:rPr>
              <a:t>Feature Engineering: Tube Proximity</a:t>
            </a:r>
            <a:endParaRPr>
              <a:solidFill>
                <a:schemeClr val="lt1"/>
              </a:solidFill>
              <a:highlight>
                <a:srgbClr val="FB6C6C"/>
              </a:highlight>
              <a:latin typeface="Oswald"/>
              <a:ea typeface="Oswald"/>
              <a:cs typeface="Oswald"/>
              <a:sym typeface="Oswald"/>
            </a:endParaRPr>
          </a:p>
        </p:txBody>
      </p:sp>
      <p:sp>
        <p:nvSpPr>
          <p:cNvPr id="114" name="Google Shape;114;p21"/>
          <p:cNvSpPr txBox="1"/>
          <p:nvPr/>
        </p:nvSpPr>
        <p:spPr>
          <a:xfrm>
            <a:off x="6118775" y="271850"/>
            <a:ext cx="2486400" cy="133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Boroughs aren’t enough - within each they can vary massively.</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What really matters? Convenience!</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Included Tube, DLR, Overground - but to an extent!</a:t>
            </a:r>
            <a:endParaRPr b="1" sz="1200">
              <a:solidFill>
                <a:srgbClr val="434343"/>
              </a:solidFill>
              <a:latin typeface="Comfortaa"/>
              <a:ea typeface="Comfortaa"/>
              <a:cs typeface="Comfortaa"/>
              <a:sym typeface="Comfortaa"/>
            </a:endParaRPr>
          </a:p>
          <a:p>
            <a:pPr indent="-304800" lvl="0" marL="457200" rtl="0" algn="l">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Tweak or drop distant listings</a:t>
            </a:r>
            <a:endParaRPr b="1" sz="1200">
              <a:solidFill>
                <a:srgbClr val="434343"/>
              </a:solidFill>
              <a:latin typeface="Comfortaa"/>
              <a:ea typeface="Comfortaa"/>
              <a:cs typeface="Comfortaa"/>
              <a:sym typeface="Comfortaa"/>
            </a:endParaRPr>
          </a:p>
        </p:txBody>
      </p:sp>
      <p:pic>
        <p:nvPicPr>
          <p:cNvPr id="115" name="Google Shape;115;p21"/>
          <p:cNvPicPr preferRelativeResize="0"/>
          <p:nvPr/>
        </p:nvPicPr>
        <p:blipFill>
          <a:blip r:embed="rId3">
            <a:alphaModFix/>
          </a:blip>
          <a:stretch>
            <a:fillRect/>
          </a:stretch>
        </p:blipFill>
        <p:spPr>
          <a:xfrm>
            <a:off x="0" y="1522475"/>
            <a:ext cx="5724843" cy="3130675"/>
          </a:xfrm>
          <a:prstGeom prst="rect">
            <a:avLst/>
          </a:prstGeom>
          <a:noFill/>
          <a:ln>
            <a:noFill/>
          </a:ln>
        </p:spPr>
      </p:pic>
      <p:pic>
        <p:nvPicPr>
          <p:cNvPr id="116" name="Google Shape;116;p21"/>
          <p:cNvPicPr preferRelativeResize="0"/>
          <p:nvPr/>
        </p:nvPicPr>
        <p:blipFill>
          <a:blip r:embed="rId4">
            <a:alphaModFix/>
          </a:blip>
          <a:stretch>
            <a:fillRect/>
          </a:stretch>
        </p:blipFill>
        <p:spPr>
          <a:xfrm>
            <a:off x="5724843" y="2571750"/>
            <a:ext cx="2961957" cy="19998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