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37"/>
  </p:notesMasterIdLst>
  <p:sldIdLst>
    <p:sldId id="368" r:id="rId4"/>
    <p:sldId id="303" r:id="rId5"/>
    <p:sldId id="367" r:id="rId6"/>
    <p:sldId id="371" r:id="rId7"/>
    <p:sldId id="372" r:id="rId8"/>
    <p:sldId id="373" r:id="rId9"/>
    <p:sldId id="374" r:id="rId10"/>
    <p:sldId id="375" r:id="rId11"/>
    <p:sldId id="370" r:id="rId12"/>
    <p:sldId id="376" r:id="rId13"/>
    <p:sldId id="377" r:id="rId14"/>
    <p:sldId id="378" r:id="rId15"/>
    <p:sldId id="379" r:id="rId16"/>
    <p:sldId id="380" r:id="rId17"/>
    <p:sldId id="381" r:id="rId18"/>
    <p:sldId id="382" r:id="rId19"/>
    <p:sldId id="383" r:id="rId20"/>
    <p:sldId id="384" r:id="rId21"/>
    <p:sldId id="385" r:id="rId22"/>
    <p:sldId id="386" r:id="rId23"/>
    <p:sldId id="388" r:id="rId24"/>
    <p:sldId id="387" r:id="rId25"/>
    <p:sldId id="389" r:id="rId26"/>
    <p:sldId id="390" r:id="rId27"/>
    <p:sldId id="391" r:id="rId28"/>
    <p:sldId id="393" r:id="rId29"/>
    <p:sldId id="394" r:id="rId30"/>
    <p:sldId id="392" r:id="rId31"/>
    <p:sldId id="395" r:id="rId32"/>
    <p:sldId id="396" r:id="rId33"/>
    <p:sldId id="398" r:id="rId34"/>
    <p:sldId id="397" r:id="rId35"/>
    <p:sldId id="369"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7328"/>
    <a:srgbClr val="44B3BE"/>
    <a:srgbClr val="4DB7C2"/>
    <a:srgbClr val="1671BA"/>
    <a:srgbClr val="0070C0"/>
    <a:srgbClr val="137A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16" autoAdjust="0"/>
    <p:restoredTop sz="94660"/>
  </p:normalViewPr>
  <p:slideViewPr>
    <p:cSldViewPr snapToGrid="0">
      <p:cViewPr varScale="1">
        <p:scale>
          <a:sx n="84" d="100"/>
          <a:sy n="84" d="100"/>
        </p:scale>
        <p:origin x="73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B7F4F9-7204-43E8-BDDE-62AA68893174}" type="datetimeFigureOut">
              <a:rPr lang="zh-CN" altLang="en-US" smtClean="0"/>
              <a:t>2018-11-18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0200D9-6A00-4FA7-9A7C-27C4EF7C17DC}" type="slidenum">
              <a:rPr lang="zh-CN" altLang="en-US" smtClean="0"/>
              <a:t>‹#›</a:t>
            </a:fld>
            <a:endParaRPr lang="zh-CN" altLang="en-US"/>
          </a:p>
        </p:txBody>
      </p:sp>
    </p:spTree>
    <p:extLst>
      <p:ext uri="{BB962C8B-B14F-4D97-AF65-F5344CB8AC3E}">
        <p14:creationId xmlns:p14="http://schemas.microsoft.com/office/powerpoint/2010/main" val="1930906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0200D9-6A00-4FA7-9A7C-27C4EF7C17DC}" type="slidenum">
              <a:rPr lang="zh-CN" altLang="en-US" smtClean="0"/>
              <a:t>2</a:t>
            </a:fld>
            <a:endParaRPr lang="zh-CN" altLang="en-US"/>
          </a:p>
        </p:txBody>
      </p:sp>
    </p:spTree>
    <p:extLst>
      <p:ext uri="{BB962C8B-B14F-4D97-AF65-F5344CB8AC3E}">
        <p14:creationId xmlns:p14="http://schemas.microsoft.com/office/powerpoint/2010/main" val="837496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73940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24979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82044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07300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77762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282167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49037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03730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324131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34480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956655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32369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750685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95846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67874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598050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34252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34851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99755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89761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41874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93380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13113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10529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B09BA2C-1F85-4ABD-9FBC-9B4EB39C926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5F676C59-B1F3-4D20-975C-E36712026D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302E6DB8-3AB9-427F-BCCB-EC2946C0DDD3}"/>
              </a:ext>
            </a:extLst>
          </p:cNvPr>
          <p:cNvSpPr>
            <a:spLocks noGrp="1"/>
          </p:cNvSpPr>
          <p:nvPr>
            <p:ph type="dt" sz="half" idx="10"/>
          </p:nvPr>
        </p:nvSpPr>
        <p:spPr/>
        <p:txBody>
          <a:bodyPr/>
          <a:lstStyle/>
          <a:p>
            <a:fld id="{E32B149E-AA64-4625-B0D4-CA866AF269E9}" type="datetimeFigureOut">
              <a:rPr lang="zh-CN" altLang="en-US" smtClean="0"/>
              <a:t>2018-11-18</a:t>
            </a:fld>
            <a:endParaRPr lang="zh-CN" altLang="en-US"/>
          </a:p>
        </p:txBody>
      </p:sp>
      <p:sp>
        <p:nvSpPr>
          <p:cNvPr id="5" name="页脚占位符 4">
            <a:extLst>
              <a:ext uri="{FF2B5EF4-FFF2-40B4-BE49-F238E27FC236}">
                <a16:creationId xmlns:a16="http://schemas.microsoft.com/office/drawing/2014/main" xmlns="" id="{95367258-E882-4F17-AC22-873B97E69F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760A2C93-2A6B-4812-AF89-A4F4ED9FA36D}"/>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4193758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548BFD-4D2F-4929-AA6F-6981E795B6C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7C5CCEC6-C93D-4FE3-8B24-9E9891995C3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DE72CBB4-ACCB-4AC9-A502-0D11D6D8E5FE}"/>
              </a:ext>
            </a:extLst>
          </p:cNvPr>
          <p:cNvSpPr>
            <a:spLocks noGrp="1"/>
          </p:cNvSpPr>
          <p:nvPr>
            <p:ph type="dt" sz="half" idx="10"/>
          </p:nvPr>
        </p:nvSpPr>
        <p:spPr/>
        <p:txBody>
          <a:bodyPr/>
          <a:lstStyle/>
          <a:p>
            <a:fld id="{E32B149E-AA64-4625-B0D4-CA866AF269E9}" type="datetimeFigureOut">
              <a:rPr lang="zh-CN" altLang="en-US" smtClean="0"/>
              <a:t>2018-11-18</a:t>
            </a:fld>
            <a:endParaRPr lang="zh-CN" altLang="en-US"/>
          </a:p>
        </p:txBody>
      </p:sp>
      <p:sp>
        <p:nvSpPr>
          <p:cNvPr id="5" name="页脚占位符 4">
            <a:extLst>
              <a:ext uri="{FF2B5EF4-FFF2-40B4-BE49-F238E27FC236}">
                <a16:creationId xmlns:a16="http://schemas.microsoft.com/office/drawing/2014/main" xmlns="" id="{DAFE9E48-0920-48E2-8382-2EA2F164BF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16EA7290-4B51-4C64-9B03-1D32416293F1}"/>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3226988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5D7D0EAC-4CF2-451B-B5AB-6995E82FAE7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35CA4E7A-A0A4-47AE-9F72-DE2D9EDC69F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8ECADAC3-6089-49D1-BC32-1087EB57A49D}"/>
              </a:ext>
            </a:extLst>
          </p:cNvPr>
          <p:cNvSpPr>
            <a:spLocks noGrp="1"/>
          </p:cNvSpPr>
          <p:nvPr>
            <p:ph type="dt" sz="half" idx="10"/>
          </p:nvPr>
        </p:nvSpPr>
        <p:spPr/>
        <p:txBody>
          <a:bodyPr/>
          <a:lstStyle/>
          <a:p>
            <a:fld id="{E32B149E-AA64-4625-B0D4-CA866AF269E9}" type="datetimeFigureOut">
              <a:rPr lang="zh-CN" altLang="en-US" smtClean="0"/>
              <a:t>2018-11-18</a:t>
            </a:fld>
            <a:endParaRPr lang="zh-CN" altLang="en-US"/>
          </a:p>
        </p:txBody>
      </p:sp>
      <p:sp>
        <p:nvSpPr>
          <p:cNvPr id="5" name="页脚占位符 4">
            <a:extLst>
              <a:ext uri="{FF2B5EF4-FFF2-40B4-BE49-F238E27FC236}">
                <a16:creationId xmlns:a16="http://schemas.microsoft.com/office/drawing/2014/main" xmlns="" id="{909F19D4-FB09-4961-BED7-1B2ADF1E65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6EA27294-1F20-438E-BBC8-99A7A9F94E9D}"/>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3383873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848DF4C-51B2-438F-A0D4-93B78E1766A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316E697B-0C6E-4726-B418-C539F28947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C29E79D7-34E0-4C76-8087-7CDCE66A7EE9}"/>
              </a:ext>
            </a:extLst>
          </p:cNvPr>
          <p:cNvSpPr>
            <a:spLocks noGrp="1"/>
          </p:cNvSpPr>
          <p:nvPr>
            <p:ph type="dt" sz="half" idx="10"/>
          </p:nvPr>
        </p:nvSpPr>
        <p:spPr/>
        <p:txBody>
          <a:bodyPr/>
          <a:lstStyle/>
          <a:p>
            <a:fld id="{D4A6D953-8157-4821-A8D6-E29669A9692F}" type="datetimeFigureOut">
              <a:rPr lang="zh-CN" altLang="en-US" smtClean="0"/>
              <a:t>2018-11-18</a:t>
            </a:fld>
            <a:endParaRPr lang="zh-CN" altLang="en-US"/>
          </a:p>
        </p:txBody>
      </p:sp>
      <p:sp>
        <p:nvSpPr>
          <p:cNvPr id="5" name="页脚占位符 4">
            <a:extLst>
              <a:ext uri="{FF2B5EF4-FFF2-40B4-BE49-F238E27FC236}">
                <a16:creationId xmlns:a16="http://schemas.microsoft.com/office/drawing/2014/main" xmlns="" id="{B474B4EC-BCFA-4468-AB8A-57B7CFE714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035F7683-D0B1-4CA2-A598-CB13C6FB4FB5}"/>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3112530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E25F1E5-AA85-452A-B07F-CF269D00D8C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71E3B438-62AA-4109-8EA9-291B28552C3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4D567647-9196-4060-B447-CE2999B6BB0C}"/>
              </a:ext>
            </a:extLst>
          </p:cNvPr>
          <p:cNvSpPr>
            <a:spLocks noGrp="1"/>
          </p:cNvSpPr>
          <p:nvPr>
            <p:ph type="dt" sz="half" idx="10"/>
          </p:nvPr>
        </p:nvSpPr>
        <p:spPr/>
        <p:txBody>
          <a:bodyPr/>
          <a:lstStyle/>
          <a:p>
            <a:fld id="{D4A6D953-8157-4821-A8D6-E29669A9692F}" type="datetimeFigureOut">
              <a:rPr lang="zh-CN" altLang="en-US" smtClean="0"/>
              <a:t>2018-11-18</a:t>
            </a:fld>
            <a:endParaRPr lang="zh-CN" altLang="en-US"/>
          </a:p>
        </p:txBody>
      </p:sp>
      <p:sp>
        <p:nvSpPr>
          <p:cNvPr id="5" name="页脚占位符 4">
            <a:extLst>
              <a:ext uri="{FF2B5EF4-FFF2-40B4-BE49-F238E27FC236}">
                <a16:creationId xmlns:a16="http://schemas.microsoft.com/office/drawing/2014/main" xmlns="" id="{F53F3CF0-949E-48E0-B3C9-F555D6BDB6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564FA65E-BBBD-427C-8716-ABC2EBA947A8}"/>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450257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798BF85-4CE6-4833-838A-DA40A42F1E0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E88FB37D-6861-4F4F-B213-7C8336E2BE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F8FA4A73-D893-498C-A49F-8CDBD57C285F}"/>
              </a:ext>
            </a:extLst>
          </p:cNvPr>
          <p:cNvSpPr>
            <a:spLocks noGrp="1"/>
          </p:cNvSpPr>
          <p:nvPr>
            <p:ph type="dt" sz="half" idx="10"/>
          </p:nvPr>
        </p:nvSpPr>
        <p:spPr/>
        <p:txBody>
          <a:bodyPr/>
          <a:lstStyle/>
          <a:p>
            <a:fld id="{D4A6D953-8157-4821-A8D6-E29669A9692F}" type="datetimeFigureOut">
              <a:rPr lang="zh-CN" altLang="en-US" smtClean="0"/>
              <a:t>2018-11-18</a:t>
            </a:fld>
            <a:endParaRPr lang="zh-CN" altLang="en-US"/>
          </a:p>
        </p:txBody>
      </p:sp>
      <p:sp>
        <p:nvSpPr>
          <p:cNvPr id="5" name="页脚占位符 4">
            <a:extLst>
              <a:ext uri="{FF2B5EF4-FFF2-40B4-BE49-F238E27FC236}">
                <a16:creationId xmlns:a16="http://schemas.microsoft.com/office/drawing/2014/main" xmlns="" id="{28DD53C7-74E9-4AB8-A5F2-7B5743F01C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EBA1C1FE-A350-4CFF-A0EE-BFDC935DC1C1}"/>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896834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D028DF5-A125-4C5C-9F76-216CFA86FCF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DA7E95CB-7EF3-4571-ACDB-6268C4281E9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C6705926-3610-45E3-831F-ED297B22C5D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848F26E5-0BCD-4C31-97E2-65D13CB011F1}"/>
              </a:ext>
            </a:extLst>
          </p:cNvPr>
          <p:cNvSpPr>
            <a:spLocks noGrp="1"/>
          </p:cNvSpPr>
          <p:nvPr>
            <p:ph type="dt" sz="half" idx="10"/>
          </p:nvPr>
        </p:nvSpPr>
        <p:spPr/>
        <p:txBody>
          <a:bodyPr/>
          <a:lstStyle/>
          <a:p>
            <a:fld id="{D4A6D953-8157-4821-A8D6-E29669A9692F}" type="datetimeFigureOut">
              <a:rPr lang="zh-CN" altLang="en-US" smtClean="0"/>
              <a:t>2018-11-18</a:t>
            </a:fld>
            <a:endParaRPr lang="zh-CN" altLang="en-US"/>
          </a:p>
        </p:txBody>
      </p:sp>
      <p:sp>
        <p:nvSpPr>
          <p:cNvPr id="6" name="页脚占位符 5">
            <a:extLst>
              <a:ext uri="{FF2B5EF4-FFF2-40B4-BE49-F238E27FC236}">
                <a16:creationId xmlns:a16="http://schemas.microsoft.com/office/drawing/2014/main" xmlns="" id="{2F4D42BA-F801-4D24-985E-D0BFF667FEF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D3F7B1B3-E20B-41DB-8BDD-4BF9BB38A191}"/>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2013311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A5C2ECD-C22E-4589-BBF0-66BAF77BF58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4A32DB78-93D9-4920-9D2F-6CA75B9F48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631F0CF6-4AD5-4248-95D7-519BC75744E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CFF146F5-2846-4713-9023-D52F3DE8C0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C1BC892B-FCAA-4B21-997B-094EB774949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66DF9937-55B0-4D3D-8820-F5E7A9248C34}"/>
              </a:ext>
            </a:extLst>
          </p:cNvPr>
          <p:cNvSpPr>
            <a:spLocks noGrp="1"/>
          </p:cNvSpPr>
          <p:nvPr>
            <p:ph type="dt" sz="half" idx="10"/>
          </p:nvPr>
        </p:nvSpPr>
        <p:spPr/>
        <p:txBody>
          <a:bodyPr/>
          <a:lstStyle/>
          <a:p>
            <a:fld id="{D4A6D953-8157-4821-A8D6-E29669A9692F}" type="datetimeFigureOut">
              <a:rPr lang="zh-CN" altLang="en-US" smtClean="0"/>
              <a:t>2018-11-18</a:t>
            </a:fld>
            <a:endParaRPr lang="zh-CN" altLang="en-US"/>
          </a:p>
        </p:txBody>
      </p:sp>
      <p:sp>
        <p:nvSpPr>
          <p:cNvPr id="8" name="页脚占位符 7">
            <a:extLst>
              <a:ext uri="{FF2B5EF4-FFF2-40B4-BE49-F238E27FC236}">
                <a16:creationId xmlns:a16="http://schemas.microsoft.com/office/drawing/2014/main" xmlns="" id="{D168B3FF-60D2-4B65-9221-760966AA8BF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87B729BC-EA9E-4C10-B52E-00D4CA83BF16}"/>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2966196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07B4EB7-27D0-496A-8DFB-981A3AAA409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18F1F93B-6AE5-4F13-BEB5-FB6687E95273}"/>
              </a:ext>
            </a:extLst>
          </p:cNvPr>
          <p:cNvSpPr>
            <a:spLocks noGrp="1"/>
          </p:cNvSpPr>
          <p:nvPr>
            <p:ph type="dt" sz="half" idx="10"/>
          </p:nvPr>
        </p:nvSpPr>
        <p:spPr/>
        <p:txBody>
          <a:bodyPr/>
          <a:lstStyle/>
          <a:p>
            <a:fld id="{D4A6D953-8157-4821-A8D6-E29669A9692F}" type="datetimeFigureOut">
              <a:rPr lang="zh-CN" altLang="en-US" smtClean="0"/>
              <a:t>2018-11-18</a:t>
            </a:fld>
            <a:endParaRPr lang="zh-CN" altLang="en-US"/>
          </a:p>
        </p:txBody>
      </p:sp>
      <p:sp>
        <p:nvSpPr>
          <p:cNvPr id="4" name="页脚占位符 3">
            <a:extLst>
              <a:ext uri="{FF2B5EF4-FFF2-40B4-BE49-F238E27FC236}">
                <a16:creationId xmlns:a16="http://schemas.microsoft.com/office/drawing/2014/main" xmlns="" id="{AD837AF8-CF43-4A6E-84D8-0C9F64B07B5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24CC05BB-6891-4A3E-B6D6-9545CEE7E91A}"/>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20821656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A5BF5525-B316-413F-AC9B-C1B4DB9378F8}"/>
              </a:ext>
            </a:extLst>
          </p:cNvPr>
          <p:cNvSpPr>
            <a:spLocks noGrp="1"/>
          </p:cNvSpPr>
          <p:nvPr>
            <p:ph type="dt" sz="half" idx="10"/>
          </p:nvPr>
        </p:nvSpPr>
        <p:spPr/>
        <p:txBody>
          <a:bodyPr/>
          <a:lstStyle/>
          <a:p>
            <a:fld id="{D4A6D953-8157-4821-A8D6-E29669A9692F}" type="datetimeFigureOut">
              <a:rPr lang="zh-CN" altLang="en-US" smtClean="0"/>
              <a:t>2018-11-18</a:t>
            </a:fld>
            <a:endParaRPr lang="zh-CN" altLang="en-US"/>
          </a:p>
        </p:txBody>
      </p:sp>
      <p:sp>
        <p:nvSpPr>
          <p:cNvPr id="3" name="页脚占位符 2">
            <a:extLst>
              <a:ext uri="{FF2B5EF4-FFF2-40B4-BE49-F238E27FC236}">
                <a16:creationId xmlns:a16="http://schemas.microsoft.com/office/drawing/2014/main" xmlns="" id="{61F14B26-5712-4DCB-8DA7-FEBD775AA92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EBACED20-8D10-472A-B5A8-1872683C05C0}"/>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19936024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2213F46-CC30-4A24-B173-C966AAB19F7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B6488EDE-17AB-4F9F-A3EC-3C30A77507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BD6003DA-3B6D-41C1-B9CF-7221F797DC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DEC9D215-03C4-498A-8040-6D5D562FD774}"/>
              </a:ext>
            </a:extLst>
          </p:cNvPr>
          <p:cNvSpPr>
            <a:spLocks noGrp="1"/>
          </p:cNvSpPr>
          <p:nvPr>
            <p:ph type="dt" sz="half" idx="10"/>
          </p:nvPr>
        </p:nvSpPr>
        <p:spPr/>
        <p:txBody>
          <a:bodyPr/>
          <a:lstStyle/>
          <a:p>
            <a:fld id="{D4A6D953-8157-4821-A8D6-E29669A9692F}" type="datetimeFigureOut">
              <a:rPr lang="zh-CN" altLang="en-US" smtClean="0"/>
              <a:t>2018-11-18</a:t>
            </a:fld>
            <a:endParaRPr lang="zh-CN" altLang="en-US"/>
          </a:p>
        </p:txBody>
      </p:sp>
      <p:sp>
        <p:nvSpPr>
          <p:cNvPr id="6" name="页脚占位符 5">
            <a:extLst>
              <a:ext uri="{FF2B5EF4-FFF2-40B4-BE49-F238E27FC236}">
                <a16:creationId xmlns:a16="http://schemas.microsoft.com/office/drawing/2014/main" xmlns="" id="{9F7E991F-D4D8-44A7-8AB1-C2AAF8F7C7C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2DB53CE7-25BF-47F2-BE59-A46E60794CF1}"/>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2256435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62D8DCD-EB6D-4209-8919-F1A3183629D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24624145-3AD6-459A-9F5B-A47373141E9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4D4776C5-C3F7-496D-A33B-80CDD4CC3A74}"/>
              </a:ext>
            </a:extLst>
          </p:cNvPr>
          <p:cNvSpPr>
            <a:spLocks noGrp="1"/>
          </p:cNvSpPr>
          <p:nvPr>
            <p:ph type="dt" sz="half" idx="10"/>
          </p:nvPr>
        </p:nvSpPr>
        <p:spPr/>
        <p:txBody>
          <a:bodyPr/>
          <a:lstStyle/>
          <a:p>
            <a:fld id="{E32B149E-AA64-4625-B0D4-CA866AF269E9}" type="datetimeFigureOut">
              <a:rPr lang="zh-CN" altLang="en-US" smtClean="0"/>
              <a:t>2018-11-18</a:t>
            </a:fld>
            <a:endParaRPr lang="zh-CN" altLang="en-US"/>
          </a:p>
        </p:txBody>
      </p:sp>
      <p:sp>
        <p:nvSpPr>
          <p:cNvPr id="5" name="页脚占位符 4">
            <a:extLst>
              <a:ext uri="{FF2B5EF4-FFF2-40B4-BE49-F238E27FC236}">
                <a16:creationId xmlns:a16="http://schemas.microsoft.com/office/drawing/2014/main" xmlns="" id="{399D49C4-5C12-4202-980B-198F08883C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626E9845-E41A-4488-BDCF-6D72BA7A9636}"/>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36640849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C991D11-28D8-4A10-9C87-33ABDA8F8D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134C0B5F-8D8A-4B0B-BEA9-9BBDCEDA82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B3315E4D-D88C-49A7-A110-2639F5FFE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CDC2FD09-6E70-4F2A-A298-93B03E639833}"/>
              </a:ext>
            </a:extLst>
          </p:cNvPr>
          <p:cNvSpPr>
            <a:spLocks noGrp="1"/>
          </p:cNvSpPr>
          <p:nvPr>
            <p:ph type="dt" sz="half" idx="10"/>
          </p:nvPr>
        </p:nvSpPr>
        <p:spPr/>
        <p:txBody>
          <a:bodyPr/>
          <a:lstStyle/>
          <a:p>
            <a:fld id="{D4A6D953-8157-4821-A8D6-E29669A9692F}" type="datetimeFigureOut">
              <a:rPr lang="zh-CN" altLang="en-US" smtClean="0"/>
              <a:t>2018-11-18</a:t>
            </a:fld>
            <a:endParaRPr lang="zh-CN" altLang="en-US"/>
          </a:p>
        </p:txBody>
      </p:sp>
      <p:sp>
        <p:nvSpPr>
          <p:cNvPr id="6" name="页脚占位符 5">
            <a:extLst>
              <a:ext uri="{FF2B5EF4-FFF2-40B4-BE49-F238E27FC236}">
                <a16:creationId xmlns:a16="http://schemas.microsoft.com/office/drawing/2014/main" xmlns="" id="{99C685A5-A440-4B8D-9B48-84325757DD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9E4FC961-E056-442B-B90A-DC4C34B7D65E}"/>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30610062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F1356B0-F2AC-4491-A5B9-648543AA4A4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C4869257-8A93-4BF1-B827-7315E8DDE29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41426952-7151-4E0B-9C39-2A2798808BF3}"/>
              </a:ext>
            </a:extLst>
          </p:cNvPr>
          <p:cNvSpPr>
            <a:spLocks noGrp="1"/>
          </p:cNvSpPr>
          <p:nvPr>
            <p:ph type="dt" sz="half" idx="10"/>
          </p:nvPr>
        </p:nvSpPr>
        <p:spPr/>
        <p:txBody>
          <a:bodyPr/>
          <a:lstStyle/>
          <a:p>
            <a:fld id="{D4A6D953-8157-4821-A8D6-E29669A9692F}" type="datetimeFigureOut">
              <a:rPr lang="zh-CN" altLang="en-US" smtClean="0"/>
              <a:t>2018-11-18</a:t>
            </a:fld>
            <a:endParaRPr lang="zh-CN" altLang="en-US"/>
          </a:p>
        </p:txBody>
      </p:sp>
      <p:sp>
        <p:nvSpPr>
          <p:cNvPr id="5" name="页脚占位符 4">
            <a:extLst>
              <a:ext uri="{FF2B5EF4-FFF2-40B4-BE49-F238E27FC236}">
                <a16:creationId xmlns:a16="http://schemas.microsoft.com/office/drawing/2014/main" xmlns="" id="{050F8C2E-845C-40E1-8484-5CD10C37D8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CC157B9F-A827-4B90-8C95-F14A07A8A4BE}"/>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36332377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CD5AE3B0-2A3E-4B70-BE9D-AFDDE540248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7A6EA2A5-7586-40B8-A50D-79D53E391DC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003BBFA4-2A69-4EC3-9A10-8F54044F76B3}"/>
              </a:ext>
            </a:extLst>
          </p:cNvPr>
          <p:cNvSpPr>
            <a:spLocks noGrp="1"/>
          </p:cNvSpPr>
          <p:nvPr>
            <p:ph type="dt" sz="half" idx="10"/>
          </p:nvPr>
        </p:nvSpPr>
        <p:spPr/>
        <p:txBody>
          <a:bodyPr/>
          <a:lstStyle/>
          <a:p>
            <a:fld id="{D4A6D953-8157-4821-A8D6-E29669A9692F}" type="datetimeFigureOut">
              <a:rPr lang="zh-CN" altLang="en-US" smtClean="0"/>
              <a:t>2018-11-18</a:t>
            </a:fld>
            <a:endParaRPr lang="zh-CN" altLang="en-US"/>
          </a:p>
        </p:txBody>
      </p:sp>
      <p:sp>
        <p:nvSpPr>
          <p:cNvPr id="5" name="页脚占位符 4">
            <a:extLst>
              <a:ext uri="{FF2B5EF4-FFF2-40B4-BE49-F238E27FC236}">
                <a16:creationId xmlns:a16="http://schemas.microsoft.com/office/drawing/2014/main" xmlns="" id="{622E2F8A-0B3A-4901-B081-8FA17E7674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1117F4D9-64E9-4A3F-B6A2-C00A152ED88A}"/>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12871690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ECFF41C-5074-4772-BE94-4B4100CA938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A352E31F-4068-4E70-8DBB-BDA8E816A9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DB11046B-913D-4BE4-BD5A-A97D044371C4}"/>
              </a:ext>
            </a:extLst>
          </p:cNvPr>
          <p:cNvSpPr>
            <a:spLocks noGrp="1"/>
          </p:cNvSpPr>
          <p:nvPr>
            <p:ph type="dt" sz="half" idx="10"/>
          </p:nvPr>
        </p:nvSpPr>
        <p:spPr/>
        <p:txBody>
          <a:bodyPr/>
          <a:lstStyle/>
          <a:p>
            <a:fld id="{B74FD975-078B-4F50-8DE3-912E5CB9B707}" type="datetimeFigureOut">
              <a:rPr lang="zh-CN" altLang="en-US" smtClean="0"/>
              <a:t>2018-11-18</a:t>
            </a:fld>
            <a:endParaRPr lang="zh-CN" altLang="en-US"/>
          </a:p>
        </p:txBody>
      </p:sp>
      <p:sp>
        <p:nvSpPr>
          <p:cNvPr id="5" name="页脚占位符 4">
            <a:extLst>
              <a:ext uri="{FF2B5EF4-FFF2-40B4-BE49-F238E27FC236}">
                <a16:creationId xmlns:a16="http://schemas.microsoft.com/office/drawing/2014/main" xmlns="" id="{92696E38-7060-4D6C-8984-6F2A0FABD9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C1621D80-53D7-466F-ADF9-86940DA7658C}"/>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42066473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CEDC37-2772-4BDB-AC13-94E68256FD7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023EF74F-C9E1-4C8F-BA0A-3B5CAD3674C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6BB25115-3067-45D7-A521-35B7B9FCD781}"/>
              </a:ext>
            </a:extLst>
          </p:cNvPr>
          <p:cNvSpPr>
            <a:spLocks noGrp="1"/>
          </p:cNvSpPr>
          <p:nvPr>
            <p:ph type="dt" sz="half" idx="10"/>
          </p:nvPr>
        </p:nvSpPr>
        <p:spPr/>
        <p:txBody>
          <a:bodyPr/>
          <a:lstStyle/>
          <a:p>
            <a:fld id="{B74FD975-078B-4F50-8DE3-912E5CB9B707}" type="datetimeFigureOut">
              <a:rPr lang="zh-CN" altLang="en-US" smtClean="0"/>
              <a:t>2018-11-18</a:t>
            </a:fld>
            <a:endParaRPr lang="zh-CN" altLang="en-US"/>
          </a:p>
        </p:txBody>
      </p:sp>
      <p:sp>
        <p:nvSpPr>
          <p:cNvPr id="5" name="页脚占位符 4">
            <a:extLst>
              <a:ext uri="{FF2B5EF4-FFF2-40B4-BE49-F238E27FC236}">
                <a16:creationId xmlns:a16="http://schemas.microsoft.com/office/drawing/2014/main" xmlns="" id="{86F68B4A-5EBA-407F-9A4B-2321526932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B3AFF913-17B5-43EC-A8EE-BB97B10A9D91}"/>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16842468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2D8C4F9-31C1-4010-AD68-ADB5E123CDA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CDB31E2A-4BE6-433E-81D3-72E020CFF0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3FE63942-278A-4028-B43D-AD360897EBA0}"/>
              </a:ext>
            </a:extLst>
          </p:cNvPr>
          <p:cNvSpPr>
            <a:spLocks noGrp="1"/>
          </p:cNvSpPr>
          <p:nvPr>
            <p:ph type="dt" sz="half" idx="10"/>
          </p:nvPr>
        </p:nvSpPr>
        <p:spPr/>
        <p:txBody>
          <a:bodyPr/>
          <a:lstStyle/>
          <a:p>
            <a:fld id="{B74FD975-078B-4F50-8DE3-912E5CB9B707}" type="datetimeFigureOut">
              <a:rPr lang="zh-CN" altLang="en-US" smtClean="0"/>
              <a:t>2018-11-18</a:t>
            </a:fld>
            <a:endParaRPr lang="zh-CN" altLang="en-US"/>
          </a:p>
        </p:txBody>
      </p:sp>
      <p:sp>
        <p:nvSpPr>
          <p:cNvPr id="5" name="页脚占位符 4">
            <a:extLst>
              <a:ext uri="{FF2B5EF4-FFF2-40B4-BE49-F238E27FC236}">
                <a16:creationId xmlns:a16="http://schemas.microsoft.com/office/drawing/2014/main" xmlns="" id="{51A846AF-EBC8-4D9C-BEEF-14C2C84477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7FF71166-5DC9-4436-A57C-D8D3A1DB438C}"/>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26820603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2AD414A-0A66-44B4-9CE7-62CAD505AF4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1A62C102-1F3D-4459-AF56-8DEA1F97CA4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75C97777-48D0-422F-9333-ED12CEF42BA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FB536B72-2E91-481B-9C63-1E24B18B86BF}"/>
              </a:ext>
            </a:extLst>
          </p:cNvPr>
          <p:cNvSpPr>
            <a:spLocks noGrp="1"/>
          </p:cNvSpPr>
          <p:nvPr>
            <p:ph type="dt" sz="half" idx="10"/>
          </p:nvPr>
        </p:nvSpPr>
        <p:spPr/>
        <p:txBody>
          <a:bodyPr/>
          <a:lstStyle/>
          <a:p>
            <a:fld id="{B74FD975-078B-4F50-8DE3-912E5CB9B707}" type="datetimeFigureOut">
              <a:rPr lang="zh-CN" altLang="en-US" smtClean="0"/>
              <a:t>2018-11-18</a:t>
            </a:fld>
            <a:endParaRPr lang="zh-CN" altLang="en-US"/>
          </a:p>
        </p:txBody>
      </p:sp>
      <p:sp>
        <p:nvSpPr>
          <p:cNvPr id="6" name="页脚占位符 5">
            <a:extLst>
              <a:ext uri="{FF2B5EF4-FFF2-40B4-BE49-F238E27FC236}">
                <a16:creationId xmlns:a16="http://schemas.microsoft.com/office/drawing/2014/main" xmlns="" id="{91064A22-4436-492B-AF0D-27B32AD380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7E8A38BF-D632-4FFB-9D52-8AB0A5B24E53}"/>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18587415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D05C15C-28EA-458C-BB61-C278D416E13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C05C8B0D-0AB5-48DD-9B12-72C19521C2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8E1330BE-B250-4B63-8569-FC6B9B8052A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E0F5E2EA-7ACB-48D2-8C53-4995F813B4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CA924CC3-3794-42C6-BDE4-352AF4045FD2}"/>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6757DA1C-1E0A-449B-BF93-A01381D2B3E1}"/>
              </a:ext>
            </a:extLst>
          </p:cNvPr>
          <p:cNvSpPr>
            <a:spLocks noGrp="1"/>
          </p:cNvSpPr>
          <p:nvPr>
            <p:ph type="dt" sz="half" idx="10"/>
          </p:nvPr>
        </p:nvSpPr>
        <p:spPr/>
        <p:txBody>
          <a:bodyPr/>
          <a:lstStyle/>
          <a:p>
            <a:fld id="{B74FD975-078B-4F50-8DE3-912E5CB9B707}" type="datetimeFigureOut">
              <a:rPr lang="zh-CN" altLang="en-US" smtClean="0"/>
              <a:t>2018-11-18</a:t>
            </a:fld>
            <a:endParaRPr lang="zh-CN" altLang="en-US"/>
          </a:p>
        </p:txBody>
      </p:sp>
      <p:sp>
        <p:nvSpPr>
          <p:cNvPr id="8" name="页脚占位符 7">
            <a:extLst>
              <a:ext uri="{FF2B5EF4-FFF2-40B4-BE49-F238E27FC236}">
                <a16:creationId xmlns:a16="http://schemas.microsoft.com/office/drawing/2014/main" xmlns="" id="{0A750271-25A4-4388-B15F-E37E26FF2FE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E09B28A2-B373-46B5-AE84-5B4243FB30B9}"/>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39788008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8FA46F7-523F-4FB0-8CEF-8AFB658C64F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157FA6CD-BFF1-499C-8BD8-3BFB5590F259}"/>
              </a:ext>
            </a:extLst>
          </p:cNvPr>
          <p:cNvSpPr>
            <a:spLocks noGrp="1"/>
          </p:cNvSpPr>
          <p:nvPr>
            <p:ph type="dt" sz="half" idx="10"/>
          </p:nvPr>
        </p:nvSpPr>
        <p:spPr/>
        <p:txBody>
          <a:bodyPr/>
          <a:lstStyle/>
          <a:p>
            <a:fld id="{B74FD975-078B-4F50-8DE3-912E5CB9B707}" type="datetimeFigureOut">
              <a:rPr lang="zh-CN" altLang="en-US" smtClean="0"/>
              <a:t>2018-11-18</a:t>
            </a:fld>
            <a:endParaRPr lang="zh-CN" altLang="en-US"/>
          </a:p>
        </p:txBody>
      </p:sp>
      <p:sp>
        <p:nvSpPr>
          <p:cNvPr id="4" name="页脚占位符 3">
            <a:extLst>
              <a:ext uri="{FF2B5EF4-FFF2-40B4-BE49-F238E27FC236}">
                <a16:creationId xmlns:a16="http://schemas.microsoft.com/office/drawing/2014/main" xmlns="" id="{51E4CAB0-812E-4A94-A4F7-1AD978C9FCD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BD5FE971-C967-430E-81AB-C47095993CAD}"/>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3039210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A3BBD10F-3614-4C34-8C97-492E09E4BC5D}"/>
              </a:ext>
            </a:extLst>
          </p:cNvPr>
          <p:cNvSpPr>
            <a:spLocks noGrp="1"/>
          </p:cNvSpPr>
          <p:nvPr>
            <p:ph type="dt" sz="half" idx="10"/>
          </p:nvPr>
        </p:nvSpPr>
        <p:spPr/>
        <p:txBody>
          <a:bodyPr/>
          <a:lstStyle/>
          <a:p>
            <a:fld id="{B74FD975-078B-4F50-8DE3-912E5CB9B707}" type="datetimeFigureOut">
              <a:rPr lang="zh-CN" altLang="en-US" smtClean="0"/>
              <a:t>2018-11-18</a:t>
            </a:fld>
            <a:endParaRPr lang="zh-CN" altLang="en-US"/>
          </a:p>
        </p:txBody>
      </p:sp>
      <p:sp>
        <p:nvSpPr>
          <p:cNvPr id="3" name="页脚占位符 2">
            <a:extLst>
              <a:ext uri="{FF2B5EF4-FFF2-40B4-BE49-F238E27FC236}">
                <a16:creationId xmlns:a16="http://schemas.microsoft.com/office/drawing/2014/main" xmlns="" id="{07386175-EF64-4393-8793-E4CD85BC04B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20604B7D-46E3-4E39-A5C7-67E587B15536}"/>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219934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321BECB-08AB-4467-BBB1-E4EFA149A99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0127E639-9C04-4DC2-B118-932E28C6B4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8226FC06-181F-46AB-A39A-87D0BEB86FF5}"/>
              </a:ext>
            </a:extLst>
          </p:cNvPr>
          <p:cNvSpPr>
            <a:spLocks noGrp="1"/>
          </p:cNvSpPr>
          <p:nvPr>
            <p:ph type="dt" sz="half" idx="10"/>
          </p:nvPr>
        </p:nvSpPr>
        <p:spPr/>
        <p:txBody>
          <a:bodyPr/>
          <a:lstStyle/>
          <a:p>
            <a:fld id="{E32B149E-AA64-4625-B0D4-CA866AF269E9}" type="datetimeFigureOut">
              <a:rPr lang="zh-CN" altLang="en-US" smtClean="0"/>
              <a:t>2018-11-18</a:t>
            </a:fld>
            <a:endParaRPr lang="zh-CN" altLang="en-US"/>
          </a:p>
        </p:txBody>
      </p:sp>
      <p:sp>
        <p:nvSpPr>
          <p:cNvPr id="5" name="页脚占位符 4">
            <a:extLst>
              <a:ext uri="{FF2B5EF4-FFF2-40B4-BE49-F238E27FC236}">
                <a16:creationId xmlns:a16="http://schemas.microsoft.com/office/drawing/2014/main" xmlns="" id="{65B27B72-7CF4-4180-BF22-C78E5EA059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8ED7DF95-9ACD-4332-AF72-8072F83A1ADF}"/>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3456294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4401A1C-4593-4829-8607-BA3B178620A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CEE011D5-C817-4239-9D5D-0B0A517482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EDC1362F-F249-426B-8405-0D10546D37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36747E8E-B829-41C7-8037-1713423B12D4}"/>
              </a:ext>
            </a:extLst>
          </p:cNvPr>
          <p:cNvSpPr>
            <a:spLocks noGrp="1"/>
          </p:cNvSpPr>
          <p:nvPr>
            <p:ph type="dt" sz="half" idx="10"/>
          </p:nvPr>
        </p:nvSpPr>
        <p:spPr/>
        <p:txBody>
          <a:bodyPr/>
          <a:lstStyle/>
          <a:p>
            <a:fld id="{B74FD975-078B-4F50-8DE3-912E5CB9B707}" type="datetimeFigureOut">
              <a:rPr lang="zh-CN" altLang="en-US" smtClean="0"/>
              <a:t>2018-11-18</a:t>
            </a:fld>
            <a:endParaRPr lang="zh-CN" altLang="en-US"/>
          </a:p>
        </p:txBody>
      </p:sp>
      <p:sp>
        <p:nvSpPr>
          <p:cNvPr id="6" name="页脚占位符 5">
            <a:extLst>
              <a:ext uri="{FF2B5EF4-FFF2-40B4-BE49-F238E27FC236}">
                <a16:creationId xmlns:a16="http://schemas.microsoft.com/office/drawing/2014/main" xmlns="" id="{75A6DE87-6A88-4D21-8DF0-25BC2241649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49C1F713-4285-440E-84FE-12ABA88BBBCC}"/>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36251126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349C1D3-16A7-49AD-BC77-CE978D07CBD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DE9B3D6C-5E3F-4500-9AC6-D82D0B7474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13D9403E-B3FA-4BCD-A5AA-165E8DAEBB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D706D1A1-6FDB-472D-98C0-2E34E6038B78}"/>
              </a:ext>
            </a:extLst>
          </p:cNvPr>
          <p:cNvSpPr>
            <a:spLocks noGrp="1"/>
          </p:cNvSpPr>
          <p:nvPr>
            <p:ph type="dt" sz="half" idx="10"/>
          </p:nvPr>
        </p:nvSpPr>
        <p:spPr/>
        <p:txBody>
          <a:bodyPr/>
          <a:lstStyle/>
          <a:p>
            <a:fld id="{B74FD975-078B-4F50-8DE3-912E5CB9B707}" type="datetimeFigureOut">
              <a:rPr lang="zh-CN" altLang="en-US" smtClean="0"/>
              <a:t>2018-11-18</a:t>
            </a:fld>
            <a:endParaRPr lang="zh-CN" altLang="en-US"/>
          </a:p>
        </p:txBody>
      </p:sp>
      <p:sp>
        <p:nvSpPr>
          <p:cNvPr id="6" name="页脚占位符 5">
            <a:extLst>
              <a:ext uri="{FF2B5EF4-FFF2-40B4-BE49-F238E27FC236}">
                <a16:creationId xmlns:a16="http://schemas.microsoft.com/office/drawing/2014/main" xmlns="" id="{2CDC5D53-1E7E-460D-9CAC-00DC1D61CE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EC31BC5A-3B56-4F0F-9768-865F8A29D021}"/>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28159506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C006751-C435-40CC-9363-7219420B377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6AAF5BA8-7580-4F45-A135-37ED5CE92EA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7D4D87B1-7B5E-4995-BF95-AF90E034952B}"/>
              </a:ext>
            </a:extLst>
          </p:cNvPr>
          <p:cNvSpPr>
            <a:spLocks noGrp="1"/>
          </p:cNvSpPr>
          <p:nvPr>
            <p:ph type="dt" sz="half" idx="10"/>
          </p:nvPr>
        </p:nvSpPr>
        <p:spPr/>
        <p:txBody>
          <a:bodyPr/>
          <a:lstStyle/>
          <a:p>
            <a:fld id="{B74FD975-078B-4F50-8DE3-912E5CB9B707}" type="datetimeFigureOut">
              <a:rPr lang="zh-CN" altLang="en-US" smtClean="0"/>
              <a:t>2018-11-18</a:t>
            </a:fld>
            <a:endParaRPr lang="zh-CN" altLang="en-US"/>
          </a:p>
        </p:txBody>
      </p:sp>
      <p:sp>
        <p:nvSpPr>
          <p:cNvPr id="5" name="页脚占位符 4">
            <a:extLst>
              <a:ext uri="{FF2B5EF4-FFF2-40B4-BE49-F238E27FC236}">
                <a16:creationId xmlns:a16="http://schemas.microsoft.com/office/drawing/2014/main" xmlns="" id="{09F529C0-2D83-4ED0-8479-E2F7267794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1E4B1CED-DD16-4B7A-8ECF-85D0F03753D6}"/>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13891461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5351920A-489F-4767-A271-5D27EF3CCC7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480C3A2A-DF8E-47C7-A431-4AC9F1D1E6E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3DBE9182-8BA8-4608-A098-65A3FF4ACE35}"/>
              </a:ext>
            </a:extLst>
          </p:cNvPr>
          <p:cNvSpPr>
            <a:spLocks noGrp="1"/>
          </p:cNvSpPr>
          <p:nvPr>
            <p:ph type="dt" sz="half" idx="10"/>
          </p:nvPr>
        </p:nvSpPr>
        <p:spPr/>
        <p:txBody>
          <a:bodyPr/>
          <a:lstStyle/>
          <a:p>
            <a:fld id="{B74FD975-078B-4F50-8DE3-912E5CB9B707}" type="datetimeFigureOut">
              <a:rPr lang="zh-CN" altLang="en-US" smtClean="0"/>
              <a:t>2018-11-18</a:t>
            </a:fld>
            <a:endParaRPr lang="zh-CN" altLang="en-US"/>
          </a:p>
        </p:txBody>
      </p:sp>
      <p:sp>
        <p:nvSpPr>
          <p:cNvPr id="5" name="页脚占位符 4">
            <a:extLst>
              <a:ext uri="{FF2B5EF4-FFF2-40B4-BE49-F238E27FC236}">
                <a16:creationId xmlns:a16="http://schemas.microsoft.com/office/drawing/2014/main" xmlns="" id="{A76ACDC4-6715-4CB0-9576-A7AFADC63E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52AD478F-A86E-4A89-8DBB-4E008CB7FFB8}"/>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3359049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9B5A7C-FEEA-43AA-9D35-28F08EFE28D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9D74D922-8605-489F-A7EE-117763BA95F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0DF66148-BC89-4A56-B3BB-A77CA7AF0C1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EB9B945E-75C9-403A-B569-DA59CE67AF64}"/>
              </a:ext>
            </a:extLst>
          </p:cNvPr>
          <p:cNvSpPr>
            <a:spLocks noGrp="1"/>
          </p:cNvSpPr>
          <p:nvPr>
            <p:ph type="dt" sz="half" idx="10"/>
          </p:nvPr>
        </p:nvSpPr>
        <p:spPr/>
        <p:txBody>
          <a:bodyPr/>
          <a:lstStyle/>
          <a:p>
            <a:fld id="{E32B149E-AA64-4625-B0D4-CA866AF269E9}" type="datetimeFigureOut">
              <a:rPr lang="zh-CN" altLang="en-US" smtClean="0"/>
              <a:t>2018-11-18</a:t>
            </a:fld>
            <a:endParaRPr lang="zh-CN" altLang="en-US"/>
          </a:p>
        </p:txBody>
      </p:sp>
      <p:sp>
        <p:nvSpPr>
          <p:cNvPr id="6" name="页脚占位符 5">
            <a:extLst>
              <a:ext uri="{FF2B5EF4-FFF2-40B4-BE49-F238E27FC236}">
                <a16:creationId xmlns:a16="http://schemas.microsoft.com/office/drawing/2014/main" xmlns="" id="{C187057D-0AA6-4D7E-8C8D-EF4356544A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480A0115-C054-444F-8FDC-47EFB0DFF82F}"/>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3187926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0B7B2A2-E54C-4637-BC06-CC3B74234C2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5CA44BDB-725E-45A0-8771-FE8239B7A9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6CCD5650-2445-4BC7-8CB1-4840F1ED841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50715D93-FCEF-4C37-8075-11BF993D40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18C6159E-3FC3-4DE2-82AA-26B9FA92F87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0A119C0C-DAC6-4863-8CA7-D317A0C58B93}"/>
              </a:ext>
            </a:extLst>
          </p:cNvPr>
          <p:cNvSpPr>
            <a:spLocks noGrp="1"/>
          </p:cNvSpPr>
          <p:nvPr>
            <p:ph type="dt" sz="half" idx="10"/>
          </p:nvPr>
        </p:nvSpPr>
        <p:spPr/>
        <p:txBody>
          <a:bodyPr/>
          <a:lstStyle/>
          <a:p>
            <a:fld id="{E32B149E-AA64-4625-B0D4-CA866AF269E9}" type="datetimeFigureOut">
              <a:rPr lang="zh-CN" altLang="en-US" smtClean="0"/>
              <a:t>2018-11-18</a:t>
            </a:fld>
            <a:endParaRPr lang="zh-CN" altLang="en-US"/>
          </a:p>
        </p:txBody>
      </p:sp>
      <p:sp>
        <p:nvSpPr>
          <p:cNvPr id="8" name="页脚占位符 7">
            <a:extLst>
              <a:ext uri="{FF2B5EF4-FFF2-40B4-BE49-F238E27FC236}">
                <a16:creationId xmlns:a16="http://schemas.microsoft.com/office/drawing/2014/main" xmlns="" id="{0103563A-6832-45AF-97E0-11B90312ABE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A6A72C81-AF86-4400-A8D4-E61324EA1C5B}"/>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2076302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378245B-2A8E-4BEE-8A4E-14265B83488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37589635-1E61-489F-BAA3-0DFD98062059}"/>
              </a:ext>
            </a:extLst>
          </p:cNvPr>
          <p:cNvSpPr>
            <a:spLocks noGrp="1"/>
          </p:cNvSpPr>
          <p:nvPr>
            <p:ph type="dt" sz="half" idx="10"/>
          </p:nvPr>
        </p:nvSpPr>
        <p:spPr/>
        <p:txBody>
          <a:bodyPr/>
          <a:lstStyle/>
          <a:p>
            <a:fld id="{E32B149E-AA64-4625-B0D4-CA866AF269E9}" type="datetimeFigureOut">
              <a:rPr lang="zh-CN" altLang="en-US" smtClean="0"/>
              <a:t>2018-11-18</a:t>
            </a:fld>
            <a:endParaRPr lang="zh-CN" altLang="en-US"/>
          </a:p>
        </p:txBody>
      </p:sp>
      <p:sp>
        <p:nvSpPr>
          <p:cNvPr id="4" name="页脚占位符 3">
            <a:extLst>
              <a:ext uri="{FF2B5EF4-FFF2-40B4-BE49-F238E27FC236}">
                <a16:creationId xmlns:a16="http://schemas.microsoft.com/office/drawing/2014/main" xmlns="" id="{CF8E7C45-3E6D-4093-855D-161B1F4F3F1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87B2C7D3-283E-4587-8C23-412E89AE8DEA}"/>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1530753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CB28D9AB-F3A2-4A69-947C-8B7BA0090A65}"/>
              </a:ext>
            </a:extLst>
          </p:cNvPr>
          <p:cNvSpPr>
            <a:spLocks noGrp="1"/>
          </p:cNvSpPr>
          <p:nvPr>
            <p:ph type="dt" sz="half" idx="10"/>
          </p:nvPr>
        </p:nvSpPr>
        <p:spPr/>
        <p:txBody>
          <a:bodyPr/>
          <a:lstStyle/>
          <a:p>
            <a:fld id="{E32B149E-AA64-4625-B0D4-CA866AF269E9}" type="datetimeFigureOut">
              <a:rPr lang="zh-CN" altLang="en-US" smtClean="0"/>
              <a:t>2018-11-18</a:t>
            </a:fld>
            <a:endParaRPr lang="zh-CN" altLang="en-US"/>
          </a:p>
        </p:txBody>
      </p:sp>
      <p:sp>
        <p:nvSpPr>
          <p:cNvPr id="3" name="页脚占位符 2">
            <a:extLst>
              <a:ext uri="{FF2B5EF4-FFF2-40B4-BE49-F238E27FC236}">
                <a16:creationId xmlns:a16="http://schemas.microsoft.com/office/drawing/2014/main" xmlns="" id="{5B71652B-E2B2-4201-B322-816EE297250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6EBCF971-C3A9-410D-9AF7-BB5E45D6573E}"/>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332971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8933DCE-B736-423B-93B5-497C9114CC6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DA1E86B7-8110-48CE-A599-E99125C239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F1D09E47-889B-4518-ADC6-51BF2ACC0F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A6DDF8F7-1AA8-4471-842C-F3C675EBCB5D}"/>
              </a:ext>
            </a:extLst>
          </p:cNvPr>
          <p:cNvSpPr>
            <a:spLocks noGrp="1"/>
          </p:cNvSpPr>
          <p:nvPr>
            <p:ph type="dt" sz="half" idx="10"/>
          </p:nvPr>
        </p:nvSpPr>
        <p:spPr/>
        <p:txBody>
          <a:bodyPr/>
          <a:lstStyle/>
          <a:p>
            <a:fld id="{E32B149E-AA64-4625-B0D4-CA866AF269E9}" type="datetimeFigureOut">
              <a:rPr lang="zh-CN" altLang="en-US" smtClean="0"/>
              <a:t>2018-11-18</a:t>
            </a:fld>
            <a:endParaRPr lang="zh-CN" altLang="en-US"/>
          </a:p>
        </p:txBody>
      </p:sp>
      <p:sp>
        <p:nvSpPr>
          <p:cNvPr id="6" name="页脚占位符 5">
            <a:extLst>
              <a:ext uri="{FF2B5EF4-FFF2-40B4-BE49-F238E27FC236}">
                <a16:creationId xmlns:a16="http://schemas.microsoft.com/office/drawing/2014/main" xmlns="" id="{0683A8B9-ECA6-4C93-B6C8-7E3020AACA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5E5B7645-2716-4AA0-8D31-458B3784E214}"/>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1241831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32479CE-187F-4520-B50A-490B4AA01D9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E04B73BA-D6C4-4004-AA4E-84F425999F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E64F2BB3-D74D-4229-BC06-FC18A0029A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E3B3C1A0-E47A-43D7-B66E-E38735FDD27C}"/>
              </a:ext>
            </a:extLst>
          </p:cNvPr>
          <p:cNvSpPr>
            <a:spLocks noGrp="1"/>
          </p:cNvSpPr>
          <p:nvPr>
            <p:ph type="dt" sz="half" idx="10"/>
          </p:nvPr>
        </p:nvSpPr>
        <p:spPr/>
        <p:txBody>
          <a:bodyPr/>
          <a:lstStyle/>
          <a:p>
            <a:fld id="{E32B149E-AA64-4625-B0D4-CA866AF269E9}" type="datetimeFigureOut">
              <a:rPr lang="zh-CN" altLang="en-US" smtClean="0"/>
              <a:t>2018-11-18</a:t>
            </a:fld>
            <a:endParaRPr lang="zh-CN" altLang="en-US"/>
          </a:p>
        </p:txBody>
      </p:sp>
      <p:sp>
        <p:nvSpPr>
          <p:cNvPr id="6" name="页脚占位符 5">
            <a:extLst>
              <a:ext uri="{FF2B5EF4-FFF2-40B4-BE49-F238E27FC236}">
                <a16:creationId xmlns:a16="http://schemas.microsoft.com/office/drawing/2014/main" xmlns="" id="{04D5EE6E-59DB-4735-9EA6-A2572A4C62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65976A12-D5DB-4C13-9571-BEB2400FD48E}"/>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110414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96C285D0-9E37-4AA4-A2E0-998AFF307B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CCB2C99D-E2F1-47F7-923D-C4E6B103ED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D393FACE-E22F-4496-9F30-C65B106AE5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B149E-AA64-4625-B0D4-CA866AF269E9}" type="datetimeFigureOut">
              <a:rPr lang="zh-CN" altLang="en-US" smtClean="0"/>
              <a:t>2018-11-18</a:t>
            </a:fld>
            <a:endParaRPr lang="zh-CN" altLang="en-US"/>
          </a:p>
        </p:txBody>
      </p:sp>
      <p:sp>
        <p:nvSpPr>
          <p:cNvPr id="5" name="页脚占位符 4">
            <a:extLst>
              <a:ext uri="{FF2B5EF4-FFF2-40B4-BE49-F238E27FC236}">
                <a16:creationId xmlns:a16="http://schemas.microsoft.com/office/drawing/2014/main" xmlns="" id="{7BF61B98-4836-4626-ABA3-CC61A1B7B2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89EBA5A0-E804-42B7-AFE5-4F05887C11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5C27C7-508C-4616-AC6F-4602337F0041}" type="slidenum">
              <a:rPr lang="zh-CN" altLang="en-US" smtClean="0"/>
              <a:t>‹#›</a:t>
            </a:fld>
            <a:endParaRPr lang="zh-CN" altLang="en-US"/>
          </a:p>
        </p:txBody>
      </p:sp>
      <p:pic>
        <p:nvPicPr>
          <p:cNvPr id="7" name="图片 1"/>
          <p:cNvPicPr>
            <a:picLocks noChangeAspect="1"/>
          </p:cNvPicPr>
          <p:nvPr userDrawn="1"/>
        </p:nvPicPr>
        <p:blipFill>
          <a:blip r:embed="rId13" cstate="print">
            <a:extLst>
              <a:ext uri="{28A0092B-C50C-407E-A947-70E740481C1C}">
                <a14:useLocalDpi xmlns:a14="http://schemas.microsoft.com/office/drawing/2010/main" val="0"/>
              </a:ext>
            </a:extLst>
          </a:blip>
          <a:srcRect t="32001" b="33501"/>
          <a:stretch>
            <a:fillRect/>
          </a:stretch>
        </p:blipFill>
        <p:spPr bwMode="auto">
          <a:xfrm>
            <a:off x="9956800" y="5081"/>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067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999DD6D1-ACD6-4400-BEA9-48D486EEC9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06502505-AA2E-415B-BD25-F7506B91FC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561205AC-CB78-4BFC-B7F6-4DA549E984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6D953-8157-4821-A8D6-E29669A9692F}" type="datetimeFigureOut">
              <a:rPr lang="zh-CN" altLang="en-US" smtClean="0"/>
              <a:t>2018-11-18</a:t>
            </a:fld>
            <a:endParaRPr lang="zh-CN" altLang="en-US"/>
          </a:p>
        </p:txBody>
      </p:sp>
      <p:sp>
        <p:nvSpPr>
          <p:cNvPr id="5" name="页脚占位符 4">
            <a:extLst>
              <a:ext uri="{FF2B5EF4-FFF2-40B4-BE49-F238E27FC236}">
                <a16:creationId xmlns:a16="http://schemas.microsoft.com/office/drawing/2014/main" xmlns="" id="{336E94B1-38E9-4822-83A0-C22468DE98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356DC384-23DE-4B28-8B83-4828A7164B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7DB788-EF9E-4E92-99B2-20B4C1631A92}" type="slidenum">
              <a:rPr lang="zh-CN" altLang="en-US" smtClean="0"/>
              <a:t>‹#›</a:t>
            </a:fld>
            <a:endParaRPr lang="zh-CN" altLang="en-US"/>
          </a:p>
        </p:txBody>
      </p:sp>
      <p:pic>
        <p:nvPicPr>
          <p:cNvPr id="7" name="图片 1"/>
          <p:cNvPicPr>
            <a:picLocks noChangeAspect="1"/>
          </p:cNvPicPr>
          <p:nvPr userDrawn="1"/>
        </p:nvPicPr>
        <p:blipFill>
          <a:blip r:embed="rId13" cstate="print">
            <a:extLst>
              <a:ext uri="{28A0092B-C50C-407E-A947-70E740481C1C}">
                <a14:useLocalDpi xmlns:a14="http://schemas.microsoft.com/office/drawing/2010/main" val="0"/>
              </a:ext>
            </a:extLst>
          </a:blip>
          <a:srcRect t="32001" b="33501"/>
          <a:stretch>
            <a:fillRect/>
          </a:stretch>
        </p:blipFill>
        <p:spPr bwMode="auto">
          <a:xfrm>
            <a:off x="9956800" y="5081"/>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19237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24F26DC0-EB35-4D27-9DCE-B656D3C1A2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237BFD85-5619-441A-842A-5AE2A5EED1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766828DF-3D74-42BA-9B6B-AC1C12B8EF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4FD975-078B-4F50-8DE3-912E5CB9B707}" type="datetimeFigureOut">
              <a:rPr lang="zh-CN" altLang="en-US" smtClean="0"/>
              <a:t>2018-11-18</a:t>
            </a:fld>
            <a:endParaRPr lang="zh-CN" altLang="en-US"/>
          </a:p>
        </p:txBody>
      </p:sp>
      <p:sp>
        <p:nvSpPr>
          <p:cNvPr id="5" name="页脚占位符 4">
            <a:extLst>
              <a:ext uri="{FF2B5EF4-FFF2-40B4-BE49-F238E27FC236}">
                <a16:creationId xmlns:a16="http://schemas.microsoft.com/office/drawing/2014/main" xmlns="" id="{B75D7837-742A-4BF9-8D3D-F740CA4F3D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365AB44C-0273-4B66-B4B0-130AB725FE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D3D61F-0862-4304-BA0E-3121EE55588A}" type="slidenum">
              <a:rPr lang="zh-CN" altLang="en-US" smtClean="0"/>
              <a:t>‹#›</a:t>
            </a:fld>
            <a:endParaRPr lang="zh-CN" altLang="en-US"/>
          </a:p>
        </p:txBody>
      </p:sp>
      <p:pic>
        <p:nvPicPr>
          <p:cNvPr id="7" name="图片 1"/>
          <p:cNvPicPr>
            <a:picLocks noChangeAspect="1"/>
          </p:cNvPicPr>
          <p:nvPr userDrawn="1"/>
        </p:nvPicPr>
        <p:blipFill>
          <a:blip r:embed="rId13" cstate="print">
            <a:extLst>
              <a:ext uri="{28A0092B-C50C-407E-A947-70E740481C1C}">
                <a14:useLocalDpi xmlns:a14="http://schemas.microsoft.com/office/drawing/2010/main" val="0"/>
              </a:ext>
            </a:extLst>
          </a:blip>
          <a:srcRect t="32001" b="33501"/>
          <a:stretch>
            <a:fillRect/>
          </a:stretch>
        </p:blipFill>
        <p:spPr bwMode="auto">
          <a:xfrm>
            <a:off x="9956800" y="5081"/>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88354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4.x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4.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4.xml"/><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4.xml"/><Relationship Id="rId4" Type="http://schemas.openxmlformats.org/officeDocument/2006/relationships/image" Target="../media/image10.emf"/></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4.x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4.xml"/><Relationship Id="rId4" Type="http://schemas.openxmlformats.org/officeDocument/2006/relationships/image" Target="../media/image12.emf"/></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4.xml"/><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4.xml"/><Relationship Id="rId4" Type="http://schemas.openxmlformats.org/officeDocument/2006/relationships/image" Target="../media/image14.emf"/></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4.xml"/><Relationship Id="rId4" Type="http://schemas.openxmlformats.org/officeDocument/2006/relationships/image" Target="../media/image15.emf"/></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4.xml"/><Relationship Id="rId4" Type="http://schemas.openxmlformats.org/officeDocument/2006/relationships/image" Target="../media/image16.emf"/></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4.xml"/><Relationship Id="rId4" Type="http://schemas.openxmlformats.org/officeDocument/2006/relationships/image" Target="../media/image17.emf"/></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4.xml"/><Relationship Id="rId4" Type="http://schemas.openxmlformats.org/officeDocument/2006/relationships/image" Target="../media/image18.emf"/></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4.xml"/><Relationship Id="rId4" Type="http://schemas.openxmlformats.org/officeDocument/2006/relationships/image" Target="../media/image19.emf"/></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4.xml"/><Relationship Id="rId4" Type="http://schemas.openxmlformats.org/officeDocument/2006/relationships/image" Target="../media/image20.wmf"/></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4.xml"/><Relationship Id="rId4" Type="http://schemas.openxmlformats.org/officeDocument/2006/relationships/image" Target="../media/image21.emf"/></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3.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2267314"/>
            <a:ext cx="6413548" cy="4590686"/>
          </a:xfrm>
          <a:prstGeom prst="rect">
            <a:avLst/>
          </a:prstGeom>
        </p:spPr>
      </p:pic>
      <p:sp>
        <p:nvSpPr>
          <p:cNvPr id="5" name="平行四边形 4">
            <a:extLst>
              <a:ext uri="{FF2B5EF4-FFF2-40B4-BE49-F238E27FC236}">
                <a16:creationId xmlns:a16="http://schemas.microsoft.com/office/drawing/2014/main" xmlns="" id="{27F24467-A00A-4663-8FE7-1FD8F7F87785}"/>
              </a:ext>
            </a:extLst>
          </p:cNvPr>
          <p:cNvSpPr/>
          <p:nvPr/>
        </p:nvSpPr>
        <p:spPr>
          <a:xfrm>
            <a:off x="7117155" y="5671375"/>
            <a:ext cx="4984310" cy="665362"/>
          </a:xfrm>
          <a:prstGeom prst="parallelogram">
            <a:avLst>
              <a:gd name="adj" fmla="val 101271"/>
            </a:avLst>
          </a:prstGeom>
          <a:solidFill>
            <a:srgbClr val="44B3BE"/>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smtClean="0">
                <a:solidFill>
                  <a:prstClr val="white"/>
                </a:solidFill>
                <a:latin typeface="微软雅黑" panose="020B0503020204020204" pitchFamily="34" charset="-122"/>
                <a:ea typeface="微软雅黑" panose="020B0503020204020204" pitchFamily="34" charset="-122"/>
              </a:rPr>
              <a:t>刘 伟</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xmlns="" id="{C480D042-A3D4-4804-AC47-4F7B588AB86B}"/>
              </a:ext>
            </a:extLst>
          </p:cNvPr>
          <p:cNvSpPr/>
          <p:nvPr/>
        </p:nvSpPr>
        <p:spPr>
          <a:xfrm>
            <a:off x="6705086" y="3132498"/>
            <a:ext cx="3472405" cy="1096885"/>
          </a:xfrm>
          <a:prstGeom prst="rect">
            <a:avLst/>
          </a:prstGeom>
          <a:gradFill flip="none" rotWithShape="1">
            <a:gsLst>
              <a:gs pos="0">
                <a:srgbClr val="EC7328"/>
              </a:gs>
              <a:gs pos="100000">
                <a:srgbClr val="EC7328">
                  <a:alpha val="80000"/>
                </a:srgbClr>
              </a:gs>
            </a:gsLst>
            <a:lin ang="0" scaled="1"/>
            <a:tileRect/>
          </a:gra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第</a:t>
            </a:r>
            <a:r>
              <a:rPr lang="en-US" altLang="zh-CN" sz="2800" b="1" dirty="0" smtClean="0">
                <a:solidFill>
                  <a:prstClr val="white"/>
                </a:solidFill>
                <a:latin typeface="微软雅黑" panose="020B0503020204020204" pitchFamily="34" charset="-122"/>
                <a:ea typeface="微软雅黑" panose="020B0503020204020204" pitchFamily="34" charset="-122"/>
              </a:rPr>
              <a:t>1</a:t>
            </a:r>
            <a:r>
              <a:rPr lang="zh-CN" altLang="en-US" sz="2800" b="1" dirty="0" smtClean="0">
                <a:solidFill>
                  <a:prstClr val="white"/>
                </a:solidFill>
                <a:latin typeface="微软雅黑" panose="020B0503020204020204" pitchFamily="34" charset="-122"/>
                <a:ea typeface="微软雅黑" panose="020B0503020204020204" pitchFamily="34" charset="-122"/>
              </a:rPr>
              <a:t>章 </a:t>
            </a:r>
            <a:r>
              <a:rPr kumimoji="0" lang="zh-CN" altLang="en-US" sz="2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统一建模语言基础知识</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 name="文本框 3"/>
          <p:cNvSpPr txBox="1"/>
          <p:nvPr/>
        </p:nvSpPr>
        <p:spPr>
          <a:xfrm>
            <a:off x="3177767" y="1324624"/>
            <a:ext cx="6154249" cy="923330"/>
          </a:xfrm>
          <a:prstGeom prst="rect">
            <a:avLst/>
          </a:prstGeom>
          <a:noFill/>
        </p:spPr>
        <p:txBody>
          <a:bodyPr wrap="none" rtlCol="0">
            <a:spAutoFit/>
          </a:bodyPr>
          <a:lstStyle/>
          <a:p>
            <a:r>
              <a:rPr lang="zh-CN" altLang="en-US" sz="5400" b="1" dirty="0" smtClean="0">
                <a:solidFill>
                  <a:srgbClr val="4DB7C2"/>
                </a:solidFill>
                <a:latin typeface="华文中宋" panose="02010600040101010101" pitchFamily="2" charset="-122"/>
                <a:ea typeface="华文中宋" panose="02010600040101010101" pitchFamily="2" charset="-122"/>
              </a:rPr>
              <a:t>设计模式（第</a:t>
            </a:r>
            <a:r>
              <a:rPr lang="en-US" altLang="zh-CN" sz="5400" b="1" dirty="0" smtClean="0">
                <a:solidFill>
                  <a:srgbClr val="4DB7C2"/>
                </a:solidFill>
                <a:latin typeface="华文中宋" panose="02010600040101010101" pitchFamily="2" charset="-122"/>
                <a:ea typeface="华文中宋" panose="02010600040101010101" pitchFamily="2" charset="-122"/>
              </a:rPr>
              <a:t>2</a:t>
            </a:r>
            <a:r>
              <a:rPr lang="zh-CN" altLang="en-US" sz="5400" b="1" dirty="0" smtClean="0">
                <a:solidFill>
                  <a:srgbClr val="4DB7C2"/>
                </a:solidFill>
                <a:latin typeface="华文中宋" panose="02010600040101010101" pitchFamily="2" charset="-122"/>
                <a:ea typeface="华文中宋" panose="02010600040101010101" pitchFamily="2" charset="-122"/>
              </a:rPr>
              <a:t>版）</a:t>
            </a:r>
            <a:endParaRPr lang="zh-CN" altLang="en-US" sz="5400" b="1" dirty="0">
              <a:solidFill>
                <a:srgbClr val="4DB7C2"/>
              </a:solidFill>
              <a:latin typeface="华文中宋" panose="02010600040101010101" pitchFamily="2" charset="-122"/>
              <a:ea typeface="华文中宋" panose="02010600040101010101" pitchFamily="2" charset="-122"/>
            </a:endParaRPr>
          </a:p>
        </p:txBody>
      </p:sp>
      <p:cxnSp>
        <p:nvCxnSpPr>
          <p:cNvPr id="8" name="直接连接符 7"/>
          <p:cNvCxnSpPr/>
          <p:nvPr/>
        </p:nvCxnSpPr>
        <p:spPr>
          <a:xfrm>
            <a:off x="4048275" y="1324624"/>
            <a:ext cx="5848539"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796008" y="2334287"/>
            <a:ext cx="5848539"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a:stretch>
            <a:fillRect/>
          </a:stretch>
        </p:blipFill>
        <p:spPr>
          <a:xfrm flipH="1">
            <a:off x="10821194" y="1004535"/>
            <a:ext cx="1280271" cy="4352921"/>
          </a:xfrm>
          <a:prstGeom prst="rect">
            <a:avLst/>
          </a:prstGeom>
        </p:spPr>
      </p:pic>
    </p:spTree>
    <p:extLst>
      <p:ext uri="{BB962C8B-B14F-4D97-AF65-F5344CB8AC3E}">
        <p14:creationId xmlns:p14="http://schemas.microsoft.com/office/powerpoint/2010/main" val="1907083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xmlns=""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类图</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8"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类的</a:t>
            </a:r>
            <a:r>
              <a:rPr lang="en-US" altLang="zh-CN" b="1" dirty="0" smtClean="0">
                <a:latin typeface="微软雅黑" panose="020B0503020204020204" pitchFamily="34" charset="-122"/>
                <a:ea typeface="微软雅黑" panose="020B0503020204020204" pitchFamily="34" charset="-122"/>
              </a:rPr>
              <a:t>UML</a:t>
            </a:r>
            <a:r>
              <a:rPr lang="zh-CN" altLang="en-US" b="1" dirty="0" smtClean="0">
                <a:latin typeface="微软雅黑" panose="020B0503020204020204" pitchFamily="34" charset="-122"/>
                <a:ea typeface="微软雅黑" panose="020B0503020204020204" pitchFamily="34" charset="-122"/>
              </a:rPr>
              <a:t>图示</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UML</a:t>
            </a:r>
            <a:r>
              <a:rPr lang="zh-CN" altLang="en-US" sz="2400" dirty="0">
                <a:latin typeface="微软雅黑" panose="020B0503020204020204" pitchFamily="34" charset="-122"/>
                <a:ea typeface="微软雅黑" panose="020B0503020204020204" pitchFamily="34" charset="-122"/>
              </a:rPr>
              <a:t>类图中，类一般由三部分组成：</a:t>
            </a:r>
          </a:p>
          <a:p>
            <a:pPr marL="1257300" lvl="2" indent="-342900" algn="l">
              <a:lnSpc>
                <a:spcPct val="150000"/>
              </a:lnSpc>
              <a:buClr>
                <a:srgbClr val="EC7328"/>
              </a:buClr>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第一部分是</a:t>
            </a:r>
            <a:r>
              <a:rPr lang="zh-CN" altLang="en-US" sz="2200" dirty="0">
                <a:solidFill>
                  <a:srgbClr val="EC7328"/>
                </a:solidFill>
                <a:latin typeface="微软雅黑" panose="020B0503020204020204" pitchFamily="34" charset="-122"/>
                <a:ea typeface="微软雅黑" panose="020B0503020204020204" pitchFamily="34" charset="-122"/>
              </a:rPr>
              <a:t>类名</a:t>
            </a:r>
            <a:r>
              <a:rPr lang="zh-CN" altLang="en-US" sz="2200" dirty="0">
                <a:latin typeface="微软雅黑" panose="020B0503020204020204" pitchFamily="34" charset="-122"/>
                <a:ea typeface="微软雅黑" panose="020B0503020204020204" pitchFamily="34" charset="-122"/>
              </a:rPr>
              <a:t>：每个类都必须有一个名字，类名是一个</a:t>
            </a:r>
            <a:r>
              <a:rPr lang="zh-CN" altLang="en-US" sz="2200" dirty="0" smtClean="0">
                <a:latin typeface="微软雅黑" panose="020B0503020204020204" pitchFamily="34" charset="-122"/>
                <a:ea typeface="微软雅黑" panose="020B0503020204020204" pitchFamily="34" charset="-122"/>
              </a:rPr>
              <a:t>字符串  </a:t>
            </a: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按照</a:t>
            </a:r>
            <a:r>
              <a:rPr lang="en-US" altLang="zh-CN" sz="2200" dirty="0">
                <a:latin typeface="微软雅黑" panose="020B0503020204020204" pitchFamily="34" charset="-122"/>
                <a:ea typeface="微软雅黑" panose="020B0503020204020204" pitchFamily="34" charset="-122"/>
              </a:rPr>
              <a:t>Java</a:t>
            </a:r>
            <a:r>
              <a:rPr lang="zh-CN" altLang="en-US" sz="2200" dirty="0">
                <a:latin typeface="微软雅黑" panose="020B0503020204020204" pitchFamily="34" charset="-122"/>
                <a:ea typeface="微软雅黑" panose="020B0503020204020204" pitchFamily="34" charset="-122"/>
              </a:rPr>
              <a:t>语言的命名规范，</a:t>
            </a:r>
            <a:r>
              <a:rPr lang="zh-CN" altLang="en-US" sz="2200" dirty="0">
                <a:solidFill>
                  <a:srgbClr val="EC7328"/>
                </a:solidFill>
                <a:latin typeface="微软雅黑" panose="020B0503020204020204" pitchFamily="34" charset="-122"/>
                <a:ea typeface="微软雅黑" panose="020B0503020204020204" pitchFamily="34" charset="-122"/>
              </a:rPr>
              <a:t>类名中每一个单词的首字母均</a:t>
            </a:r>
            <a:r>
              <a:rPr lang="zh-CN" altLang="en-US" sz="2200" dirty="0" smtClean="0">
                <a:solidFill>
                  <a:srgbClr val="EC7328"/>
                </a:solidFill>
                <a:latin typeface="微软雅黑" panose="020B0503020204020204" pitchFamily="34" charset="-122"/>
                <a:ea typeface="微软雅黑" panose="020B0503020204020204" pitchFamily="34" charset="-122"/>
              </a:rPr>
              <a:t>大写</a:t>
            </a:r>
            <a:endParaRPr lang="zh-CN" altLang="en-US" sz="2200" dirty="0">
              <a:solidFill>
                <a:srgbClr val="EC7328"/>
              </a:solidFill>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5907" y="3638097"/>
            <a:ext cx="2438400" cy="168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左右箭头 9"/>
          <p:cNvSpPr/>
          <p:nvPr/>
        </p:nvSpPr>
        <p:spPr>
          <a:xfrm>
            <a:off x="3904307" y="4306434"/>
            <a:ext cx="1066800" cy="304800"/>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矩形 10"/>
          <p:cNvSpPr/>
          <p:nvPr/>
        </p:nvSpPr>
        <p:spPr>
          <a:xfrm>
            <a:off x="5047307" y="3396797"/>
            <a:ext cx="4572000" cy="2586037"/>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just">
              <a:spcAft>
                <a:spcPts val="0"/>
              </a:spcAft>
              <a:defRPr/>
            </a:pPr>
            <a:r>
              <a:rPr lang="en-US" altLang="zh-CN" kern="100" dirty="0">
                <a:latin typeface="Times New Roman"/>
                <a:ea typeface="宋体"/>
                <a:cs typeface="Times New Roman"/>
              </a:rPr>
              <a:t>public class Employee {</a:t>
            </a:r>
          </a:p>
          <a:p>
            <a:pPr algn="just">
              <a:spcAft>
                <a:spcPts val="0"/>
              </a:spcAft>
              <a:defRPr/>
            </a:pPr>
            <a:r>
              <a:rPr lang="en-US" altLang="zh-CN" kern="100" dirty="0">
                <a:latin typeface="Times New Roman"/>
                <a:ea typeface="宋体"/>
                <a:cs typeface="Times New Roman"/>
              </a:rPr>
              <a:t>    private String name;</a:t>
            </a:r>
          </a:p>
          <a:p>
            <a:pPr algn="just">
              <a:spcAft>
                <a:spcPts val="0"/>
              </a:spcAft>
              <a:defRPr/>
            </a:pPr>
            <a:r>
              <a:rPr lang="en-US" altLang="zh-CN" kern="100" dirty="0">
                <a:latin typeface="Times New Roman"/>
                <a:ea typeface="宋体"/>
                <a:cs typeface="Times New Roman"/>
              </a:rPr>
              <a:t>    private </a:t>
            </a:r>
            <a:r>
              <a:rPr lang="en-US" altLang="zh-CN" kern="100" dirty="0" err="1">
                <a:latin typeface="Times New Roman"/>
                <a:ea typeface="宋体"/>
                <a:cs typeface="Times New Roman"/>
              </a:rPr>
              <a:t>int</a:t>
            </a:r>
            <a:r>
              <a:rPr lang="en-US" altLang="zh-CN" kern="100" dirty="0">
                <a:latin typeface="Times New Roman"/>
                <a:ea typeface="宋体"/>
                <a:cs typeface="Times New Roman"/>
              </a:rPr>
              <a:t> age;</a:t>
            </a:r>
          </a:p>
          <a:p>
            <a:pPr algn="just">
              <a:spcAft>
                <a:spcPts val="0"/>
              </a:spcAft>
              <a:defRPr/>
            </a:pPr>
            <a:r>
              <a:rPr lang="en-US" altLang="zh-CN" kern="100" dirty="0">
                <a:latin typeface="Times New Roman"/>
                <a:ea typeface="宋体"/>
                <a:cs typeface="Times New Roman"/>
              </a:rPr>
              <a:t>    private String email;</a:t>
            </a:r>
          </a:p>
          <a:p>
            <a:pPr algn="just">
              <a:spcAft>
                <a:spcPts val="0"/>
              </a:spcAft>
              <a:defRPr/>
            </a:pPr>
            <a:r>
              <a:rPr lang="en-US" altLang="zh-CN" kern="100" dirty="0">
                <a:latin typeface="Times New Roman"/>
                <a:ea typeface="宋体"/>
                <a:cs typeface="Times New Roman"/>
              </a:rPr>
              <a:t>	</a:t>
            </a:r>
          </a:p>
          <a:p>
            <a:pPr algn="just">
              <a:spcAft>
                <a:spcPts val="0"/>
              </a:spcAft>
              <a:defRPr/>
            </a:pPr>
            <a:r>
              <a:rPr lang="en-US" altLang="zh-CN" kern="100" dirty="0">
                <a:latin typeface="Times New Roman"/>
                <a:ea typeface="宋体"/>
                <a:cs typeface="Times New Roman"/>
              </a:rPr>
              <a:t>    public void </a:t>
            </a:r>
            <a:r>
              <a:rPr lang="en-US" altLang="zh-CN" kern="100" dirty="0" err="1">
                <a:latin typeface="Times New Roman"/>
                <a:ea typeface="宋体"/>
                <a:cs typeface="Times New Roman"/>
              </a:rPr>
              <a:t>modifyInfo</a:t>
            </a:r>
            <a:r>
              <a:rPr lang="en-US" altLang="zh-CN" kern="100" dirty="0">
                <a:latin typeface="Times New Roman"/>
                <a:ea typeface="宋体"/>
                <a:cs typeface="Times New Roman"/>
              </a:rPr>
              <a:t>() {</a:t>
            </a:r>
          </a:p>
          <a:p>
            <a:pPr algn="just">
              <a:spcAft>
                <a:spcPts val="0"/>
              </a:spcAft>
              <a:defRPr/>
            </a:pPr>
            <a:r>
              <a:rPr lang="en-US" altLang="zh-CN" kern="100" dirty="0">
                <a:latin typeface="Times New Roman"/>
                <a:ea typeface="宋体"/>
                <a:cs typeface="Times New Roman"/>
              </a:rPr>
              <a:t>        ......</a:t>
            </a:r>
          </a:p>
          <a:p>
            <a:pPr algn="just">
              <a:spcAft>
                <a:spcPts val="0"/>
              </a:spcAft>
              <a:defRPr/>
            </a:pPr>
            <a:r>
              <a:rPr lang="en-US" altLang="zh-CN" kern="100" dirty="0">
                <a:latin typeface="Times New Roman"/>
                <a:ea typeface="宋体"/>
                <a:cs typeface="Times New Roman"/>
              </a:rPr>
              <a:t>    }</a:t>
            </a:r>
          </a:p>
          <a:p>
            <a:pPr algn="just">
              <a:spcAft>
                <a:spcPts val="0"/>
              </a:spcAft>
              <a:defRPr/>
            </a:pPr>
            <a:r>
              <a:rPr lang="en-US" altLang="zh-CN" kern="100" dirty="0">
                <a:latin typeface="Times New Roman"/>
                <a:ea typeface="宋体"/>
                <a:cs typeface="Times New Roman"/>
              </a:rPr>
              <a:t>}</a:t>
            </a:r>
            <a:endParaRPr lang="zh-CN" altLang="zh-CN" kern="100" dirty="0">
              <a:latin typeface="Times New Roman"/>
              <a:ea typeface="宋体"/>
              <a:cs typeface="Times New Roman"/>
            </a:endParaRPr>
          </a:p>
        </p:txBody>
      </p:sp>
    </p:spTree>
    <p:extLst>
      <p:ext uri="{BB962C8B-B14F-4D97-AF65-F5344CB8AC3E}">
        <p14:creationId xmlns:p14="http://schemas.microsoft.com/office/powerpoint/2010/main" val="2247233606"/>
      </p:ext>
    </p:extLst>
  </p:cSld>
  <p:clrMapOvr>
    <a:masterClrMapping/>
  </p:clrMapOvr>
  <p:transition>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xmlns=""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类图</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8"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类的</a:t>
            </a:r>
            <a:r>
              <a:rPr lang="en-US" altLang="zh-CN" b="1" dirty="0" smtClean="0">
                <a:latin typeface="微软雅黑" panose="020B0503020204020204" pitchFamily="34" charset="-122"/>
                <a:ea typeface="微软雅黑" panose="020B0503020204020204" pitchFamily="34" charset="-122"/>
              </a:rPr>
              <a:t>UML</a:t>
            </a:r>
            <a:r>
              <a:rPr lang="zh-CN" altLang="en-US" b="1" dirty="0" smtClean="0">
                <a:latin typeface="微软雅黑" panose="020B0503020204020204" pitchFamily="34" charset="-122"/>
                <a:ea typeface="微软雅黑" panose="020B0503020204020204" pitchFamily="34" charset="-122"/>
              </a:rPr>
              <a:t>图示</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UML</a:t>
            </a:r>
            <a:r>
              <a:rPr lang="zh-CN" altLang="en-US" sz="2400" dirty="0">
                <a:latin typeface="微软雅黑" panose="020B0503020204020204" pitchFamily="34" charset="-122"/>
                <a:ea typeface="微软雅黑" panose="020B0503020204020204" pitchFamily="34" charset="-122"/>
              </a:rPr>
              <a:t>类图中，类一般由三部分组成：</a:t>
            </a:r>
          </a:p>
          <a:p>
            <a:pPr marL="1257300" lvl="2" indent="-342900" algn="l">
              <a:lnSpc>
                <a:spcPct val="150000"/>
              </a:lnSpc>
              <a:buClr>
                <a:srgbClr val="EC7328"/>
              </a:buClr>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第二部分是</a:t>
            </a:r>
            <a:r>
              <a:rPr lang="zh-CN" altLang="en-US" sz="2200" dirty="0">
                <a:solidFill>
                  <a:srgbClr val="EC7328"/>
                </a:solidFill>
                <a:latin typeface="微软雅黑" panose="020B0503020204020204" pitchFamily="34" charset="-122"/>
                <a:ea typeface="微软雅黑" panose="020B0503020204020204" pitchFamily="34" charset="-122"/>
              </a:rPr>
              <a:t>类的属性</a:t>
            </a:r>
            <a:r>
              <a:rPr lang="en-US" altLang="zh-CN" sz="2200" dirty="0">
                <a:solidFill>
                  <a:srgbClr val="EC7328"/>
                </a:solidFill>
                <a:latin typeface="微软雅黑" panose="020B0503020204020204" pitchFamily="34" charset="-122"/>
                <a:ea typeface="微软雅黑" panose="020B0503020204020204" pitchFamily="34" charset="-122"/>
              </a:rPr>
              <a:t>(Attributes)</a:t>
            </a:r>
            <a:r>
              <a:rPr lang="zh-CN" altLang="en-US" sz="2200" dirty="0">
                <a:latin typeface="微软雅黑" panose="020B0503020204020204" pitchFamily="34" charset="-122"/>
                <a:ea typeface="微软雅黑" panose="020B0503020204020204" pitchFamily="34" charset="-122"/>
              </a:rPr>
              <a:t>：属性是指类的性质，即类的成员变量。一个类可以有任意多个属性，也可以没有</a:t>
            </a:r>
            <a:r>
              <a:rPr lang="zh-CN" altLang="en-US" sz="2200" dirty="0" smtClean="0">
                <a:latin typeface="微软雅黑" panose="020B0503020204020204" pitchFamily="34" charset="-122"/>
                <a:ea typeface="微软雅黑" panose="020B0503020204020204" pitchFamily="34" charset="-122"/>
              </a:rPr>
              <a:t>属性</a:t>
            </a: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按照</a:t>
            </a:r>
            <a:r>
              <a:rPr lang="en-US" altLang="zh-CN" sz="2200" dirty="0">
                <a:latin typeface="微软雅黑" panose="020B0503020204020204" pitchFamily="34" charset="-122"/>
                <a:ea typeface="微软雅黑" panose="020B0503020204020204" pitchFamily="34" charset="-122"/>
              </a:rPr>
              <a:t>Java</a:t>
            </a:r>
            <a:r>
              <a:rPr lang="zh-CN" altLang="en-US" sz="2200" dirty="0">
                <a:latin typeface="微软雅黑" panose="020B0503020204020204" pitchFamily="34" charset="-122"/>
                <a:ea typeface="微软雅黑" panose="020B0503020204020204" pitchFamily="34" charset="-122"/>
              </a:rPr>
              <a:t>语言的命名规范，</a:t>
            </a:r>
            <a:r>
              <a:rPr lang="zh-CN" altLang="en-US" sz="2200" dirty="0">
                <a:solidFill>
                  <a:srgbClr val="EC7328"/>
                </a:solidFill>
                <a:latin typeface="微软雅黑" panose="020B0503020204020204" pitchFamily="34" charset="-122"/>
                <a:ea typeface="微软雅黑" panose="020B0503020204020204" pitchFamily="34" charset="-122"/>
              </a:rPr>
              <a:t>属性名中的第一个单词全小写，之后每个单词首字母</a:t>
            </a:r>
            <a:r>
              <a:rPr lang="zh-CN" altLang="en-US" sz="2200" dirty="0" smtClean="0">
                <a:solidFill>
                  <a:srgbClr val="EC7328"/>
                </a:solidFill>
                <a:latin typeface="微软雅黑" panose="020B0503020204020204" pitchFamily="34" charset="-122"/>
                <a:ea typeface="微软雅黑" panose="020B0503020204020204" pitchFamily="34" charset="-122"/>
              </a:rPr>
              <a:t>大写</a:t>
            </a:r>
            <a:r>
              <a:rPr lang="zh-CN" altLang="en-US" sz="2200" dirty="0" smtClean="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驼峰</a:t>
            </a:r>
            <a:r>
              <a:rPr lang="zh-CN" altLang="en-US" sz="2200" dirty="0" smtClean="0">
                <a:latin typeface="微软雅黑" panose="020B0503020204020204" pitchFamily="34" charset="-122"/>
                <a:ea typeface="微软雅黑" panose="020B0503020204020204" pitchFamily="34" charset="-122"/>
              </a:rPr>
              <a:t>命名法）</a:t>
            </a:r>
            <a:endParaRPr lang="zh-CN" altLang="en-US" sz="22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graphicFrame>
        <p:nvGraphicFramePr>
          <p:cNvPr id="12" name="Group 4"/>
          <p:cNvGraphicFramePr>
            <a:graphicFrameLocks noGrp="1"/>
          </p:cNvGraphicFramePr>
          <p:nvPr>
            <p:ph sz="half" idx="4294967295"/>
            <p:extLst>
              <p:ext uri="{D42A27DB-BD31-4B8C-83A1-F6EECF244321}">
                <p14:modId xmlns:p14="http://schemas.microsoft.com/office/powerpoint/2010/main" val="3212375076"/>
              </p:ext>
            </p:extLst>
          </p:nvPr>
        </p:nvGraphicFramePr>
        <p:xfrm>
          <a:off x="3506709" y="4224951"/>
          <a:ext cx="4040188" cy="473075"/>
        </p:xfrm>
        <a:graphic>
          <a:graphicData uri="http://schemas.openxmlformats.org/drawingml/2006/table">
            <a:tbl>
              <a:tblPr/>
              <a:tblGrid>
                <a:gridCol w="4040188"/>
              </a:tblGrid>
              <a:tr h="4730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可见性</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名称</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类型 </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默认值 </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20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43">
                        <a:alpha val="50000"/>
                      </a:srgbClr>
                    </a:solidFill>
                  </a:tcPr>
                </a:tc>
              </a:tr>
            </a:tbl>
          </a:graphicData>
        </a:graphic>
      </p:graphicFrame>
      <p:pic>
        <p:nvPicPr>
          <p:cNvPr id="13"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8709" y="4910751"/>
            <a:ext cx="2667000" cy="171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7219673"/>
      </p:ext>
    </p:extLst>
  </p:cSld>
  <p:clrMapOvr>
    <a:masterClrMapping/>
  </p:clrMapOvr>
  <p:transition>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xmlns=""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类图</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8"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类的</a:t>
            </a:r>
            <a:r>
              <a:rPr lang="en-US" altLang="zh-CN" b="1" dirty="0" smtClean="0">
                <a:latin typeface="微软雅黑" panose="020B0503020204020204" pitchFamily="34" charset="-122"/>
                <a:ea typeface="微软雅黑" panose="020B0503020204020204" pitchFamily="34" charset="-122"/>
              </a:rPr>
              <a:t>UML</a:t>
            </a:r>
            <a:r>
              <a:rPr lang="zh-CN" altLang="en-US" b="1" dirty="0" smtClean="0">
                <a:latin typeface="微软雅黑" panose="020B0503020204020204" pitchFamily="34" charset="-122"/>
                <a:ea typeface="微软雅黑" panose="020B0503020204020204" pitchFamily="34" charset="-122"/>
              </a:rPr>
              <a:t>图示</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UML</a:t>
            </a:r>
            <a:r>
              <a:rPr lang="zh-CN" altLang="en-US" sz="2400" dirty="0">
                <a:latin typeface="微软雅黑" panose="020B0503020204020204" pitchFamily="34" charset="-122"/>
                <a:ea typeface="微软雅黑" panose="020B0503020204020204" pitchFamily="34" charset="-122"/>
              </a:rPr>
              <a:t>类图中，类一般由三部分组成：</a:t>
            </a:r>
          </a:p>
          <a:p>
            <a:pPr marL="1257300" lvl="2" indent="-342900" algn="l">
              <a:lnSpc>
                <a:spcPct val="150000"/>
              </a:lnSpc>
              <a:buClr>
                <a:srgbClr val="EC7328"/>
              </a:buClr>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第三部分是</a:t>
            </a:r>
            <a:r>
              <a:rPr lang="zh-CN" altLang="en-US" sz="2200" dirty="0">
                <a:solidFill>
                  <a:srgbClr val="EC7328"/>
                </a:solidFill>
                <a:latin typeface="微软雅黑" panose="020B0503020204020204" pitchFamily="34" charset="-122"/>
                <a:ea typeface="微软雅黑" panose="020B0503020204020204" pitchFamily="34" charset="-122"/>
              </a:rPr>
              <a:t>类的操作</a:t>
            </a:r>
            <a:r>
              <a:rPr lang="en-US" altLang="zh-CN" sz="2200" dirty="0">
                <a:solidFill>
                  <a:srgbClr val="EC7328"/>
                </a:solidFill>
                <a:latin typeface="微软雅黑" panose="020B0503020204020204" pitchFamily="34" charset="-122"/>
                <a:ea typeface="微软雅黑" panose="020B0503020204020204" pitchFamily="34" charset="-122"/>
              </a:rPr>
              <a:t>(Operations)</a:t>
            </a:r>
            <a:r>
              <a:rPr lang="zh-CN" altLang="en-US" sz="2200" dirty="0">
                <a:latin typeface="微软雅黑" panose="020B0503020204020204" pitchFamily="34" charset="-122"/>
                <a:ea typeface="微软雅黑" panose="020B0503020204020204" pitchFamily="34" charset="-122"/>
              </a:rPr>
              <a:t>：操作是类的任意一个实例对象都拥有的行为，是类的成员</a:t>
            </a:r>
            <a:r>
              <a:rPr lang="zh-CN" altLang="en-US" sz="2200" dirty="0" smtClean="0">
                <a:latin typeface="微软雅黑" panose="020B0503020204020204" pitchFamily="34" charset="-122"/>
                <a:ea typeface="微软雅黑" panose="020B0503020204020204" pitchFamily="34" charset="-122"/>
              </a:rPr>
              <a:t>方法</a:t>
            </a: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按照</a:t>
            </a:r>
            <a:r>
              <a:rPr lang="en-US" altLang="zh-CN" sz="2200" dirty="0">
                <a:latin typeface="微软雅黑" panose="020B0503020204020204" pitchFamily="34" charset="-122"/>
                <a:ea typeface="微软雅黑" panose="020B0503020204020204" pitchFamily="34" charset="-122"/>
              </a:rPr>
              <a:t>Java</a:t>
            </a:r>
            <a:r>
              <a:rPr lang="zh-CN" altLang="en-US" sz="2200" dirty="0">
                <a:latin typeface="微软雅黑" panose="020B0503020204020204" pitchFamily="34" charset="-122"/>
                <a:ea typeface="微软雅黑" panose="020B0503020204020204" pitchFamily="34" charset="-122"/>
              </a:rPr>
              <a:t>语言的命名规范，</a:t>
            </a:r>
            <a:r>
              <a:rPr lang="zh-CN" altLang="en-US" sz="2200" dirty="0">
                <a:solidFill>
                  <a:srgbClr val="EC7328"/>
                </a:solidFill>
                <a:latin typeface="微软雅黑" panose="020B0503020204020204" pitchFamily="34" charset="-122"/>
                <a:ea typeface="微软雅黑" panose="020B0503020204020204" pitchFamily="34" charset="-122"/>
              </a:rPr>
              <a:t>方法名中的第一个单词全小写，之后每个单词首字母</a:t>
            </a:r>
            <a:r>
              <a:rPr lang="zh-CN" altLang="en-US" sz="2200" dirty="0" smtClean="0">
                <a:solidFill>
                  <a:srgbClr val="EC7328"/>
                </a:solidFill>
                <a:latin typeface="微软雅黑" panose="020B0503020204020204" pitchFamily="34" charset="-122"/>
                <a:ea typeface="微软雅黑" panose="020B0503020204020204" pitchFamily="34" charset="-122"/>
              </a:rPr>
              <a:t>大写</a:t>
            </a:r>
            <a:r>
              <a:rPr lang="zh-CN" altLang="en-US" sz="2200" dirty="0">
                <a:latin typeface="微软雅黑" panose="020B0503020204020204" pitchFamily="34" charset="-122"/>
                <a:ea typeface="微软雅黑" panose="020B0503020204020204" pitchFamily="34" charset="-122"/>
              </a:rPr>
              <a:t>（驼峰命名法）</a:t>
            </a:r>
          </a:p>
        </p:txBody>
      </p:sp>
      <p:graphicFrame>
        <p:nvGraphicFramePr>
          <p:cNvPr id="10" name="Group 17"/>
          <p:cNvGraphicFramePr>
            <a:graphicFrameLocks noGrp="1"/>
          </p:cNvGraphicFramePr>
          <p:nvPr>
            <p:extLst>
              <p:ext uri="{D42A27DB-BD31-4B8C-83A1-F6EECF244321}">
                <p14:modId xmlns:p14="http://schemas.microsoft.com/office/powerpoint/2010/main" val="1528619279"/>
              </p:ext>
            </p:extLst>
          </p:nvPr>
        </p:nvGraphicFramePr>
        <p:xfrm>
          <a:off x="3376188" y="4234004"/>
          <a:ext cx="4467225" cy="512338"/>
        </p:xfrm>
        <a:graphic>
          <a:graphicData uri="http://schemas.openxmlformats.org/drawingml/2006/table">
            <a:tbl>
              <a:tblPr/>
              <a:tblGrid>
                <a:gridCol w="4467225"/>
              </a:tblGrid>
              <a:tr h="5123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可见性</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名称</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参数列表</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返回类型 </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T="45793" marB="457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43">
                        <a:alpha val="50000"/>
                      </a:srgbClr>
                    </a:solidFill>
                  </a:tcPr>
                </a:tc>
              </a:tr>
            </a:tbl>
          </a:graphicData>
        </a:graphic>
      </p:graphicFrame>
      <p:pic>
        <p:nvPicPr>
          <p:cNvPr id="11"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1962" y="4833764"/>
            <a:ext cx="4035425"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8093922"/>
      </p:ext>
    </p:extLst>
  </p:cSld>
  <p:clrMapOvr>
    <a:masterClrMapping/>
  </p:clrMapOvr>
  <p:transition>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xmlns=""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类图</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8"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类之间的关系</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关联关系</a:t>
            </a:r>
          </a:p>
          <a:p>
            <a:pPr marL="1257300" lvl="2" indent="-342900" algn="l">
              <a:lnSpc>
                <a:spcPct val="150000"/>
              </a:lnSpc>
              <a:buClr>
                <a:srgbClr val="EC7328"/>
              </a:buClr>
              <a:buFont typeface="Arial" panose="020B0604020202020204" pitchFamily="34" charset="0"/>
              <a:buChar char="•"/>
            </a:pPr>
            <a:r>
              <a:rPr lang="zh-CN" altLang="en-US" sz="2200" dirty="0">
                <a:solidFill>
                  <a:srgbClr val="EC7328"/>
                </a:solidFill>
                <a:latin typeface="微软雅黑" panose="020B0503020204020204" pitchFamily="34" charset="-122"/>
                <a:ea typeface="微软雅黑" panose="020B0503020204020204" pitchFamily="34" charset="-122"/>
              </a:rPr>
              <a:t>关联</a:t>
            </a:r>
            <a:r>
              <a:rPr lang="en-US" altLang="zh-CN" sz="2200" dirty="0">
                <a:solidFill>
                  <a:srgbClr val="EC7328"/>
                </a:solidFill>
                <a:latin typeface="微软雅黑" panose="020B0503020204020204" pitchFamily="34" charset="-122"/>
                <a:ea typeface="微软雅黑" panose="020B0503020204020204" pitchFamily="34" charset="-122"/>
              </a:rPr>
              <a:t>(Association)</a:t>
            </a:r>
            <a:r>
              <a:rPr lang="zh-CN" altLang="en-US" sz="2200" dirty="0">
                <a:solidFill>
                  <a:srgbClr val="EC7328"/>
                </a:solidFill>
                <a:latin typeface="微软雅黑" panose="020B0503020204020204" pitchFamily="34" charset="-122"/>
                <a:ea typeface="微软雅黑" panose="020B0503020204020204" pitchFamily="34" charset="-122"/>
              </a:rPr>
              <a:t>关系</a:t>
            </a:r>
            <a:r>
              <a:rPr lang="zh-CN" altLang="en-US" sz="2200" dirty="0">
                <a:latin typeface="微软雅黑" panose="020B0503020204020204" pitchFamily="34" charset="-122"/>
                <a:ea typeface="微软雅黑" panose="020B0503020204020204" pitchFamily="34" charset="-122"/>
              </a:rPr>
              <a:t>是类与类之间最常用的一种关系，它是一种结构化关系，用于表示一类对象与另一类对象之间有</a:t>
            </a:r>
            <a:r>
              <a:rPr lang="zh-CN" altLang="en-US" sz="2200" dirty="0" smtClean="0">
                <a:latin typeface="微软雅黑" panose="020B0503020204020204" pitchFamily="34" charset="-122"/>
                <a:ea typeface="微软雅黑" panose="020B0503020204020204" pitchFamily="34" charset="-122"/>
              </a:rPr>
              <a:t>联系</a:t>
            </a: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在</a:t>
            </a:r>
            <a:r>
              <a:rPr lang="en-US" altLang="zh-CN" sz="2200" dirty="0">
                <a:latin typeface="微软雅黑" panose="020B0503020204020204" pitchFamily="34" charset="-122"/>
                <a:ea typeface="微软雅黑" panose="020B0503020204020204" pitchFamily="34" charset="-122"/>
              </a:rPr>
              <a:t>UML</a:t>
            </a:r>
            <a:r>
              <a:rPr lang="zh-CN" altLang="en-US" sz="2200" dirty="0">
                <a:latin typeface="微软雅黑" panose="020B0503020204020204" pitchFamily="34" charset="-122"/>
                <a:ea typeface="微软雅黑" panose="020B0503020204020204" pitchFamily="34" charset="-122"/>
              </a:rPr>
              <a:t>类图中，用实线连接有关联关系的对象所对应的类，在使用</a:t>
            </a:r>
            <a:r>
              <a:rPr lang="en-US" altLang="zh-CN" sz="2200" dirty="0">
                <a:latin typeface="微软雅黑" panose="020B0503020204020204" pitchFamily="34" charset="-122"/>
                <a:ea typeface="微软雅黑" panose="020B0503020204020204" pitchFamily="34" charset="-122"/>
              </a:rPr>
              <a:t>Java</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C++</a:t>
            </a:r>
            <a:r>
              <a:rPr lang="zh-CN" altLang="en-US"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C#</a:t>
            </a:r>
            <a:r>
              <a:rPr lang="zh-CN" altLang="en-US" sz="2200" dirty="0">
                <a:latin typeface="微软雅黑" panose="020B0503020204020204" pitchFamily="34" charset="-122"/>
                <a:ea typeface="微软雅黑" panose="020B0503020204020204" pitchFamily="34" charset="-122"/>
              </a:rPr>
              <a:t>等编程语言实现关联关系时，通常</a:t>
            </a:r>
            <a:r>
              <a:rPr lang="zh-CN" altLang="en-US" sz="2200" dirty="0">
                <a:solidFill>
                  <a:srgbClr val="EC7328"/>
                </a:solidFill>
                <a:latin typeface="微软雅黑" panose="020B0503020204020204" pitchFamily="34" charset="-122"/>
                <a:ea typeface="微软雅黑" panose="020B0503020204020204" pitchFamily="34" charset="-122"/>
              </a:rPr>
              <a:t>将一个类的对象作为另一个类的成员</a:t>
            </a:r>
            <a:r>
              <a:rPr lang="zh-CN" altLang="en-US" sz="2200" dirty="0" smtClean="0">
                <a:solidFill>
                  <a:srgbClr val="EC7328"/>
                </a:solidFill>
                <a:latin typeface="微软雅黑" panose="020B0503020204020204" pitchFamily="34" charset="-122"/>
                <a:ea typeface="微软雅黑" panose="020B0503020204020204" pitchFamily="34" charset="-122"/>
              </a:rPr>
              <a:t>变量</a:t>
            </a: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在使用类图表示关联关系时可以在关联线上标注角色</a:t>
            </a:r>
            <a:r>
              <a:rPr lang="zh-CN" altLang="en-US" sz="2200" dirty="0" smtClean="0">
                <a:latin typeface="微软雅黑" panose="020B0503020204020204" pitchFamily="34" charset="-122"/>
                <a:ea typeface="微软雅黑" panose="020B0503020204020204" pitchFamily="34" charset="-122"/>
              </a:rPr>
              <a:t>名</a:t>
            </a: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7057094"/>
      </p:ext>
    </p:extLst>
  </p:cSld>
  <p:clrMapOvr>
    <a:masterClrMapping/>
  </p:clrMapOvr>
  <p:transition>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xmlns=""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类图</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8"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类之间的关系</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关联关系</a:t>
            </a: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p:txBody>
      </p:sp>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7279" y="2288043"/>
            <a:ext cx="868680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Group 17"/>
          <p:cNvGraphicFramePr>
            <a:graphicFrameLocks/>
          </p:cNvGraphicFramePr>
          <p:nvPr>
            <p:extLst>
              <p:ext uri="{D42A27DB-BD31-4B8C-83A1-F6EECF244321}">
                <p14:modId xmlns:p14="http://schemas.microsoft.com/office/powerpoint/2010/main" val="1662225484"/>
              </p:ext>
            </p:extLst>
          </p:nvPr>
        </p:nvGraphicFramePr>
        <p:xfrm>
          <a:off x="1752600" y="3736063"/>
          <a:ext cx="7772400" cy="2225056"/>
        </p:xfrm>
        <a:graphic>
          <a:graphicData uri="http://schemas.openxmlformats.org/drawingml/2006/table">
            <a:tbl>
              <a:tblPr/>
              <a:tblGrid>
                <a:gridCol w="7772400"/>
              </a:tblGrid>
              <a:tr h="1798638">
                <a:tc>
                  <a:txBody>
                    <a:bodyPr/>
                    <a:lstStyle/>
                    <a:p>
                      <a:pPr marL="342900" marR="0" lvl="0" indent="-66675"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LoginForm</a:t>
                      </a:r>
                      <a:r>
                        <a:rPr kumimoji="0" lang="en-US" altLang="zh-CN" sz="2000" b="0" i="0" u="none" strike="noStrike" cap="none" normalizeH="0" baseline="0" dirty="0" smtClean="0">
                          <a:ln>
                            <a:noFill/>
                          </a:ln>
                          <a:solidFill>
                            <a:schemeClr val="tx1"/>
                          </a:solidFill>
                          <a:effectLst/>
                          <a:latin typeface="Arial" charset="0"/>
                          <a:ea typeface="宋体" pitchFamily="2" charset="-122"/>
                          <a:cs typeface="Times New Roman" pitchFamily="18" charset="0"/>
                        </a:rPr>
                        <a:t> </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EC7328"/>
                          </a:solidFill>
                          <a:effectLst/>
                          <a:latin typeface="Times New Roman" pitchFamily="18" charset="0"/>
                          <a:ea typeface="宋体" pitchFamily="2" charset="-122"/>
                          <a:cs typeface="Times New Roman" pitchFamily="18" charset="0"/>
                        </a:rPr>
                        <a:t>    private </a:t>
                      </a:r>
                      <a:r>
                        <a:rPr kumimoji="0" lang="en-US" altLang="zh-CN" sz="2000" b="1" i="0" u="none" strike="noStrike" cap="none" normalizeH="0" baseline="0" dirty="0" err="1" smtClean="0">
                          <a:ln>
                            <a:noFill/>
                          </a:ln>
                          <a:solidFill>
                            <a:srgbClr val="EC7328"/>
                          </a:solidFill>
                          <a:effectLst/>
                          <a:latin typeface="Times New Roman" pitchFamily="18" charset="0"/>
                          <a:ea typeface="宋体" pitchFamily="2" charset="-122"/>
                          <a:cs typeface="Times New Roman" pitchFamily="18" charset="0"/>
                        </a:rPr>
                        <a:t>JButton</a:t>
                      </a:r>
                      <a:r>
                        <a:rPr kumimoji="0" lang="en-US" altLang="zh-CN" sz="2000" b="1" i="0" u="none" strike="noStrike" cap="none" normalizeH="0" baseline="0" dirty="0" smtClean="0">
                          <a:ln>
                            <a:noFill/>
                          </a:ln>
                          <a:solidFill>
                            <a:srgbClr val="EC7328"/>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err="1" smtClean="0">
                          <a:ln>
                            <a:noFill/>
                          </a:ln>
                          <a:solidFill>
                            <a:srgbClr val="EC7328"/>
                          </a:solidFill>
                          <a:effectLst/>
                          <a:latin typeface="Times New Roman" pitchFamily="18" charset="0"/>
                          <a:ea typeface="宋体" pitchFamily="2" charset="-122"/>
                          <a:cs typeface="Times New Roman" pitchFamily="18" charset="0"/>
                        </a:rPr>
                        <a:t>loginButton</a:t>
                      </a:r>
                      <a:r>
                        <a:rPr kumimoji="0" lang="en-US" altLang="zh-CN" sz="2000" b="1" i="0" u="none" strike="noStrike" cap="none" normalizeH="0" baseline="0" dirty="0" smtClean="0">
                          <a:ln>
                            <a:noFill/>
                          </a:ln>
                          <a:solidFill>
                            <a:srgbClr val="EC7328"/>
                          </a:solidFill>
                          <a:effectLst/>
                          <a:latin typeface="Times New Roman" pitchFamily="18" charset="0"/>
                          <a:ea typeface="宋体" pitchFamily="2" charset="-122"/>
                          <a:cs typeface="Times New Roman" pitchFamily="18" charset="0"/>
                        </a:rPr>
                        <a:t>; //</a:t>
                      </a:r>
                      <a:r>
                        <a:rPr kumimoji="0" lang="zh-CN" altLang="en-US" sz="2000" b="1" i="0" u="none" strike="noStrike" cap="none" normalizeH="0" baseline="0" dirty="0" smtClean="0">
                          <a:ln>
                            <a:noFill/>
                          </a:ln>
                          <a:solidFill>
                            <a:srgbClr val="EC7328"/>
                          </a:solidFill>
                          <a:effectLst/>
                          <a:latin typeface="Times New Roman" pitchFamily="18" charset="0"/>
                          <a:ea typeface="宋体" pitchFamily="2" charset="-122"/>
                          <a:cs typeface="Times New Roman" pitchFamily="18" charset="0"/>
                        </a:rPr>
                        <a:t>定义为成员变量</a:t>
                      </a:r>
                      <a:endParaRPr kumimoji="0" lang="en-US" altLang="zh-CN" sz="2000" b="0" i="0" u="none" strike="noStrike" cap="none" normalizeH="0" baseline="0" dirty="0" smtClean="0">
                        <a:ln>
                          <a:noFill/>
                        </a:ln>
                        <a:solidFill>
                          <a:srgbClr val="EC7328"/>
                        </a:solidFill>
                        <a:effectLst/>
                        <a:latin typeface="Arial" charset="0"/>
                        <a:ea typeface="宋体" pitchFamily="2" charset="-122"/>
                        <a:cs typeface="Times New Roman" pitchFamily="18" charset="0"/>
                      </a:endParaRP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a:ea typeface="宋体" pitchFamily="2" charset="-122"/>
                          <a:cs typeface="Times New Roman" pitchFamily="18" charset="0"/>
                        </a:rPr>
                        <a:t>    ……</a:t>
                      </a:r>
                      <a:endParaRPr kumimoji="0" lang="en-US" altLang="zh-CN" sz="20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JButton</a:t>
                      </a:r>
                      <a:r>
                        <a:rPr kumimoji="0" lang="en-US" altLang="zh-CN" sz="2000" b="0" i="0" u="none" strike="noStrike" cap="none" normalizeH="0" baseline="0" dirty="0" smtClean="0">
                          <a:ln>
                            <a:noFill/>
                          </a:ln>
                          <a:solidFill>
                            <a:schemeClr val="tx1"/>
                          </a:solidFill>
                          <a:effectLst/>
                          <a:latin typeface="Arial" charset="0"/>
                          <a:ea typeface="宋体" pitchFamily="2" charset="-122"/>
                          <a:cs typeface="Times New Roman" pitchFamily="18" charset="0"/>
                        </a:rPr>
                        <a:t> </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0" i="0" u="none" strike="noStrike" cap="none" normalizeH="0" baseline="0" dirty="0" smtClean="0">
                          <a:ln>
                            <a:noFill/>
                          </a:ln>
                          <a:solidFill>
                            <a:schemeClr val="tx1"/>
                          </a:solidFill>
                          <a:effectLst/>
                          <a:latin typeface="Arial"/>
                          <a:ea typeface="宋体" pitchFamily="2" charset="-122"/>
                          <a:cs typeface="Times New Roman" pitchFamily="18" charset="0"/>
                        </a:rPr>
                        <a:t>……</a:t>
                      </a:r>
                      <a:endParaRPr kumimoji="0" lang="en-US" altLang="zh-CN" sz="20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69584850"/>
      </p:ext>
    </p:extLst>
  </p:cSld>
  <p:clrMapOvr>
    <a:masterClrMapping/>
  </p:clrMapOvr>
  <p:transition>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xmlns=""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类图</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8"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类之间的关系</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关联关系</a:t>
            </a:r>
            <a:endParaRPr lang="en-US" altLang="zh-CN" sz="24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双向关联</a:t>
            </a:r>
            <a:endParaRPr lang="zh-CN" altLang="en-US" sz="22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p:txBody>
      </p:sp>
      <p:graphicFrame>
        <p:nvGraphicFramePr>
          <p:cNvPr id="13" name="Group 18"/>
          <p:cNvGraphicFramePr>
            <a:graphicFrameLocks/>
          </p:cNvGraphicFramePr>
          <p:nvPr>
            <p:extLst>
              <p:ext uri="{D42A27DB-BD31-4B8C-83A1-F6EECF244321}">
                <p14:modId xmlns:p14="http://schemas.microsoft.com/office/powerpoint/2010/main" val="2838946028"/>
              </p:ext>
            </p:extLst>
          </p:nvPr>
        </p:nvGraphicFramePr>
        <p:xfrm>
          <a:off x="1846907" y="3890695"/>
          <a:ext cx="7924800" cy="2834666"/>
        </p:xfrm>
        <a:graphic>
          <a:graphicData uri="http://schemas.openxmlformats.org/drawingml/2006/table">
            <a:tbl>
              <a:tblPr/>
              <a:tblGrid>
                <a:gridCol w="7924800"/>
              </a:tblGrid>
              <a:tr h="2073275">
                <a:tc>
                  <a:txBody>
                    <a:bodyPr/>
                    <a:lstStyle/>
                    <a:p>
                      <a:pPr marL="342900" marR="0" lvl="0" indent="-762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Customer</a:t>
                      </a:r>
                      <a:r>
                        <a:rPr kumimoji="0" lang="en-US" altLang="zh-CN" sz="2000" b="0" i="0" u="none" strike="noStrike" cap="none" normalizeH="0" baseline="0" dirty="0" smtClean="0">
                          <a:ln>
                            <a:noFill/>
                          </a:ln>
                          <a:solidFill>
                            <a:schemeClr val="tx1"/>
                          </a:solidFill>
                          <a:effectLst/>
                          <a:latin typeface="Arial" charset="0"/>
                          <a:ea typeface="宋体" pitchFamily="2" charset="-122"/>
                          <a:cs typeface="Times New Roman" pitchFamily="18" charset="0"/>
                        </a:rPr>
                        <a:t> </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EC7328"/>
                          </a:solidFill>
                          <a:effectLst/>
                          <a:latin typeface="Times New Roman" pitchFamily="18" charset="0"/>
                          <a:ea typeface="宋体" pitchFamily="2" charset="-122"/>
                          <a:cs typeface="Times New Roman" pitchFamily="18" charset="0"/>
                        </a:rPr>
                        <a:t>    private Product[] products;</a:t>
                      </a:r>
                      <a:endParaRPr kumimoji="0" lang="en-US" altLang="zh-CN" sz="2000" b="0" i="0" u="none" strike="noStrike" cap="none" normalizeH="0" baseline="0" dirty="0" smtClean="0">
                        <a:ln>
                          <a:noFill/>
                        </a:ln>
                        <a:solidFill>
                          <a:srgbClr val="EC7328"/>
                        </a:solidFill>
                        <a:effectLst/>
                        <a:latin typeface="Arial" charset="0"/>
                        <a:ea typeface="宋体" pitchFamily="2" charset="-122"/>
                        <a:cs typeface="Times New Roman"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a:ea typeface="宋体" pitchFamily="2" charset="-122"/>
                          <a:cs typeface="Times New Roman" pitchFamily="18" charset="0"/>
                        </a:rPr>
                        <a:t>    ……</a:t>
                      </a:r>
                      <a:endParaRPr kumimoji="0" lang="en-US" altLang="zh-CN" sz="20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76200" algn="l"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Product{</a:t>
                      </a:r>
                      <a:endParaRPr kumimoji="0" lang="en-US" altLang="zh-CN" sz="20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EC7328"/>
                          </a:solidFill>
                          <a:effectLst/>
                          <a:latin typeface="Times New Roman" pitchFamily="18" charset="0"/>
                          <a:ea typeface="宋体" pitchFamily="2" charset="-122"/>
                          <a:cs typeface="Times New Roman" pitchFamily="18" charset="0"/>
                        </a:rPr>
                        <a:t>    private Customer </a:t>
                      </a:r>
                      <a:r>
                        <a:rPr kumimoji="0" lang="en-US" altLang="zh-CN" sz="2000" b="1" i="0" u="none" strike="noStrike" cap="none" normalizeH="0" baseline="0" dirty="0" err="1" smtClean="0">
                          <a:ln>
                            <a:noFill/>
                          </a:ln>
                          <a:solidFill>
                            <a:srgbClr val="EC7328"/>
                          </a:solidFill>
                          <a:effectLst/>
                          <a:latin typeface="Times New Roman" pitchFamily="18" charset="0"/>
                          <a:ea typeface="宋体" pitchFamily="2" charset="-122"/>
                          <a:cs typeface="Times New Roman" pitchFamily="18" charset="0"/>
                        </a:rPr>
                        <a:t>customer</a:t>
                      </a:r>
                      <a:r>
                        <a:rPr kumimoji="0" lang="en-US" altLang="zh-CN" sz="2000" b="1" i="0" u="none" strike="noStrike" cap="none" normalizeH="0" baseline="0" dirty="0" smtClean="0">
                          <a:ln>
                            <a:noFill/>
                          </a:ln>
                          <a:solidFill>
                            <a:srgbClr val="EC7328"/>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dirty="0" smtClean="0">
                        <a:ln>
                          <a:noFill/>
                        </a:ln>
                        <a:solidFill>
                          <a:srgbClr val="EC7328"/>
                        </a:solidFill>
                        <a:effectLst/>
                        <a:latin typeface="Arial" charset="0"/>
                        <a:ea typeface="宋体" pitchFamily="2" charset="-122"/>
                        <a:cs typeface="Times New Roman"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a:ea typeface="宋体" pitchFamily="2" charset="-122"/>
                          <a:cs typeface="Times New Roman" pitchFamily="18" charset="0"/>
                        </a:rPr>
                        <a:t>    ……</a:t>
                      </a:r>
                      <a:endParaRPr kumimoji="0" lang="en-US" altLang="zh-CN" sz="20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33" marB="457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6667" y="2752458"/>
            <a:ext cx="8507412"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6464089"/>
      </p:ext>
    </p:extLst>
  </p:cSld>
  <p:clrMapOvr>
    <a:masterClrMapping/>
  </p:clrMapOvr>
  <p:transition>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xmlns=""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类图</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8"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类之间的关系</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关联关系</a:t>
            </a:r>
            <a:endParaRPr lang="en-US" altLang="zh-CN" sz="24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zh-CN" altLang="en-US" sz="2200" dirty="0" smtClean="0">
                <a:latin typeface="微软雅黑" panose="020B0503020204020204" pitchFamily="34" charset="-122"/>
                <a:ea typeface="微软雅黑" panose="020B0503020204020204" pitchFamily="34" charset="-122"/>
              </a:rPr>
              <a:t>单向</a:t>
            </a:r>
            <a:r>
              <a:rPr lang="zh-CN" altLang="en-US" sz="2200" dirty="0">
                <a:latin typeface="微软雅黑" panose="020B0503020204020204" pitchFamily="34" charset="-122"/>
                <a:ea typeface="微软雅黑" panose="020B0503020204020204" pitchFamily="34" charset="-122"/>
              </a:rPr>
              <a:t>关联</a:t>
            </a:r>
          </a:p>
          <a:p>
            <a:pPr marL="1257300" lvl="2" indent="-342900" algn="l">
              <a:lnSpc>
                <a:spcPct val="150000"/>
              </a:lnSpc>
              <a:buClr>
                <a:srgbClr val="EC7328"/>
              </a:buClr>
              <a:buFont typeface="Arial" panose="020B0604020202020204" pitchFamily="34" charset="0"/>
              <a:buChar char="•"/>
            </a:pPr>
            <a:endParaRPr lang="zh-CN" altLang="en-US" sz="22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p:txBody>
      </p:sp>
      <p:graphicFrame>
        <p:nvGraphicFramePr>
          <p:cNvPr id="10" name="Group 14"/>
          <p:cNvGraphicFramePr>
            <a:graphicFrameLocks/>
          </p:cNvGraphicFramePr>
          <p:nvPr>
            <p:extLst>
              <p:ext uri="{D42A27DB-BD31-4B8C-83A1-F6EECF244321}">
                <p14:modId xmlns:p14="http://schemas.microsoft.com/office/powerpoint/2010/main" val="519600332"/>
              </p:ext>
            </p:extLst>
          </p:nvPr>
        </p:nvGraphicFramePr>
        <p:xfrm>
          <a:off x="1741283" y="3774917"/>
          <a:ext cx="7924800" cy="2956586"/>
        </p:xfrm>
        <a:graphic>
          <a:graphicData uri="http://schemas.openxmlformats.org/drawingml/2006/table">
            <a:tbl>
              <a:tblPr/>
              <a:tblGrid>
                <a:gridCol w="7924800"/>
              </a:tblGrid>
              <a:tr h="2171700">
                <a:tc>
                  <a:txBody>
                    <a:bodyPr/>
                    <a:lstStyle/>
                    <a:p>
                      <a:pPr marL="0" marR="0" lvl="0" indent="2667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Customer {</a:t>
                      </a:r>
                    </a:p>
                    <a:p>
                      <a:pPr marL="0" marR="0" lvl="0" indent="2667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2000" b="1" i="0" u="none" strike="noStrike" cap="none" normalizeH="0" baseline="0" dirty="0" smtClean="0">
                          <a:ln>
                            <a:noFill/>
                          </a:ln>
                          <a:solidFill>
                            <a:srgbClr val="EC7328"/>
                          </a:solidFill>
                          <a:effectLst/>
                          <a:latin typeface="Times New Roman" pitchFamily="18" charset="0"/>
                          <a:ea typeface="宋体" pitchFamily="2" charset="-122"/>
                          <a:cs typeface="Times New Roman" pitchFamily="18" charset="0"/>
                        </a:rPr>
                        <a:t>    private Address </a:t>
                      </a:r>
                      <a:r>
                        <a:rPr kumimoji="0" lang="en-US" altLang="zh-CN" sz="2000" b="1" i="0" u="none" strike="noStrike" cap="none" normalizeH="0" baseline="0" dirty="0" err="1" smtClean="0">
                          <a:ln>
                            <a:noFill/>
                          </a:ln>
                          <a:solidFill>
                            <a:srgbClr val="EC7328"/>
                          </a:solidFill>
                          <a:effectLst/>
                          <a:latin typeface="Times New Roman" pitchFamily="18" charset="0"/>
                          <a:ea typeface="宋体" pitchFamily="2" charset="-122"/>
                          <a:cs typeface="Times New Roman" pitchFamily="18" charset="0"/>
                        </a:rPr>
                        <a:t>address</a:t>
                      </a:r>
                      <a:r>
                        <a:rPr kumimoji="0" lang="en-US" altLang="zh-CN" sz="2000" b="1" i="0" u="none" strike="noStrike" cap="none" normalizeH="0" baseline="0" dirty="0" smtClean="0">
                          <a:ln>
                            <a:noFill/>
                          </a:ln>
                          <a:solidFill>
                            <a:srgbClr val="EC7328"/>
                          </a:solidFill>
                          <a:effectLst/>
                          <a:latin typeface="Times New Roman" pitchFamily="18" charset="0"/>
                          <a:ea typeface="宋体" pitchFamily="2" charset="-122"/>
                          <a:cs typeface="Times New Roman" pitchFamily="18" charset="0"/>
                        </a:rPr>
                        <a:t>;</a:t>
                      </a:r>
                    </a:p>
                    <a:p>
                      <a:pPr marL="0" marR="0" lvl="0" indent="2667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Arial"/>
                          <a:ea typeface="宋体" pitchFamily="2" charset="-122"/>
                          <a:cs typeface="Times New Roman" pitchFamily="18" charset="0"/>
                        </a:rPr>
                        <a:t>    ……</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67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0" marR="0" lvl="0" indent="2667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67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Address {</a:t>
                      </a:r>
                    </a:p>
                    <a:p>
                      <a:pPr marL="0" marR="0" lvl="0" indent="2667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Arial"/>
                          <a:ea typeface="宋体" pitchFamily="2" charset="-122"/>
                          <a:cs typeface="Times New Roman" pitchFamily="18" charset="0"/>
                        </a:rPr>
                        <a:t>    ……</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67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txBody>
                  <a:tcPr marT="45733" marB="457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7918" y="2690955"/>
            <a:ext cx="8367712"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0579172"/>
      </p:ext>
    </p:extLst>
  </p:cSld>
  <p:clrMapOvr>
    <a:masterClrMapping/>
  </p:clrMapOvr>
  <p:transition>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xmlns=""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类图</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8"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类之间的关系</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关联关系</a:t>
            </a:r>
            <a:endParaRPr lang="en-US" altLang="zh-CN" sz="24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zh-CN" altLang="en-US" sz="2200" dirty="0" smtClean="0">
                <a:latin typeface="微软雅黑" panose="020B0503020204020204" pitchFamily="34" charset="-122"/>
                <a:ea typeface="微软雅黑" panose="020B0503020204020204" pitchFamily="34" charset="-122"/>
              </a:rPr>
              <a:t>自关联</a:t>
            </a: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p:txBody>
      </p:sp>
      <p:graphicFrame>
        <p:nvGraphicFramePr>
          <p:cNvPr id="12" name="Group 12"/>
          <p:cNvGraphicFramePr>
            <a:graphicFrameLocks/>
          </p:cNvGraphicFramePr>
          <p:nvPr>
            <p:extLst>
              <p:ext uri="{D42A27DB-BD31-4B8C-83A1-F6EECF244321}">
                <p14:modId xmlns:p14="http://schemas.microsoft.com/office/powerpoint/2010/main" val="4178547774"/>
              </p:ext>
            </p:extLst>
          </p:nvPr>
        </p:nvGraphicFramePr>
        <p:xfrm>
          <a:off x="1456853" y="4111786"/>
          <a:ext cx="7924800" cy="1705426"/>
        </p:xfrm>
        <a:graphic>
          <a:graphicData uri="http://schemas.openxmlformats.org/drawingml/2006/table">
            <a:tbl>
              <a:tblPr/>
              <a:tblGrid>
                <a:gridCol w="7924800"/>
              </a:tblGrid>
              <a:tr h="1365250">
                <a:tc>
                  <a:txBody>
                    <a:bodyPr/>
                    <a:lstStyle/>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Node {</a:t>
                      </a: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000" b="1" i="0" u="none" strike="noStrike" cap="none" normalizeH="0" baseline="0" dirty="0" smtClean="0">
                          <a:ln>
                            <a:noFill/>
                          </a:ln>
                          <a:solidFill>
                            <a:srgbClr val="EC7328"/>
                          </a:solidFill>
                          <a:effectLst/>
                          <a:latin typeface="Times New Roman" pitchFamily="18" charset="0"/>
                          <a:ea typeface="宋体" pitchFamily="2" charset="-122"/>
                          <a:cs typeface="Times New Roman" pitchFamily="18" charset="0"/>
                        </a:rPr>
                        <a:t>    private Node </a:t>
                      </a:r>
                      <a:r>
                        <a:rPr kumimoji="0" lang="en-US" altLang="zh-CN" sz="2000" b="1" i="0" u="none" strike="noStrike" cap="none" normalizeH="0" baseline="0" dirty="0" err="1" smtClean="0">
                          <a:ln>
                            <a:noFill/>
                          </a:ln>
                          <a:solidFill>
                            <a:srgbClr val="EC7328"/>
                          </a:solidFill>
                          <a:effectLst/>
                          <a:latin typeface="Times New Roman" pitchFamily="18" charset="0"/>
                          <a:ea typeface="宋体" pitchFamily="2" charset="-122"/>
                          <a:cs typeface="Times New Roman" pitchFamily="18" charset="0"/>
                        </a:rPr>
                        <a:t>subNode</a:t>
                      </a:r>
                      <a:r>
                        <a:rPr kumimoji="0" lang="en-US" altLang="zh-CN" sz="2000" b="1" i="0" u="none" strike="noStrike" cap="none" normalizeH="0" baseline="0" dirty="0" smtClean="0">
                          <a:ln>
                            <a:noFill/>
                          </a:ln>
                          <a:solidFill>
                            <a:srgbClr val="EC7328"/>
                          </a:solidFill>
                          <a:effectLst/>
                          <a:latin typeface="Times New Roman" pitchFamily="18" charset="0"/>
                          <a:ea typeface="宋体" pitchFamily="2" charset="-122"/>
                          <a:cs typeface="Times New Roman" pitchFamily="18" charset="0"/>
                        </a:rPr>
                        <a:t>;</a:t>
                      </a: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a:ea typeface="宋体" pitchFamily="2" charset="-122"/>
                          <a:cs typeface="Times New Roman" pitchFamily="18" charset="0"/>
                        </a:rPr>
                        <a:t>    ……</a:t>
                      </a: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3451" y="1548219"/>
            <a:ext cx="4829270" cy="2317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4074850"/>
      </p:ext>
    </p:extLst>
  </p:cSld>
  <p:clrMapOvr>
    <a:masterClrMapping/>
  </p:clrMapOvr>
  <p:transition>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xmlns=""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类图</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8"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类之间的关系</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关联关系</a:t>
            </a:r>
            <a:endParaRPr lang="en-US" altLang="zh-CN" sz="24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zh-CN" altLang="en-US" sz="2200" dirty="0" smtClean="0">
                <a:latin typeface="微软雅黑" panose="020B0503020204020204" pitchFamily="34" charset="-122"/>
                <a:ea typeface="微软雅黑" panose="020B0503020204020204" pitchFamily="34" charset="-122"/>
              </a:rPr>
              <a:t>多重</a:t>
            </a:r>
            <a:r>
              <a:rPr lang="zh-CN" altLang="en-US" sz="2200" dirty="0">
                <a:latin typeface="微软雅黑" panose="020B0503020204020204" pitchFamily="34" charset="-122"/>
                <a:ea typeface="微软雅黑" panose="020B0503020204020204" pitchFamily="34" charset="-122"/>
              </a:rPr>
              <a:t>性关联 ：多重性关联关系又称为</a:t>
            </a:r>
            <a:r>
              <a:rPr lang="zh-CN" altLang="en-US" sz="2200" dirty="0">
                <a:solidFill>
                  <a:srgbClr val="EC7328"/>
                </a:solidFill>
                <a:latin typeface="微软雅黑" panose="020B0503020204020204" pitchFamily="34" charset="-122"/>
                <a:ea typeface="微软雅黑" panose="020B0503020204020204" pitchFamily="34" charset="-122"/>
              </a:rPr>
              <a:t>重数性</a:t>
            </a:r>
            <a:r>
              <a:rPr lang="en-US" altLang="zh-CN" sz="2200" dirty="0">
                <a:solidFill>
                  <a:srgbClr val="EC7328"/>
                </a:solidFill>
                <a:latin typeface="微软雅黑" panose="020B0503020204020204" pitchFamily="34" charset="-122"/>
                <a:ea typeface="微软雅黑" panose="020B0503020204020204" pitchFamily="34" charset="-122"/>
              </a:rPr>
              <a:t>(Multiplicity)</a:t>
            </a:r>
            <a:r>
              <a:rPr lang="zh-CN" altLang="en-US" sz="2200" dirty="0">
                <a:solidFill>
                  <a:srgbClr val="EC7328"/>
                </a:solidFill>
                <a:latin typeface="微软雅黑" panose="020B0503020204020204" pitchFamily="34" charset="-122"/>
                <a:ea typeface="微软雅黑" panose="020B0503020204020204" pitchFamily="34" charset="-122"/>
              </a:rPr>
              <a:t>关联关系</a:t>
            </a:r>
            <a:r>
              <a:rPr lang="zh-CN" altLang="en-US" sz="2200" dirty="0">
                <a:latin typeface="微软雅黑" panose="020B0503020204020204" pitchFamily="34" charset="-122"/>
                <a:ea typeface="微软雅黑" panose="020B0503020204020204" pitchFamily="34" charset="-122"/>
              </a:rPr>
              <a:t>，表示两个关联对象在数量上的对应关系。在</a:t>
            </a:r>
            <a:r>
              <a:rPr lang="en-US" altLang="zh-CN" sz="2200" dirty="0">
                <a:latin typeface="微软雅黑" panose="020B0503020204020204" pitchFamily="34" charset="-122"/>
                <a:ea typeface="微软雅黑" panose="020B0503020204020204" pitchFamily="34" charset="-122"/>
              </a:rPr>
              <a:t>UML</a:t>
            </a:r>
            <a:r>
              <a:rPr lang="zh-CN" altLang="en-US" sz="2200" dirty="0">
                <a:latin typeface="微软雅黑" panose="020B0503020204020204" pitchFamily="34" charset="-122"/>
                <a:ea typeface="微软雅黑" panose="020B0503020204020204" pitchFamily="34" charset="-122"/>
              </a:rPr>
              <a:t>中，对象之间的多重性可以直接在关联直线上</a:t>
            </a:r>
            <a:r>
              <a:rPr lang="zh-CN" altLang="en-US" sz="2200" dirty="0">
                <a:solidFill>
                  <a:srgbClr val="EC7328"/>
                </a:solidFill>
                <a:latin typeface="微软雅黑" panose="020B0503020204020204" pitchFamily="34" charset="-122"/>
                <a:ea typeface="微软雅黑" panose="020B0503020204020204" pitchFamily="34" charset="-122"/>
              </a:rPr>
              <a:t>用一个数字或一个数字范围表示</a:t>
            </a: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609267029"/>
              </p:ext>
            </p:extLst>
          </p:nvPr>
        </p:nvGraphicFramePr>
        <p:xfrm>
          <a:off x="1095469" y="3757186"/>
          <a:ext cx="9375241" cy="2430858"/>
        </p:xfrm>
        <a:graphic>
          <a:graphicData uri="http://schemas.openxmlformats.org/drawingml/2006/table">
            <a:tbl>
              <a:tblPr/>
              <a:tblGrid>
                <a:gridCol w="1901011"/>
                <a:gridCol w="7474230"/>
              </a:tblGrid>
              <a:tr h="405143">
                <a:tc>
                  <a:txBody>
                    <a:bodyPr/>
                    <a:lstStyle/>
                    <a:p>
                      <a:pPr algn="ctr">
                        <a:spcAft>
                          <a:spcPts val="0"/>
                        </a:spcAft>
                        <a:tabLst>
                          <a:tab pos="536575" algn="l"/>
                        </a:tabLst>
                      </a:pPr>
                      <a:r>
                        <a:rPr lang="zh-CN" sz="2000" b="1" kern="0" dirty="0">
                          <a:latin typeface="Times New Roman"/>
                          <a:ea typeface="宋体"/>
                          <a:cs typeface="宋体"/>
                        </a:rPr>
                        <a:t>表示方式</a:t>
                      </a:r>
                      <a:endParaRPr lang="zh-CN" sz="2000" kern="100" dirty="0">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ctr">
                        <a:spcAft>
                          <a:spcPts val="0"/>
                        </a:spcAft>
                        <a:tabLst>
                          <a:tab pos="536575" algn="l"/>
                        </a:tabLst>
                      </a:pPr>
                      <a:r>
                        <a:rPr lang="zh-CN" sz="2000" b="1" kern="0">
                          <a:latin typeface="Times New Roman"/>
                          <a:ea typeface="宋体"/>
                          <a:cs typeface="宋体"/>
                        </a:rPr>
                        <a:t>多重性说明</a:t>
                      </a:r>
                      <a:endParaRPr lang="zh-CN" sz="2000" kern="100">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r>
              <a:tr h="405143">
                <a:tc>
                  <a:txBody>
                    <a:bodyPr/>
                    <a:lstStyle/>
                    <a:p>
                      <a:pPr algn="ctr">
                        <a:spcAft>
                          <a:spcPts val="0"/>
                        </a:spcAft>
                        <a:tabLst>
                          <a:tab pos="536575" algn="l"/>
                        </a:tabLst>
                      </a:pPr>
                      <a:r>
                        <a:rPr lang="en-US" sz="2000" kern="0">
                          <a:latin typeface="Times New Roman"/>
                          <a:ea typeface="宋体"/>
                          <a:cs typeface="宋体"/>
                        </a:rPr>
                        <a:t>1..1</a:t>
                      </a:r>
                      <a:endParaRPr lang="zh-CN" sz="2000" kern="100">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36575" algn="l"/>
                        </a:tabLst>
                      </a:pPr>
                      <a:r>
                        <a:rPr lang="zh-CN" sz="2000" kern="0" dirty="0">
                          <a:latin typeface="Times New Roman"/>
                          <a:ea typeface="宋体"/>
                          <a:cs typeface="宋体"/>
                        </a:rPr>
                        <a:t>表示另一个类的一个对象只与该类的一个对象有关系</a:t>
                      </a:r>
                      <a:endParaRPr lang="zh-CN" sz="2000" kern="100" dirty="0">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143">
                <a:tc>
                  <a:txBody>
                    <a:bodyPr/>
                    <a:lstStyle/>
                    <a:p>
                      <a:pPr algn="ctr">
                        <a:spcAft>
                          <a:spcPts val="0"/>
                        </a:spcAft>
                        <a:tabLst>
                          <a:tab pos="536575" algn="l"/>
                        </a:tabLst>
                      </a:pPr>
                      <a:r>
                        <a:rPr lang="en-US" sz="2000" kern="0">
                          <a:latin typeface="Times New Roman"/>
                          <a:ea typeface="宋体"/>
                          <a:cs typeface="宋体"/>
                        </a:rPr>
                        <a:t>0..*</a:t>
                      </a:r>
                      <a:endParaRPr lang="zh-CN" sz="2000" kern="100">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36575" algn="l"/>
                        </a:tabLst>
                      </a:pPr>
                      <a:r>
                        <a:rPr lang="zh-CN" sz="2000" kern="0" dirty="0">
                          <a:latin typeface="Times New Roman"/>
                          <a:ea typeface="宋体"/>
                          <a:cs typeface="宋体"/>
                        </a:rPr>
                        <a:t>表示另一个类的一个对象与该类的零个或多个对象有关系</a:t>
                      </a:r>
                      <a:endParaRPr lang="zh-CN" sz="2000" kern="100" dirty="0">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143">
                <a:tc>
                  <a:txBody>
                    <a:bodyPr/>
                    <a:lstStyle/>
                    <a:p>
                      <a:pPr algn="ctr">
                        <a:spcAft>
                          <a:spcPts val="0"/>
                        </a:spcAft>
                        <a:tabLst>
                          <a:tab pos="536575" algn="l"/>
                        </a:tabLst>
                      </a:pPr>
                      <a:r>
                        <a:rPr lang="en-US" sz="2000" kern="0">
                          <a:latin typeface="Times New Roman"/>
                          <a:ea typeface="宋体"/>
                          <a:cs typeface="宋体"/>
                        </a:rPr>
                        <a:t>1..*</a:t>
                      </a:r>
                      <a:endParaRPr lang="zh-CN" sz="2000" kern="100">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36575" algn="l"/>
                        </a:tabLst>
                      </a:pPr>
                      <a:r>
                        <a:rPr lang="zh-CN" sz="2000" kern="0" dirty="0">
                          <a:latin typeface="Times New Roman"/>
                          <a:ea typeface="宋体"/>
                          <a:cs typeface="宋体"/>
                        </a:rPr>
                        <a:t>表示另一个类的一个对象与该类的一个或多个对象有关系</a:t>
                      </a:r>
                      <a:endParaRPr lang="zh-CN" sz="2000" kern="100" dirty="0">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143">
                <a:tc>
                  <a:txBody>
                    <a:bodyPr/>
                    <a:lstStyle/>
                    <a:p>
                      <a:pPr algn="ctr">
                        <a:spcAft>
                          <a:spcPts val="0"/>
                        </a:spcAft>
                        <a:tabLst>
                          <a:tab pos="536575" algn="l"/>
                        </a:tabLst>
                      </a:pPr>
                      <a:r>
                        <a:rPr lang="en-US" sz="2000" kern="0">
                          <a:latin typeface="Times New Roman"/>
                          <a:ea typeface="宋体"/>
                          <a:cs typeface="宋体"/>
                        </a:rPr>
                        <a:t>0..1</a:t>
                      </a:r>
                      <a:endParaRPr lang="zh-CN" sz="2000" kern="100">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36575" algn="l"/>
                        </a:tabLst>
                      </a:pPr>
                      <a:r>
                        <a:rPr lang="zh-CN" sz="2000" kern="0" dirty="0">
                          <a:latin typeface="Times New Roman"/>
                          <a:ea typeface="宋体"/>
                          <a:cs typeface="宋体"/>
                        </a:rPr>
                        <a:t>表示另一个类的一个对象没有或只与该类的一个对象有关系</a:t>
                      </a:r>
                      <a:endParaRPr lang="zh-CN" sz="2000" kern="100" dirty="0">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143">
                <a:tc>
                  <a:txBody>
                    <a:bodyPr/>
                    <a:lstStyle/>
                    <a:p>
                      <a:pPr algn="ctr">
                        <a:spcAft>
                          <a:spcPts val="0"/>
                        </a:spcAft>
                        <a:tabLst>
                          <a:tab pos="536575" algn="l"/>
                        </a:tabLst>
                      </a:pPr>
                      <a:r>
                        <a:rPr lang="en-US" sz="2000" kern="0" dirty="0">
                          <a:latin typeface="Times New Roman"/>
                          <a:ea typeface="宋体"/>
                          <a:cs typeface="宋体"/>
                        </a:rPr>
                        <a:t>m..n</a:t>
                      </a:r>
                      <a:endParaRPr lang="zh-CN" sz="2000" kern="100" dirty="0">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536575" algn="l"/>
                        </a:tabLst>
                      </a:pPr>
                      <a:r>
                        <a:rPr lang="zh-CN" sz="2000" kern="0" dirty="0">
                          <a:latin typeface="Times New Roman"/>
                          <a:ea typeface="宋体"/>
                          <a:cs typeface="宋体"/>
                        </a:rPr>
                        <a:t>表示另一个类的一个对象与该类最少</a:t>
                      </a:r>
                      <a:r>
                        <a:rPr lang="en-US" sz="2000" kern="0" dirty="0">
                          <a:latin typeface="Times New Roman"/>
                          <a:ea typeface="宋体"/>
                          <a:cs typeface="宋体"/>
                        </a:rPr>
                        <a:t>m</a:t>
                      </a:r>
                      <a:r>
                        <a:rPr lang="zh-CN" sz="2000" kern="0" dirty="0">
                          <a:latin typeface="Times New Roman"/>
                          <a:ea typeface="宋体"/>
                          <a:cs typeface="宋体"/>
                        </a:rPr>
                        <a:t>，最多</a:t>
                      </a:r>
                      <a:r>
                        <a:rPr lang="en-US" sz="2000" kern="0" dirty="0">
                          <a:latin typeface="Times New Roman"/>
                          <a:ea typeface="宋体"/>
                          <a:cs typeface="宋体"/>
                        </a:rPr>
                        <a:t>n</a:t>
                      </a:r>
                      <a:r>
                        <a:rPr lang="zh-CN" sz="2000" kern="0" dirty="0">
                          <a:latin typeface="Times New Roman"/>
                          <a:ea typeface="宋体"/>
                          <a:cs typeface="宋体"/>
                        </a:rPr>
                        <a:t>个对象有关系</a:t>
                      </a:r>
                      <a:r>
                        <a:rPr lang="en-US" sz="2000" kern="0" dirty="0">
                          <a:latin typeface="Times New Roman"/>
                          <a:ea typeface="宋体"/>
                          <a:cs typeface="宋体"/>
                        </a:rPr>
                        <a:t> (</a:t>
                      </a:r>
                      <a:r>
                        <a:rPr lang="en-US" sz="2000" kern="0" dirty="0">
                          <a:latin typeface="宋体"/>
                          <a:ea typeface="宋体"/>
                          <a:cs typeface="宋体"/>
                        </a:rPr>
                        <a:t>m</a:t>
                      </a:r>
                      <a:r>
                        <a:rPr lang="zh-CN" sz="2000" kern="0" dirty="0">
                          <a:latin typeface="Times New Roman"/>
                          <a:ea typeface="宋体"/>
                          <a:cs typeface="宋体"/>
                        </a:rPr>
                        <a:t>≤</a:t>
                      </a:r>
                      <a:r>
                        <a:rPr lang="en-US" sz="2000" kern="0" dirty="0">
                          <a:latin typeface="Times New Roman"/>
                          <a:ea typeface="宋体"/>
                          <a:cs typeface="宋体"/>
                        </a:rPr>
                        <a:t>n)</a:t>
                      </a:r>
                      <a:endParaRPr lang="zh-CN" sz="2000" kern="100" dirty="0">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35787041"/>
      </p:ext>
    </p:extLst>
  </p:cSld>
  <p:clrMapOvr>
    <a:masterClrMapping/>
  </p:clrMapOvr>
  <p:transition>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xmlns=""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类图</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8"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类之间的关系</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关联关系</a:t>
            </a:r>
            <a:endParaRPr lang="en-US" altLang="zh-CN" sz="24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zh-CN" altLang="en-US" sz="2200" dirty="0" smtClean="0">
                <a:latin typeface="微软雅黑" panose="020B0503020204020204" pitchFamily="34" charset="-122"/>
                <a:ea typeface="微软雅黑" panose="020B0503020204020204" pitchFamily="34" charset="-122"/>
              </a:rPr>
              <a:t>多重性关联</a:t>
            </a: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0321" y="2613669"/>
            <a:ext cx="8455529" cy="1019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Group 4"/>
          <p:cNvGraphicFramePr>
            <a:graphicFrameLocks/>
          </p:cNvGraphicFramePr>
          <p:nvPr>
            <p:extLst>
              <p:ext uri="{D42A27DB-BD31-4B8C-83A1-F6EECF244321}">
                <p14:modId xmlns:p14="http://schemas.microsoft.com/office/powerpoint/2010/main" val="58525933"/>
              </p:ext>
            </p:extLst>
          </p:nvPr>
        </p:nvGraphicFramePr>
        <p:xfrm>
          <a:off x="1605685" y="3755215"/>
          <a:ext cx="7924800" cy="2985584"/>
        </p:xfrm>
        <a:graphic>
          <a:graphicData uri="http://schemas.openxmlformats.org/drawingml/2006/table">
            <a:tbl>
              <a:tblPr/>
              <a:tblGrid>
                <a:gridCol w="7924800"/>
              </a:tblGrid>
              <a:tr h="2139950">
                <a:tc>
                  <a:txBody>
                    <a:bodyPr/>
                    <a:lstStyle/>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Form {</a:t>
                      </a: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000" b="0" i="0" u="none" strike="noStrike" cap="none" normalizeH="0" baseline="0" dirty="0" smtClean="0">
                          <a:ln>
                            <a:noFill/>
                          </a:ln>
                          <a:solidFill>
                            <a:srgbClr val="EC7328"/>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smtClean="0">
                          <a:ln>
                            <a:noFill/>
                          </a:ln>
                          <a:solidFill>
                            <a:srgbClr val="EC7328"/>
                          </a:solidFill>
                          <a:effectLst/>
                          <a:latin typeface="Times New Roman" pitchFamily="18" charset="0"/>
                          <a:ea typeface="宋体" pitchFamily="2" charset="-122"/>
                          <a:cs typeface="Times New Roman" pitchFamily="18" charset="0"/>
                        </a:rPr>
                        <a:t>private Button[] buttons; //</a:t>
                      </a:r>
                      <a:r>
                        <a:rPr kumimoji="0" lang="zh-CN" altLang="en-US" sz="2000" b="1" i="0" u="none" strike="noStrike" cap="none" normalizeH="0" baseline="0" dirty="0" smtClean="0">
                          <a:ln>
                            <a:noFill/>
                          </a:ln>
                          <a:solidFill>
                            <a:srgbClr val="EC7328"/>
                          </a:solidFill>
                          <a:effectLst/>
                          <a:latin typeface="Times New Roman" pitchFamily="18" charset="0"/>
                          <a:ea typeface="宋体" pitchFamily="2" charset="-122"/>
                          <a:cs typeface="Times New Roman" pitchFamily="18" charset="0"/>
                        </a:rPr>
                        <a:t>定义一个集合对象</a:t>
                      </a:r>
                      <a:endParaRPr kumimoji="0" lang="en-US" altLang="zh-CN" sz="2000" b="1" i="0" u="none" strike="noStrike" cap="none" normalizeH="0" baseline="0" dirty="0" smtClean="0">
                        <a:ln>
                          <a:noFill/>
                        </a:ln>
                        <a:solidFill>
                          <a:srgbClr val="EC7328"/>
                        </a:solidFill>
                        <a:effectLst/>
                        <a:latin typeface="Times New Roman" pitchFamily="18" charset="0"/>
                        <a:ea typeface="宋体" pitchFamily="2" charset="-122"/>
                        <a:cs typeface="Times New Roman" pitchFamily="18" charset="0"/>
                      </a:endParaRP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Arial"/>
                          <a:ea typeface="宋体" pitchFamily="2" charset="-122"/>
                          <a:cs typeface="Times New Roman" pitchFamily="18" charset="0"/>
                        </a:rPr>
                        <a:t>    ……</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Button {</a:t>
                      </a: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396937193"/>
      </p:ext>
    </p:extLst>
  </p:cSld>
  <p:clrMapOvr>
    <a:masterClrMapping/>
  </p:clrMapOvr>
  <p:transition>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直角三角形 1">
            <a:extLst>
              <a:ext uri="{FF2B5EF4-FFF2-40B4-BE49-F238E27FC236}">
                <a16:creationId xmlns:a16="http://schemas.microsoft.com/office/drawing/2014/main" xmlns="" id="{EBD5E048-5A13-4A92-92B4-3DBB2F0287B1}"/>
              </a:ext>
            </a:extLst>
          </p:cNvPr>
          <p:cNvSpPr/>
          <p:nvPr/>
        </p:nvSpPr>
        <p:spPr>
          <a:xfrm rot="5400000">
            <a:off x="-17286" y="-3759"/>
            <a:ext cx="2068442" cy="2068442"/>
          </a:xfrm>
          <a:prstGeom prst="rtTriangle">
            <a:avLst/>
          </a:prstGeom>
          <a:solidFill>
            <a:schemeClr val="bg1">
              <a:lumMod val="75000"/>
              <a:alpha val="60000"/>
            </a:schemeClr>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直角三角形 7">
            <a:extLst>
              <a:ext uri="{FF2B5EF4-FFF2-40B4-BE49-F238E27FC236}">
                <a16:creationId xmlns:a16="http://schemas.microsoft.com/office/drawing/2014/main" xmlns="" id="{67ED0B5B-CA3E-462D-A71E-98F2340C08EF}"/>
              </a:ext>
            </a:extLst>
          </p:cNvPr>
          <p:cNvSpPr>
            <a:spLocks noChangeAspect="1"/>
          </p:cNvSpPr>
          <p:nvPr/>
        </p:nvSpPr>
        <p:spPr>
          <a:xfrm rot="2700000" flipH="1">
            <a:off x="5857713" y="-992441"/>
            <a:ext cx="1984885" cy="1984885"/>
          </a:xfrm>
          <a:prstGeom prst="rtTriangle">
            <a:avLst/>
          </a:prstGeom>
          <a:solidFill>
            <a:srgbClr val="44B3BE"/>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直角三角形 12">
            <a:extLst>
              <a:ext uri="{FF2B5EF4-FFF2-40B4-BE49-F238E27FC236}">
                <a16:creationId xmlns:a16="http://schemas.microsoft.com/office/drawing/2014/main" xmlns="" id="{0B4E0ECE-A760-4DCA-A871-F4B015BD67B7}"/>
              </a:ext>
            </a:extLst>
          </p:cNvPr>
          <p:cNvSpPr>
            <a:spLocks noChangeAspect="1"/>
          </p:cNvSpPr>
          <p:nvPr/>
        </p:nvSpPr>
        <p:spPr>
          <a:xfrm rot="2700000" flipH="1">
            <a:off x="2664630" y="-992442"/>
            <a:ext cx="1984885" cy="1984885"/>
          </a:xfrm>
          <a:prstGeom prst="rtTriangle">
            <a:avLst/>
          </a:prstGeom>
          <a:solidFill>
            <a:srgbClr val="EC7328"/>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a:extLst>
              <a:ext uri="{FF2B5EF4-FFF2-40B4-BE49-F238E27FC236}">
                <a16:creationId xmlns:a16="http://schemas.microsoft.com/office/drawing/2014/main" xmlns="" id="{5AB0D5A5-465E-4EEB-AE13-34389412D6E9}"/>
              </a:ext>
            </a:extLst>
          </p:cNvPr>
          <p:cNvSpPr txBox="1"/>
          <p:nvPr/>
        </p:nvSpPr>
        <p:spPr>
          <a:xfrm>
            <a:off x="1236729" y="2979936"/>
            <a:ext cx="3035193"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大  纲</a:t>
            </a:r>
            <a:endParaRPr kumimoji="0" lang="en-US" altLang="zh-CN" sz="4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 name="矩形: 圆角 15">
            <a:extLst>
              <a:ext uri="{FF2B5EF4-FFF2-40B4-BE49-F238E27FC236}">
                <a16:creationId xmlns:a16="http://schemas.microsoft.com/office/drawing/2014/main" xmlns="" id="{16E7744A-19DB-49CF-A911-E16E8F0ADE60}"/>
              </a:ext>
            </a:extLst>
          </p:cNvPr>
          <p:cNvSpPr/>
          <p:nvPr/>
        </p:nvSpPr>
        <p:spPr>
          <a:xfrm>
            <a:off x="4919932" y="1583179"/>
            <a:ext cx="857250" cy="616774"/>
          </a:xfrm>
          <a:prstGeom prst="roundRect">
            <a:avLst/>
          </a:prstGeom>
          <a:solidFill>
            <a:srgbClr val="EC7328"/>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a:extLst>
              <a:ext uri="{FF2B5EF4-FFF2-40B4-BE49-F238E27FC236}">
                <a16:creationId xmlns:a16="http://schemas.microsoft.com/office/drawing/2014/main" xmlns="" id="{89A9F1AD-96E2-4639-B84C-B70436EECEE1}"/>
              </a:ext>
            </a:extLst>
          </p:cNvPr>
          <p:cNvSpPr txBox="1"/>
          <p:nvPr/>
        </p:nvSpPr>
        <p:spPr>
          <a:xfrm>
            <a:off x="5934437" y="1616686"/>
            <a:ext cx="332132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smtClean="0">
                <a:solidFill>
                  <a:prstClr val="black"/>
                </a:solidFill>
                <a:latin typeface="微软雅黑" panose="020B0503020204020204" pitchFamily="34" charset="-122"/>
                <a:ea typeface="微软雅黑" panose="020B0503020204020204" pitchFamily="34" charset="-122"/>
              </a:rPr>
              <a:t>UML</a:t>
            </a:r>
            <a:r>
              <a:rPr lang="zh-CN" altLang="en-US" sz="2800" dirty="0" smtClean="0">
                <a:solidFill>
                  <a:prstClr val="black"/>
                </a:solidFill>
                <a:latin typeface="微软雅黑" panose="020B0503020204020204" pitchFamily="34" charset="-122"/>
                <a:ea typeface="微软雅黑" panose="020B0503020204020204" pitchFamily="34" charset="-122"/>
              </a:rPr>
              <a:t>概述</a:t>
            </a: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28" name="图片 27"/>
          <p:cNvPicPr>
            <a:picLocks noChangeAspect="1"/>
          </p:cNvPicPr>
          <p:nvPr/>
        </p:nvPicPr>
        <p:blipFill>
          <a:blip r:embed="rId3"/>
          <a:stretch>
            <a:fillRect/>
          </a:stretch>
        </p:blipFill>
        <p:spPr>
          <a:xfrm flipH="1">
            <a:off x="11244946" y="3638015"/>
            <a:ext cx="947054" cy="3219985"/>
          </a:xfrm>
          <a:prstGeom prst="rect">
            <a:avLst/>
          </a:prstGeom>
        </p:spPr>
      </p:pic>
      <p:pic>
        <p:nvPicPr>
          <p:cNvPr id="3" name="图片 2"/>
          <p:cNvPicPr>
            <a:picLocks noChangeAspect="1"/>
          </p:cNvPicPr>
          <p:nvPr/>
        </p:nvPicPr>
        <p:blipFill>
          <a:blip r:embed="rId4"/>
          <a:stretch>
            <a:fillRect/>
          </a:stretch>
        </p:blipFill>
        <p:spPr>
          <a:xfrm>
            <a:off x="11903" y="3808767"/>
            <a:ext cx="4260019" cy="3049234"/>
          </a:xfrm>
          <a:prstGeom prst="rect">
            <a:avLst/>
          </a:prstGeom>
        </p:spPr>
      </p:pic>
      <p:sp>
        <p:nvSpPr>
          <p:cNvPr id="26" name="矩形: 圆角 16">
            <a:extLst>
              <a:ext uri="{FF2B5EF4-FFF2-40B4-BE49-F238E27FC236}">
                <a16:creationId xmlns="" xmlns:a16="http://schemas.microsoft.com/office/drawing/2014/main" id="{E914CFF0-7E04-4C83-9FCB-E5238EA0244E}"/>
              </a:ext>
            </a:extLst>
          </p:cNvPr>
          <p:cNvSpPr/>
          <p:nvPr/>
        </p:nvSpPr>
        <p:spPr>
          <a:xfrm>
            <a:off x="4919932" y="2504296"/>
            <a:ext cx="857250" cy="616774"/>
          </a:xfrm>
          <a:prstGeom prst="roundRect">
            <a:avLst/>
          </a:prstGeom>
          <a:solidFill>
            <a:srgbClr val="44B3BE"/>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7" name="文本框 26">
            <a:extLst>
              <a:ext uri="{FF2B5EF4-FFF2-40B4-BE49-F238E27FC236}">
                <a16:creationId xmlns="" xmlns:a16="http://schemas.microsoft.com/office/drawing/2014/main" id="{5D64C658-AEB3-4793-A737-384B28C45163}"/>
              </a:ext>
            </a:extLst>
          </p:cNvPr>
          <p:cNvSpPr txBox="1"/>
          <p:nvPr/>
        </p:nvSpPr>
        <p:spPr>
          <a:xfrm>
            <a:off x="5934437" y="2551073"/>
            <a:ext cx="310796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black"/>
                </a:solidFill>
                <a:latin typeface="微软雅黑" panose="020B0503020204020204" pitchFamily="34" charset="-122"/>
                <a:ea typeface="微软雅黑" panose="020B0503020204020204" pitchFamily="34" charset="-122"/>
              </a:rPr>
              <a:t>类图</a:t>
            </a: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186323601"/>
      </p:ext>
    </p:extLst>
  </p:cSld>
  <p:clrMapOvr>
    <a:masterClrMapping/>
  </p:clrMapOvr>
  <p:transition>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xmlns=""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类图</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8"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类之间的关系</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关联关系</a:t>
            </a:r>
            <a:endParaRPr lang="en-US" altLang="zh-CN" sz="24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zh-CN" altLang="en-US" sz="2200" dirty="0" smtClean="0">
                <a:latin typeface="微软雅黑" panose="020B0503020204020204" pitchFamily="34" charset="-122"/>
                <a:ea typeface="微软雅黑" panose="020B0503020204020204" pitchFamily="34" charset="-122"/>
              </a:rPr>
              <a:t>聚合关联</a:t>
            </a:r>
            <a:endParaRPr lang="zh-CN" altLang="en-US" sz="2200" dirty="0">
              <a:latin typeface="微软雅黑" panose="020B0503020204020204" pitchFamily="34" charset="-122"/>
              <a:ea typeface="微软雅黑" panose="020B0503020204020204" pitchFamily="34" charset="-122"/>
            </a:endParaRPr>
          </a:p>
          <a:p>
            <a:pPr marL="1714500" lvl="3" indent="-342900" algn="l">
              <a:lnSpc>
                <a:spcPct val="150000"/>
              </a:lnSpc>
              <a:buClr>
                <a:srgbClr val="EC7328"/>
              </a:buClr>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聚合</a:t>
            </a:r>
            <a:r>
              <a:rPr lang="en-US" altLang="zh-CN" sz="2200" dirty="0">
                <a:latin typeface="微软雅黑" panose="020B0503020204020204" pitchFamily="34" charset="-122"/>
                <a:ea typeface="微软雅黑" panose="020B0503020204020204" pitchFamily="34" charset="-122"/>
              </a:rPr>
              <a:t>(Aggregation)</a:t>
            </a:r>
            <a:r>
              <a:rPr lang="zh-CN" altLang="en-US" sz="2200" dirty="0">
                <a:latin typeface="微软雅黑" panose="020B0503020204020204" pitchFamily="34" charset="-122"/>
                <a:ea typeface="微软雅黑" panose="020B0503020204020204" pitchFamily="34" charset="-122"/>
              </a:rPr>
              <a:t>关系</a:t>
            </a:r>
            <a:r>
              <a:rPr lang="zh-CN" altLang="en-US" sz="2200" dirty="0">
                <a:solidFill>
                  <a:srgbClr val="EC7328"/>
                </a:solidFill>
                <a:latin typeface="微软雅黑" panose="020B0503020204020204" pitchFamily="34" charset="-122"/>
                <a:ea typeface="微软雅黑" panose="020B0503020204020204" pitchFamily="34" charset="-122"/>
              </a:rPr>
              <a:t>表示整体与部分的关系</a:t>
            </a:r>
          </a:p>
          <a:p>
            <a:pPr marL="1714500" lvl="3" indent="-342900" algn="l">
              <a:lnSpc>
                <a:spcPct val="150000"/>
              </a:lnSpc>
              <a:buClr>
                <a:srgbClr val="EC7328"/>
              </a:buClr>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在聚合关系中，</a:t>
            </a:r>
            <a:r>
              <a:rPr lang="zh-CN" altLang="en-US" sz="2200" dirty="0">
                <a:solidFill>
                  <a:srgbClr val="EC7328"/>
                </a:solidFill>
                <a:latin typeface="微软雅黑" panose="020B0503020204020204" pitchFamily="34" charset="-122"/>
                <a:ea typeface="微软雅黑" panose="020B0503020204020204" pitchFamily="34" charset="-122"/>
              </a:rPr>
              <a:t>成员对象是整体对象的一部分，但是成员对象可以脱离整体对象独立存在</a:t>
            </a:r>
          </a:p>
          <a:p>
            <a:pPr marL="1714500" lvl="3" indent="-342900" algn="l">
              <a:lnSpc>
                <a:spcPct val="150000"/>
              </a:lnSpc>
              <a:buClr>
                <a:srgbClr val="EC7328"/>
              </a:buClr>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在</a:t>
            </a:r>
            <a:r>
              <a:rPr lang="en-US" altLang="zh-CN" sz="2200" dirty="0">
                <a:latin typeface="微软雅黑" panose="020B0503020204020204" pitchFamily="34" charset="-122"/>
                <a:ea typeface="微软雅黑" panose="020B0503020204020204" pitchFamily="34" charset="-122"/>
              </a:rPr>
              <a:t>UML</a:t>
            </a:r>
            <a:r>
              <a:rPr lang="zh-CN" altLang="en-US" sz="2200" dirty="0">
                <a:latin typeface="微软雅黑" panose="020B0503020204020204" pitchFamily="34" charset="-122"/>
                <a:ea typeface="微软雅黑" panose="020B0503020204020204" pitchFamily="34" charset="-122"/>
              </a:rPr>
              <a:t>中，聚合关系用</a:t>
            </a:r>
            <a:r>
              <a:rPr lang="zh-CN" altLang="en-US" sz="2200" dirty="0">
                <a:solidFill>
                  <a:srgbClr val="EC7328"/>
                </a:solidFill>
                <a:latin typeface="微软雅黑" panose="020B0503020204020204" pitchFamily="34" charset="-122"/>
                <a:ea typeface="微软雅黑" panose="020B0503020204020204" pitchFamily="34" charset="-122"/>
              </a:rPr>
              <a:t>带空心菱形的直线表示 </a:t>
            </a:r>
          </a:p>
          <a:p>
            <a:pPr marL="1257300" lvl="2" indent="-342900" algn="l">
              <a:lnSpc>
                <a:spcPct val="150000"/>
              </a:lnSpc>
              <a:buClr>
                <a:srgbClr val="EC7328"/>
              </a:buClr>
              <a:buFont typeface="Arial" panose="020B0604020202020204" pitchFamily="34" charset="0"/>
              <a:buChar char="•"/>
            </a:pPr>
            <a:endParaRPr lang="zh-CN" altLang="en-US" sz="22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1538576"/>
      </p:ext>
    </p:extLst>
  </p:cSld>
  <p:clrMapOvr>
    <a:masterClrMapping/>
  </p:clrMapOvr>
  <p:transition>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xmlns=""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类图</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8"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类之间的关系</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关联关系</a:t>
            </a:r>
            <a:endParaRPr lang="en-US" altLang="zh-CN" sz="24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zh-CN" altLang="en-US" sz="2200" dirty="0" smtClean="0">
                <a:latin typeface="微软雅黑" panose="020B0503020204020204" pitchFamily="34" charset="-122"/>
                <a:ea typeface="微软雅黑" panose="020B0503020204020204" pitchFamily="34" charset="-122"/>
              </a:rPr>
              <a:t>聚合关联</a:t>
            </a: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p:txBody>
      </p:sp>
      <p:graphicFrame>
        <p:nvGraphicFramePr>
          <p:cNvPr id="9" name="Group 18"/>
          <p:cNvGraphicFramePr>
            <a:graphicFrameLocks/>
          </p:cNvGraphicFramePr>
          <p:nvPr>
            <p:extLst>
              <p:ext uri="{D42A27DB-BD31-4B8C-83A1-F6EECF244321}">
                <p14:modId xmlns:p14="http://schemas.microsoft.com/office/powerpoint/2010/main" val="2230898341"/>
              </p:ext>
            </p:extLst>
          </p:nvPr>
        </p:nvGraphicFramePr>
        <p:xfrm>
          <a:off x="1369198" y="2903145"/>
          <a:ext cx="8742630" cy="3749032"/>
        </p:xfrm>
        <a:graphic>
          <a:graphicData uri="http://schemas.openxmlformats.org/drawingml/2006/table">
            <a:tbl>
              <a:tblPr/>
              <a:tblGrid>
                <a:gridCol w="8742630"/>
              </a:tblGrid>
              <a:tr h="3017838">
                <a:tc>
                  <a:txBody>
                    <a:bodyPr/>
                    <a:lstStyle/>
                    <a:p>
                      <a:pPr marL="0" marR="0" lvl="0" indent="276225" algn="l"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Car</a:t>
                      </a:r>
                      <a:r>
                        <a:rPr kumimoji="0" lang="en-US" altLang="zh-CN" sz="2000" b="0" i="0" u="none" strike="noStrike" cap="none" normalizeH="0" baseline="0" dirty="0" smtClean="0">
                          <a:ln>
                            <a:noFill/>
                          </a:ln>
                          <a:solidFill>
                            <a:schemeClr val="tx1"/>
                          </a:solidFill>
                          <a:effectLst/>
                          <a:latin typeface="Arial" charset="0"/>
                          <a:ea typeface="宋体" pitchFamily="2" charset="-122"/>
                          <a:cs typeface="Times New Roman" pitchFamily="18" charset="0"/>
                        </a:rPr>
                        <a:t> </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2000" b="1" i="0" u="none" strike="noStrike" cap="none" normalizeH="0" baseline="0" dirty="0" smtClean="0">
                          <a:ln>
                            <a:noFill/>
                          </a:ln>
                          <a:solidFill>
                            <a:srgbClr val="EC7328"/>
                          </a:solidFill>
                          <a:effectLst/>
                          <a:latin typeface="Times New Roman" pitchFamily="18" charset="0"/>
                          <a:ea typeface="宋体" pitchFamily="2" charset="-122"/>
                          <a:cs typeface="Times New Roman" pitchFamily="18" charset="0"/>
                        </a:rPr>
                        <a:t>    private Engine </a:t>
                      </a:r>
                      <a:r>
                        <a:rPr kumimoji="0" lang="en-US" altLang="zh-CN" sz="2000" b="1" i="0" u="none" strike="noStrike" cap="none" normalizeH="0" baseline="0" dirty="0" err="1" smtClean="0">
                          <a:ln>
                            <a:noFill/>
                          </a:ln>
                          <a:solidFill>
                            <a:srgbClr val="EC7328"/>
                          </a:solidFill>
                          <a:effectLst/>
                          <a:latin typeface="Times New Roman" pitchFamily="18" charset="0"/>
                          <a:ea typeface="宋体" pitchFamily="2" charset="-122"/>
                          <a:cs typeface="Times New Roman" pitchFamily="18" charset="0"/>
                        </a:rPr>
                        <a:t>engine</a:t>
                      </a:r>
                      <a:r>
                        <a:rPr kumimoji="0" lang="en-US" altLang="zh-CN" sz="2000" b="1" i="0" u="none" strike="noStrike" cap="none" normalizeH="0" baseline="0" dirty="0" smtClean="0">
                          <a:ln>
                            <a:noFill/>
                          </a:ln>
                          <a:solidFill>
                            <a:srgbClr val="EC7328"/>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dirty="0" smtClean="0">
                        <a:ln>
                          <a:noFill/>
                        </a:ln>
                        <a:solidFill>
                          <a:srgbClr val="EC7328"/>
                        </a:solidFill>
                        <a:effectLst/>
                        <a:latin typeface="Arial" charset="0"/>
                        <a:ea typeface="宋体" pitchFamily="2" charset="-122"/>
                        <a:cs typeface="Times New Roman" pitchFamily="18" charset="0"/>
                      </a:endParaRPr>
                    </a:p>
                    <a:p>
                      <a:pPr marL="0" marR="0" lvl="0" indent="276225" algn="l" defTabSz="914400" rtl="0" eaLnBrk="0" fontAlgn="base" latinLnBrk="0" hangingPunct="0">
                        <a:lnSpc>
                          <a:spcPct val="80000"/>
                        </a:lnSpc>
                        <a:spcBef>
                          <a:spcPct val="0"/>
                        </a:spcBef>
                        <a:spcAft>
                          <a:spcPct val="0"/>
                        </a:spcAft>
                        <a:buClrTx/>
                        <a:buSzTx/>
                        <a:buFontTx/>
                        <a:buNone/>
                        <a:tabLst/>
                        <a:defRPr/>
                      </a:pPr>
                      <a:r>
                        <a:rPr kumimoji="0" lang="en-US" altLang="zh-CN" sz="2000" b="1" i="0" u="none" strike="noStrike" cap="none" normalizeH="0" baseline="0" dirty="0" smtClean="0">
                          <a:ln>
                            <a:noFill/>
                          </a:ln>
                          <a:solidFill>
                            <a:srgbClr val="EC7328"/>
                          </a:solidFill>
                          <a:effectLst/>
                          <a:latin typeface="Times New Roman" pitchFamily="18" charset="0"/>
                          <a:ea typeface="宋体" pitchFamily="2" charset="-122"/>
                        </a:rPr>
                        <a:t>    public Car(Engine engine)</a:t>
                      </a:r>
                      <a:r>
                        <a:rPr kumimoji="0" lang="en-US" altLang="zh-CN" sz="2000" b="0" i="0" u="none" strike="noStrike" cap="none" normalizeH="0" baseline="0" dirty="0" smtClean="0">
                          <a:ln>
                            <a:noFill/>
                          </a:ln>
                          <a:solidFill>
                            <a:srgbClr val="EC7328"/>
                          </a:solidFill>
                          <a:effectLst/>
                          <a:latin typeface="Arial" charset="0"/>
                          <a:ea typeface="宋体" pitchFamily="2" charset="-122"/>
                        </a:rPr>
                        <a:t> </a:t>
                      </a:r>
                      <a:r>
                        <a:rPr kumimoji="0" lang="en-US" altLang="zh-CN" sz="2000" b="1" i="0" u="none" strike="noStrike" cap="none" normalizeH="0" baseline="0" dirty="0" smtClean="0">
                          <a:ln>
                            <a:noFill/>
                          </a:ln>
                          <a:solidFill>
                            <a:srgbClr val="EC7328"/>
                          </a:solidFill>
                          <a:effectLst/>
                          <a:latin typeface="Times New Roman" pitchFamily="18" charset="0"/>
                          <a:ea typeface="宋体" pitchFamily="2" charset="-122"/>
                        </a:rPr>
                        <a:t>{    </a:t>
                      </a:r>
                      <a:r>
                        <a:rPr kumimoji="0" lang="en-US" altLang="zh-CN" sz="2000" b="1" i="0" u="none" strike="noStrike" cap="none" normalizeH="0" baseline="0" dirty="0" smtClean="0">
                          <a:ln>
                            <a:noFill/>
                          </a:ln>
                          <a:solidFill>
                            <a:srgbClr val="EC7328"/>
                          </a:solidFill>
                          <a:effectLst/>
                          <a:latin typeface="Arial" charset="0"/>
                          <a:ea typeface="隶书" pitchFamily="49" charset="-122"/>
                        </a:rPr>
                        <a:t>//</a:t>
                      </a:r>
                      <a:r>
                        <a:rPr kumimoji="0" lang="zh-CN" altLang="en-US" sz="2000" b="1" i="0" u="none" strike="noStrike" cap="none" normalizeH="0" baseline="0" dirty="0" smtClean="0">
                          <a:ln>
                            <a:noFill/>
                          </a:ln>
                          <a:solidFill>
                            <a:srgbClr val="EC7328"/>
                          </a:solidFill>
                          <a:effectLst/>
                          <a:latin typeface="Arial" charset="0"/>
                          <a:ea typeface="隶书" pitchFamily="49" charset="-122"/>
                        </a:rPr>
                        <a:t>构造注入</a:t>
                      </a:r>
                      <a:endParaRPr kumimoji="0" lang="en-US" altLang="zh-CN" sz="2000" b="0" i="0" u="none" strike="noStrike" cap="none" normalizeH="0" baseline="0" dirty="0" smtClean="0">
                        <a:ln>
                          <a:noFill/>
                        </a:ln>
                        <a:solidFill>
                          <a:srgbClr val="EC7328"/>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2000" b="1" i="0" u="none" strike="noStrike" cap="none" normalizeH="0" baseline="0" dirty="0" smtClean="0">
                          <a:ln>
                            <a:noFill/>
                          </a:ln>
                          <a:solidFill>
                            <a:srgbClr val="EC7328"/>
                          </a:solidFill>
                          <a:effectLst/>
                          <a:latin typeface="Times New Roman" pitchFamily="18" charset="0"/>
                          <a:ea typeface="宋体" pitchFamily="2" charset="-122"/>
                        </a:rPr>
                        <a:t>        </a:t>
                      </a:r>
                      <a:r>
                        <a:rPr kumimoji="0" lang="en-US" altLang="zh-CN" sz="2000" b="1" i="0" u="none" strike="noStrike" cap="none" normalizeH="0" baseline="0" dirty="0" err="1" smtClean="0">
                          <a:ln>
                            <a:noFill/>
                          </a:ln>
                          <a:solidFill>
                            <a:srgbClr val="EC7328"/>
                          </a:solidFill>
                          <a:effectLst/>
                          <a:latin typeface="Times New Roman" pitchFamily="18" charset="0"/>
                          <a:ea typeface="宋体" pitchFamily="2" charset="-122"/>
                        </a:rPr>
                        <a:t>this.engine</a:t>
                      </a:r>
                      <a:r>
                        <a:rPr kumimoji="0" lang="en-US" altLang="zh-CN" sz="2000" b="1" i="0" u="none" strike="noStrike" cap="none" normalizeH="0" baseline="0" dirty="0" smtClean="0">
                          <a:ln>
                            <a:noFill/>
                          </a:ln>
                          <a:solidFill>
                            <a:srgbClr val="EC7328"/>
                          </a:solidFill>
                          <a:effectLst/>
                          <a:latin typeface="Times New Roman" pitchFamily="18" charset="0"/>
                          <a:ea typeface="宋体" pitchFamily="2" charset="-122"/>
                        </a:rPr>
                        <a:t> = engine;</a:t>
                      </a:r>
                      <a:endParaRPr kumimoji="0" lang="en-US" altLang="zh-CN" sz="2000" b="0" i="0" u="none" strike="noStrike" cap="none" normalizeH="0" baseline="0" dirty="0" smtClean="0">
                        <a:ln>
                          <a:noFill/>
                        </a:ln>
                        <a:solidFill>
                          <a:srgbClr val="EC7328"/>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2000" b="1" i="0" u="none" strike="noStrike" cap="none" normalizeH="0" baseline="0" dirty="0" smtClean="0">
                          <a:ln>
                            <a:noFill/>
                          </a:ln>
                          <a:solidFill>
                            <a:srgbClr val="EC7328"/>
                          </a:solidFill>
                          <a:effectLst/>
                          <a:latin typeface="Times New Roman" pitchFamily="18" charset="0"/>
                          <a:ea typeface="宋体" pitchFamily="2" charset="-122"/>
                        </a:rPr>
                        <a:t>    }</a:t>
                      </a:r>
                      <a:endParaRPr kumimoji="0" lang="en-US" altLang="zh-CN" sz="2000" b="0" i="0" u="none" strike="noStrike" cap="none" normalizeH="0" baseline="0" dirty="0" smtClean="0">
                        <a:ln>
                          <a:noFill/>
                        </a:ln>
                        <a:solidFill>
                          <a:srgbClr val="EC7328"/>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2000" b="1" i="0" u="none" strike="noStrike" cap="none" normalizeH="0" baseline="0" dirty="0" smtClean="0">
                          <a:ln>
                            <a:noFill/>
                          </a:ln>
                          <a:solidFill>
                            <a:srgbClr val="EC7328"/>
                          </a:solidFill>
                          <a:effectLst/>
                          <a:latin typeface="Times New Roman" pitchFamily="18" charset="0"/>
                          <a:ea typeface="宋体" pitchFamily="2" charset="-122"/>
                        </a:rPr>
                        <a:t>    </a:t>
                      </a:r>
                      <a:endParaRPr kumimoji="0" lang="en-US" altLang="zh-CN" sz="2000" b="0" i="0" u="none" strike="noStrike" cap="none" normalizeH="0" baseline="0" dirty="0" smtClean="0">
                        <a:ln>
                          <a:noFill/>
                        </a:ln>
                        <a:solidFill>
                          <a:srgbClr val="EC7328"/>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defRPr/>
                      </a:pPr>
                      <a:r>
                        <a:rPr kumimoji="0" lang="en-US" altLang="zh-CN" sz="2000" b="1" i="0" u="none" strike="noStrike" cap="none" normalizeH="0" baseline="0" dirty="0" smtClean="0">
                          <a:ln>
                            <a:noFill/>
                          </a:ln>
                          <a:solidFill>
                            <a:srgbClr val="EC7328"/>
                          </a:solidFill>
                          <a:effectLst/>
                          <a:latin typeface="Times New Roman" pitchFamily="18" charset="0"/>
                          <a:ea typeface="宋体" pitchFamily="2" charset="-122"/>
                        </a:rPr>
                        <a:t>    public void </a:t>
                      </a:r>
                      <a:r>
                        <a:rPr kumimoji="0" lang="en-US" altLang="zh-CN" sz="2000" b="1" i="0" u="none" strike="noStrike" cap="none" normalizeH="0" baseline="0" dirty="0" err="1" smtClean="0">
                          <a:ln>
                            <a:noFill/>
                          </a:ln>
                          <a:solidFill>
                            <a:srgbClr val="EC7328"/>
                          </a:solidFill>
                          <a:effectLst/>
                          <a:latin typeface="Times New Roman" pitchFamily="18" charset="0"/>
                          <a:ea typeface="宋体" pitchFamily="2" charset="-122"/>
                        </a:rPr>
                        <a:t>setEngine</a:t>
                      </a:r>
                      <a:r>
                        <a:rPr kumimoji="0" lang="en-US" altLang="zh-CN" sz="2000" b="1" i="0" u="none" strike="noStrike" cap="none" normalizeH="0" baseline="0" dirty="0" smtClean="0">
                          <a:ln>
                            <a:noFill/>
                          </a:ln>
                          <a:solidFill>
                            <a:srgbClr val="EC7328"/>
                          </a:solidFill>
                          <a:effectLst/>
                          <a:latin typeface="Times New Roman" pitchFamily="18" charset="0"/>
                          <a:ea typeface="宋体" pitchFamily="2" charset="-122"/>
                        </a:rPr>
                        <a:t>(Engine engine) {    </a:t>
                      </a:r>
                      <a:r>
                        <a:rPr kumimoji="0" lang="en-US" altLang="zh-CN" sz="2000" b="1" i="0" u="none" strike="noStrike" cap="none" normalizeH="0" baseline="0" dirty="0" smtClean="0">
                          <a:ln>
                            <a:noFill/>
                          </a:ln>
                          <a:solidFill>
                            <a:srgbClr val="EC7328"/>
                          </a:solidFill>
                          <a:effectLst/>
                          <a:latin typeface="Arial" charset="0"/>
                          <a:ea typeface="隶书" pitchFamily="49" charset="-122"/>
                        </a:rPr>
                        <a:t>//</a:t>
                      </a:r>
                      <a:r>
                        <a:rPr kumimoji="0" lang="zh-CN" altLang="en-US" sz="2000" b="1" i="0" u="none" strike="noStrike" cap="none" normalizeH="0" baseline="0" dirty="0" smtClean="0">
                          <a:ln>
                            <a:noFill/>
                          </a:ln>
                          <a:solidFill>
                            <a:srgbClr val="EC7328"/>
                          </a:solidFill>
                          <a:effectLst/>
                          <a:latin typeface="Arial" charset="0"/>
                          <a:ea typeface="隶书" pitchFamily="49" charset="-122"/>
                        </a:rPr>
                        <a:t>设值注入</a:t>
                      </a:r>
                      <a:endParaRPr kumimoji="0" lang="en-US" altLang="zh-CN" sz="2000" b="0" i="0" u="none" strike="noStrike" cap="none" normalizeH="0" baseline="0" dirty="0" smtClean="0">
                        <a:ln>
                          <a:noFill/>
                        </a:ln>
                        <a:solidFill>
                          <a:srgbClr val="EC7328"/>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2000" b="1" i="0" u="none" strike="noStrike" cap="none" normalizeH="0" baseline="0" dirty="0" smtClean="0">
                          <a:ln>
                            <a:noFill/>
                          </a:ln>
                          <a:solidFill>
                            <a:srgbClr val="EC7328"/>
                          </a:solidFill>
                          <a:effectLst/>
                          <a:latin typeface="Times New Roman" pitchFamily="18" charset="0"/>
                          <a:ea typeface="宋体" pitchFamily="2" charset="-122"/>
                        </a:rPr>
                        <a:t>        </a:t>
                      </a:r>
                      <a:r>
                        <a:rPr kumimoji="0" lang="en-US" altLang="zh-CN" sz="2000" b="1" i="0" u="none" strike="noStrike" cap="none" normalizeH="0" baseline="0" dirty="0" err="1" smtClean="0">
                          <a:ln>
                            <a:noFill/>
                          </a:ln>
                          <a:solidFill>
                            <a:srgbClr val="EC7328"/>
                          </a:solidFill>
                          <a:effectLst/>
                          <a:latin typeface="Times New Roman" pitchFamily="18" charset="0"/>
                          <a:ea typeface="宋体" pitchFamily="2" charset="-122"/>
                        </a:rPr>
                        <a:t>this.engine</a:t>
                      </a:r>
                      <a:r>
                        <a:rPr kumimoji="0" lang="en-US" altLang="zh-CN" sz="2000" b="1" i="0" u="none" strike="noStrike" cap="none" normalizeH="0" baseline="0" dirty="0" smtClean="0">
                          <a:ln>
                            <a:noFill/>
                          </a:ln>
                          <a:solidFill>
                            <a:srgbClr val="EC7328"/>
                          </a:solidFill>
                          <a:effectLst/>
                          <a:latin typeface="Times New Roman" pitchFamily="18" charset="0"/>
                          <a:ea typeface="宋体" pitchFamily="2" charset="-122"/>
                        </a:rPr>
                        <a:t> = engine;</a:t>
                      </a:r>
                      <a:endParaRPr kumimoji="0" lang="en-US" altLang="zh-CN" sz="2000" b="0" i="0" u="none" strike="noStrike" cap="none" normalizeH="0" baseline="0" dirty="0" smtClean="0">
                        <a:ln>
                          <a:noFill/>
                        </a:ln>
                        <a:solidFill>
                          <a:srgbClr val="EC7328"/>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2000" b="1" i="0" u="none" strike="noStrike" cap="none" normalizeH="0" baseline="0" dirty="0" smtClean="0">
                          <a:ln>
                            <a:noFill/>
                          </a:ln>
                          <a:solidFill>
                            <a:srgbClr val="EC7328"/>
                          </a:solidFill>
                          <a:effectLst/>
                          <a:latin typeface="Times New Roman" pitchFamily="18" charset="0"/>
                          <a:ea typeface="宋体" pitchFamily="2" charset="-122"/>
                        </a:rPr>
                        <a:t>    }</a:t>
                      </a:r>
                      <a:endParaRPr kumimoji="0" lang="en-US" altLang="zh-CN" sz="2000" b="0" i="0" u="none" strike="noStrike" cap="none" normalizeH="0" baseline="0" dirty="0" smtClean="0">
                        <a:ln>
                          <a:noFill/>
                        </a:ln>
                        <a:solidFill>
                          <a:srgbClr val="EC7328"/>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a:ea typeface="宋体" pitchFamily="2" charset="-122"/>
                        </a:rPr>
                        <a:t>    ……</a:t>
                      </a:r>
                      <a:endParaRPr kumimoji="0" lang="en-US" altLang="zh-CN" sz="20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a:t>
                      </a:r>
                    </a:p>
                    <a:p>
                      <a:pPr marL="0" marR="0" lvl="0" indent="276225" algn="l" defTabSz="914400" rtl="0" eaLnBrk="0" fontAlgn="base" latinLnBrk="0" hangingPunct="0">
                        <a:lnSpc>
                          <a:spcPct val="8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public class Engine</a:t>
                      </a:r>
                      <a:r>
                        <a:rPr kumimoji="0" lang="en-US" altLang="zh-CN" sz="2000" b="0" i="0" u="none" strike="noStrike" cap="none" normalizeH="0" baseline="0" dirty="0" smtClean="0">
                          <a:ln>
                            <a:noFill/>
                          </a:ln>
                          <a:solidFill>
                            <a:schemeClr val="tx1"/>
                          </a:solidFill>
                          <a:effectLst/>
                          <a:latin typeface="Arial" charset="0"/>
                          <a:ea typeface="宋体" pitchFamily="2" charset="-122"/>
                        </a:rPr>
                        <a:t> </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en-US" altLang="zh-CN" sz="20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    </a:t>
                      </a:r>
                      <a:r>
                        <a:rPr kumimoji="0" lang="en-US" altLang="zh-CN" sz="2000" b="0" i="0" u="none" strike="noStrike" cap="none" normalizeH="0" baseline="0" dirty="0" smtClean="0">
                          <a:ln>
                            <a:noFill/>
                          </a:ln>
                          <a:solidFill>
                            <a:schemeClr val="tx1"/>
                          </a:solidFill>
                          <a:effectLst/>
                          <a:latin typeface="Arial"/>
                          <a:ea typeface="宋体" pitchFamily="2" charset="-122"/>
                        </a:rPr>
                        <a:t>……</a:t>
                      </a:r>
                      <a:endParaRPr kumimoji="0" lang="en-US" altLang="zh-CN" sz="20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en-US" altLang="zh-CN" sz="2000" b="0" i="0" u="none" strike="noStrike" cap="none" normalizeH="0" baseline="0" dirty="0" smtClean="0">
                        <a:ln>
                          <a:noFill/>
                        </a:ln>
                        <a:solidFill>
                          <a:schemeClr val="tx1"/>
                        </a:solidFill>
                        <a:effectLst/>
                        <a:latin typeface="Arial" charset="0"/>
                        <a:ea typeface="宋体" pitchFamily="2"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9992" y="1557196"/>
            <a:ext cx="7464496" cy="1029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8688964"/>
      </p:ext>
    </p:extLst>
  </p:cSld>
  <p:clrMapOvr>
    <a:masterClrMapping/>
  </p:clrMapOvr>
  <p:transition>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xmlns=""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类图</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8"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类之间的关系</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关联关系</a:t>
            </a:r>
            <a:endParaRPr lang="en-US" altLang="zh-CN" sz="24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zh-CN" altLang="en-US" sz="2200" dirty="0" smtClean="0">
                <a:latin typeface="微软雅黑" panose="020B0503020204020204" pitchFamily="34" charset="-122"/>
                <a:ea typeface="微软雅黑" panose="020B0503020204020204" pitchFamily="34" charset="-122"/>
              </a:rPr>
              <a:t>组合关联</a:t>
            </a:r>
            <a:endParaRPr lang="en-US" altLang="zh-CN" sz="2200" dirty="0" smtClean="0">
              <a:latin typeface="微软雅黑" panose="020B0503020204020204" pitchFamily="34" charset="-122"/>
              <a:ea typeface="微软雅黑" panose="020B0503020204020204" pitchFamily="34" charset="-122"/>
            </a:endParaRPr>
          </a:p>
          <a:p>
            <a:pPr marL="1714500" lvl="3" indent="-342900" algn="l">
              <a:lnSpc>
                <a:spcPct val="150000"/>
              </a:lnSpc>
              <a:buClr>
                <a:srgbClr val="EC7328"/>
              </a:buClr>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组合</a:t>
            </a:r>
            <a:r>
              <a:rPr lang="en-US" altLang="zh-CN" sz="2200" dirty="0">
                <a:latin typeface="微软雅黑" panose="020B0503020204020204" pitchFamily="34" charset="-122"/>
                <a:ea typeface="微软雅黑" panose="020B0503020204020204" pitchFamily="34" charset="-122"/>
              </a:rPr>
              <a:t>(Composition)</a:t>
            </a:r>
            <a:r>
              <a:rPr lang="zh-CN" altLang="en-US" sz="2200" dirty="0">
                <a:latin typeface="微软雅黑" panose="020B0503020204020204" pitchFamily="34" charset="-122"/>
                <a:ea typeface="微软雅黑" panose="020B0503020204020204" pitchFamily="34" charset="-122"/>
              </a:rPr>
              <a:t>关系</a:t>
            </a:r>
            <a:r>
              <a:rPr lang="zh-CN" altLang="en-US" sz="2200" dirty="0">
                <a:solidFill>
                  <a:srgbClr val="EC7328"/>
                </a:solidFill>
                <a:latin typeface="微软雅黑" panose="020B0503020204020204" pitchFamily="34" charset="-122"/>
                <a:ea typeface="微软雅黑" panose="020B0503020204020204" pitchFamily="34" charset="-122"/>
              </a:rPr>
              <a:t>也表示类之间整体和部分的关系</a:t>
            </a:r>
            <a:r>
              <a:rPr lang="zh-CN" altLang="en-US" sz="2200" dirty="0">
                <a:latin typeface="微软雅黑" panose="020B0503020204020204" pitchFamily="34" charset="-122"/>
                <a:ea typeface="微软雅黑" panose="020B0503020204020204" pitchFamily="34" charset="-122"/>
              </a:rPr>
              <a:t>，但是在组合关系中</a:t>
            </a:r>
            <a:r>
              <a:rPr lang="zh-CN" altLang="en-US" sz="2200" dirty="0">
                <a:solidFill>
                  <a:srgbClr val="EC7328"/>
                </a:solidFill>
                <a:latin typeface="微软雅黑" panose="020B0503020204020204" pitchFamily="34" charset="-122"/>
                <a:ea typeface="微软雅黑" panose="020B0503020204020204" pitchFamily="34" charset="-122"/>
              </a:rPr>
              <a:t>整体对象可以控制成员对象的生命周期</a:t>
            </a:r>
            <a:r>
              <a:rPr lang="zh-CN" altLang="en-US" sz="2200" dirty="0">
                <a:latin typeface="微软雅黑" panose="020B0503020204020204" pitchFamily="34" charset="-122"/>
                <a:ea typeface="微软雅黑" panose="020B0503020204020204" pitchFamily="34" charset="-122"/>
              </a:rPr>
              <a:t>，一旦整体对象不存在，成员对象也将不存在</a:t>
            </a:r>
          </a:p>
          <a:p>
            <a:pPr marL="1714500" lvl="3" indent="-342900" algn="l">
              <a:lnSpc>
                <a:spcPct val="150000"/>
              </a:lnSpc>
              <a:buClr>
                <a:srgbClr val="EC7328"/>
              </a:buClr>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成员对象与整体对象之间具有</a:t>
            </a:r>
            <a:r>
              <a:rPr lang="zh-CN" altLang="en-US" sz="2200" dirty="0">
                <a:solidFill>
                  <a:srgbClr val="EC7328"/>
                </a:solidFill>
                <a:latin typeface="微软雅黑" panose="020B0503020204020204" pitchFamily="34" charset="-122"/>
                <a:ea typeface="微软雅黑" panose="020B0503020204020204" pitchFamily="34" charset="-122"/>
              </a:rPr>
              <a:t>同生共死</a:t>
            </a:r>
            <a:r>
              <a:rPr lang="zh-CN" altLang="en-US" sz="2200" dirty="0">
                <a:latin typeface="微软雅黑" panose="020B0503020204020204" pitchFamily="34" charset="-122"/>
                <a:ea typeface="微软雅黑" panose="020B0503020204020204" pitchFamily="34" charset="-122"/>
              </a:rPr>
              <a:t>的关系</a:t>
            </a:r>
          </a:p>
          <a:p>
            <a:pPr marL="1714500" lvl="3" indent="-342900" algn="l">
              <a:lnSpc>
                <a:spcPct val="150000"/>
              </a:lnSpc>
              <a:buClr>
                <a:srgbClr val="EC7328"/>
              </a:buClr>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在</a:t>
            </a:r>
            <a:r>
              <a:rPr lang="en-US" altLang="zh-CN" sz="2200" dirty="0">
                <a:latin typeface="微软雅黑" panose="020B0503020204020204" pitchFamily="34" charset="-122"/>
                <a:ea typeface="微软雅黑" panose="020B0503020204020204" pitchFamily="34" charset="-122"/>
              </a:rPr>
              <a:t>UML</a:t>
            </a:r>
            <a:r>
              <a:rPr lang="zh-CN" altLang="en-US" sz="2200" dirty="0">
                <a:latin typeface="微软雅黑" panose="020B0503020204020204" pitchFamily="34" charset="-122"/>
                <a:ea typeface="微软雅黑" panose="020B0503020204020204" pitchFamily="34" charset="-122"/>
              </a:rPr>
              <a:t>中，组合关系用</a:t>
            </a:r>
            <a:r>
              <a:rPr lang="zh-CN" altLang="en-US" sz="2200" dirty="0">
                <a:solidFill>
                  <a:srgbClr val="EC7328"/>
                </a:solidFill>
                <a:latin typeface="微软雅黑" panose="020B0503020204020204" pitchFamily="34" charset="-122"/>
                <a:ea typeface="微软雅黑" panose="020B0503020204020204" pitchFamily="34" charset="-122"/>
              </a:rPr>
              <a:t>带实心菱形的直线表示</a:t>
            </a: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823851"/>
      </p:ext>
    </p:extLst>
  </p:cSld>
  <p:clrMapOvr>
    <a:masterClrMapping/>
  </p:clrMapOvr>
  <p:transition>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xmlns=""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类图</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8"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类之间的关系</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关联关系</a:t>
            </a:r>
            <a:endParaRPr lang="en-US" altLang="zh-CN" sz="24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zh-CN" altLang="en-US" sz="2200" dirty="0" smtClean="0">
                <a:latin typeface="微软雅黑" panose="020B0503020204020204" pitchFamily="34" charset="-122"/>
                <a:ea typeface="微软雅黑" panose="020B0503020204020204" pitchFamily="34" charset="-122"/>
              </a:rPr>
              <a:t>组合关联</a:t>
            </a:r>
            <a:endParaRPr lang="en-US" altLang="zh-CN" sz="22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p:txBody>
      </p:sp>
      <p:graphicFrame>
        <p:nvGraphicFramePr>
          <p:cNvPr id="9" name="Group 18"/>
          <p:cNvGraphicFramePr>
            <a:graphicFrameLocks/>
          </p:cNvGraphicFramePr>
          <p:nvPr>
            <p:extLst>
              <p:ext uri="{D42A27DB-BD31-4B8C-83A1-F6EECF244321}">
                <p14:modId xmlns:p14="http://schemas.microsoft.com/office/powerpoint/2010/main" val="2712792105"/>
              </p:ext>
            </p:extLst>
          </p:nvPr>
        </p:nvGraphicFramePr>
        <p:xfrm>
          <a:off x="1940804" y="3143391"/>
          <a:ext cx="7924800" cy="3383262"/>
        </p:xfrm>
        <a:graphic>
          <a:graphicData uri="http://schemas.openxmlformats.org/drawingml/2006/table">
            <a:tbl>
              <a:tblPr/>
              <a:tblGrid>
                <a:gridCol w="7924800"/>
              </a:tblGrid>
              <a:tr h="2995613">
                <a:tc>
                  <a:txBody>
                    <a:bodyPr/>
                    <a:lstStyle/>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Head {</a:t>
                      </a: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2000" b="1" i="0" u="none" strike="noStrike" cap="none" normalizeH="0" baseline="0" dirty="0" smtClean="0">
                          <a:ln>
                            <a:noFill/>
                          </a:ln>
                          <a:solidFill>
                            <a:srgbClr val="EC7328"/>
                          </a:solidFill>
                          <a:effectLst/>
                          <a:latin typeface="Times New Roman" pitchFamily="18" charset="0"/>
                          <a:ea typeface="宋体" pitchFamily="2" charset="-122"/>
                          <a:cs typeface="Times New Roman" pitchFamily="18" charset="0"/>
                        </a:rPr>
                        <a:t>    private Mouth </a:t>
                      </a:r>
                      <a:r>
                        <a:rPr kumimoji="0" lang="en-US" altLang="zh-CN" sz="2000" b="1" i="0" u="none" strike="noStrike" cap="none" normalizeH="0" baseline="0" dirty="0" err="1" smtClean="0">
                          <a:ln>
                            <a:noFill/>
                          </a:ln>
                          <a:solidFill>
                            <a:srgbClr val="EC7328"/>
                          </a:solidFill>
                          <a:effectLst/>
                          <a:latin typeface="Times New Roman" pitchFamily="18" charset="0"/>
                          <a:ea typeface="宋体" pitchFamily="2" charset="-122"/>
                          <a:cs typeface="Times New Roman" pitchFamily="18" charset="0"/>
                        </a:rPr>
                        <a:t>mouth</a:t>
                      </a:r>
                      <a:r>
                        <a:rPr kumimoji="0" lang="en-US" altLang="zh-CN" sz="2000" b="1" i="0" u="none" strike="noStrike" cap="none" normalizeH="0" baseline="0" dirty="0" smtClean="0">
                          <a:ln>
                            <a:noFill/>
                          </a:ln>
                          <a:solidFill>
                            <a:srgbClr val="EC7328"/>
                          </a:solidFill>
                          <a:effectLst/>
                          <a:latin typeface="Times New Roman" pitchFamily="18" charset="0"/>
                          <a:ea typeface="宋体" pitchFamily="2" charset="-122"/>
                          <a:cs typeface="Times New Roman" pitchFamily="18" charset="0"/>
                        </a:rPr>
                        <a:t>;</a:t>
                      </a: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2000" b="1" i="0" u="none" strike="noStrike" cap="none" normalizeH="0" baseline="0" dirty="0" smtClean="0">
                          <a:ln>
                            <a:noFill/>
                          </a:ln>
                          <a:solidFill>
                            <a:srgbClr val="EC7328"/>
                          </a:solidFill>
                          <a:effectLst/>
                          <a:latin typeface="Times New Roman" pitchFamily="18" charset="0"/>
                          <a:ea typeface="宋体" pitchFamily="2" charset="-122"/>
                          <a:cs typeface="Times New Roman" pitchFamily="18" charset="0"/>
                        </a:rPr>
                        <a:t>    public Head() {</a:t>
                      </a: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2000" b="1" i="0" u="none" strike="noStrike" cap="none" normalizeH="0" baseline="0" dirty="0" smtClean="0">
                          <a:ln>
                            <a:noFill/>
                          </a:ln>
                          <a:solidFill>
                            <a:srgbClr val="EC7328"/>
                          </a:solidFill>
                          <a:effectLst/>
                          <a:latin typeface="Times New Roman" pitchFamily="18" charset="0"/>
                          <a:ea typeface="宋体" pitchFamily="2" charset="-122"/>
                          <a:cs typeface="Times New Roman" pitchFamily="18" charset="0"/>
                        </a:rPr>
                        <a:t>        mouth = new Mouth();  //</a:t>
                      </a:r>
                      <a:r>
                        <a:rPr kumimoji="0" lang="zh-CN" altLang="en-US" sz="2000" b="1" i="0" u="none" strike="noStrike" cap="none" normalizeH="0" baseline="0" dirty="0" smtClean="0">
                          <a:ln>
                            <a:noFill/>
                          </a:ln>
                          <a:solidFill>
                            <a:srgbClr val="EC7328"/>
                          </a:solidFill>
                          <a:effectLst/>
                          <a:latin typeface="Times New Roman" pitchFamily="18" charset="0"/>
                          <a:ea typeface="宋体" pitchFamily="2" charset="-122"/>
                          <a:cs typeface="Times New Roman" pitchFamily="18" charset="0"/>
                        </a:rPr>
                        <a:t>实例化成员类</a:t>
                      </a:r>
                      <a:endParaRPr kumimoji="0" lang="en-US" altLang="zh-CN" sz="2000" b="1" i="0" u="none" strike="noStrike" cap="none" normalizeH="0" baseline="0" dirty="0" smtClean="0">
                        <a:ln>
                          <a:noFill/>
                        </a:ln>
                        <a:solidFill>
                          <a:srgbClr val="EC7328"/>
                        </a:solidFill>
                        <a:effectLst/>
                        <a:latin typeface="Times New Roman" pitchFamily="18" charset="0"/>
                        <a:ea typeface="宋体" pitchFamily="2" charset="-122"/>
                        <a:cs typeface="Times New Roman" pitchFamily="18" charset="0"/>
                      </a:endParaRP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2000" b="1" i="0" u="none" strike="noStrike" cap="none" normalizeH="0" baseline="0" dirty="0" smtClean="0">
                          <a:ln>
                            <a:noFill/>
                          </a:ln>
                          <a:solidFill>
                            <a:srgbClr val="EC7328"/>
                          </a:solidFill>
                          <a:effectLst/>
                          <a:latin typeface="Times New Roman" pitchFamily="18" charset="0"/>
                          <a:ea typeface="宋体" pitchFamily="2" charset="-122"/>
                          <a:cs typeface="Times New Roman" pitchFamily="18" charset="0"/>
                        </a:rPr>
                        <a:t>    }</a:t>
                      </a: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Arial"/>
                          <a:ea typeface="宋体" pitchFamily="2" charset="-122"/>
                          <a:cs typeface="Times New Roman" pitchFamily="18" charset="0"/>
                        </a:rPr>
                        <a:t>    ……</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Mouth {</a:t>
                      </a: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0" i="0" u="none" strike="noStrike" cap="none" normalizeH="0" baseline="0" dirty="0" smtClean="0">
                          <a:ln>
                            <a:noFill/>
                          </a:ln>
                          <a:solidFill>
                            <a:schemeClr val="tx1"/>
                          </a:solidFill>
                          <a:effectLst/>
                          <a:latin typeface="Arial"/>
                          <a:ea typeface="宋体" pitchFamily="2" charset="-122"/>
                          <a:cs typeface="Times New Roman" pitchFamily="18" charset="0"/>
                        </a:rPr>
                        <a:t>……</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9992" y="1928388"/>
            <a:ext cx="7715084" cy="930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4274396"/>
      </p:ext>
    </p:extLst>
  </p:cSld>
  <p:clrMapOvr>
    <a:masterClrMapping/>
  </p:clrMapOvr>
  <p:transition>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xmlns=""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类图</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8"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类之间的关系</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依赖关系</a:t>
            </a:r>
            <a:endParaRPr lang="en-US" altLang="zh-CN" sz="24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zh-CN" altLang="en-US" sz="2200" dirty="0">
                <a:solidFill>
                  <a:srgbClr val="EC7328"/>
                </a:solidFill>
                <a:latin typeface="微软雅黑" panose="020B0503020204020204" pitchFamily="34" charset="-122"/>
                <a:ea typeface="微软雅黑" panose="020B0503020204020204" pitchFamily="34" charset="-122"/>
              </a:rPr>
              <a:t>依赖</a:t>
            </a:r>
            <a:r>
              <a:rPr lang="en-US" altLang="zh-CN" sz="2200" dirty="0">
                <a:solidFill>
                  <a:srgbClr val="EC7328"/>
                </a:solidFill>
                <a:latin typeface="微软雅黑" panose="020B0503020204020204" pitchFamily="34" charset="-122"/>
                <a:ea typeface="微软雅黑" panose="020B0503020204020204" pitchFamily="34" charset="-122"/>
              </a:rPr>
              <a:t>(Dependency)</a:t>
            </a:r>
            <a:r>
              <a:rPr lang="zh-CN" altLang="en-US" sz="2200" dirty="0">
                <a:solidFill>
                  <a:srgbClr val="EC7328"/>
                </a:solidFill>
                <a:latin typeface="微软雅黑" panose="020B0503020204020204" pitchFamily="34" charset="-122"/>
                <a:ea typeface="微软雅黑" panose="020B0503020204020204" pitchFamily="34" charset="-122"/>
              </a:rPr>
              <a:t>关系是一种使用关系</a:t>
            </a:r>
            <a:r>
              <a:rPr lang="zh-CN" altLang="en-US" sz="2200" dirty="0">
                <a:latin typeface="微软雅黑" panose="020B0503020204020204" pitchFamily="34" charset="-122"/>
                <a:ea typeface="微软雅黑" panose="020B0503020204020204" pitchFamily="34" charset="-122"/>
              </a:rPr>
              <a:t>，特定事物的改变有可能会影响到使用该事物的其他事物，在需要表示</a:t>
            </a:r>
            <a:r>
              <a:rPr lang="zh-CN" altLang="en-US" sz="2200" dirty="0">
                <a:solidFill>
                  <a:srgbClr val="EC7328"/>
                </a:solidFill>
                <a:latin typeface="微软雅黑" panose="020B0503020204020204" pitchFamily="34" charset="-122"/>
                <a:ea typeface="微软雅黑" panose="020B0503020204020204" pitchFamily="34" charset="-122"/>
              </a:rPr>
              <a:t>一个事物使用另一个事物</a:t>
            </a:r>
            <a:r>
              <a:rPr lang="zh-CN" altLang="en-US" sz="2200" dirty="0">
                <a:latin typeface="微软雅黑" panose="020B0503020204020204" pitchFamily="34" charset="-122"/>
                <a:ea typeface="微软雅黑" panose="020B0503020204020204" pitchFamily="34" charset="-122"/>
              </a:rPr>
              <a:t>时使用依赖</a:t>
            </a:r>
            <a:r>
              <a:rPr lang="zh-CN" altLang="en-US" sz="2200" dirty="0" smtClean="0">
                <a:latin typeface="微软雅黑" panose="020B0503020204020204" pitchFamily="34" charset="-122"/>
                <a:ea typeface="微软雅黑" panose="020B0503020204020204" pitchFamily="34" charset="-122"/>
              </a:rPr>
              <a:t>关系</a:t>
            </a: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大多数情况下，依赖关系体现在</a:t>
            </a:r>
            <a:r>
              <a:rPr lang="zh-CN" altLang="en-US" sz="2200" dirty="0">
                <a:solidFill>
                  <a:srgbClr val="EC7328"/>
                </a:solidFill>
                <a:latin typeface="微软雅黑" panose="020B0503020204020204" pitchFamily="34" charset="-122"/>
                <a:ea typeface="微软雅黑" panose="020B0503020204020204" pitchFamily="34" charset="-122"/>
              </a:rPr>
              <a:t>某个类的方法使用另一个类的对象作为</a:t>
            </a:r>
            <a:r>
              <a:rPr lang="zh-CN" altLang="en-US" sz="2200" dirty="0" smtClean="0">
                <a:solidFill>
                  <a:srgbClr val="EC7328"/>
                </a:solidFill>
                <a:latin typeface="微软雅黑" panose="020B0503020204020204" pitchFamily="34" charset="-122"/>
                <a:ea typeface="微软雅黑" panose="020B0503020204020204" pitchFamily="34" charset="-122"/>
              </a:rPr>
              <a:t>参数</a:t>
            </a: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在</a:t>
            </a:r>
            <a:r>
              <a:rPr lang="en-US" altLang="zh-CN" sz="2200" dirty="0">
                <a:latin typeface="微软雅黑" panose="020B0503020204020204" pitchFamily="34" charset="-122"/>
                <a:ea typeface="微软雅黑" panose="020B0503020204020204" pitchFamily="34" charset="-122"/>
              </a:rPr>
              <a:t>UML</a:t>
            </a:r>
            <a:r>
              <a:rPr lang="zh-CN" altLang="en-US" sz="2200" dirty="0">
                <a:latin typeface="微软雅黑" panose="020B0503020204020204" pitchFamily="34" charset="-122"/>
                <a:ea typeface="微软雅黑" panose="020B0503020204020204" pitchFamily="34" charset="-122"/>
              </a:rPr>
              <a:t>中，依赖关系</a:t>
            </a:r>
            <a:r>
              <a:rPr lang="zh-CN" altLang="en-US" sz="2200" dirty="0">
                <a:solidFill>
                  <a:srgbClr val="EC7328"/>
                </a:solidFill>
                <a:latin typeface="微软雅黑" panose="020B0503020204020204" pitchFamily="34" charset="-122"/>
                <a:ea typeface="微软雅黑" panose="020B0503020204020204" pitchFamily="34" charset="-122"/>
              </a:rPr>
              <a:t>用带箭头的虚线表示</a:t>
            </a:r>
            <a:r>
              <a:rPr lang="zh-CN" altLang="en-US" sz="2200" dirty="0">
                <a:latin typeface="微软雅黑" panose="020B0503020204020204" pitchFamily="34" charset="-122"/>
                <a:ea typeface="微软雅黑" panose="020B0503020204020204" pitchFamily="34" charset="-122"/>
              </a:rPr>
              <a:t>，由依赖的一方指向被依赖的</a:t>
            </a:r>
            <a:r>
              <a:rPr lang="zh-CN" altLang="en-US" sz="2200" dirty="0" smtClean="0">
                <a:latin typeface="微软雅黑" panose="020B0503020204020204" pitchFamily="34" charset="-122"/>
                <a:ea typeface="微软雅黑" panose="020B0503020204020204" pitchFamily="34" charset="-122"/>
              </a:rPr>
              <a:t>一方</a:t>
            </a: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en-US" altLang="zh-CN" sz="22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3395004"/>
      </p:ext>
    </p:extLst>
  </p:cSld>
  <p:clrMapOvr>
    <a:masterClrMapping/>
  </p:clrMapOvr>
  <p:transition>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xmlns=""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类图</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8"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类之间的关系</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依赖关系</a:t>
            </a:r>
            <a:endParaRPr lang="en-US" altLang="zh-CN" sz="24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en-US" altLang="zh-CN" sz="22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p:txBody>
      </p:sp>
      <p:graphicFrame>
        <p:nvGraphicFramePr>
          <p:cNvPr id="9" name="Group 18"/>
          <p:cNvGraphicFramePr>
            <a:graphicFrameLocks/>
          </p:cNvGraphicFramePr>
          <p:nvPr>
            <p:extLst>
              <p:ext uri="{D42A27DB-BD31-4B8C-83A1-F6EECF244321}">
                <p14:modId xmlns:p14="http://schemas.microsoft.com/office/powerpoint/2010/main" val="3146662274"/>
              </p:ext>
            </p:extLst>
          </p:nvPr>
        </p:nvGraphicFramePr>
        <p:xfrm>
          <a:off x="2459826" y="2970356"/>
          <a:ext cx="6781800" cy="3657416"/>
        </p:xfrm>
        <a:graphic>
          <a:graphicData uri="http://schemas.openxmlformats.org/drawingml/2006/table">
            <a:tbl>
              <a:tblPr/>
              <a:tblGrid>
                <a:gridCol w="6781800"/>
              </a:tblGrid>
              <a:tr h="32607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Driver</a:t>
                      </a:r>
                      <a:r>
                        <a:rPr kumimoji="0" lang="en-US" altLang="zh-CN" sz="1800" b="0" i="0" u="none" strike="noStrike" cap="none" normalizeH="0" baseline="0" dirty="0" smtClean="0">
                          <a:ln>
                            <a:noFill/>
                          </a:ln>
                          <a:solidFill>
                            <a:schemeClr val="tx1"/>
                          </a:solidFill>
                          <a:effectLst/>
                          <a:latin typeface="Arial" charset="0"/>
                          <a:ea typeface="宋体" pitchFamily="2" charset="-122"/>
                          <a:cs typeface="Times New Roman" pitchFamily="18" charset="0"/>
                        </a:rPr>
                        <a:t> </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EC7328"/>
                          </a:solidFill>
                          <a:effectLst/>
                          <a:latin typeface="Times New Roman" pitchFamily="18" charset="0"/>
                          <a:ea typeface="宋体" pitchFamily="2" charset="-122"/>
                          <a:cs typeface="Times New Roman" pitchFamily="18" charset="0"/>
                        </a:rPr>
                        <a:t>    public void drive(Car car)</a:t>
                      </a:r>
                      <a:endParaRPr kumimoji="0" lang="en-US" altLang="zh-CN" sz="1800" b="0" i="0" u="none" strike="noStrike" cap="none" normalizeH="0" baseline="0" dirty="0" smtClean="0">
                        <a:ln>
                          <a:noFill/>
                        </a:ln>
                        <a:solidFill>
                          <a:srgbClr val="EC7328"/>
                        </a:solidFill>
                        <a:effectLst/>
                        <a:latin typeface="Arial"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EC7328"/>
                          </a:solidFill>
                          <a:effectLst/>
                          <a:latin typeface="Times New Roman" pitchFamily="18" charset="0"/>
                          <a:ea typeface="宋体" pitchFamily="2" charset="-122"/>
                        </a:rPr>
                        <a:t>    {</a:t>
                      </a:r>
                      <a:endParaRPr kumimoji="0" lang="en-US" altLang="zh-CN" sz="1800" b="0" i="0" u="none" strike="noStrike" cap="none" normalizeH="0" baseline="0" dirty="0" smtClean="0">
                        <a:ln>
                          <a:noFill/>
                        </a:ln>
                        <a:solidFill>
                          <a:srgbClr val="EC7328"/>
                        </a:solidFill>
                        <a:effectLst/>
                        <a:latin typeface="Arial"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EC7328"/>
                          </a:solidFill>
                          <a:effectLst/>
                          <a:latin typeface="Times New Roman" pitchFamily="18" charset="0"/>
                          <a:ea typeface="宋体" pitchFamily="2" charset="-122"/>
                        </a:rPr>
                        <a:t>        </a:t>
                      </a:r>
                      <a:r>
                        <a:rPr kumimoji="0" lang="en-US" altLang="zh-CN" sz="1800" b="1" i="0" u="none" strike="noStrike" cap="none" normalizeH="0" baseline="0" dirty="0" err="1" smtClean="0">
                          <a:ln>
                            <a:noFill/>
                          </a:ln>
                          <a:solidFill>
                            <a:srgbClr val="EC7328"/>
                          </a:solidFill>
                          <a:effectLst/>
                          <a:latin typeface="Times New Roman" pitchFamily="18" charset="0"/>
                          <a:ea typeface="宋体" pitchFamily="2" charset="-122"/>
                        </a:rPr>
                        <a:t>car.move</a:t>
                      </a:r>
                      <a:r>
                        <a:rPr kumimoji="0" lang="en-US" altLang="zh-CN" sz="1800" b="1" i="0" u="none" strike="noStrike" cap="none" normalizeH="0" baseline="0" dirty="0" smtClean="0">
                          <a:ln>
                            <a:noFill/>
                          </a:ln>
                          <a:solidFill>
                            <a:srgbClr val="EC7328"/>
                          </a:solidFill>
                          <a:effectLst/>
                          <a:latin typeface="Times New Roman" pitchFamily="18" charset="0"/>
                          <a:ea typeface="宋体" pitchFamily="2" charset="-122"/>
                        </a:rPr>
                        <a:t>();</a:t>
                      </a:r>
                      <a:endParaRPr kumimoji="0" lang="en-US" altLang="zh-CN" sz="1800" b="0" i="0" u="none" strike="noStrike" cap="none" normalizeH="0" baseline="0" dirty="0" smtClean="0">
                        <a:ln>
                          <a:noFill/>
                        </a:ln>
                        <a:solidFill>
                          <a:srgbClr val="EC7328"/>
                        </a:solidFill>
                        <a:effectLst/>
                        <a:latin typeface="Arial"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EC7328"/>
                          </a:solidFill>
                          <a:effectLst/>
                          <a:latin typeface="Times New Roman" pitchFamily="18" charset="0"/>
                          <a:ea typeface="宋体" pitchFamily="2" charset="-122"/>
                        </a:rPr>
                        <a:t>    }</a:t>
                      </a:r>
                      <a:endParaRPr kumimoji="0" lang="en-US" altLang="zh-CN" sz="1800" b="0" i="0" u="none" strike="noStrike" cap="none" normalizeH="0" baseline="0" dirty="0" smtClean="0">
                        <a:ln>
                          <a:noFill/>
                        </a:ln>
                        <a:solidFill>
                          <a:srgbClr val="EC7328"/>
                        </a:solidFill>
                        <a:effectLst/>
                        <a:latin typeface="Arial"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    </a:t>
                      </a:r>
                      <a:r>
                        <a:rPr kumimoji="0" lang="en-US" altLang="zh-CN" sz="1800" b="0" i="0" u="none" strike="noStrike" cap="none" normalizeH="0" baseline="0" dirty="0" smtClean="0">
                          <a:ln>
                            <a:noFill/>
                          </a:ln>
                          <a:solidFill>
                            <a:schemeClr val="tx1"/>
                          </a:solidFill>
                          <a:effectLst/>
                          <a:latin typeface="Arial"/>
                          <a:ea typeface="宋体" pitchFamily="2" charset="-122"/>
                        </a:rPr>
                        <a:t>……</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public class Car {</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    public void move() {</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        ......</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    }</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    </a:t>
                      </a:r>
                      <a:r>
                        <a:rPr kumimoji="0" lang="en-US" altLang="zh-CN" sz="1800" b="0" i="0" u="none" strike="noStrike" cap="none" normalizeH="0" baseline="0" dirty="0" smtClean="0">
                          <a:ln>
                            <a:noFill/>
                          </a:ln>
                          <a:solidFill>
                            <a:schemeClr val="tx1"/>
                          </a:solidFill>
                          <a:effectLst/>
                          <a:latin typeface="Arial"/>
                          <a:ea typeface="宋体" pitchFamily="2" charset="-122"/>
                        </a:rPr>
                        <a:t>……</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marT="45628" marB="45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9992" y="1131683"/>
            <a:ext cx="7815872" cy="161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6247629"/>
      </p:ext>
    </p:extLst>
  </p:cSld>
  <p:clrMapOvr>
    <a:masterClrMapping/>
  </p:clrMapOvr>
  <p:transition>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xmlns=""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类图</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8"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类之间的关系</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依赖关系</a:t>
            </a:r>
            <a:endParaRPr lang="en-US" altLang="zh-CN" sz="24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Wingdings" panose="05000000000000000000" pitchFamily="2" charset="2"/>
              <a:buChar char="ü"/>
            </a:pPr>
            <a:r>
              <a:rPr lang="zh-CN" altLang="en-US" sz="2200" dirty="0">
                <a:latin typeface="微软雅黑" panose="020B0503020204020204" pitchFamily="34" charset="-122"/>
                <a:ea typeface="微软雅黑" panose="020B0503020204020204" pitchFamily="34" charset="-122"/>
              </a:rPr>
              <a:t>在系统实现阶段，依赖关系通常通过三种方式来实现：</a:t>
            </a:r>
          </a:p>
          <a:p>
            <a:pPr marL="1714500" lvl="3" indent="-342900" algn="l">
              <a:lnSpc>
                <a:spcPct val="150000"/>
              </a:lnSpc>
              <a:buClr>
                <a:srgbClr val="EC7328"/>
              </a:buClr>
              <a:buFont typeface="Wingdings" panose="05000000000000000000" pitchFamily="2" charset="2"/>
              <a:buChar char="ü"/>
            </a:pPr>
            <a:r>
              <a:rPr lang="zh-CN" altLang="en-US" sz="2200" dirty="0">
                <a:latin typeface="微软雅黑" panose="020B0503020204020204" pitchFamily="34" charset="-122"/>
                <a:ea typeface="微软雅黑" panose="020B0503020204020204" pitchFamily="34" charset="-122"/>
              </a:rPr>
              <a:t>将一个类的对象作为另一个类中</a:t>
            </a:r>
            <a:r>
              <a:rPr lang="zh-CN" altLang="en-US" sz="2200" dirty="0">
                <a:solidFill>
                  <a:srgbClr val="EC7328"/>
                </a:solidFill>
                <a:latin typeface="微软雅黑" panose="020B0503020204020204" pitchFamily="34" charset="-122"/>
                <a:ea typeface="微软雅黑" panose="020B0503020204020204" pitchFamily="34" charset="-122"/>
              </a:rPr>
              <a:t>方法的参数</a:t>
            </a:r>
          </a:p>
          <a:p>
            <a:pPr marL="1714500" lvl="3" indent="-342900" algn="l">
              <a:lnSpc>
                <a:spcPct val="150000"/>
              </a:lnSpc>
              <a:buClr>
                <a:srgbClr val="EC7328"/>
              </a:buClr>
              <a:buFont typeface="Wingdings" panose="05000000000000000000" pitchFamily="2" charset="2"/>
              <a:buChar char="ü"/>
            </a:pPr>
            <a:r>
              <a:rPr lang="zh-CN" altLang="en-US" sz="2200" dirty="0">
                <a:latin typeface="微软雅黑" panose="020B0503020204020204" pitchFamily="34" charset="-122"/>
                <a:ea typeface="微软雅黑" panose="020B0503020204020204" pitchFamily="34" charset="-122"/>
              </a:rPr>
              <a:t>在一个类的方法中将另一个类的对象作为其</a:t>
            </a:r>
            <a:r>
              <a:rPr lang="zh-CN" altLang="en-US" sz="2200" dirty="0">
                <a:solidFill>
                  <a:srgbClr val="EC7328"/>
                </a:solidFill>
                <a:latin typeface="微软雅黑" panose="020B0503020204020204" pitchFamily="34" charset="-122"/>
                <a:ea typeface="微软雅黑" panose="020B0503020204020204" pitchFamily="34" charset="-122"/>
              </a:rPr>
              <a:t>局部变量</a:t>
            </a:r>
          </a:p>
          <a:p>
            <a:pPr marL="1714500" lvl="3" indent="-342900" algn="l">
              <a:lnSpc>
                <a:spcPct val="150000"/>
              </a:lnSpc>
              <a:buClr>
                <a:srgbClr val="EC7328"/>
              </a:buClr>
              <a:buFont typeface="Wingdings" panose="05000000000000000000" pitchFamily="2" charset="2"/>
              <a:buChar char="ü"/>
            </a:pPr>
            <a:r>
              <a:rPr lang="zh-CN" altLang="en-US" sz="2200" dirty="0">
                <a:latin typeface="微软雅黑" panose="020B0503020204020204" pitchFamily="34" charset="-122"/>
                <a:ea typeface="微软雅黑" panose="020B0503020204020204" pitchFamily="34" charset="-122"/>
              </a:rPr>
              <a:t>在一个类的方法中</a:t>
            </a:r>
            <a:r>
              <a:rPr lang="zh-CN" altLang="en-US" sz="2200" dirty="0">
                <a:solidFill>
                  <a:srgbClr val="EC7328"/>
                </a:solidFill>
                <a:latin typeface="微软雅黑" panose="020B0503020204020204" pitchFamily="34" charset="-122"/>
                <a:ea typeface="微软雅黑" panose="020B0503020204020204" pitchFamily="34" charset="-122"/>
              </a:rPr>
              <a:t>调用另一个类的静态方法</a:t>
            </a:r>
          </a:p>
          <a:p>
            <a:pPr marL="1257300" lvl="2" indent="-342900" algn="l">
              <a:lnSpc>
                <a:spcPct val="150000"/>
              </a:lnSpc>
              <a:buClr>
                <a:srgbClr val="EC7328"/>
              </a:buClr>
              <a:buFont typeface="Wingdings" panose="05000000000000000000" pitchFamily="2" charset="2"/>
              <a:buChar char="ü"/>
            </a:pPr>
            <a:endParaRPr lang="en-US" altLang="zh-CN" sz="22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en-US" altLang="zh-CN" sz="22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78087767"/>
      </p:ext>
    </p:extLst>
  </p:cSld>
  <p:clrMapOvr>
    <a:masterClrMapping/>
  </p:clrMapOvr>
  <p:transition>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xmlns=""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类图</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8"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类之间的关系</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泛化</a:t>
            </a:r>
            <a:r>
              <a:rPr lang="zh-CN" altLang="en-US" sz="2400" dirty="0">
                <a:latin typeface="微软雅黑" panose="020B0503020204020204" pitchFamily="34" charset="-122"/>
                <a:ea typeface="微软雅黑" panose="020B0503020204020204" pitchFamily="34" charset="-122"/>
              </a:rPr>
              <a:t>关系</a:t>
            </a:r>
            <a:endParaRPr lang="en-US" altLang="zh-CN" sz="24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Wingdings" panose="05000000000000000000" pitchFamily="2" charset="2"/>
              <a:buChar char="ü"/>
            </a:pPr>
            <a:r>
              <a:rPr lang="zh-CN" altLang="en-US" sz="2200" dirty="0">
                <a:solidFill>
                  <a:srgbClr val="EC7328"/>
                </a:solidFill>
                <a:latin typeface="微软雅黑" panose="020B0503020204020204" pitchFamily="34" charset="-122"/>
                <a:ea typeface="微软雅黑" panose="020B0503020204020204" pitchFamily="34" charset="-122"/>
              </a:rPr>
              <a:t>泛化</a:t>
            </a:r>
            <a:r>
              <a:rPr lang="en-US" altLang="zh-CN" sz="2200" dirty="0">
                <a:solidFill>
                  <a:srgbClr val="EC7328"/>
                </a:solidFill>
                <a:latin typeface="微软雅黑" panose="020B0503020204020204" pitchFamily="34" charset="-122"/>
                <a:ea typeface="微软雅黑" panose="020B0503020204020204" pitchFamily="34" charset="-122"/>
              </a:rPr>
              <a:t>(Generalization)</a:t>
            </a:r>
            <a:r>
              <a:rPr lang="zh-CN" altLang="en-US" sz="2200" dirty="0">
                <a:solidFill>
                  <a:srgbClr val="EC7328"/>
                </a:solidFill>
                <a:latin typeface="微软雅黑" panose="020B0503020204020204" pitchFamily="34" charset="-122"/>
                <a:ea typeface="微软雅黑" panose="020B0503020204020204" pitchFamily="34" charset="-122"/>
              </a:rPr>
              <a:t>关系</a:t>
            </a:r>
            <a:r>
              <a:rPr lang="zh-CN" altLang="en-US" sz="2200" dirty="0">
                <a:latin typeface="微软雅黑" panose="020B0503020204020204" pitchFamily="34" charset="-122"/>
                <a:ea typeface="微软雅黑" panose="020B0503020204020204" pitchFamily="34" charset="-122"/>
              </a:rPr>
              <a:t>也就是</a:t>
            </a:r>
            <a:r>
              <a:rPr lang="zh-CN" altLang="en-US" sz="2200" dirty="0">
                <a:solidFill>
                  <a:srgbClr val="EC7328"/>
                </a:solidFill>
                <a:latin typeface="微软雅黑" panose="020B0503020204020204" pitchFamily="34" charset="-122"/>
                <a:ea typeface="微软雅黑" panose="020B0503020204020204" pitchFamily="34" charset="-122"/>
              </a:rPr>
              <a:t>继承关系</a:t>
            </a:r>
            <a:r>
              <a:rPr lang="zh-CN" altLang="en-US" sz="2200" dirty="0">
                <a:latin typeface="微软雅黑" panose="020B0503020204020204" pitchFamily="34" charset="-122"/>
                <a:ea typeface="微软雅黑" panose="020B0503020204020204" pitchFamily="34" charset="-122"/>
              </a:rPr>
              <a:t>，用于</a:t>
            </a:r>
            <a:r>
              <a:rPr lang="zh-CN" altLang="en-US" sz="2200" dirty="0">
                <a:solidFill>
                  <a:srgbClr val="EC7328"/>
                </a:solidFill>
                <a:latin typeface="微软雅黑" panose="020B0503020204020204" pitchFamily="34" charset="-122"/>
                <a:ea typeface="微软雅黑" panose="020B0503020204020204" pitchFamily="34" charset="-122"/>
              </a:rPr>
              <a:t>描述父类与子类之间的关系</a:t>
            </a:r>
            <a:r>
              <a:rPr lang="zh-CN" altLang="en-US" sz="2200" dirty="0">
                <a:latin typeface="微软雅黑" panose="020B0503020204020204" pitchFamily="34" charset="-122"/>
                <a:ea typeface="微软雅黑" panose="020B0503020204020204" pitchFamily="34" charset="-122"/>
              </a:rPr>
              <a:t>，父类又称为基类或超类，子类又称为派生</a:t>
            </a:r>
            <a:r>
              <a:rPr lang="zh-CN" altLang="en-US" sz="2200" dirty="0" smtClean="0">
                <a:latin typeface="微软雅黑" panose="020B0503020204020204" pitchFamily="34" charset="-122"/>
                <a:ea typeface="微软雅黑" panose="020B0503020204020204" pitchFamily="34" charset="-122"/>
              </a:rPr>
              <a:t>类</a:t>
            </a: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Wingdings" panose="05000000000000000000" pitchFamily="2" charset="2"/>
              <a:buChar char="ü"/>
            </a:pPr>
            <a:r>
              <a:rPr lang="zh-CN" altLang="en-US" sz="2200" dirty="0">
                <a:latin typeface="微软雅黑" panose="020B0503020204020204" pitchFamily="34" charset="-122"/>
                <a:ea typeface="微软雅黑" panose="020B0503020204020204" pitchFamily="34" charset="-122"/>
              </a:rPr>
              <a:t>在</a:t>
            </a:r>
            <a:r>
              <a:rPr lang="en-US" altLang="zh-CN" sz="2200" dirty="0">
                <a:latin typeface="微软雅黑" panose="020B0503020204020204" pitchFamily="34" charset="-122"/>
                <a:ea typeface="微软雅黑" panose="020B0503020204020204" pitchFamily="34" charset="-122"/>
              </a:rPr>
              <a:t>UML</a:t>
            </a:r>
            <a:r>
              <a:rPr lang="zh-CN" altLang="en-US" sz="2200" dirty="0">
                <a:latin typeface="微软雅黑" panose="020B0503020204020204" pitchFamily="34" charset="-122"/>
                <a:ea typeface="微软雅黑" panose="020B0503020204020204" pitchFamily="34" charset="-122"/>
              </a:rPr>
              <a:t>中，泛化关系</a:t>
            </a:r>
            <a:r>
              <a:rPr lang="zh-CN" altLang="en-US" sz="2200" dirty="0">
                <a:solidFill>
                  <a:srgbClr val="EC7328"/>
                </a:solidFill>
                <a:latin typeface="微软雅黑" panose="020B0503020204020204" pitchFamily="34" charset="-122"/>
                <a:ea typeface="微软雅黑" panose="020B0503020204020204" pitchFamily="34" charset="-122"/>
              </a:rPr>
              <a:t>用带空心三角形的直线来</a:t>
            </a:r>
            <a:r>
              <a:rPr lang="zh-CN" altLang="en-US" sz="2200" dirty="0" smtClean="0">
                <a:solidFill>
                  <a:srgbClr val="EC7328"/>
                </a:solidFill>
                <a:latin typeface="微软雅黑" panose="020B0503020204020204" pitchFamily="34" charset="-122"/>
                <a:ea typeface="微软雅黑" panose="020B0503020204020204" pitchFamily="34" charset="-122"/>
              </a:rPr>
              <a:t>表示</a:t>
            </a:r>
            <a:endParaRPr lang="zh-CN" altLang="en-US" sz="2200" dirty="0">
              <a:solidFill>
                <a:srgbClr val="EC7328"/>
              </a:solidFill>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Wingdings" panose="05000000000000000000" pitchFamily="2" charset="2"/>
              <a:buChar char="ü"/>
            </a:pPr>
            <a:r>
              <a:rPr lang="zh-CN" altLang="en-US" sz="2200" dirty="0">
                <a:latin typeface="微软雅黑" panose="020B0503020204020204" pitchFamily="34" charset="-122"/>
                <a:ea typeface="微软雅黑" panose="020B0503020204020204" pitchFamily="34" charset="-122"/>
              </a:rPr>
              <a:t>在代码实现时，使用面向对象的继承机制来实现泛化关系</a:t>
            </a:r>
            <a:r>
              <a:rPr lang="zh-CN" altLang="en-US" sz="2200" dirty="0" smtClean="0">
                <a:latin typeface="微软雅黑" panose="020B0503020204020204" pitchFamily="34" charset="-122"/>
                <a:ea typeface="微软雅黑" panose="020B0503020204020204" pitchFamily="34" charset="-122"/>
              </a:rPr>
              <a:t>，</a:t>
            </a:r>
            <a:r>
              <a:rPr lang="zh-CN" altLang="en-US" sz="2200" dirty="0" smtClean="0">
                <a:solidFill>
                  <a:srgbClr val="EC7328"/>
                </a:solidFill>
                <a:latin typeface="微软雅黑" panose="020B0503020204020204" pitchFamily="34" charset="-122"/>
                <a:ea typeface="微软雅黑" panose="020B0503020204020204" pitchFamily="34" charset="-122"/>
              </a:rPr>
              <a:t>在</a:t>
            </a:r>
            <a:r>
              <a:rPr lang="en-US" altLang="zh-CN" sz="2200" dirty="0">
                <a:solidFill>
                  <a:srgbClr val="EC7328"/>
                </a:solidFill>
                <a:latin typeface="微软雅黑" panose="020B0503020204020204" pitchFamily="34" charset="-122"/>
                <a:ea typeface="微软雅黑" panose="020B0503020204020204" pitchFamily="34" charset="-122"/>
              </a:rPr>
              <a:t>Java</a:t>
            </a:r>
            <a:r>
              <a:rPr lang="zh-CN" altLang="en-US" sz="2200" dirty="0">
                <a:solidFill>
                  <a:srgbClr val="EC7328"/>
                </a:solidFill>
                <a:latin typeface="微软雅黑" panose="020B0503020204020204" pitchFamily="34" charset="-122"/>
                <a:ea typeface="微软雅黑" panose="020B0503020204020204" pitchFamily="34" charset="-122"/>
              </a:rPr>
              <a:t>语言中使用</a:t>
            </a:r>
            <a:r>
              <a:rPr lang="en-US" altLang="zh-CN" sz="2200" dirty="0">
                <a:solidFill>
                  <a:srgbClr val="EC7328"/>
                </a:solidFill>
                <a:latin typeface="微软雅黑" panose="020B0503020204020204" pitchFamily="34" charset="-122"/>
                <a:ea typeface="微软雅黑" panose="020B0503020204020204" pitchFamily="34" charset="-122"/>
              </a:rPr>
              <a:t>extends</a:t>
            </a:r>
            <a:r>
              <a:rPr lang="zh-CN" altLang="en-US" sz="2200" dirty="0">
                <a:solidFill>
                  <a:srgbClr val="EC7328"/>
                </a:solidFill>
                <a:latin typeface="微软雅黑" panose="020B0503020204020204" pitchFamily="34" charset="-122"/>
                <a:ea typeface="微软雅黑" panose="020B0503020204020204" pitchFamily="34" charset="-122"/>
              </a:rPr>
              <a:t>关键字</a:t>
            </a:r>
            <a:r>
              <a:rPr lang="zh-CN" altLang="en-US" sz="2200" dirty="0">
                <a:latin typeface="微软雅黑" panose="020B0503020204020204" pitchFamily="34" charset="-122"/>
                <a:ea typeface="微软雅黑" panose="020B0503020204020204" pitchFamily="34" charset="-122"/>
              </a:rPr>
              <a:t>、</a:t>
            </a:r>
            <a:r>
              <a:rPr lang="zh-CN" altLang="en-US" sz="2200" dirty="0">
                <a:solidFill>
                  <a:srgbClr val="EC7328"/>
                </a:solidFill>
                <a:latin typeface="微软雅黑" panose="020B0503020204020204" pitchFamily="34" charset="-122"/>
                <a:ea typeface="微软雅黑" panose="020B0503020204020204" pitchFamily="34" charset="-122"/>
              </a:rPr>
              <a:t>在</a:t>
            </a:r>
            <a:r>
              <a:rPr lang="en-US" altLang="zh-CN" sz="2200" dirty="0">
                <a:solidFill>
                  <a:srgbClr val="EC7328"/>
                </a:solidFill>
                <a:latin typeface="微软雅黑" panose="020B0503020204020204" pitchFamily="34" charset="-122"/>
                <a:ea typeface="微软雅黑" panose="020B0503020204020204" pitchFamily="34" charset="-122"/>
              </a:rPr>
              <a:t>C++/C#</a:t>
            </a:r>
            <a:r>
              <a:rPr lang="zh-CN" altLang="en-US" sz="2200" dirty="0">
                <a:solidFill>
                  <a:srgbClr val="EC7328"/>
                </a:solidFill>
                <a:latin typeface="微软雅黑" panose="020B0503020204020204" pitchFamily="34" charset="-122"/>
                <a:ea typeface="微软雅黑" panose="020B0503020204020204" pitchFamily="34" charset="-122"/>
              </a:rPr>
              <a:t>中使用冒号“：”</a:t>
            </a:r>
            <a:r>
              <a:rPr lang="zh-CN" altLang="en-US" sz="2200" dirty="0">
                <a:latin typeface="微软雅黑" panose="020B0503020204020204" pitchFamily="34" charset="-122"/>
                <a:ea typeface="微软雅黑" panose="020B0503020204020204" pitchFamily="34" charset="-122"/>
              </a:rPr>
              <a:t>来</a:t>
            </a:r>
            <a:r>
              <a:rPr lang="zh-CN" altLang="en-US" sz="2200" dirty="0" smtClean="0">
                <a:latin typeface="微软雅黑" panose="020B0503020204020204" pitchFamily="34" charset="-122"/>
                <a:ea typeface="微软雅黑" panose="020B0503020204020204" pitchFamily="34" charset="-122"/>
              </a:rPr>
              <a:t>实现</a:t>
            </a:r>
            <a:endParaRPr lang="en-US" altLang="zh-CN" sz="22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1843264"/>
      </p:ext>
    </p:extLst>
  </p:cSld>
  <p:clrMapOvr>
    <a:masterClrMapping/>
  </p:clrMapOvr>
  <p:transition>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xmlns=""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类图</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8"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类之间的关系</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泛化</a:t>
            </a:r>
            <a:r>
              <a:rPr lang="zh-CN" altLang="en-US" sz="2400" dirty="0">
                <a:latin typeface="微软雅黑" panose="020B0503020204020204" pitchFamily="34" charset="-122"/>
                <a:ea typeface="微软雅黑" panose="020B0503020204020204" pitchFamily="34" charset="-122"/>
              </a:rPr>
              <a:t>关系</a:t>
            </a:r>
            <a:endParaRPr lang="en-US" altLang="zh-CN" sz="24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Wingdings" panose="05000000000000000000" pitchFamily="2" charset="2"/>
              <a:buChar char="ü"/>
            </a:pPr>
            <a:endParaRPr lang="en-US" altLang="zh-CN" sz="22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en-US" altLang="zh-CN" sz="22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p:txBody>
      </p:sp>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5666" y="461576"/>
            <a:ext cx="6119175" cy="2426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Group 22"/>
          <p:cNvGraphicFramePr>
            <a:graphicFrameLocks/>
          </p:cNvGraphicFramePr>
          <p:nvPr>
            <p:extLst>
              <p:ext uri="{D42A27DB-BD31-4B8C-83A1-F6EECF244321}">
                <p14:modId xmlns:p14="http://schemas.microsoft.com/office/powerpoint/2010/main" val="447677496"/>
              </p:ext>
            </p:extLst>
          </p:nvPr>
        </p:nvGraphicFramePr>
        <p:xfrm>
          <a:off x="317627" y="1993901"/>
          <a:ext cx="8229600" cy="4724296"/>
        </p:xfrm>
        <a:graphic>
          <a:graphicData uri="http://schemas.openxmlformats.org/drawingml/2006/table">
            <a:tbl>
              <a:tblPr/>
              <a:tblGrid>
                <a:gridCol w="8229600"/>
              </a:tblGrid>
              <a:tr h="3797300">
                <a:tc>
                  <a:txBody>
                    <a:bodyPr/>
                    <a:lstStyle/>
                    <a:p>
                      <a:pPr marL="0" marR="0" lvl="0" indent="276225" algn="l"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父类</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76225" algn="l"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Person {</a:t>
                      </a:r>
                      <a:endParaRPr kumimoji="0" lang="en-US" altLang="zh-CN" sz="20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protected String name;</a:t>
                      </a:r>
                      <a:endParaRPr kumimoji="0" lang="en-US" altLang="zh-CN" sz="20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protected </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int</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age;</a:t>
                      </a:r>
                      <a:endParaRPr kumimoji="0" lang="en-US" altLang="zh-CN" sz="20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    public void move()  {</a:t>
                      </a:r>
                      <a:endParaRPr kumimoji="0" lang="en-US" altLang="zh-CN" sz="20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        </a:t>
                      </a:r>
                      <a:r>
                        <a:rPr kumimoji="0" lang="en-US" altLang="zh-CN" sz="2000" b="0" i="0" u="none" strike="noStrike" cap="none" normalizeH="0" baseline="0" dirty="0" smtClean="0">
                          <a:ln>
                            <a:noFill/>
                          </a:ln>
                          <a:solidFill>
                            <a:schemeClr val="tx1"/>
                          </a:solidFill>
                          <a:effectLst/>
                          <a:latin typeface="Arial"/>
                          <a:ea typeface="宋体" pitchFamily="2" charset="-122"/>
                        </a:rPr>
                        <a:t>……</a:t>
                      </a:r>
                      <a:endParaRPr kumimoji="0" lang="en-US" altLang="zh-CN" sz="20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    }</a:t>
                      </a:r>
                      <a:endParaRPr kumimoji="0" lang="en-US" altLang="zh-CN" sz="20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    public void say() {</a:t>
                      </a:r>
                      <a:endParaRPr kumimoji="0" lang="en-US" altLang="zh-CN" sz="20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        </a:t>
                      </a:r>
                      <a:r>
                        <a:rPr kumimoji="0" lang="en-US" altLang="zh-CN" sz="2000" b="0" i="0" u="none" strike="noStrike" cap="none" normalizeH="0" baseline="0" dirty="0" smtClean="0">
                          <a:ln>
                            <a:noFill/>
                          </a:ln>
                          <a:solidFill>
                            <a:schemeClr val="tx1"/>
                          </a:solidFill>
                          <a:effectLst/>
                          <a:latin typeface="Arial"/>
                          <a:ea typeface="宋体" pitchFamily="2" charset="-122"/>
                        </a:rPr>
                        <a:t>……</a:t>
                      </a:r>
                      <a:endParaRPr kumimoji="0" lang="en-US" altLang="zh-CN" sz="20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    }</a:t>
                      </a:r>
                      <a:endParaRPr kumimoji="0" lang="en-US" altLang="zh-CN" sz="20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a:t>
                      </a:r>
                    </a:p>
                    <a:p>
                      <a:pPr marL="0" marR="0" lvl="0" indent="276225" algn="l" defTabSz="914400" rtl="0" eaLnBrk="0" fontAlgn="base" latinLnBrk="0" hangingPunct="0">
                        <a:lnSpc>
                          <a:spcPct val="8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子类</a:t>
                      </a:r>
                      <a:endParaRPr kumimoji="0" lang="en-US" altLang="zh-CN" sz="20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2000" b="1" i="0" u="none" strike="noStrike" cap="none" normalizeH="0" baseline="0" dirty="0" smtClean="0">
                          <a:ln>
                            <a:noFill/>
                          </a:ln>
                          <a:solidFill>
                            <a:srgbClr val="EC7328"/>
                          </a:solidFill>
                          <a:effectLst/>
                          <a:latin typeface="Times New Roman" pitchFamily="18" charset="0"/>
                          <a:ea typeface="宋体" pitchFamily="2" charset="-122"/>
                        </a:rPr>
                        <a:t>public class Student extends Person  </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en-US" altLang="zh-CN" sz="20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    private String </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rPr>
                        <a:t>studentNo</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en-US" altLang="zh-CN" sz="20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    public void study()  {</a:t>
                      </a:r>
                      <a:endParaRPr kumimoji="0" lang="en-US" altLang="zh-CN" sz="20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        </a:t>
                      </a:r>
                      <a:r>
                        <a:rPr kumimoji="0" lang="en-US" altLang="zh-CN" sz="2000" b="0" i="0" u="none" strike="noStrike" cap="none" normalizeH="0" baseline="0" dirty="0" smtClean="0">
                          <a:ln>
                            <a:noFill/>
                          </a:ln>
                          <a:solidFill>
                            <a:schemeClr val="tx1"/>
                          </a:solidFill>
                          <a:effectLst/>
                          <a:latin typeface="Arial"/>
                          <a:ea typeface="宋体" pitchFamily="2" charset="-122"/>
                        </a:rPr>
                        <a:t>……</a:t>
                      </a:r>
                      <a:endParaRPr kumimoji="0" lang="en-US" altLang="zh-CN" sz="20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    }</a:t>
                      </a:r>
                      <a:endParaRPr kumimoji="0" lang="en-US" altLang="zh-CN" sz="20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8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en-US" altLang="zh-CN" sz="2000" b="0" i="0" u="none" strike="noStrike" cap="none" normalizeH="0" baseline="0" dirty="0" smtClean="0">
                        <a:ln>
                          <a:noFill/>
                        </a:ln>
                        <a:solidFill>
                          <a:schemeClr val="tx1"/>
                        </a:solidFill>
                        <a:effectLst/>
                        <a:latin typeface="Arial" charset="0"/>
                        <a:ea typeface="宋体" pitchFamily="2" charset="-122"/>
                      </a:endParaRPr>
                    </a:p>
                  </a:txBody>
                  <a:tcPr marT="45668" marB="4566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004438755"/>
      </p:ext>
    </p:extLst>
  </p:cSld>
  <p:clrMapOvr>
    <a:masterClrMapping/>
  </p:clrMapOvr>
  <p:transition>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xmlns=""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类图</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8"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类之间的关系</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接口</a:t>
            </a:r>
            <a:r>
              <a:rPr lang="zh-CN" altLang="en-US" sz="2400" dirty="0">
                <a:latin typeface="微软雅黑" panose="020B0503020204020204" pitchFamily="34" charset="-122"/>
                <a:ea typeface="微软雅黑" panose="020B0503020204020204" pitchFamily="34" charset="-122"/>
              </a:rPr>
              <a:t>与实现关系 </a:t>
            </a:r>
            <a:endParaRPr lang="en-US" altLang="zh-CN" sz="24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Wingdings" panose="05000000000000000000" pitchFamily="2" charset="2"/>
              <a:buChar char="ü"/>
            </a:pPr>
            <a:r>
              <a:rPr lang="zh-CN" altLang="en-US" sz="2200" dirty="0" smtClean="0">
                <a:solidFill>
                  <a:srgbClr val="EC7328"/>
                </a:solidFill>
                <a:latin typeface="微软雅黑" panose="020B0503020204020204" pitchFamily="34" charset="-122"/>
                <a:ea typeface="微软雅黑" panose="020B0503020204020204" pitchFamily="34" charset="-122"/>
              </a:rPr>
              <a:t>接口</a:t>
            </a:r>
            <a:r>
              <a:rPr lang="zh-CN" altLang="en-US" sz="2200" dirty="0">
                <a:solidFill>
                  <a:srgbClr val="EC7328"/>
                </a:solidFill>
                <a:latin typeface="微软雅黑" panose="020B0503020204020204" pitchFamily="34" charset="-122"/>
                <a:ea typeface="微软雅黑" panose="020B0503020204020204" pitchFamily="34" charset="-122"/>
              </a:rPr>
              <a:t>之间</a:t>
            </a:r>
            <a:r>
              <a:rPr lang="zh-CN" altLang="en-US" sz="2200" dirty="0">
                <a:latin typeface="微软雅黑" panose="020B0503020204020204" pitchFamily="34" charset="-122"/>
                <a:ea typeface="微软雅黑" panose="020B0503020204020204" pitchFamily="34" charset="-122"/>
              </a:rPr>
              <a:t>也可以有与类之间关系类似的</a:t>
            </a:r>
            <a:r>
              <a:rPr lang="zh-CN" altLang="en-US" sz="2200" dirty="0">
                <a:solidFill>
                  <a:srgbClr val="EC7328"/>
                </a:solidFill>
                <a:latin typeface="微软雅黑" panose="020B0503020204020204" pitchFamily="34" charset="-122"/>
                <a:ea typeface="微软雅黑" panose="020B0503020204020204" pitchFamily="34" charset="-122"/>
              </a:rPr>
              <a:t>继承关系和依赖</a:t>
            </a:r>
            <a:r>
              <a:rPr lang="zh-CN" altLang="en-US" sz="2200" dirty="0" smtClean="0">
                <a:solidFill>
                  <a:srgbClr val="EC7328"/>
                </a:solidFill>
                <a:latin typeface="微软雅黑" panose="020B0503020204020204" pitchFamily="34" charset="-122"/>
                <a:ea typeface="微软雅黑" panose="020B0503020204020204" pitchFamily="34" charset="-122"/>
              </a:rPr>
              <a:t>关系</a:t>
            </a:r>
            <a:endParaRPr lang="en-US" altLang="zh-CN" sz="2200" dirty="0" smtClean="0">
              <a:solidFill>
                <a:srgbClr val="EC7328"/>
              </a:solidFill>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Wingdings" panose="05000000000000000000" pitchFamily="2" charset="2"/>
              <a:buChar char="ü"/>
            </a:pPr>
            <a:r>
              <a:rPr lang="zh-CN" altLang="en-US" sz="2200" dirty="0" smtClean="0">
                <a:latin typeface="微软雅黑" panose="020B0503020204020204" pitchFamily="34" charset="-122"/>
                <a:ea typeface="微软雅黑" panose="020B0503020204020204" pitchFamily="34" charset="-122"/>
              </a:rPr>
              <a:t>接口</a:t>
            </a:r>
            <a:r>
              <a:rPr lang="zh-CN" altLang="en-US" sz="2200" dirty="0">
                <a:latin typeface="微软雅黑" panose="020B0503020204020204" pitchFamily="34" charset="-122"/>
                <a:ea typeface="微软雅黑" panose="020B0503020204020204" pitchFamily="34" charset="-122"/>
              </a:rPr>
              <a:t>和类</a:t>
            </a:r>
            <a:r>
              <a:rPr lang="zh-CN" altLang="en-US" sz="2200" dirty="0" smtClean="0">
                <a:latin typeface="微软雅黑" panose="020B0503020204020204" pitchFamily="34" charset="-122"/>
                <a:ea typeface="微软雅黑" panose="020B0503020204020204" pitchFamily="34" charset="-122"/>
              </a:rPr>
              <a:t>之间存在</a:t>
            </a:r>
            <a:r>
              <a:rPr lang="zh-CN" altLang="en-US" sz="2200" dirty="0">
                <a:latin typeface="微软雅黑" panose="020B0503020204020204" pitchFamily="34" charset="-122"/>
                <a:ea typeface="微软雅黑" panose="020B0503020204020204" pitchFamily="34" charset="-122"/>
              </a:rPr>
              <a:t>一种</a:t>
            </a:r>
            <a:r>
              <a:rPr lang="zh-CN" altLang="en-US" sz="2200" dirty="0">
                <a:solidFill>
                  <a:srgbClr val="EC7328"/>
                </a:solidFill>
                <a:latin typeface="微软雅黑" panose="020B0503020204020204" pitchFamily="34" charset="-122"/>
                <a:ea typeface="微软雅黑" panose="020B0503020204020204" pitchFamily="34" charset="-122"/>
              </a:rPr>
              <a:t>实现</a:t>
            </a:r>
            <a:r>
              <a:rPr lang="en-US" altLang="zh-CN" sz="2200" dirty="0">
                <a:solidFill>
                  <a:srgbClr val="EC7328"/>
                </a:solidFill>
                <a:latin typeface="微软雅黑" panose="020B0503020204020204" pitchFamily="34" charset="-122"/>
                <a:ea typeface="微软雅黑" panose="020B0503020204020204" pitchFamily="34" charset="-122"/>
              </a:rPr>
              <a:t>(Realization)</a:t>
            </a:r>
            <a:r>
              <a:rPr lang="zh-CN" altLang="en-US" sz="2200" dirty="0">
                <a:solidFill>
                  <a:srgbClr val="EC7328"/>
                </a:solidFill>
                <a:latin typeface="微软雅黑" panose="020B0503020204020204" pitchFamily="34" charset="-122"/>
                <a:ea typeface="微软雅黑" panose="020B0503020204020204" pitchFamily="34" charset="-122"/>
              </a:rPr>
              <a:t>关系</a:t>
            </a:r>
            <a:r>
              <a:rPr lang="zh-CN" altLang="en-US" sz="2200" dirty="0">
                <a:latin typeface="微软雅黑" panose="020B0503020204020204" pitchFamily="34" charset="-122"/>
                <a:ea typeface="微软雅黑" panose="020B0503020204020204" pitchFamily="34" charset="-122"/>
              </a:rPr>
              <a:t>，在这种关系中，</a:t>
            </a:r>
            <a:r>
              <a:rPr lang="zh-CN" altLang="en-US" sz="2200" dirty="0">
                <a:solidFill>
                  <a:srgbClr val="EC7328"/>
                </a:solidFill>
                <a:latin typeface="微软雅黑" panose="020B0503020204020204" pitchFamily="34" charset="-122"/>
                <a:ea typeface="微软雅黑" panose="020B0503020204020204" pitchFamily="34" charset="-122"/>
              </a:rPr>
              <a:t>类实现了接口，类中的操作实现了</a:t>
            </a:r>
            <a:r>
              <a:rPr lang="zh-CN" altLang="en-US" sz="2200">
                <a:solidFill>
                  <a:srgbClr val="EC7328"/>
                </a:solidFill>
                <a:latin typeface="微软雅黑" panose="020B0503020204020204" pitchFamily="34" charset="-122"/>
                <a:ea typeface="微软雅黑" panose="020B0503020204020204" pitchFamily="34" charset="-122"/>
              </a:rPr>
              <a:t>接口</a:t>
            </a:r>
            <a:r>
              <a:rPr lang="zh-CN" altLang="en-US" sz="2200" smtClean="0">
                <a:solidFill>
                  <a:srgbClr val="EC7328"/>
                </a:solidFill>
                <a:latin typeface="微软雅黑" panose="020B0503020204020204" pitchFamily="34" charset="-122"/>
                <a:ea typeface="微软雅黑" panose="020B0503020204020204" pitchFamily="34" charset="-122"/>
              </a:rPr>
              <a:t>中声明</a:t>
            </a:r>
            <a:r>
              <a:rPr lang="zh-CN" altLang="en-US" sz="2200" dirty="0">
                <a:solidFill>
                  <a:srgbClr val="EC7328"/>
                </a:solidFill>
                <a:latin typeface="微软雅黑" panose="020B0503020204020204" pitchFamily="34" charset="-122"/>
                <a:ea typeface="微软雅黑" panose="020B0503020204020204" pitchFamily="34" charset="-122"/>
              </a:rPr>
              <a:t>的</a:t>
            </a:r>
            <a:r>
              <a:rPr lang="zh-CN" altLang="en-US" sz="2200" dirty="0" smtClean="0">
                <a:solidFill>
                  <a:srgbClr val="EC7328"/>
                </a:solidFill>
                <a:latin typeface="微软雅黑" panose="020B0503020204020204" pitchFamily="34" charset="-122"/>
                <a:ea typeface="微软雅黑" panose="020B0503020204020204" pitchFamily="34" charset="-122"/>
              </a:rPr>
              <a:t>操作</a:t>
            </a: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Wingdings" panose="05000000000000000000" pitchFamily="2" charset="2"/>
              <a:buChar char="ü"/>
            </a:pPr>
            <a:r>
              <a:rPr lang="zh-CN" altLang="en-US" sz="2200" dirty="0">
                <a:latin typeface="微软雅黑" panose="020B0503020204020204" pitchFamily="34" charset="-122"/>
                <a:ea typeface="微软雅黑" panose="020B0503020204020204" pitchFamily="34" charset="-122"/>
              </a:rPr>
              <a:t>在</a:t>
            </a:r>
            <a:r>
              <a:rPr lang="en-US" altLang="zh-CN" sz="2200" dirty="0">
                <a:latin typeface="微软雅黑" panose="020B0503020204020204" pitchFamily="34" charset="-122"/>
                <a:ea typeface="微软雅黑" panose="020B0503020204020204" pitchFamily="34" charset="-122"/>
              </a:rPr>
              <a:t>UML</a:t>
            </a:r>
            <a:r>
              <a:rPr lang="zh-CN" altLang="en-US" sz="2200" dirty="0">
                <a:latin typeface="微软雅黑" panose="020B0503020204020204" pitchFamily="34" charset="-122"/>
                <a:ea typeface="微软雅黑" panose="020B0503020204020204" pitchFamily="34" charset="-122"/>
              </a:rPr>
              <a:t>中，类与接口之间的实现关系</a:t>
            </a:r>
            <a:r>
              <a:rPr lang="zh-CN" altLang="en-US" sz="2200" dirty="0">
                <a:solidFill>
                  <a:srgbClr val="EC7328"/>
                </a:solidFill>
                <a:latin typeface="微软雅黑" panose="020B0503020204020204" pitchFamily="34" charset="-122"/>
                <a:ea typeface="微软雅黑" panose="020B0503020204020204" pitchFamily="34" charset="-122"/>
              </a:rPr>
              <a:t>用带空心三角形的虚线来</a:t>
            </a:r>
            <a:r>
              <a:rPr lang="zh-CN" altLang="en-US" sz="2200" dirty="0" smtClean="0">
                <a:solidFill>
                  <a:srgbClr val="EC7328"/>
                </a:solidFill>
                <a:latin typeface="微软雅黑" panose="020B0503020204020204" pitchFamily="34" charset="-122"/>
                <a:ea typeface="微软雅黑" panose="020B0503020204020204" pitchFamily="34" charset="-122"/>
              </a:rPr>
              <a:t>表示</a:t>
            </a:r>
            <a:endParaRPr lang="zh-CN" altLang="en-US" sz="2200" dirty="0">
              <a:solidFill>
                <a:srgbClr val="EC7328"/>
              </a:solidFill>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5833" y="4619530"/>
            <a:ext cx="2362200" cy="163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7375076"/>
      </p:ext>
    </p:extLst>
  </p:cSld>
  <p:clrMapOvr>
    <a:masterClrMapping/>
  </p:clrMapOvr>
  <p:transition>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xmlns=""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smtClean="0">
                  <a:latin typeface="微软雅黑" panose="020B0503020204020204" pitchFamily="34" charset="-122"/>
                  <a:ea typeface="微软雅黑" panose="020B0503020204020204" pitchFamily="34" charset="-122"/>
                </a:rPr>
                <a:t>UML</a:t>
              </a:r>
              <a:r>
                <a:rPr lang="zh-CN" altLang="en-US" sz="2200" b="1" dirty="0" smtClean="0">
                  <a:latin typeface="微软雅黑" panose="020B0503020204020204" pitchFamily="34" charset="-122"/>
                  <a:ea typeface="微软雅黑" panose="020B0503020204020204" pitchFamily="34" charset="-122"/>
                </a:rPr>
                <a:t>概述</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2"/>
          <a:stretch>
            <a:fillRect/>
          </a:stretch>
        </p:blipFill>
        <p:spPr>
          <a:xfrm flipH="1">
            <a:off x="11244946" y="3638015"/>
            <a:ext cx="947054" cy="3219985"/>
          </a:xfrm>
          <a:prstGeom prst="rect">
            <a:avLst/>
          </a:prstGeom>
        </p:spPr>
      </p:pic>
      <p:sp>
        <p:nvSpPr>
          <p:cNvPr id="8" name="Rectangle 7"/>
          <p:cNvSpPr>
            <a:spLocks noChangeArrowheads="1"/>
          </p:cNvSpPr>
          <p:nvPr/>
        </p:nvSpPr>
        <p:spPr bwMode="auto">
          <a:xfrm>
            <a:off x="1454293" y="1397707"/>
            <a:ext cx="1187450" cy="654050"/>
          </a:xfrm>
          <a:prstGeom prst="rect">
            <a:avLst/>
          </a:prstGeom>
          <a:solidFill>
            <a:srgbClr val="ECECEC"/>
          </a:solidFill>
          <a:ln w="12700" cap="sq" algn="ctr">
            <a:solidFill>
              <a:schemeClr val="accent2"/>
            </a:solidFill>
            <a:miter lim="800000"/>
            <a:headEnd/>
            <a:tailEnd/>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3600" b="1"/>
              <a:t>UML</a:t>
            </a:r>
          </a:p>
        </p:txBody>
      </p:sp>
      <p:sp>
        <p:nvSpPr>
          <p:cNvPr id="10" name="AutoShape 8"/>
          <p:cNvSpPr>
            <a:spLocks noChangeArrowheads="1"/>
          </p:cNvSpPr>
          <p:nvPr/>
        </p:nvSpPr>
        <p:spPr bwMode="auto">
          <a:xfrm>
            <a:off x="2725880" y="1470732"/>
            <a:ext cx="720725" cy="485775"/>
          </a:xfrm>
          <a:prstGeom prst="rightArrow">
            <a:avLst>
              <a:gd name="adj1" fmla="val 50000"/>
              <a:gd name="adj2" fmla="val 37092"/>
            </a:avLst>
          </a:prstGeom>
          <a:solidFill>
            <a:schemeClr val="accent1"/>
          </a:solidFill>
          <a:ln w="12700" cap="sq" algn="ctr">
            <a:solidFill>
              <a:schemeClr val="tx1"/>
            </a:solidFill>
            <a:miter lim="800000"/>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 name="Rectangle 9"/>
          <p:cNvSpPr>
            <a:spLocks noChangeArrowheads="1"/>
          </p:cNvSpPr>
          <p:nvPr/>
        </p:nvSpPr>
        <p:spPr bwMode="auto">
          <a:xfrm>
            <a:off x="3518043" y="1397707"/>
            <a:ext cx="5491162" cy="592138"/>
          </a:xfrm>
          <a:prstGeom prst="rect">
            <a:avLst/>
          </a:prstGeom>
          <a:solidFill>
            <a:srgbClr val="ECECEC"/>
          </a:solidFill>
          <a:ln w="12700" cap="sq" algn="ctr">
            <a:solidFill>
              <a:schemeClr val="accent2"/>
            </a:solidFill>
            <a:miter lim="800000"/>
            <a:headEnd/>
            <a:tailEnd/>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3200" b="1">
                <a:solidFill>
                  <a:srgbClr val="FF6600"/>
                </a:solidFill>
              </a:rPr>
              <a:t>Unified Modeling Language</a:t>
            </a:r>
          </a:p>
        </p:txBody>
      </p:sp>
      <p:sp>
        <p:nvSpPr>
          <p:cNvPr id="14" name="Rectangle 10"/>
          <p:cNvSpPr>
            <a:spLocks noChangeArrowheads="1"/>
          </p:cNvSpPr>
          <p:nvPr/>
        </p:nvSpPr>
        <p:spPr bwMode="auto">
          <a:xfrm>
            <a:off x="1460626" y="2456569"/>
            <a:ext cx="3524250" cy="714375"/>
          </a:xfrm>
          <a:prstGeom prst="rect">
            <a:avLst/>
          </a:prstGeom>
          <a:solidFill>
            <a:srgbClr val="ECECEC"/>
          </a:solidFill>
          <a:ln w="12700" cap="sq" algn="ctr">
            <a:solidFill>
              <a:schemeClr val="accent2"/>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4000" b="1">
                <a:solidFill>
                  <a:srgbClr val="FF6600"/>
                </a:solidFill>
                <a:ea typeface="黑体" panose="02010609060101010101" pitchFamily="49" charset="-122"/>
              </a:rPr>
              <a:t>统一</a:t>
            </a:r>
            <a:r>
              <a:rPr kumimoji="1" lang="zh-CN" altLang="en-US" sz="4000" b="1">
                <a:ea typeface="黑体" panose="02010609060101010101" pitchFamily="49" charset="-122"/>
              </a:rPr>
              <a:t>建模语言</a:t>
            </a:r>
          </a:p>
        </p:txBody>
      </p:sp>
      <p:sp>
        <p:nvSpPr>
          <p:cNvPr id="15" name="Rectangle 11"/>
          <p:cNvSpPr>
            <a:spLocks noChangeArrowheads="1"/>
          </p:cNvSpPr>
          <p:nvPr/>
        </p:nvSpPr>
        <p:spPr bwMode="auto">
          <a:xfrm>
            <a:off x="3476751" y="3320169"/>
            <a:ext cx="3565525" cy="714375"/>
          </a:xfrm>
          <a:prstGeom prst="rect">
            <a:avLst/>
          </a:prstGeom>
          <a:solidFill>
            <a:srgbClr val="ECECEC"/>
          </a:solidFill>
          <a:ln w="12700" cap="sq" algn="ctr">
            <a:solidFill>
              <a:schemeClr val="accent2"/>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4000" b="1">
                <a:ea typeface="黑体" panose="02010609060101010101" pitchFamily="49" charset="-122"/>
              </a:rPr>
              <a:t>统一</a:t>
            </a:r>
            <a:r>
              <a:rPr kumimoji="1" lang="zh-CN" altLang="en-US" sz="4000" b="1">
                <a:solidFill>
                  <a:srgbClr val="FF6600"/>
                </a:solidFill>
                <a:ea typeface="黑体" panose="02010609060101010101" pitchFamily="49" charset="-122"/>
              </a:rPr>
              <a:t>建模</a:t>
            </a:r>
            <a:r>
              <a:rPr kumimoji="1" lang="zh-CN" altLang="en-US" sz="4000" b="1">
                <a:ea typeface="黑体" panose="02010609060101010101" pitchFamily="49" charset="-122"/>
              </a:rPr>
              <a:t>语言</a:t>
            </a:r>
          </a:p>
        </p:txBody>
      </p:sp>
      <p:sp>
        <p:nvSpPr>
          <p:cNvPr id="16" name="Rectangle 12"/>
          <p:cNvSpPr>
            <a:spLocks noChangeArrowheads="1"/>
          </p:cNvSpPr>
          <p:nvPr/>
        </p:nvSpPr>
        <p:spPr bwMode="auto">
          <a:xfrm>
            <a:off x="5996114" y="4190119"/>
            <a:ext cx="3484562" cy="714375"/>
          </a:xfrm>
          <a:prstGeom prst="rect">
            <a:avLst/>
          </a:prstGeom>
          <a:solidFill>
            <a:srgbClr val="ECECEC"/>
          </a:solidFill>
          <a:ln w="12700" cap="sq" algn="ctr">
            <a:solidFill>
              <a:schemeClr val="accent2"/>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4000" b="1">
                <a:ea typeface="黑体" panose="02010609060101010101" pitchFamily="49" charset="-122"/>
              </a:rPr>
              <a:t>统一建模</a:t>
            </a:r>
            <a:r>
              <a:rPr kumimoji="1" lang="zh-CN" altLang="en-US" sz="4000" b="1">
                <a:solidFill>
                  <a:srgbClr val="FF6600"/>
                </a:solidFill>
                <a:ea typeface="黑体" panose="02010609060101010101" pitchFamily="49" charset="-122"/>
              </a:rPr>
              <a:t>语言</a:t>
            </a:r>
          </a:p>
        </p:txBody>
      </p:sp>
      <p:sp>
        <p:nvSpPr>
          <p:cNvPr id="17" name="AutoShape 13"/>
          <p:cNvSpPr>
            <a:spLocks noChangeArrowheads="1"/>
          </p:cNvSpPr>
          <p:nvPr/>
        </p:nvSpPr>
        <p:spPr bwMode="auto">
          <a:xfrm rot="-5400000">
            <a:off x="1830514" y="3329694"/>
            <a:ext cx="647700" cy="4857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00FF"/>
          </a:solidFill>
          <a:ln w="12700" cap="sq" algn="ctr">
            <a:solidFill>
              <a:schemeClr val="tx1"/>
            </a:solidFill>
            <a:miter lim="800000"/>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 name="AutoShape 14"/>
          <p:cNvSpPr>
            <a:spLocks noChangeArrowheads="1"/>
          </p:cNvSpPr>
          <p:nvPr/>
        </p:nvSpPr>
        <p:spPr bwMode="auto">
          <a:xfrm rot="-5400000">
            <a:off x="4835652" y="4193294"/>
            <a:ext cx="647700" cy="4857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00FF"/>
          </a:solidFill>
          <a:ln w="12700" cap="sq" algn="ctr">
            <a:solidFill>
              <a:schemeClr val="tx1"/>
            </a:solidFill>
            <a:miter lim="800000"/>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 name="AutoShape 15"/>
          <p:cNvSpPr>
            <a:spLocks noChangeArrowheads="1"/>
          </p:cNvSpPr>
          <p:nvPr/>
        </p:nvSpPr>
        <p:spPr bwMode="auto">
          <a:xfrm rot="-5400000">
            <a:off x="8364664" y="5058481"/>
            <a:ext cx="647700" cy="4857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00FF"/>
          </a:solidFill>
          <a:ln w="12700" cap="sq" algn="ctr">
            <a:solidFill>
              <a:schemeClr val="tx1"/>
            </a:solidFill>
            <a:miter lim="800000"/>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25147512"/>
      </p:ext>
    </p:extLst>
  </p:cSld>
  <p:clrMapOvr>
    <a:masterClrMapping/>
  </p:clrMapOvr>
  <p:transition>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xmlns=""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类图</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8"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类之间的关系</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接口</a:t>
            </a:r>
            <a:r>
              <a:rPr lang="zh-CN" altLang="en-US" sz="2400" dirty="0">
                <a:latin typeface="微软雅黑" panose="020B0503020204020204" pitchFamily="34" charset="-122"/>
                <a:ea typeface="微软雅黑" panose="020B0503020204020204" pitchFamily="34" charset="-122"/>
              </a:rPr>
              <a:t>与实现关系 </a:t>
            </a:r>
            <a:endParaRPr lang="en-US" altLang="zh-CN" sz="24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5833" y="933298"/>
            <a:ext cx="5488362" cy="257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Group 19"/>
          <p:cNvGraphicFramePr>
            <a:graphicFrameLocks/>
          </p:cNvGraphicFramePr>
          <p:nvPr>
            <p:extLst>
              <p:ext uri="{D42A27DB-BD31-4B8C-83A1-F6EECF244321}">
                <p14:modId xmlns:p14="http://schemas.microsoft.com/office/powerpoint/2010/main" val="4125198050"/>
              </p:ext>
            </p:extLst>
          </p:nvPr>
        </p:nvGraphicFramePr>
        <p:xfrm>
          <a:off x="542510" y="2024204"/>
          <a:ext cx="7696200" cy="4663464"/>
        </p:xfrm>
        <a:graphic>
          <a:graphicData uri="http://schemas.openxmlformats.org/drawingml/2006/table">
            <a:tbl>
              <a:tblPr/>
              <a:tblGrid>
                <a:gridCol w="7696200"/>
              </a:tblGrid>
              <a:tr h="3749675">
                <a:tc>
                  <a:txBody>
                    <a:bodyPr/>
                    <a:lstStyle/>
                    <a:p>
                      <a:pPr marL="0" marR="0" lvl="0" indent="276225"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interface Vehicle {</a:t>
                      </a:r>
                      <a:endParaRPr kumimoji="0" lang="en-US" altLang="zh-CN" sz="20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public void move();</a:t>
                      </a:r>
                      <a:endParaRPr kumimoji="0" lang="en-US" altLang="zh-CN" sz="20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a:t>
                      </a:r>
                    </a:p>
                    <a:p>
                      <a:pPr marL="0" marR="0" lvl="0" indent="276225" algn="l"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EC7328"/>
                          </a:solidFill>
                          <a:effectLst/>
                          <a:latin typeface="Times New Roman" pitchFamily="18" charset="0"/>
                          <a:ea typeface="宋体" pitchFamily="2" charset="-122"/>
                        </a:rPr>
                        <a:t>public class Ship implements Vehicle</a:t>
                      </a:r>
                      <a:r>
                        <a:rPr kumimoji="0" lang="en-US" altLang="zh-CN" sz="2000" b="0" i="0" u="none" strike="noStrike" cap="none" normalizeH="0" baseline="0" dirty="0" smtClean="0">
                          <a:ln>
                            <a:noFill/>
                          </a:ln>
                          <a:solidFill>
                            <a:srgbClr val="EC7328"/>
                          </a:solidFill>
                          <a:effectLst/>
                          <a:latin typeface="Arial" charset="0"/>
                          <a:ea typeface="宋体" pitchFamily="2" charset="-122"/>
                        </a:rPr>
                        <a:t> </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en-US" altLang="zh-CN" sz="20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    public void move() {</a:t>
                      </a:r>
                      <a:endParaRPr kumimoji="0" lang="en-US" altLang="zh-CN" sz="20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        </a:t>
                      </a:r>
                      <a:r>
                        <a:rPr kumimoji="0" lang="en-US" altLang="zh-CN" sz="2000" b="0" i="0" u="none" strike="noStrike" cap="none" normalizeH="0" baseline="0" dirty="0" smtClean="0">
                          <a:ln>
                            <a:noFill/>
                          </a:ln>
                          <a:solidFill>
                            <a:schemeClr val="tx1"/>
                          </a:solidFill>
                          <a:effectLst/>
                          <a:latin typeface="Arial"/>
                          <a:ea typeface="宋体" pitchFamily="2" charset="-122"/>
                        </a:rPr>
                        <a:t>……</a:t>
                      </a:r>
                      <a:endParaRPr kumimoji="0" lang="en-US" altLang="zh-CN" sz="20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    }</a:t>
                      </a:r>
                      <a:endParaRPr kumimoji="0" lang="en-US" altLang="zh-CN" sz="20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a:t>
                      </a:r>
                    </a:p>
                    <a:p>
                      <a:pPr marL="0" marR="0" lvl="0" indent="276225" algn="l"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EC7328"/>
                          </a:solidFill>
                          <a:effectLst/>
                          <a:latin typeface="Times New Roman" pitchFamily="18" charset="0"/>
                          <a:ea typeface="宋体" pitchFamily="2" charset="-122"/>
                        </a:rPr>
                        <a:t>public class Car implements Vehicle</a:t>
                      </a:r>
                      <a:r>
                        <a:rPr kumimoji="0" lang="en-US" altLang="zh-CN" sz="2000" b="0" i="0" u="none" strike="noStrike" cap="none" normalizeH="0" baseline="0" dirty="0" smtClean="0">
                          <a:ln>
                            <a:noFill/>
                          </a:ln>
                          <a:solidFill>
                            <a:srgbClr val="EC7328"/>
                          </a:solidFill>
                          <a:effectLst/>
                          <a:latin typeface="Arial" charset="0"/>
                          <a:ea typeface="宋体" pitchFamily="2" charset="-122"/>
                        </a:rPr>
                        <a:t> </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en-US" altLang="zh-CN" sz="20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    public void move() {</a:t>
                      </a:r>
                      <a:endParaRPr kumimoji="0" lang="en-US" altLang="zh-CN" sz="20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        </a:t>
                      </a:r>
                      <a:r>
                        <a:rPr kumimoji="0" lang="en-US" altLang="zh-CN" sz="2000" b="0" i="0" u="none" strike="noStrike" cap="none" normalizeH="0" baseline="0" dirty="0" smtClean="0">
                          <a:ln>
                            <a:noFill/>
                          </a:ln>
                          <a:solidFill>
                            <a:schemeClr val="tx1"/>
                          </a:solidFill>
                          <a:effectLst/>
                          <a:latin typeface="Arial"/>
                          <a:ea typeface="宋体" pitchFamily="2" charset="-122"/>
                        </a:rPr>
                        <a:t>……</a:t>
                      </a:r>
                      <a:endParaRPr kumimoji="0" lang="en-US" altLang="zh-CN" sz="20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    }</a:t>
                      </a:r>
                      <a:endParaRPr kumimoji="0" lang="en-US" altLang="zh-CN" sz="2000" b="0" i="0" u="none" strike="noStrike" cap="none" normalizeH="0" baseline="0" dirty="0" smtClean="0">
                        <a:ln>
                          <a:noFill/>
                        </a:ln>
                        <a:solidFill>
                          <a:schemeClr val="tx1"/>
                        </a:solidFill>
                        <a:effectLst/>
                        <a:latin typeface="Arial" charset="0"/>
                        <a:ea typeface="宋体" pitchFamily="2"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en-US" altLang="zh-CN" sz="2000" b="0" i="0" u="none" strike="noStrike" cap="none" normalizeH="0" baseline="0" dirty="0" smtClean="0">
                        <a:ln>
                          <a:noFill/>
                        </a:ln>
                        <a:solidFill>
                          <a:schemeClr val="tx1"/>
                        </a:solidFill>
                        <a:effectLst/>
                        <a:latin typeface="Arial" charset="0"/>
                        <a:ea typeface="宋体" pitchFamily="2" charset="-122"/>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52687522"/>
      </p:ext>
    </p:extLst>
  </p:cSld>
  <p:clrMapOvr>
    <a:masterClrMapping/>
  </p:clrMapOvr>
  <p:transition>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xmlns=""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类图</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8"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注释</a:t>
            </a: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p:txBody>
      </p:sp>
      <p:pic>
        <p:nvPicPr>
          <p:cNvPr id="1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5127" y="1699648"/>
            <a:ext cx="5966611" cy="3488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4934616"/>
      </p:ext>
    </p:extLst>
  </p:cSld>
  <p:clrMapOvr>
    <a:masterClrMapping/>
  </p:clrMapOvr>
  <p:transition>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xmlns=""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类图</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8"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实例</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命令模式</a:t>
            </a: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200" dirty="0">
              <a:latin typeface="微软雅黑" panose="020B0503020204020204" pitchFamily="34" charset="-122"/>
              <a:ea typeface="微软雅黑" panose="020B0503020204020204" pitchFamily="34" charset="-122"/>
            </a:endParaRPr>
          </a:p>
        </p:txBody>
      </p:sp>
      <p:pic>
        <p:nvPicPr>
          <p:cNvPr id="1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1155" y="1721903"/>
            <a:ext cx="8771998" cy="465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4175258"/>
      </p:ext>
    </p:extLst>
  </p:cSld>
  <p:clrMapOvr>
    <a:masterClrMapping/>
  </p:clrMapOvr>
  <p:transition>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0" y="2267314"/>
            <a:ext cx="6413548" cy="4590686"/>
          </a:xfrm>
          <a:prstGeom prst="rect">
            <a:avLst/>
          </a:prstGeom>
        </p:spPr>
      </p:pic>
      <p:sp>
        <p:nvSpPr>
          <p:cNvPr id="11" name="文本框 10">
            <a:extLst>
              <a:ext uri="{FF2B5EF4-FFF2-40B4-BE49-F238E27FC236}">
                <a16:creationId xmlns:a16="http://schemas.microsoft.com/office/drawing/2014/main" xmlns="" id="{E56D209E-5EF8-4144-9EC7-21F7888775CA}"/>
              </a:ext>
            </a:extLst>
          </p:cNvPr>
          <p:cNvSpPr txBox="1"/>
          <p:nvPr/>
        </p:nvSpPr>
        <p:spPr>
          <a:xfrm>
            <a:off x="3717026" y="2225667"/>
            <a:ext cx="5324282"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800" b="1" i="0" u="none" strike="noStrike" kern="1200" cap="none" spc="0" normalizeH="0" baseline="0" noProof="0" dirty="0" smtClean="0">
                <a:ln>
                  <a:noFill/>
                </a:ln>
                <a:solidFill>
                  <a:srgbClr val="EC7328"/>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THANKS</a:t>
            </a:r>
            <a:endParaRPr kumimoji="0" lang="en-US" altLang="zh-CN" sz="3600" b="1" i="0" u="none" strike="noStrike" kern="1200" cap="none" spc="0" normalizeH="0" baseline="0" noProof="0" dirty="0">
              <a:ln>
                <a:noFill/>
              </a:ln>
              <a:solidFill>
                <a:srgbClr val="EC7328"/>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pic>
        <p:nvPicPr>
          <p:cNvPr id="5" name="图片 4"/>
          <p:cNvPicPr>
            <a:picLocks noChangeAspect="1"/>
          </p:cNvPicPr>
          <p:nvPr/>
        </p:nvPicPr>
        <p:blipFill>
          <a:blip r:embed="rId3"/>
          <a:stretch>
            <a:fillRect/>
          </a:stretch>
        </p:blipFill>
        <p:spPr>
          <a:xfrm flipH="1">
            <a:off x="10964289" y="633780"/>
            <a:ext cx="947054" cy="3219985"/>
          </a:xfrm>
          <a:prstGeom prst="rect">
            <a:avLst/>
          </a:prstGeom>
        </p:spPr>
      </p:pic>
    </p:spTree>
    <p:extLst>
      <p:ext uri="{BB962C8B-B14F-4D97-AF65-F5344CB8AC3E}">
        <p14:creationId xmlns:p14="http://schemas.microsoft.com/office/powerpoint/2010/main" val="208541129"/>
      </p:ext>
    </p:extLst>
  </p:cSld>
  <p:clrMapOvr>
    <a:masterClrMapping/>
  </p:clrMapOvr>
  <p:transition>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xmlns=""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smtClean="0">
                  <a:latin typeface="微软雅黑" panose="020B0503020204020204" pitchFamily="34" charset="-122"/>
                  <a:ea typeface="微软雅黑" panose="020B0503020204020204" pitchFamily="34" charset="-122"/>
                </a:rPr>
                <a:t>UML</a:t>
              </a:r>
              <a:r>
                <a:rPr lang="zh-CN" altLang="en-US" sz="2200" b="1" dirty="0" smtClean="0">
                  <a:latin typeface="微软雅黑" panose="020B0503020204020204" pitchFamily="34" charset="-122"/>
                  <a:ea typeface="微软雅黑" panose="020B0503020204020204" pitchFamily="34" charset="-122"/>
                </a:rPr>
                <a:t>概述</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2"/>
          <a:stretch>
            <a:fillRect/>
          </a:stretch>
        </p:blipFill>
        <p:spPr>
          <a:xfrm flipH="1">
            <a:off x="11244946" y="3638015"/>
            <a:ext cx="947054" cy="3219985"/>
          </a:xfrm>
          <a:prstGeom prst="rect">
            <a:avLst/>
          </a:prstGeom>
        </p:spPr>
      </p:pic>
      <p:sp>
        <p:nvSpPr>
          <p:cNvPr id="7"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buClr>
                <a:srgbClr val="EC7328"/>
              </a:buClr>
              <a:buFont typeface="Wingdings" panose="05000000000000000000" pitchFamily="2" charset="2"/>
              <a:buChar char="l"/>
            </a:pPr>
            <a:r>
              <a:rPr lang="zh-CN" altLang="en-US"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UML</a:t>
            </a:r>
            <a:r>
              <a:rPr lang="zh-CN" altLang="en-US" dirty="0">
                <a:latin typeface="微软雅黑" panose="020B0503020204020204" pitchFamily="34" charset="-122"/>
                <a:ea typeface="微软雅黑" panose="020B0503020204020204" pitchFamily="34" charset="-122"/>
              </a:rPr>
              <a:t>是一个</a:t>
            </a:r>
            <a:r>
              <a:rPr lang="zh-CN" altLang="en-US" dirty="0">
                <a:solidFill>
                  <a:srgbClr val="EC7328"/>
                </a:solidFill>
                <a:latin typeface="微软雅黑" panose="020B0503020204020204" pitchFamily="34" charset="-122"/>
                <a:ea typeface="微软雅黑" panose="020B0503020204020204" pitchFamily="34" charset="-122"/>
              </a:rPr>
              <a:t>通用的可视化建模语言</a:t>
            </a:r>
            <a:r>
              <a:rPr lang="zh-CN" altLang="en-US" dirty="0">
                <a:latin typeface="微软雅黑" panose="020B0503020204020204" pitchFamily="34" charset="-122"/>
                <a:ea typeface="微软雅黑" panose="020B0503020204020204" pitchFamily="34" charset="-122"/>
              </a:rPr>
              <a:t>，不同于编程语言，它</a:t>
            </a:r>
            <a:r>
              <a:rPr lang="zh-CN" altLang="en-US" dirty="0">
                <a:solidFill>
                  <a:srgbClr val="EC7328"/>
                </a:solidFill>
                <a:latin typeface="微软雅黑" panose="020B0503020204020204" pitchFamily="34" charset="-122"/>
                <a:ea typeface="微软雅黑" panose="020B0503020204020204" pitchFamily="34" charset="-122"/>
              </a:rPr>
              <a:t>通过一些标准的图形符号和文字来对系统进行建模</a:t>
            </a:r>
          </a:p>
          <a:p>
            <a:pPr algn="l">
              <a:lnSpc>
                <a:spcPct val="150000"/>
              </a:lnSpc>
              <a:buClr>
                <a:srgbClr val="EC7328"/>
              </a:buClr>
              <a:buFont typeface="Wingdings" panose="05000000000000000000" pitchFamily="2" charset="2"/>
              <a:buChar char="l"/>
            </a:pPr>
            <a:r>
              <a:rPr lang="zh-CN" altLang="en-US" dirty="0" smtClean="0">
                <a:latin typeface="微软雅黑" panose="020B0503020204020204" pitchFamily="34" charset="-122"/>
                <a:ea typeface="微软雅黑" panose="020B0503020204020204" pitchFamily="34" charset="-122"/>
              </a:rPr>
              <a:t> 用于</a:t>
            </a:r>
            <a:r>
              <a:rPr lang="zh-CN" altLang="en-US" dirty="0" smtClean="0">
                <a:solidFill>
                  <a:srgbClr val="EC7328"/>
                </a:solidFill>
                <a:latin typeface="微软雅黑" panose="020B0503020204020204" pitchFamily="34" charset="-122"/>
                <a:ea typeface="微软雅黑" panose="020B0503020204020204" pitchFamily="34" charset="-122"/>
              </a:rPr>
              <a:t>对软件进行描述</a:t>
            </a:r>
            <a:r>
              <a:rPr lang="zh-CN" altLang="en-US" dirty="0" smtClean="0">
                <a:latin typeface="微软雅黑" panose="020B0503020204020204" pitchFamily="34" charset="-122"/>
                <a:ea typeface="微软雅黑" panose="020B0503020204020204" pitchFamily="34" charset="-122"/>
              </a:rPr>
              <a:t>、</a:t>
            </a:r>
            <a:r>
              <a:rPr lang="zh-CN" altLang="en-US" dirty="0" smtClean="0">
                <a:solidFill>
                  <a:srgbClr val="EC7328"/>
                </a:solidFill>
                <a:latin typeface="微软雅黑" panose="020B0503020204020204" pitchFamily="34" charset="-122"/>
                <a:ea typeface="微软雅黑" panose="020B0503020204020204" pitchFamily="34" charset="-122"/>
              </a:rPr>
              <a:t>可视化处理</a:t>
            </a:r>
            <a:r>
              <a:rPr lang="zh-CN" altLang="en-US" dirty="0" smtClean="0">
                <a:latin typeface="微软雅黑" panose="020B0503020204020204" pitchFamily="34" charset="-122"/>
                <a:ea typeface="微软雅黑" panose="020B0503020204020204" pitchFamily="34" charset="-122"/>
              </a:rPr>
              <a:t>、</a:t>
            </a:r>
            <a:r>
              <a:rPr lang="zh-CN" altLang="en-US" dirty="0" smtClean="0">
                <a:solidFill>
                  <a:srgbClr val="EC7328"/>
                </a:solidFill>
                <a:latin typeface="微软雅黑" panose="020B0503020204020204" pitchFamily="34" charset="-122"/>
                <a:ea typeface="微软雅黑" panose="020B0503020204020204" pitchFamily="34" charset="-122"/>
              </a:rPr>
              <a:t>构建软件系统的文档</a:t>
            </a:r>
            <a:endParaRPr lang="zh-CN" altLang="en-US" dirty="0">
              <a:solidFill>
                <a:srgbClr val="EC7328"/>
              </a:solidFill>
              <a:latin typeface="微软雅黑" panose="020B0503020204020204" pitchFamily="34" charset="-122"/>
              <a:ea typeface="微软雅黑" panose="020B0503020204020204" pitchFamily="34" charset="-122"/>
            </a:endParaRPr>
          </a:p>
          <a:p>
            <a:pPr algn="l">
              <a:lnSpc>
                <a:spcPct val="150000"/>
              </a:lnSpc>
              <a:buClr>
                <a:srgbClr val="EC7328"/>
              </a:buClr>
              <a:buFont typeface="Wingdings" panose="05000000000000000000" pitchFamily="2" charset="2"/>
              <a:buChar char="l"/>
            </a:pPr>
            <a:r>
              <a:rPr lang="zh-CN" altLang="en-US" dirty="0" smtClean="0">
                <a:latin typeface="微软雅黑" panose="020B0503020204020204" pitchFamily="34" charset="-122"/>
                <a:ea typeface="微软雅黑" panose="020B0503020204020204" pitchFamily="34" charset="-122"/>
              </a:rPr>
              <a:t> 是</a:t>
            </a:r>
            <a:r>
              <a:rPr lang="zh-CN" altLang="en-US" dirty="0">
                <a:latin typeface="微软雅黑" panose="020B0503020204020204" pitchFamily="34" charset="-122"/>
                <a:ea typeface="微软雅黑" panose="020B0503020204020204" pitchFamily="34" charset="-122"/>
              </a:rPr>
              <a:t>一套</a:t>
            </a:r>
            <a:r>
              <a:rPr lang="zh-CN" altLang="en-US" dirty="0">
                <a:solidFill>
                  <a:srgbClr val="EC7328"/>
                </a:solidFill>
                <a:latin typeface="微软雅黑" panose="020B0503020204020204" pitchFamily="34" charset="-122"/>
                <a:ea typeface="微软雅黑" panose="020B0503020204020204" pitchFamily="34" charset="-122"/>
              </a:rPr>
              <a:t>总结了以往建模技术的经验并吸收了当今最优秀成果的标准建模方法</a:t>
            </a:r>
            <a:endParaRPr lang="en-US" altLang="zh-CN" dirty="0" smtClean="0">
              <a:solidFill>
                <a:srgbClr val="EC7328"/>
              </a:solidFill>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274100"/>
      </p:ext>
    </p:extLst>
  </p:cSld>
  <p:clrMapOvr>
    <a:masterClrMapping/>
  </p:clrMapOvr>
  <p:transition>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xmlns=""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smtClean="0">
                  <a:latin typeface="微软雅黑" panose="020B0503020204020204" pitchFamily="34" charset="-122"/>
                  <a:ea typeface="微软雅黑" panose="020B0503020204020204" pitchFamily="34" charset="-122"/>
                </a:rPr>
                <a:t>UML</a:t>
              </a:r>
              <a:r>
                <a:rPr lang="zh-CN" altLang="en-US" sz="2200" b="1" dirty="0" smtClean="0">
                  <a:latin typeface="微软雅黑" panose="020B0503020204020204" pitchFamily="34" charset="-122"/>
                  <a:ea typeface="微软雅黑" panose="020B0503020204020204" pitchFamily="34" charset="-122"/>
                </a:rPr>
                <a:t>概述</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3"/>
          <a:stretch>
            <a:fillRect/>
          </a:stretch>
        </p:blipFill>
        <p:spPr>
          <a:xfrm flipH="1">
            <a:off x="11244946" y="3638015"/>
            <a:ext cx="947054" cy="3219985"/>
          </a:xfrm>
          <a:prstGeom prst="rect">
            <a:avLst/>
          </a:prstGeom>
        </p:spPr>
      </p:pic>
      <p:sp>
        <p:nvSpPr>
          <p:cNvPr id="8"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en-US" altLang="zh-CN" b="1" dirty="0" smtClean="0">
                <a:latin typeface="微软雅黑" panose="020B0503020204020204" pitchFamily="34" charset="-122"/>
                <a:ea typeface="微软雅黑" panose="020B0503020204020204" pitchFamily="34" charset="-122"/>
              </a:rPr>
              <a:t> UML</a:t>
            </a:r>
            <a:r>
              <a:rPr lang="zh-CN" altLang="en-US" b="1" dirty="0" smtClean="0">
                <a:latin typeface="微软雅黑" panose="020B0503020204020204" pitchFamily="34" charset="-122"/>
                <a:ea typeface="微软雅黑" panose="020B0503020204020204" pitchFamily="34" charset="-122"/>
              </a:rPr>
              <a:t>的结构</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视图</a:t>
            </a:r>
            <a:r>
              <a:rPr lang="en-US" altLang="zh-CN" sz="2400" dirty="0" smtClean="0">
                <a:latin typeface="微软雅黑" panose="020B0503020204020204" pitchFamily="34" charset="-122"/>
                <a:ea typeface="微软雅黑" panose="020B0503020204020204" pitchFamily="34" charset="-122"/>
              </a:rPr>
              <a:t>(View)</a:t>
            </a:r>
          </a:p>
          <a:p>
            <a:pPr marL="1257300" lvl="2" indent="-342900" algn="l">
              <a:lnSpc>
                <a:spcPct val="150000"/>
              </a:lnSpc>
              <a:buClr>
                <a:srgbClr val="EC7328"/>
              </a:buClr>
              <a:buFont typeface="Arial" panose="020B0604020202020204" pitchFamily="34" charset="0"/>
              <a:buChar char="•"/>
            </a:pPr>
            <a:r>
              <a:rPr lang="zh-CN" altLang="en-US" sz="2200" dirty="0">
                <a:solidFill>
                  <a:srgbClr val="EC7328"/>
                </a:solidFill>
                <a:latin typeface="微软雅黑" panose="020B0503020204020204" pitchFamily="34" charset="-122"/>
                <a:ea typeface="微软雅黑" panose="020B0503020204020204" pitchFamily="34" charset="-122"/>
              </a:rPr>
              <a:t>用户视图</a:t>
            </a:r>
            <a:r>
              <a:rPr lang="zh-CN" altLang="en-US" sz="2200" dirty="0">
                <a:latin typeface="微软雅黑" panose="020B0503020204020204" pitchFamily="34" charset="-122"/>
                <a:ea typeface="微软雅黑" panose="020B0503020204020204" pitchFamily="34" charset="-122"/>
              </a:rPr>
              <a:t>：以用户的观点表示系统的目标，它是所有视图的核心，该视图描述系统的</a:t>
            </a:r>
            <a:r>
              <a:rPr lang="zh-CN" altLang="en-US" sz="2200" dirty="0" smtClean="0">
                <a:latin typeface="微软雅黑" panose="020B0503020204020204" pitchFamily="34" charset="-122"/>
                <a:ea typeface="微软雅黑" panose="020B0503020204020204" pitchFamily="34" charset="-122"/>
              </a:rPr>
              <a:t>需求</a:t>
            </a: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zh-CN" altLang="en-US" sz="2200" dirty="0">
                <a:solidFill>
                  <a:srgbClr val="EC7328"/>
                </a:solidFill>
                <a:latin typeface="微软雅黑" panose="020B0503020204020204" pitchFamily="34" charset="-122"/>
                <a:ea typeface="微软雅黑" panose="020B0503020204020204" pitchFamily="34" charset="-122"/>
              </a:rPr>
              <a:t>结构视图</a:t>
            </a:r>
            <a:r>
              <a:rPr lang="zh-CN" altLang="en-US" sz="2200" dirty="0">
                <a:latin typeface="微软雅黑" panose="020B0503020204020204" pitchFamily="34" charset="-122"/>
                <a:ea typeface="微软雅黑" panose="020B0503020204020204" pitchFamily="34" charset="-122"/>
              </a:rPr>
              <a:t>：表示系统的静态行为，描述系统的静态元素，如包、类与对象，以及它们之间的</a:t>
            </a:r>
            <a:r>
              <a:rPr lang="zh-CN" altLang="en-US" sz="2200" dirty="0" smtClean="0">
                <a:latin typeface="微软雅黑" panose="020B0503020204020204" pitchFamily="34" charset="-122"/>
                <a:ea typeface="微软雅黑" panose="020B0503020204020204" pitchFamily="34" charset="-122"/>
              </a:rPr>
              <a:t>关系</a:t>
            </a: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zh-CN" altLang="en-US" sz="2200" dirty="0">
                <a:solidFill>
                  <a:srgbClr val="EC7328"/>
                </a:solidFill>
                <a:latin typeface="微软雅黑" panose="020B0503020204020204" pitchFamily="34" charset="-122"/>
                <a:ea typeface="微软雅黑" panose="020B0503020204020204" pitchFamily="34" charset="-122"/>
              </a:rPr>
              <a:t>行为视图</a:t>
            </a:r>
            <a:r>
              <a:rPr lang="zh-CN" altLang="en-US" sz="2200" dirty="0">
                <a:latin typeface="微软雅黑" panose="020B0503020204020204" pitchFamily="34" charset="-122"/>
                <a:ea typeface="微软雅黑" panose="020B0503020204020204" pitchFamily="34" charset="-122"/>
              </a:rPr>
              <a:t>：表示系统的动态行为，描述系统的组成元素如对象在系统运行时的交互</a:t>
            </a:r>
            <a:r>
              <a:rPr lang="zh-CN" altLang="en-US" sz="2200" dirty="0" smtClean="0">
                <a:latin typeface="微软雅黑" panose="020B0503020204020204" pitchFamily="34" charset="-122"/>
                <a:ea typeface="微软雅黑" panose="020B0503020204020204" pitchFamily="34" charset="-122"/>
              </a:rPr>
              <a:t>关系</a:t>
            </a: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zh-CN" altLang="en-US" sz="2200" dirty="0">
                <a:solidFill>
                  <a:srgbClr val="EC7328"/>
                </a:solidFill>
                <a:latin typeface="微软雅黑" panose="020B0503020204020204" pitchFamily="34" charset="-122"/>
                <a:ea typeface="微软雅黑" panose="020B0503020204020204" pitchFamily="34" charset="-122"/>
              </a:rPr>
              <a:t>实现视图</a:t>
            </a:r>
            <a:r>
              <a:rPr lang="zh-CN" altLang="en-US" sz="2200" dirty="0">
                <a:latin typeface="微软雅黑" panose="020B0503020204020204" pitchFamily="34" charset="-122"/>
                <a:ea typeface="微软雅黑" panose="020B0503020204020204" pitchFamily="34" charset="-122"/>
              </a:rPr>
              <a:t>：表示系统中逻辑元素的分布，描述系统</a:t>
            </a:r>
            <a:r>
              <a:rPr lang="zh-CN" altLang="en-US" sz="2200" dirty="0" smtClean="0">
                <a:latin typeface="微软雅黑" panose="020B0503020204020204" pitchFamily="34" charset="-122"/>
                <a:ea typeface="微软雅黑" panose="020B0503020204020204" pitchFamily="34" charset="-122"/>
              </a:rPr>
              <a:t>中</a:t>
            </a:r>
            <a:r>
              <a:rPr lang="zh-CN" altLang="en-US" sz="2200" dirty="0">
                <a:latin typeface="微软雅黑" panose="020B0503020204020204" pitchFamily="34" charset="-122"/>
                <a:ea typeface="微软雅黑" panose="020B0503020204020204" pitchFamily="34" charset="-122"/>
              </a:rPr>
              <a:t>的</a:t>
            </a:r>
            <a:r>
              <a:rPr lang="zh-CN" altLang="en-US" sz="2200" dirty="0" smtClean="0">
                <a:latin typeface="微软雅黑" panose="020B0503020204020204" pitchFamily="34" charset="-122"/>
                <a:ea typeface="微软雅黑" panose="020B0503020204020204" pitchFamily="34" charset="-122"/>
              </a:rPr>
              <a:t>文件</a:t>
            </a:r>
            <a:r>
              <a:rPr lang="zh-CN" altLang="en-US" sz="2200" dirty="0">
                <a:latin typeface="微软雅黑" panose="020B0503020204020204" pitchFamily="34" charset="-122"/>
                <a:ea typeface="微软雅黑" panose="020B0503020204020204" pitchFamily="34" charset="-122"/>
              </a:rPr>
              <a:t>以及它们之间的</a:t>
            </a:r>
            <a:r>
              <a:rPr lang="zh-CN" altLang="en-US" sz="2200" dirty="0" smtClean="0">
                <a:latin typeface="微软雅黑" panose="020B0503020204020204" pitchFamily="34" charset="-122"/>
                <a:ea typeface="微软雅黑" panose="020B0503020204020204" pitchFamily="34" charset="-122"/>
              </a:rPr>
              <a:t>关系</a:t>
            </a:r>
            <a:endParaRPr lang="zh-CN" altLang="en-US" sz="22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zh-CN" altLang="en-US" sz="2200" dirty="0">
                <a:solidFill>
                  <a:srgbClr val="EC7328"/>
                </a:solidFill>
                <a:latin typeface="微软雅黑" panose="020B0503020204020204" pitchFamily="34" charset="-122"/>
                <a:ea typeface="微软雅黑" panose="020B0503020204020204" pitchFamily="34" charset="-122"/>
              </a:rPr>
              <a:t>环境视图</a:t>
            </a:r>
            <a:r>
              <a:rPr lang="zh-CN" altLang="en-US" sz="2200" dirty="0">
                <a:latin typeface="微软雅黑" panose="020B0503020204020204" pitchFamily="34" charset="-122"/>
                <a:ea typeface="微软雅黑" panose="020B0503020204020204" pitchFamily="34" charset="-122"/>
              </a:rPr>
              <a:t>：表示系统中物理元素的分布，描述系统</a:t>
            </a:r>
            <a:r>
              <a:rPr lang="zh-CN" altLang="en-US" sz="2200" dirty="0" smtClean="0">
                <a:latin typeface="微软雅黑" panose="020B0503020204020204" pitchFamily="34" charset="-122"/>
                <a:ea typeface="微软雅黑" panose="020B0503020204020204" pitchFamily="34" charset="-122"/>
              </a:rPr>
              <a:t>中的硬件</a:t>
            </a:r>
            <a:r>
              <a:rPr lang="zh-CN" altLang="en-US" sz="2200" dirty="0">
                <a:latin typeface="微软雅黑" panose="020B0503020204020204" pitchFamily="34" charset="-122"/>
                <a:ea typeface="微软雅黑" panose="020B0503020204020204" pitchFamily="34" charset="-122"/>
              </a:rPr>
              <a:t>设备以及它们之间的</a:t>
            </a:r>
            <a:r>
              <a:rPr lang="zh-CN" altLang="en-US" sz="2200" dirty="0" smtClean="0">
                <a:latin typeface="微软雅黑" panose="020B0503020204020204" pitchFamily="34" charset="-122"/>
                <a:ea typeface="微软雅黑" panose="020B0503020204020204" pitchFamily="34" charset="-122"/>
              </a:rPr>
              <a:t>关系</a:t>
            </a:r>
            <a:endParaRPr lang="en-US" altLang="zh-CN" sz="2200"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graphicFrame>
        <p:nvGraphicFramePr>
          <p:cNvPr id="10" name="Object 7"/>
          <p:cNvGraphicFramePr>
            <a:graphicFrameLocks noChangeAspect="1"/>
          </p:cNvGraphicFramePr>
          <p:nvPr>
            <p:extLst>
              <p:ext uri="{D42A27DB-BD31-4B8C-83A1-F6EECF244321}">
                <p14:modId xmlns:p14="http://schemas.microsoft.com/office/powerpoint/2010/main" val="2523107045"/>
              </p:ext>
            </p:extLst>
          </p:nvPr>
        </p:nvGraphicFramePr>
        <p:xfrm>
          <a:off x="6577342" y="5382070"/>
          <a:ext cx="3707395" cy="1452561"/>
        </p:xfrm>
        <a:graphic>
          <a:graphicData uri="http://schemas.openxmlformats.org/presentationml/2006/ole">
            <mc:AlternateContent xmlns:mc="http://schemas.openxmlformats.org/markup-compatibility/2006">
              <mc:Choice xmlns:v="urn:schemas-microsoft-com:vml" Requires="v">
                <p:oleObj spid="_x0000_s1298" name="Visio" r:id="rId4" imgW="5338953" imgH="2082165" progId="Visio.Drawing.11">
                  <p:embed/>
                </p:oleObj>
              </mc:Choice>
              <mc:Fallback>
                <p:oleObj name="Visio" r:id="rId4" imgW="5338953" imgH="2082165"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7342" y="5382070"/>
                        <a:ext cx="3707395" cy="145256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35062007"/>
      </p:ext>
    </p:extLst>
  </p:cSld>
  <p:clrMapOvr>
    <a:masterClrMapping/>
  </p:clrMapOvr>
  <p:transition>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xmlns=""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smtClean="0">
                  <a:latin typeface="微软雅黑" panose="020B0503020204020204" pitchFamily="34" charset="-122"/>
                  <a:ea typeface="微软雅黑" panose="020B0503020204020204" pitchFamily="34" charset="-122"/>
                </a:rPr>
                <a:t>UML</a:t>
              </a:r>
              <a:r>
                <a:rPr lang="zh-CN" altLang="en-US" sz="2200" b="1" dirty="0" smtClean="0">
                  <a:latin typeface="微软雅黑" panose="020B0503020204020204" pitchFamily="34" charset="-122"/>
                  <a:ea typeface="微软雅黑" panose="020B0503020204020204" pitchFamily="34" charset="-122"/>
                </a:rPr>
                <a:t>概述</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2"/>
          <a:stretch>
            <a:fillRect/>
          </a:stretch>
        </p:blipFill>
        <p:spPr>
          <a:xfrm flipH="1">
            <a:off x="11244946" y="3638015"/>
            <a:ext cx="947054" cy="3219985"/>
          </a:xfrm>
          <a:prstGeom prst="rect">
            <a:avLst/>
          </a:prstGeom>
        </p:spPr>
      </p:pic>
      <p:sp>
        <p:nvSpPr>
          <p:cNvPr id="8"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en-US" altLang="zh-CN" b="1" dirty="0" smtClean="0">
                <a:latin typeface="微软雅黑" panose="020B0503020204020204" pitchFamily="34" charset="-122"/>
                <a:ea typeface="微软雅黑" panose="020B0503020204020204" pitchFamily="34" charset="-122"/>
              </a:rPr>
              <a:t> UML</a:t>
            </a:r>
            <a:r>
              <a:rPr lang="zh-CN" altLang="en-US" b="1" dirty="0" smtClean="0">
                <a:latin typeface="微软雅黑" panose="020B0503020204020204" pitchFamily="34" charset="-122"/>
                <a:ea typeface="微软雅黑" panose="020B0503020204020204" pitchFamily="34" charset="-122"/>
              </a:rPr>
              <a:t>的结构</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图</a:t>
            </a:r>
            <a:r>
              <a:rPr lang="en-US" altLang="zh-CN" sz="2400" dirty="0">
                <a:latin typeface="微软雅黑" panose="020B0503020204020204" pitchFamily="34" charset="-122"/>
                <a:ea typeface="微软雅黑" panose="020B0503020204020204" pitchFamily="34" charset="-122"/>
              </a:rPr>
              <a:t>(Diagram)</a:t>
            </a:r>
            <a:endParaRPr lang="en-US" altLang="zh-CN" sz="24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zh-CN" altLang="en-US" sz="2000" dirty="0">
                <a:solidFill>
                  <a:srgbClr val="EC7328"/>
                </a:solidFill>
                <a:latin typeface="微软雅黑" panose="020B0503020204020204" pitchFamily="34" charset="-122"/>
                <a:ea typeface="微软雅黑" panose="020B0503020204020204" pitchFamily="34" charset="-122"/>
              </a:rPr>
              <a:t>用例图</a:t>
            </a:r>
            <a:r>
              <a:rPr lang="en-US" altLang="zh-CN" sz="2000" dirty="0">
                <a:solidFill>
                  <a:srgbClr val="EC7328"/>
                </a:solidFill>
                <a:latin typeface="微软雅黑" panose="020B0503020204020204" pitchFamily="34" charset="-122"/>
                <a:ea typeface="微软雅黑" panose="020B0503020204020204" pitchFamily="34" charset="-122"/>
              </a:rPr>
              <a:t>(Use Case Diagram</a:t>
            </a:r>
            <a:r>
              <a:rPr lang="en-US" altLang="zh-CN" sz="2000" dirty="0" smtClean="0">
                <a:solidFill>
                  <a:srgbClr val="EC7328"/>
                </a:solidFill>
                <a:latin typeface="微软雅黑" panose="020B0503020204020204" pitchFamily="34" charset="-122"/>
                <a:ea typeface="微软雅黑" panose="020B0503020204020204" pitchFamily="34" charset="-122"/>
              </a:rPr>
              <a:t>)</a:t>
            </a:r>
          </a:p>
          <a:p>
            <a:pPr marL="1257300" lvl="2" indent="-342900" algn="l">
              <a:lnSpc>
                <a:spcPct val="150000"/>
              </a:lnSpc>
              <a:buClr>
                <a:srgbClr val="EC7328"/>
              </a:buClr>
              <a:buFont typeface="Arial" panose="020B0604020202020204" pitchFamily="34" charset="0"/>
              <a:buChar char="•"/>
            </a:pPr>
            <a:r>
              <a:rPr lang="zh-CN" altLang="en-US" sz="2000" dirty="0" smtClean="0">
                <a:solidFill>
                  <a:srgbClr val="EC7328"/>
                </a:solidFill>
                <a:latin typeface="微软雅黑" panose="020B0503020204020204" pitchFamily="34" charset="-122"/>
                <a:ea typeface="微软雅黑" panose="020B0503020204020204" pitchFamily="34" charset="-122"/>
              </a:rPr>
              <a:t>类</a:t>
            </a:r>
            <a:r>
              <a:rPr lang="zh-CN" altLang="en-US" sz="2000" dirty="0">
                <a:solidFill>
                  <a:srgbClr val="EC7328"/>
                </a:solidFill>
                <a:latin typeface="微软雅黑" panose="020B0503020204020204" pitchFamily="34" charset="-122"/>
                <a:ea typeface="微软雅黑" panose="020B0503020204020204" pitchFamily="34" charset="-122"/>
              </a:rPr>
              <a:t>图</a:t>
            </a:r>
            <a:r>
              <a:rPr lang="en-US" altLang="zh-CN" sz="2000" dirty="0">
                <a:solidFill>
                  <a:srgbClr val="EC7328"/>
                </a:solidFill>
                <a:latin typeface="微软雅黑" panose="020B0503020204020204" pitchFamily="34" charset="-122"/>
                <a:ea typeface="微软雅黑" panose="020B0503020204020204" pitchFamily="34" charset="-122"/>
              </a:rPr>
              <a:t>(Class Diagram)</a:t>
            </a:r>
            <a:r>
              <a:rPr lang="zh-CN" altLang="en-US" sz="2000" dirty="0">
                <a:latin typeface="微软雅黑" panose="020B0503020204020204" pitchFamily="34" charset="-122"/>
                <a:ea typeface="微软雅黑" panose="020B0503020204020204" pitchFamily="34" charset="-122"/>
              </a:rPr>
              <a:t>，对象图</a:t>
            </a:r>
            <a:r>
              <a:rPr lang="en-US" altLang="zh-CN" sz="2000" dirty="0">
                <a:latin typeface="微软雅黑" panose="020B0503020204020204" pitchFamily="34" charset="-122"/>
                <a:ea typeface="微软雅黑" panose="020B0503020204020204" pitchFamily="34" charset="-122"/>
              </a:rPr>
              <a:t>(Object Diagram)</a:t>
            </a:r>
            <a:r>
              <a:rPr lang="zh-CN" altLang="en-US" sz="2000" dirty="0">
                <a:latin typeface="微软雅黑" panose="020B0503020204020204" pitchFamily="34" charset="-122"/>
                <a:ea typeface="微软雅黑" panose="020B0503020204020204" pitchFamily="34" charset="-122"/>
              </a:rPr>
              <a:t>，包图</a:t>
            </a:r>
            <a:r>
              <a:rPr lang="en-US" altLang="zh-CN" sz="2000" dirty="0">
                <a:latin typeface="微软雅黑" panose="020B0503020204020204" pitchFamily="34" charset="-122"/>
                <a:ea typeface="微软雅黑" panose="020B0503020204020204" pitchFamily="34" charset="-122"/>
              </a:rPr>
              <a:t>(Package Diagram)</a:t>
            </a:r>
            <a:r>
              <a:rPr lang="zh-CN" altLang="en-US" sz="2000" dirty="0">
                <a:latin typeface="微软雅黑" panose="020B0503020204020204" pitchFamily="34" charset="-122"/>
                <a:ea typeface="微软雅黑" panose="020B0503020204020204" pitchFamily="34" charset="-122"/>
              </a:rPr>
              <a:t>，组合结构图</a:t>
            </a:r>
            <a:r>
              <a:rPr lang="en-US" altLang="zh-CN" sz="2000" dirty="0">
                <a:latin typeface="微软雅黑" panose="020B0503020204020204" pitchFamily="34" charset="-122"/>
                <a:ea typeface="微软雅黑" panose="020B0503020204020204" pitchFamily="34" charset="-122"/>
              </a:rPr>
              <a:t>(Composite Structure Diagram</a:t>
            </a:r>
            <a:r>
              <a:rPr lang="en-US" altLang="zh-CN" sz="2000" dirty="0" smtClean="0">
                <a:latin typeface="微软雅黑" panose="020B0503020204020204" pitchFamily="34" charset="-122"/>
                <a:ea typeface="微软雅黑" panose="020B0503020204020204" pitchFamily="34" charset="-122"/>
              </a:rPr>
              <a:t>)</a:t>
            </a:r>
          </a:p>
          <a:p>
            <a:pPr marL="1257300" lvl="2" indent="-342900" algn="l">
              <a:lnSpc>
                <a:spcPct val="150000"/>
              </a:lnSpc>
              <a:buClr>
                <a:srgbClr val="EC7328"/>
              </a:buClr>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状态图</a:t>
            </a:r>
            <a:r>
              <a:rPr lang="en-US" altLang="zh-CN" sz="2000" dirty="0">
                <a:latin typeface="微软雅黑" panose="020B0503020204020204" pitchFamily="34" charset="-122"/>
                <a:ea typeface="微软雅黑" panose="020B0503020204020204" pitchFamily="34" charset="-122"/>
              </a:rPr>
              <a:t>(State Diagram)</a:t>
            </a:r>
            <a:r>
              <a:rPr lang="zh-CN" altLang="en-US" sz="2000" dirty="0">
                <a:latin typeface="微软雅黑" panose="020B0503020204020204" pitchFamily="34" charset="-122"/>
                <a:ea typeface="微软雅黑" panose="020B0503020204020204" pitchFamily="34" charset="-122"/>
              </a:rPr>
              <a:t>，活动图</a:t>
            </a:r>
            <a:r>
              <a:rPr lang="en-US" altLang="zh-CN" sz="2000" dirty="0">
                <a:latin typeface="微软雅黑" panose="020B0503020204020204" pitchFamily="34" charset="-122"/>
                <a:ea typeface="微软雅黑" panose="020B0503020204020204" pitchFamily="34" charset="-122"/>
              </a:rPr>
              <a:t>(Activity Diagram)</a:t>
            </a:r>
            <a:r>
              <a:rPr lang="zh-CN" altLang="en-US" sz="2000" dirty="0">
                <a:latin typeface="微软雅黑" panose="020B0503020204020204" pitchFamily="34" charset="-122"/>
                <a:ea typeface="微软雅黑" panose="020B0503020204020204" pitchFamily="34" charset="-122"/>
              </a:rPr>
              <a:t>，顺序图</a:t>
            </a:r>
            <a:r>
              <a:rPr lang="en-US" altLang="zh-CN" sz="2000" dirty="0">
                <a:latin typeface="微软雅黑" panose="020B0503020204020204" pitchFamily="34" charset="-122"/>
                <a:ea typeface="微软雅黑" panose="020B0503020204020204" pitchFamily="34" charset="-122"/>
              </a:rPr>
              <a:t>(Sequence Diagram)</a:t>
            </a:r>
            <a:r>
              <a:rPr lang="zh-CN" altLang="en-US" sz="2000" dirty="0">
                <a:latin typeface="微软雅黑" panose="020B0503020204020204" pitchFamily="34" charset="-122"/>
                <a:ea typeface="微软雅黑" panose="020B0503020204020204" pitchFamily="34" charset="-122"/>
              </a:rPr>
              <a:t>，通信图</a:t>
            </a:r>
            <a:r>
              <a:rPr lang="en-US" altLang="zh-CN" sz="2000" dirty="0">
                <a:latin typeface="微软雅黑" panose="020B0503020204020204" pitchFamily="34" charset="-122"/>
                <a:ea typeface="微软雅黑" panose="020B0503020204020204" pitchFamily="34" charset="-122"/>
              </a:rPr>
              <a:t>(Communication Diagram)</a:t>
            </a:r>
            <a:r>
              <a:rPr lang="zh-CN" altLang="en-US" sz="2000" dirty="0">
                <a:latin typeface="微软雅黑" panose="020B0503020204020204" pitchFamily="34" charset="-122"/>
                <a:ea typeface="微软雅黑" panose="020B0503020204020204" pitchFamily="34" charset="-122"/>
              </a:rPr>
              <a:t>，定时图</a:t>
            </a:r>
            <a:r>
              <a:rPr lang="en-US" altLang="zh-CN" sz="2000" dirty="0">
                <a:latin typeface="微软雅黑" panose="020B0503020204020204" pitchFamily="34" charset="-122"/>
                <a:ea typeface="微软雅黑" panose="020B0503020204020204" pitchFamily="34" charset="-122"/>
              </a:rPr>
              <a:t>(Timing Diagram)</a:t>
            </a:r>
            <a:r>
              <a:rPr lang="zh-CN" altLang="en-US" sz="2000" dirty="0">
                <a:latin typeface="微软雅黑" panose="020B0503020204020204" pitchFamily="34" charset="-122"/>
                <a:ea typeface="微软雅黑" panose="020B0503020204020204" pitchFamily="34" charset="-122"/>
              </a:rPr>
              <a:t>，交互概览图</a:t>
            </a:r>
            <a:r>
              <a:rPr lang="en-US" altLang="zh-CN" sz="2000" dirty="0">
                <a:latin typeface="微软雅黑" panose="020B0503020204020204" pitchFamily="34" charset="-122"/>
                <a:ea typeface="微软雅黑" panose="020B0503020204020204" pitchFamily="34" charset="-122"/>
              </a:rPr>
              <a:t>(Interaction Overview Diagram</a:t>
            </a:r>
            <a:r>
              <a:rPr lang="en-US" altLang="zh-CN" sz="2000" dirty="0" smtClean="0">
                <a:latin typeface="微软雅黑" panose="020B0503020204020204" pitchFamily="34" charset="-122"/>
                <a:ea typeface="微软雅黑" panose="020B0503020204020204" pitchFamily="34" charset="-122"/>
              </a:rPr>
              <a:t>)</a:t>
            </a:r>
          </a:p>
          <a:p>
            <a:pPr marL="1257300" lvl="2" indent="-342900" algn="l">
              <a:lnSpc>
                <a:spcPct val="150000"/>
              </a:lnSpc>
              <a:buClr>
                <a:srgbClr val="EC7328"/>
              </a:buClr>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组件</a:t>
            </a:r>
            <a:r>
              <a:rPr lang="zh-CN" altLang="en-US" sz="2000" dirty="0">
                <a:latin typeface="微软雅黑" panose="020B0503020204020204" pitchFamily="34" charset="-122"/>
                <a:ea typeface="微软雅黑" panose="020B0503020204020204" pitchFamily="34" charset="-122"/>
              </a:rPr>
              <a:t>图</a:t>
            </a:r>
            <a:r>
              <a:rPr lang="en-US" altLang="zh-CN" sz="2000" dirty="0">
                <a:latin typeface="微软雅黑" panose="020B0503020204020204" pitchFamily="34" charset="-122"/>
                <a:ea typeface="微软雅黑" panose="020B0503020204020204" pitchFamily="34" charset="-122"/>
              </a:rPr>
              <a:t>(Component Diagram</a:t>
            </a:r>
            <a:r>
              <a:rPr lang="en-US" altLang="zh-CN" sz="2000" dirty="0" smtClean="0">
                <a:latin typeface="微软雅黑" panose="020B0503020204020204" pitchFamily="34" charset="-122"/>
                <a:ea typeface="微软雅黑" panose="020B0503020204020204" pitchFamily="34" charset="-122"/>
              </a:rPr>
              <a:t>)</a:t>
            </a:r>
          </a:p>
          <a:p>
            <a:pPr marL="1257300" lvl="2" indent="-342900" algn="l">
              <a:lnSpc>
                <a:spcPct val="150000"/>
              </a:lnSpc>
              <a:buClr>
                <a:srgbClr val="EC7328"/>
              </a:buClr>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部署</a:t>
            </a:r>
            <a:r>
              <a:rPr lang="zh-CN" altLang="en-US" sz="2000" dirty="0">
                <a:latin typeface="微软雅黑" panose="020B0503020204020204" pitchFamily="34" charset="-122"/>
                <a:ea typeface="微软雅黑" panose="020B0503020204020204" pitchFamily="34" charset="-122"/>
              </a:rPr>
              <a:t>图</a:t>
            </a:r>
            <a:r>
              <a:rPr lang="en-US" altLang="zh-CN" sz="2000" dirty="0">
                <a:latin typeface="微软雅黑" panose="020B0503020204020204" pitchFamily="34" charset="-122"/>
                <a:ea typeface="微软雅黑" panose="020B0503020204020204" pitchFamily="34" charset="-122"/>
              </a:rPr>
              <a:t>(Deployment Diagram)</a:t>
            </a: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58722656"/>
      </p:ext>
    </p:extLst>
  </p:cSld>
  <p:clrMapOvr>
    <a:masterClrMapping/>
  </p:clrMapOvr>
  <p:transition>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xmlns=""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smtClean="0">
                  <a:latin typeface="微软雅黑" panose="020B0503020204020204" pitchFamily="34" charset="-122"/>
                  <a:ea typeface="微软雅黑" panose="020B0503020204020204" pitchFamily="34" charset="-122"/>
                </a:rPr>
                <a:t>UML</a:t>
              </a:r>
              <a:r>
                <a:rPr lang="zh-CN" altLang="en-US" sz="2200" b="1" dirty="0" smtClean="0">
                  <a:latin typeface="微软雅黑" panose="020B0503020204020204" pitchFamily="34" charset="-122"/>
                  <a:ea typeface="微软雅黑" panose="020B0503020204020204" pitchFamily="34" charset="-122"/>
                </a:rPr>
                <a:t>概述</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2"/>
          <a:stretch>
            <a:fillRect/>
          </a:stretch>
        </p:blipFill>
        <p:spPr>
          <a:xfrm flipH="1">
            <a:off x="11244946" y="3638015"/>
            <a:ext cx="947054" cy="3219985"/>
          </a:xfrm>
          <a:prstGeom prst="rect">
            <a:avLst/>
          </a:prstGeom>
        </p:spPr>
      </p:pic>
      <p:sp>
        <p:nvSpPr>
          <p:cNvPr id="8"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en-US" altLang="zh-CN" b="1" dirty="0" smtClean="0">
                <a:latin typeface="微软雅黑" panose="020B0503020204020204" pitchFamily="34" charset="-122"/>
                <a:ea typeface="微软雅黑" panose="020B0503020204020204" pitchFamily="34" charset="-122"/>
              </a:rPr>
              <a:t> UML</a:t>
            </a:r>
            <a:r>
              <a:rPr lang="zh-CN" altLang="en-US" b="1" dirty="0" smtClean="0">
                <a:latin typeface="微软雅黑" panose="020B0503020204020204" pitchFamily="34" charset="-122"/>
                <a:ea typeface="微软雅黑" panose="020B0503020204020204" pitchFamily="34" charset="-122"/>
              </a:rPr>
              <a:t>的结构</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模型</a:t>
            </a:r>
            <a:r>
              <a:rPr lang="zh-CN" altLang="en-US" sz="2400" dirty="0">
                <a:latin typeface="微软雅黑" panose="020B0503020204020204" pitchFamily="34" charset="-122"/>
                <a:ea typeface="微软雅黑" panose="020B0503020204020204" pitchFamily="34" charset="-122"/>
              </a:rPr>
              <a:t>元素</a:t>
            </a:r>
            <a:r>
              <a:rPr lang="en-US" altLang="zh-CN" sz="2400" dirty="0">
                <a:latin typeface="微软雅黑" panose="020B0503020204020204" pitchFamily="34" charset="-122"/>
                <a:ea typeface="微软雅黑" panose="020B0503020204020204" pitchFamily="34" charset="-122"/>
              </a:rPr>
              <a:t>(Model Element) </a:t>
            </a:r>
            <a:endParaRPr lang="en-US" altLang="zh-CN" sz="24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模型元素包括</a:t>
            </a:r>
            <a:r>
              <a:rPr lang="zh-CN" altLang="en-US" sz="2000" dirty="0">
                <a:solidFill>
                  <a:srgbClr val="EC7328"/>
                </a:solidFill>
                <a:latin typeface="微软雅黑" panose="020B0503020204020204" pitchFamily="34" charset="-122"/>
                <a:ea typeface="微软雅黑" panose="020B0503020204020204" pitchFamily="34" charset="-122"/>
              </a:rPr>
              <a:t>事物以及事物与事物之间</a:t>
            </a:r>
            <a:r>
              <a:rPr lang="zh-CN" altLang="en-US" sz="2000" dirty="0" smtClean="0">
                <a:solidFill>
                  <a:srgbClr val="EC7328"/>
                </a:solidFill>
                <a:latin typeface="微软雅黑" panose="020B0503020204020204" pitchFamily="34" charset="-122"/>
                <a:ea typeface="微软雅黑" panose="020B0503020204020204" pitchFamily="34" charset="-122"/>
              </a:rPr>
              <a:t>的关系</a:t>
            </a:r>
            <a:endParaRPr lang="en-US" altLang="zh-CN" sz="2000" dirty="0" smtClean="0">
              <a:solidFill>
                <a:srgbClr val="EC7328"/>
              </a:solidFill>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事物是</a:t>
            </a:r>
            <a:r>
              <a:rPr lang="en-US" altLang="zh-CN" sz="2000" dirty="0" smtClean="0">
                <a:latin typeface="微软雅黑" panose="020B0503020204020204" pitchFamily="34" charset="-122"/>
                <a:ea typeface="微软雅黑" panose="020B0503020204020204" pitchFamily="34" charset="-122"/>
              </a:rPr>
              <a:t>UML</a:t>
            </a:r>
            <a:r>
              <a:rPr lang="zh-CN" altLang="en-US" sz="2000" dirty="0" smtClean="0">
                <a:latin typeface="微软雅黑" panose="020B0503020204020204" pitchFamily="34" charset="-122"/>
                <a:ea typeface="微软雅黑" panose="020B0503020204020204" pitchFamily="34" charset="-122"/>
              </a:rPr>
              <a:t>的重要组成部分，它代表任何可以定义的东西</a:t>
            </a:r>
            <a:endParaRPr lang="en-US" altLang="zh-CN" sz="20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事物之间的关系把事物联系在一起，组成有意义的结构模型</a:t>
            </a:r>
            <a:endParaRPr lang="en-US" altLang="zh-CN" sz="20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zh-CN" altLang="en-US" sz="2000" dirty="0" smtClean="0">
                <a:solidFill>
                  <a:srgbClr val="EC7328"/>
                </a:solidFill>
                <a:latin typeface="微软雅黑" panose="020B0503020204020204" pitchFamily="34" charset="-122"/>
                <a:ea typeface="微软雅黑" panose="020B0503020204020204" pitchFamily="34" charset="-122"/>
              </a:rPr>
              <a:t>每</a:t>
            </a:r>
            <a:r>
              <a:rPr lang="zh-CN" altLang="en-US" sz="2000" dirty="0">
                <a:solidFill>
                  <a:srgbClr val="EC7328"/>
                </a:solidFill>
                <a:latin typeface="微软雅黑" panose="020B0503020204020204" pitchFamily="34" charset="-122"/>
                <a:ea typeface="微软雅黑" panose="020B0503020204020204" pitchFamily="34" charset="-122"/>
              </a:rPr>
              <a:t>一个模型元素都有一个与之相对应的图形</a:t>
            </a:r>
            <a:r>
              <a:rPr lang="zh-CN" altLang="en-US" sz="2000" dirty="0" smtClean="0">
                <a:solidFill>
                  <a:srgbClr val="EC7328"/>
                </a:solidFill>
                <a:latin typeface="微软雅黑" panose="020B0503020204020204" pitchFamily="34" charset="-122"/>
                <a:ea typeface="微软雅黑" panose="020B0503020204020204" pitchFamily="34" charset="-122"/>
              </a:rPr>
              <a:t>元素</a:t>
            </a:r>
            <a:endParaRPr lang="zh-CN" altLang="en-US" sz="20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zh-CN" altLang="en-US" sz="2000" dirty="0">
                <a:solidFill>
                  <a:srgbClr val="EC7328"/>
                </a:solidFill>
                <a:latin typeface="微软雅黑" panose="020B0503020204020204" pitchFamily="34" charset="-122"/>
                <a:ea typeface="微软雅黑" panose="020B0503020204020204" pitchFamily="34" charset="-122"/>
              </a:rPr>
              <a:t>同一个模型元素可以在不同的</a:t>
            </a:r>
            <a:r>
              <a:rPr lang="en-US" altLang="zh-CN" sz="2000" dirty="0">
                <a:solidFill>
                  <a:srgbClr val="EC7328"/>
                </a:solidFill>
                <a:latin typeface="微软雅黑" panose="020B0503020204020204" pitchFamily="34" charset="-122"/>
                <a:ea typeface="微软雅黑" panose="020B0503020204020204" pitchFamily="34" charset="-122"/>
              </a:rPr>
              <a:t>UML</a:t>
            </a:r>
            <a:r>
              <a:rPr lang="zh-CN" altLang="en-US" sz="2000" dirty="0">
                <a:solidFill>
                  <a:srgbClr val="EC7328"/>
                </a:solidFill>
                <a:latin typeface="微软雅黑" panose="020B0503020204020204" pitchFamily="34" charset="-122"/>
                <a:ea typeface="微软雅黑" panose="020B0503020204020204" pitchFamily="34" charset="-122"/>
              </a:rPr>
              <a:t>图中</a:t>
            </a:r>
            <a:r>
              <a:rPr lang="zh-CN" altLang="en-US" sz="2000" dirty="0" smtClean="0">
                <a:solidFill>
                  <a:srgbClr val="EC7328"/>
                </a:solidFill>
                <a:latin typeface="微软雅黑" panose="020B0503020204020204" pitchFamily="34" charset="-122"/>
                <a:ea typeface="微软雅黑" panose="020B0503020204020204" pitchFamily="34" charset="-122"/>
              </a:rPr>
              <a:t>使用</a:t>
            </a:r>
            <a:endParaRPr lang="en-US" altLang="zh-CN" sz="2000" dirty="0" smtClean="0">
              <a:solidFill>
                <a:srgbClr val="EC7328"/>
              </a:solidFill>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但无论</a:t>
            </a:r>
            <a:r>
              <a:rPr lang="zh-CN" altLang="en-US" sz="2000" dirty="0">
                <a:latin typeface="微软雅黑" panose="020B0503020204020204" pitchFamily="34" charset="-122"/>
                <a:ea typeface="微软雅黑" panose="020B0503020204020204" pitchFamily="34" charset="-122"/>
              </a:rPr>
              <a:t>在哪个图中，同一个模型元素都保持相同的意义和</a:t>
            </a:r>
            <a:r>
              <a:rPr lang="zh-CN" altLang="en-US" sz="2000" dirty="0" smtClean="0">
                <a:latin typeface="微软雅黑" panose="020B0503020204020204" pitchFamily="34" charset="-122"/>
                <a:ea typeface="微软雅黑" panose="020B0503020204020204" pitchFamily="34" charset="-122"/>
              </a:rPr>
              <a:t>符号</a:t>
            </a: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13025744"/>
      </p:ext>
    </p:extLst>
  </p:cSld>
  <p:clrMapOvr>
    <a:masterClrMapping/>
  </p:clrMapOvr>
  <p:transition>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xmlns=""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smtClean="0">
                  <a:latin typeface="微软雅黑" panose="020B0503020204020204" pitchFamily="34" charset="-122"/>
                  <a:ea typeface="微软雅黑" panose="020B0503020204020204" pitchFamily="34" charset="-122"/>
                </a:rPr>
                <a:t>UML</a:t>
              </a:r>
              <a:r>
                <a:rPr lang="zh-CN" altLang="en-US" sz="2200" b="1" dirty="0" smtClean="0">
                  <a:latin typeface="微软雅黑" panose="020B0503020204020204" pitchFamily="34" charset="-122"/>
                  <a:ea typeface="微软雅黑" panose="020B0503020204020204" pitchFamily="34" charset="-122"/>
                </a:rPr>
                <a:t>概述</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2"/>
          <a:stretch>
            <a:fillRect/>
          </a:stretch>
        </p:blipFill>
        <p:spPr>
          <a:xfrm flipH="1">
            <a:off x="11244946" y="3638015"/>
            <a:ext cx="947054" cy="3219985"/>
          </a:xfrm>
          <a:prstGeom prst="rect">
            <a:avLst/>
          </a:prstGeom>
        </p:spPr>
      </p:pic>
      <p:sp>
        <p:nvSpPr>
          <p:cNvPr id="8"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en-US" altLang="zh-CN" b="1" dirty="0" smtClean="0">
                <a:latin typeface="微软雅黑" panose="020B0503020204020204" pitchFamily="34" charset="-122"/>
                <a:ea typeface="微软雅黑" panose="020B0503020204020204" pitchFamily="34" charset="-122"/>
              </a:rPr>
              <a:t> UML</a:t>
            </a:r>
            <a:r>
              <a:rPr lang="zh-CN" altLang="en-US" b="1" dirty="0" smtClean="0">
                <a:latin typeface="微软雅黑" panose="020B0503020204020204" pitchFamily="34" charset="-122"/>
                <a:ea typeface="微软雅黑" panose="020B0503020204020204" pitchFamily="34" charset="-122"/>
              </a:rPr>
              <a:t>的结构</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通用</a:t>
            </a:r>
            <a:r>
              <a:rPr lang="zh-CN" altLang="en-US" sz="2400" dirty="0">
                <a:latin typeface="微软雅黑" panose="020B0503020204020204" pitchFamily="34" charset="-122"/>
                <a:ea typeface="微软雅黑" panose="020B0503020204020204" pitchFamily="34" charset="-122"/>
              </a:rPr>
              <a:t>机制</a:t>
            </a:r>
            <a:r>
              <a:rPr lang="en-US" altLang="zh-CN" sz="2400" dirty="0">
                <a:latin typeface="微软雅黑" panose="020B0503020204020204" pitchFamily="34" charset="-122"/>
                <a:ea typeface="微软雅黑" panose="020B0503020204020204" pitchFamily="34" charset="-122"/>
              </a:rPr>
              <a:t>(General Mechanism)</a:t>
            </a:r>
            <a:endParaRPr lang="en-US" altLang="zh-CN" sz="24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en-US" altLang="zh-CN" sz="2000" dirty="0" smtClean="0">
                <a:latin typeface="微软雅黑" panose="020B0503020204020204" pitchFamily="34" charset="-122"/>
                <a:ea typeface="微软雅黑" panose="020B0503020204020204" pitchFamily="34" charset="-122"/>
              </a:rPr>
              <a:t>UML</a:t>
            </a:r>
            <a:r>
              <a:rPr lang="zh-CN" altLang="en-US" sz="2000" dirty="0">
                <a:latin typeface="微软雅黑" panose="020B0503020204020204" pitchFamily="34" charset="-122"/>
                <a:ea typeface="微软雅黑" panose="020B0503020204020204" pitchFamily="34" charset="-122"/>
              </a:rPr>
              <a:t>提供的通用机制为模型元素</a:t>
            </a:r>
            <a:r>
              <a:rPr lang="zh-CN" altLang="en-US" sz="2000" dirty="0">
                <a:solidFill>
                  <a:srgbClr val="EC7328"/>
                </a:solidFill>
                <a:latin typeface="微软雅黑" panose="020B0503020204020204" pitchFamily="34" charset="-122"/>
                <a:ea typeface="微软雅黑" panose="020B0503020204020204" pitchFamily="34" charset="-122"/>
              </a:rPr>
              <a:t>提供额外的注释、语义和其他信息</a:t>
            </a:r>
            <a:r>
              <a:rPr lang="zh-CN" altLang="en-US" sz="2000" dirty="0">
                <a:latin typeface="微软雅黑" panose="020B0503020204020204" pitchFamily="34" charset="-122"/>
                <a:ea typeface="微软雅黑" panose="020B0503020204020204" pitchFamily="34" charset="-122"/>
              </a:rPr>
              <a:t>，包括</a:t>
            </a:r>
            <a:r>
              <a:rPr lang="zh-CN" altLang="en-US" sz="2000" dirty="0">
                <a:solidFill>
                  <a:srgbClr val="EC7328"/>
                </a:solidFill>
                <a:latin typeface="微软雅黑" panose="020B0503020204020204" pitchFamily="34" charset="-122"/>
                <a:ea typeface="微软雅黑" panose="020B0503020204020204" pitchFamily="34" charset="-122"/>
              </a:rPr>
              <a:t>扩展机制</a:t>
            </a:r>
            <a:r>
              <a:rPr lang="zh-CN" altLang="en-US" sz="2000" dirty="0">
                <a:latin typeface="微软雅黑" panose="020B0503020204020204" pitchFamily="34" charset="-122"/>
                <a:ea typeface="微软雅黑" panose="020B0503020204020204" pitchFamily="34" charset="-122"/>
              </a:rPr>
              <a:t>，允许用户对</a:t>
            </a:r>
            <a:r>
              <a:rPr lang="en-US" altLang="zh-CN" sz="2000" dirty="0">
                <a:latin typeface="微软雅黑" panose="020B0503020204020204" pitchFamily="34" charset="-122"/>
                <a:ea typeface="微软雅黑" panose="020B0503020204020204" pitchFamily="34" charset="-122"/>
              </a:rPr>
              <a:t>UML</a:t>
            </a:r>
            <a:r>
              <a:rPr lang="zh-CN" altLang="en-US" sz="2000" dirty="0">
                <a:latin typeface="微软雅黑" panose="020B0503020204020204" pitchFamily="34" charset="-122"/>
                <a:ea typeface="微软雅黑" panose="020B0503020204020204" pitchFamily="34" charset="-122"/>
              </a:rPr>
              <a:t>进行扩展</a:t>
            </a:r>
            <a:endParaRPr lang="en-US" altLang="zh-CN" sz="20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pic>
        <p:nvPicPr>
          <p:cNvPr id="10" name="Picture 5" descr="UML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8372" y="3355224"/>
            <a:ext cx="2933323" cy="208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2744487"/>
      </p:ext>
    </p:extLst>
  </p:cSld>
  <p:clrMapOvr>
    <a:masterClrMapping/>
  </p:clrMapOvr>
  <p:transition>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xmlns=""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类图</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8"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类与类图</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类</a:t>
            </a:r>
            <a:r>
              <a:rPr lang="en-US" altLang="zh-CN" sz="2400" dirty="0">
                <a:latin typeface="微软雅黑" panose="020B0503020204020204" pitchFamily="34" charset="-122"/>
                <a:ea typeface="微软雅黑" panose="020B0503020204020204" pitchFamily="34" charset="-122"/>
              </a:rPr>
              <a:t>(Class)</a:t>
            </a:r>
            <a:r>
              <a:rPr lang="zh-CN" altLang="en-US" sz="2400" dirty="0">
                <a:solidFill>
                  <a:srgbClr val="EC7328"/>
                </a:solidFill>
                <a:latin typeface="微软雅黑" panose="020B0503020204020204" pitchFamily="34" charset="-122"/>
                <a:ea typeface="微软雅黑" panose="020B0503020204020204" pitchFamily="34" charset="-122"/>
              </a:rPr>
              <a:t>封装了数据和行为</a:t>
            </a:r>
            <a:r>
              <a:rPr lang="zh-CN" altLang="en-US" sz="2400" dirty="0">
                <a:latin typeface="微软雅黑" panose="020B0503020204020204" pitchFamily="34" charset="-122"/>
                <a:ea typeface="微软雅黑" panose="020B0503020204020204" pitchFamily="34" charset="-122"/>
              </a:rPr>
              <a:t>，是面向对象的重要</a:t>
            </a:r>
            <a:r>
              <a:rPr lang="zh-CN" altLang="en-US" sz="2400" dirty="0" smtClean="0">
                <a:latin typeface="微软雅黑" panose="020B0503020204020204" pitchFamily="34" charset="-122"/>
                <a:ea typeface="微软雅黑" panose="020B0503020204020204" pitchFamily="34" charset="-122"/>
              </a:rPr>
              <a:t>组成部分</a:t>
            </a:r>
            <a:endParaRPr lang="en-US" altLang="zh-CN" sz="2400"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类</a:t>
            </a:r>
            <a:r>
              <a:rPr lang="zh-CN" altLang="en-US" sz="2400" dirty="0" smtClean="0">
                <a:latin typeface="微软雅黑" panose="020B0503020204020204" pitchFamily="34" charset="-122"/>
                <a:ea typeface="微软雅黑" panose="020B0503020204020204" pitchFamily="34" charset="-122"/>
              </a:rPr>
              <a:t>是</a:t>
            </a:r>
            <a:r>
              <a:rPr lang="zh-CN" altLang="en-US" sz="2400" dirty="0">
                <a:solidFill>
                  <a:srgbClr val="EC7328"/>
                </a:solidFill>
                <a:latin typeface="微软雅黑" panose="020B0503020204020204" pitchFamily="34" charset="-122"/>
                <a:ea typeface="微软雅黑" panose="020B0503020204020204" pitchFamily="34" charset="-122"/>
              </a:rPr>
              <a:t>具有相同属性、操作、关系的对象集合的</a:t>
            </a:r>
            <a:r>
              <a:rPr lang="zh-CN" altLang="en-US" sz="2400" dirty="0" smtClean="0">
                <a:solidFill>
                  <a:srgbClr val="EC7328"/>
                </a:solidFill>
                <a:latin typeface="微软雅黑" panose="020B0503020204020204" pitchFamily="34" charset="-122"/>
                <a:ea typeface="微软雅黑" panose="020B0503020204020204" pitchFamily="34" charset="-122"/>
              </a:rPr>
              <a:t>总称</a:t>
            </a:r>
            <a:endParaRPr lang="zh-CN" altLang="en-US" sz="2400" dirty="0">
              <a:solidFill>
                <a:srgbClr val="EC7328"/>
              </a:solidFill>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在系统中，每个类具有一定的职责，职责指的是类所担任的任务，即类要完成什么样的功能，要承担什么样的义务。</a:t>
            </a:r>
            <a:r>
              <a:rPr lang="zh-CN" altLang="en-US" sz="2400" dirty="0">
                <a:solidFill>
                  <a:srgbClr val="EC7328"/>
                </a:solidFill>
                <a:latin typeface="微软雅黑" panose="020B0503020204020204" pitchFamily="34" charset="-122"/>
                <a:ea typeface="微软雅黑" panose="020B0503020204020204" pitchFamily="34" charset="-122"/>
              </a:rPr>
              <a:t>一个类可以有多种职责，设计得好的类一般只有一种</a:t>
            </a:r>
            <a:r>
              <a:rPr lang="zh-CN" altLang="en-US" sz="2400" dirty="0" smtClean="0">
                <a:solidFill>
                  <a:srgbClr val="EC7328"/>
                </a:solidFill>
                <a:latin typeface="微软雅黑" panose="020B0503020204020204" pitchFamily="34" charset="-122"/>
                <a:ea typeface="微软雅黑" panose="020B0503020204020204" pitchFamily="34" charset="-122"/>
              </a:rPr>
              <a:t>职责</a:t>
            </a:r>
            <a:endParaRPr lang="en-US" altLang="zh-CN" sz="2400" dirty="0" smtClean="0">
              <a:solidFill>
                <a:srgbClr val="EC7328"/>
              </a:solidFill>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类</a:t>
            </a:r>
            <a:r>
              <a:rPr lang="zh-CN" altLang="en-US" sz="2400" dirty="0">
                <a:latin typeface="微软雅黑" panose="020B0503020204020204" pitchFamily="34" charset="-122"/>
                <a:ea typeface="微软雅黑" panose="020B0503020204020204" pitchFamily="34" charset="-122"/>
              </a:rPr>
              <a:t>的属性即类的</a:t>
            </a:r>
            <a:r>
              <a:rPr lang="zh-CN" altLang="en-US" sz="2400" dirty="0">
                <a:solidFill>
                  <a:srgbClr val="EC7328"/>
                </a:solidFill>
                <a:latin typeface="微软雅黑" panose="020B0503020204020204" pitchFamily="34" charset="-122"/>
                <a:ea typeface="微软雅黑" panose="020B0503020204020204" pitchFamily="34" charset="-122"/>
              </a:rPr>
              <a:t>数据职责</a:t>
            </a:r>
            <a:r>
              <a:rPr lang="zh-CN" altLang="en-US" sz="2400" dirty="0">
                <a:latin typeface="微软雅黑" panose="020B0503020204020204" pitchFamily="34" charset="-122"/>
                <a:ea typeface="微软雅黑" panose="020B0503020204020204" pitchFamily="34" charset="-122"/>
              </a:rPr>
              <a:t>，类的操作即类的</a:t>
            </a:r>
            <a:r>
              <a:rPr lang="zh-CN" altLang="en-US" sz="2400" dirty="0">
                <a:solidFill>
                  <a:srgbClr val="EC7328"/>
                </a:solidFill>
                <a:latin typeface="微软雅黑" panose="020B0503020204020204" pitchFamily="34" charset="-122"/>
                <a:ea typeface="微软雅黑" panose="020B0503020204020204" pitchFamily="34" charset="-122"/>
              </a:rPr>
              <a:t>行为</a:t>
            </a:r>
            <a:r>
              <a:rPr lang="zh-CN" altLang="en-US" sz="2400" dirty="0" smtClean="0">
                <a:solidFill>
                  <a:srgbClr val="EC7328"/>
                </a:solidFill>
                <a:latin typeface="微软雅黑" panose="020B0503020204020204" pitchFamily="34" charset="-122"/>
                <a:ea typeface="微软雅黑" panose="020B0503020204020204" pitchFamily="34" charset="-122"/>
              </a:rPr>
              <a:t>职责</a:t>
            </a:r>
            <a:endParaRPr lang="en-US" altLang="zh-CN" sz="2400" dirty="0" smtClean="0">
              <a:solidFill>
                <a:srgbClr val="EC7328"/>
              </a:solidFill>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类图</a:t>
            </a:r>
            <a:r>
              <a:rPr lang="en-US" altLang="zh-CN" sz="2400" dirty="0">
                <a:latin typeface="微软雅黑" panose="020B0503020204020204" pitchFamily="34" charset="-122"/>
                <a:ea typeface="微软雅黑" panose="020B0503020204020204" pitchFamily="34" charset="-122"/>
              </a:rPr>
              <a:t>(Class Diagram)</a:t>
            </a:r>
            <a:r>
              <a:rPr lang="zh-CN" altLang="en-US" sz="2400" dirty="0">
                <a:latin typeface="微软雅黑" panose="020B0503020204020204" pitchFamily="34" charset="-122"/>
                <a:ea typeface="微软雅黑" panose="020B0503020204020204" pitchFamily="34" charset="-122"/>
              </a:rPr>
              <a:t>使用出现在系统中的不同类来</a:t>
            </a:r>
            <a:r>
              <a:rPr lang="zh-CN" altLang="en-US" sz="2400" dirty="0">
                <a:solidFill>
                  <a:srgbClr val="EC7328"/>
                </a:solidFill>
                <a:latin typeface="微软雅黑" panose="020B0503020204020204" pitchFamily="34" charset="-122"/>
                <a:ea typeface="微软雅黑" panose="020B0503020204020204" pitchFamily="34" charset="-122"/>
              </a:rPr>
              <a:t>描述系统的静态结构</a:t>
            </a:r>
            <a:r>
              <a:rPr lang="zh-CN" altLang="en-US" sz="2400" dirty="0">
                <a:latin typeface="微软雅黑" panose="020B0503020204020204" pitchFamily="34" charset="-122"/>
                <a:ea typeface="微软雅黑" panose="020B0503020204020204" pitchFamily="34" charset="-122"/>
              </a:rPr>
              <a:t>，它</a:t>
            </a:r>
            <a:r>
              <a:rPr lang="zh-CN" altLang="en-US" sz="2400" dirty="0">
                <a:solidFill>
                  <a:srgbClr val="EC7328"/>
                </a:solidFill>
                <a:latin typeface="微软雅黑" panose="020B0503020204020204" pitchFamily="34" charset="-122"/>
                <a:ea typeface="微软雅黑" panose="020B0503020204020204" pitchFamily="34" charset="-122"/>
              </a:rPr>
              <a:t>用来描述不同的类以及它们之间的关系</a:t>
            </a:r>
          </a:p>
          <a:p>
            <a:pPr marL="800100" lvl="1" indent="-342900" algn="l">
              <a:lnSpc>
                <a:spcPct val="150000"/>
              </a:lnSpc>
              <a:buClr>
                <a:srgbClr val="EC7328"/>
              </a:buClr>
              <a:buFont typeface="Wingdings" panose="05000000000000000000" pitchFamily="2" charset="2"/>
              <a:buChar char="ü"/>
            </a:pPr>
            <a:endParaRPr lang="zh-CN" altLang="en-US" sz="2400" dirty="0">
              <a:solidFill>
                <a:srgbClr val="EC7328"/>
              </a:solidFill>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6528881"/>
      </p:ext>
    </p:extLst>
  </p:cSld>
  <p:clrMapOvr>
    <a:masterClrMapping/>
  </p:clrMapOvr>
  <p:transition>
    <p:push/>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3779</TotalTime>
  <Words>2117</Words>
  <Application>Microsoft Office PowerPoint</Application>
  <PresentationFormat>宽屏</PresentationFormat>
  <Paragraphs>348</Paragraphs>
  <Slides>33</Slides>
  <Notes>25</Notes>
  <HiddenSlides>0</HiddenSlides>
  <MMClips>0</MMClips>
  <ScaleCrop>false</ScaleCrop>
  <HeadingPairs>
    <vt:vector size="8" baseType="variant">
      <vt:variant>
        <vt:lpstr>已用的字体</vt:lpstr>
      </vt:variant>
      <vt:variant>
        <vt:i4>10</vt:i4>
      </vt:variant>
      <vt:variant>
        <vt:lpstr>主题</vt:lpstr>
      </vt:variant>
      <vt:variant>
        <vt:i4>3</vt:i4>
      </vt:variant>
      <vt:variant>
        <vt:lpstr>嵌入 OLE 服务器</vt:lpstr>
      </vt:variant>
      <vt:variant>
        <vt:i4>1</vt:i4>
      </vt:variant>
      <vt:variant>
        <vt:lpstr>幻灯片标题</vt:lpstr>
      </vt:variant>
      <vt:variant>
        <vt:i4>33</vt:i4>
      </vt:variant>
    </vt:vector>
  </HeadingPairs>
  <TitlesOfParts>
    <vt:vector size="47" baseType="lpstr">
      <vt:lpstr>等线</vt:lpstr>
      <vt:lpstr>等线 Light</vt:lpstr>
      <vt:lpstr>黑体</vt:lpstr>
      <vt:lpstr>华文中宋</vt:lpstr>
      <vt:lpstr>隶书</vt:lpstr>
      <vt:lpstr>宋体</vt:lpstr>
      <vt:lpstr>微软雅黑</vt:lpstr>
      <vt:lpstr>Arial</vt:lpstr>
      <vt:lpstr>Times New Roman</vt:lpstr>
      <vt:lpstr>Wingdings</vt:lpstr>
      <vt:lpstr>Office 主题​​</vt:lpstr>
      <vt:lpstr>1_Office 主题​​</vt:lpstr>
      <vt:lpstr>2_Office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Liang Yun</dc:creator>
  <cp:lastModifiedBy>未定义</cp:lastModifiedBy>
  <cp:revision>300</cp:revision>
  <dcterms:created xsi:type="dcterms:W3CDTF">2018-05-21T14:26:42Z</dcterms:created>
  <dcterms:modified xsi:type="dcterms:W3CDTF">2018-11-18T14:10:26Z</dcterms:modified>
</cp:coreProperties>
</file>