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7"/>
  </p:notesMasterIdLst>
  <p:sldIdLst>
    <p:sldId id="368" r:id="rId4"/>
    <p:sldId id="303" r:id="rId5"/>
    <p:sldId id="372" r:id="rId6"/>
    <p:sldId id="390" r:id="rId7"/>
    <p:sldId id="391" r:id="rId8"/>
    <p:sldId id="370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369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328"/>
    <a:srgbClr val="44B3BE"/>
    <a:srgbClr val="4DB7C2"/>
    <a:srgbClr val="1671BA"/>
    <a:srgbClr val="0070C0"/>
    <a:srgbClr val="137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6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7F4F9-7204-43E8-BDDE-62AA68893174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00D9-6A00-4FA7-9A7C-27C4EF7C1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0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00D9-6A00-4FA7-9A7C-27C4EF7C17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96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581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262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082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468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470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337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58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153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037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50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665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595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50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10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938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946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681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05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326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31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09BA2C-1F85-4ABD-9FBC-9B4EB39C9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F676C59-B1F3-4D20-975C-E3671202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2E6DB8-3AB9-427F-BCCB-EC2946C0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5367258-E882-4F17-AC22-873B97E6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60A2C93-2A6B-4812-AF89-A4F4ED9F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548BFD-4D2F-4929-AA6F-6981E795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C5CCEC6-C93D-4FE3-8B24-9E989199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E72CBB4-ACCB-4AC9-A502-0D11D6D8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AFE9E48-0920-48E2-8382-2EA2F164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6EA7290-4B51-4C64-9B03-1D324162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8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D7D0EAC-4CF2-451B-B5AB-6995E82FA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5CA4E7A-A0A4-47AE-9F72-DE2D9EDC6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ECADAC3-6089-49D1-BC32-1087EB57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09F19D4-FB09-4961-BED7-1B2ADF1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EA27294-1F20-438E-BBC8-99A7A9F9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48DF4C-51B2-438F-A0D4-93B78E17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16E697B-0C6E-4726-B418-C539F2894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29E79D7-34E0-4C76-8087-7CDCE66A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474B4EC-BCFA-4468-AB8A-57B7CFE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35F7683-D0B1-4CA2-A598-CB13C6F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3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25F1E5-AA85-452A-B07F-CF269D00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1E3B438-62AA-4109-8EA9-291B2855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567647-9196-4060-B447-CE2999B6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53F3CF0-949E-48E0-B3C9-F555D6B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64FA65E-BBBD-427C-8716-ABC2EBA9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5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98BF85-4CE6-4833-838A-DA40A42F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88FB37D-6861-4F4F-B213-7C8336E2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8FA4A73-D893-498C-A49F-8CDBD57C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8DD53C7-74E9-4AB8-A5F2-7B5743F0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BA1C1FE-A350-4CFF-A0EE-BFDC935D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3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028DF5-A125-4C5C-9F76-216CFA8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A7E95CB-7EF3-4571-ACDB-6268C4281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6705926-3610-45E3-831F-ED297B22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48F26E5-0BCD-4C31-97E2-65D13CB0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F4D42BA-F801-4D24-985E-D0BFF667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3F7B1B3-E20B-41DB-8BDD-4BF9BB38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1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5C2ECD-C22E-4589-BBF0-66BAF77B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32DB78-93D9-4920-9D2F-6CA75B9F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31F0CF6-4AD5-4248-95D7-519BC7574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FF146F5-2846-4713-9023-D52F3DE8C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1BC892B-FCAA-4B21-997B-094EB774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6DF9937-55B0-4D3D-8820-F5E7A92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168B3FF-60D2-4B65-9221-760966AA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7B729BC-EA9E-4C10-B52E-00D4CA8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9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7B4EB7-27D0-496A-8DFB-981A3AAA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8F1F93B-6AE5-4F13-BEB5-FB6687E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D837AF8-CF43-4A6E-84D8-0C9F64B0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4CC05BB-6891-4A3E-B6D6-9545CEE7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65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5BF5525-B316-413F-AC9B-C1B4DB93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1F14B26-5712-4DCB-8DA7-FEBD775A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BACED20-8D10-472A-B5A8-1872683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0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213F46-CC30-4A24-B173-C966AAB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6488EDE-17AB-4F9F-A3EC-3C30A775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6003DA-3B6D-41C1-B9CF-7221F797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EC9D215-03C4-498A-8040-6D5D562F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F7E991F-D4D8-44A7-8AB1-C2AAF8F7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DB53CE7-25BF-47F2-BE59-A46E6079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3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2D8DCD-EB6D-4209-8919-F1A31836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4624145-3AD6-459A-9F5B-A4737314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4776C5-C3F7-496D-A33B-80CDD4CC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9D49C4-5C12-4202-980B-198F088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26E9845-E41A-4488-BDCF-6D72BA7A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84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991D11-28D8-4A10-9C87-33ABDA8F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34C0B5F-8D8A-4B0B-BEA9-9BBDCEDA8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3315E4D-D88C-49A7-A110-2639F5FF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DC2FD09-6E70-4F2A-A298-93B03E63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9C685A5-A440-4B8D-9B48-84325757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E4FC961-E056-442B-B90A-DC4C34B7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06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1356B0-F2AC-4491-A5B9-648543AA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4869257-8A93-4BF1-B827-7315E8DD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1426952-7151-4E0B-9C39-2A27988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0F8C2E-845C-40E1-8484-5CD10C37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C157B9F-A827-4B90-8C95-F14A07A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37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CD5AE3B0-2A3E-4B70-BE9D-AFDDE5402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A6EA2A5-7586-40B8-A50D-79D53E391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3BBFA4-2A69-4EC3-9A10-8F54044F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22E2F8A-0B3A-4901-B081-8FA17E76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117F4D9-64E9-4A3F-B6A2-C00A152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69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CFF41C-5074-4772-BE94-4B4100CA9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352E31F-4068-4E70-8DBB-BDA8E816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B11046B-913D-4BE4-BD5A-A97D0443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2696E38-7060-4D6C-8984-6F2A0FA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1621D80-53D7-466F-ADF9-86940DA7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47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CEDC37-2772-4BDB-AC13-94E68256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BB25115-3067-45D7-A521-35B7B9FC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6F68B4A-5EBA-407F-9A4B-23215269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3AFF913-17B5-43EC-A8EE-BB97B1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46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D8C4F9-31C1-4010-AD68-ADB5E123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DB31E2A-4BE6-433E-81D3-72E020CF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FE63942-278A-4028-B43D-AD360897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1A846AF-EBC8-4D9C-BEEF-14C2C844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FF71166-5DC9-4436-A57C-D8D3A1DB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60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AD414A-0A66-44B4-9CE7-62CAD505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62C102-1F3D-4459-AF56-8DEA1F97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5C97777-48D0-422F-9333-ED12CEF4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B536B72-2E91-481B-9C63-1E24B18B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1064A22-4436-492B-AF0D-27B32AD3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E8A38BF-D632-4FFB-9D52-8AB0A5B2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41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05C15C-28EA-458C-BB61-C278D416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05C8B0D-0AB5-48DD-9B12-72C19521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E1330BE-B250-4B63-8569-FC6B9B80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0F5E2EA-7ACB-48D2-8C53-4995F813B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A924CC3-3794-42C6-BDE4-352AF4045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757DA1C-1E0A-449B-BF93-A01381D2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A750271-25A4-4388-B15F-E37E26F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09B28A2-B373-46B5-AE84-5B4243FB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00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FA46F7-523F-4FB0-8CEF-8AFB658C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57FA6CD-BFF1-499C-8BD8-3BFB559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1E4CAB0-812E-4A94-A4F7-1AD978C9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D5FE971-C967-430E-81AB-C470959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1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3BBD10F-3614-4C34-8C97-492E09E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7386175-EF64-4393-8793-E4CD85BC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0604B7D-46E3-4E39-A5C7-67E587B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21BECB-08AB-4467-BBB1-E4EFA149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127E639-9C04-4DC2-B118-932E28C6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26FC06-181F-46AB-A39A-87D0BEB8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5B27B72-7CF4-4180-BF22-C78E5EA0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ED7DF95-9ACD-4332-AF72-8072F83A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9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401A1C-4593-4829-8607-BA3B1786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E011D5-C817-4239-9D5D-0B0A5174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DC1362F-F249-426B-8405-0D10546D3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6747E8E-B829-41C7-8037-1713423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5A6DE87-6A88-4D21-8DF0-25BC2241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9C1F713-4285-440E-84FE-12ABA88B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2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49C1D3-16A7-49AD-BC77-CE978D0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E9B3D6C-5E3F-4500-9AC6-D82D0B74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3D9403E-B3FA-4BCD-A5AA-165E8DAEB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706D1A1-6FDB-472D-98C0-2E34E603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CDC5D53-1E7E-460D-9CAC-00DC1D61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C31BC5A-3B56-4F0F-9768-865F8A29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50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006751-C435-40CC-9363-7219420B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AAF5BA8-7580-4F45-A135-37ED5CE92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D4D87B1-7B5E-4995-BF95-AF90E034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9F529C0-2D83-4ED0-8479-E2F72677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E4B1CED-DD16-4B7A-8ECF-85D0F037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46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351920A-489F-4767-A271-5D27EF3CC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80C3A2A-DF8E-47C7-A431-4AC9F1D1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DBE9182-8BA8-4608-A098-65A3FF4A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76ACDC4-6715-4CB0-9576-A7AFADC6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2AD478F-A86E-4A89-8DBB-4E008CB7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9B5A7C-FEEA-43AA-9D35-28F08EFE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74D922-8605-489F-A7EE-117763BA9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DF66148-BC89-4A56-B3BB-A77CA7AF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B9B945E-75C9-403A-B569-DA59CE67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187057D-0AA6-4D7E-8C8D-EF435654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80A0115-C054-444F-8FDC-47EFB0DF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B7B2A2-E54C-4637-BC06-CC3B7423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CA44BDB-725E-45A0-8771-FE8239B7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CCD5650-2445-4BC7-8CB1-4840F1ED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0715D93-FCEF-4C37-8075-11BF993D4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8C6159E-3FC3-4DE2-82AA-26B9FA92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A119C0C-DAC6-4863-8CA7-D317A0C5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103563A-6832-45AF-97E0-11B90312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6A72C81-AF86-4400-A8D4-E61324EA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0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78245B-2A8E-4BEE-8A4E-14265B83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7589635-1E61-489F-BAA3-0DFD9806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F8E7C45-3E6D-4093-855D-161B1F4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7B2C7D3-283E-4587-8C23-412E89AE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B28D9AB-F3A2-4A69-947C-8B7BA009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B71652B-E2B2-4201-B322-816EE297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EBCF971-C3A9-410D-9AF7-BB5E45D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933DCE-B736-423B-93B5-497C9114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A1E86B7-8110-48CE-A599-E99125C2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1D09E47-889B-4518-ADC6-51BF2ACC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6DDF8F7-1AA8-4471-842C-F3C675EB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683A8B9-ECA6-4C93-B6C8-7E3020A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E5B7645-2716-4AA0-8D31-458B3784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2479CE-187F-4520-B50A-490B4AA0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04B73BA-D6C4-4004-AA4E-84F425999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64F2BB3-D74D-4229-BC06-FC18A002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3B3C1A0-E47A-43D7-B66E-E38735FD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4D5EE6E-59DB-4735-9EA6-A2572A4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5976A12-D5DB-4C13-9571-BEB2400F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6C285D0-9E37-4AA4-A2E0-998AFF3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CB2C99D-E2F1-47F7-923D-C4E6B103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93FACE-E22F-4496-9F30-C65B106A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BF61B98-4836-4626-ABA3-CC61A1B7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EBA5A0-E804-42B7-AFE5-4F05887C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99DD6D1-ACD6-4400-BEA9-48D486EE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6502505-AA2E-415B-BD25-F7506B91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61205AC-CB78-4BFC-B7F6-4DA549E98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6E94B1-38E9-4822-83A0-C22468DE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56DC384-23DE-4B28-8B83-4828A716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4F26DC0-EB35-4D27-9DCE-B656D3C1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37BFD85-5619-441A-842A-5AE2A5EE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66828DF-3D74-42BA-9B6B-AC1C12B8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75D7837-742A-4BF9-8D3D-F740CA4F3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65AB44C-0273-4B66-B4B0-130AB725F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:a16="http://schemas.microsoft.com/office/drawing/2014/main" xmlns="" id="{27F24467-A00A-4663-8FE7-1FD8F7F87785}"/>
              </a:ext>
            </a:extLst>
          </p:cNvPr>
          <p:cNvSpPr/>
          <p:nvPr/>
        </p:nvSpPr>
        <p:spPr>
          <a:xfrm>
            <a:off x="7117155" y="5671375"/>
            <a:ext cx="4984310" cy="665362"/>
          </a:xfrm>
          <a:prstGeom prst="parallelogram">
            <a:avLst>
              <a:gd name="adj" fmla="val 101271"/>
            </a:avLst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480D042-A3D4-4804-AC47-4F7B588AB86B}"/>
              </a:ext>
            </a:extLst>
          </p:cNvPr>
          <p:cNvSpPr/>
          <p:nvPr/>
        </p:nvSpPr>
        <p:spPr>
          <a:xfrm>
            <a:off x="6705086" y="3132498"/>
            <a:ext cx="3472405" cy="1096885"/>
          </a:xfrm>
          <a:prstGeom prst="rect">
            <a:avLst/>
          </a:prstGeom>
          <a:gradFill flip="none" rotWithShape="1">
            <a:gsLst>
              <a:gs pos="0">
                <a:srgbClr val="EC7328"/>
              </a:gs>
              <a:gs pos="100000">
                <a:srgbClr val="EC7328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面向对象设计原则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77767" y="1324624"/>
            <a:ext cx="615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设计模式（第</a:t>
            </a:r>
            <a:r>
              <a:rPr lang="en-US" altLang="zh-CN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版）</a:t>
            </a:r>
            <a:endParaRPr lang="zh-CN" altLang="en-US" sz="5400" b="1" dirty="0">
              <a:solidFill>
                <a:srgbClr val="4DB7C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48275" y="1324624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96008" y="2334287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21194" y="1004535"/>
            <a:ext cx="1280271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开闭原则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开闭原则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开闭原则是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面向对象的可复用设计的第一块基石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，是最重要的面向对象设计原则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88714"/>
              </p:ext>
            </p:extLst>
          </p:nvPr>
        </p:nvGraphicFramePr>
        <p:xfrm>
          <a:off x="623932" y="2597622"/>
          <a:ext cx="10747760" cy="1463675"/>
        </p:xfrm>
        <a:graphic>
          <a:graphicData uri="http://schemas.openxmlformats.org/drawingml/2006/table">
            <a:tbl>
              <a:tblPr/>
              <a:tblGrid>
                <a:gridCol w="10747760"/>
              </a:tblGrid>
              <a:tr h="1463675">
                <a:tc>
                  <a:txBody>
                    <a:bodyPr/>
                    <a:lstStyle/>
                    <a:p>
                      <a:pPr indent="262255" algn="l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开闭原则：</a:t>
                      </a: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软件实体应当</a:t>
                      </a:r>
                      <a:r>
                        <a:rPr lang="zh-CN" altLang="en-US" sz="2400" b="1" kern="100" dirty="0" smtClean="0">
                          <a:solidFill>
                            <a:srgbClr val="EC7328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对扩展开放，对修改关闭</a:t>
                      </a: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en-US" altLang="zh-CN" sz="2400" b="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l">
                        <a:spcAft>
                          <a:spcPts val="0"/>
                        </a:spcAft>
                      </a:pPr>
                      <a:endParaRPr lang="zh-CN" altLang="en-US" sz="2400" b="1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l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Open-Closed Principle (OCP): </a:t>
                      </a:r>
                      <a:r>
                        <a:rPr lang="en-US" altLang="zh-CN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Software entities should be </a:t>
                      </a:r>
                      <a:r>
                        <a:rPr lang="en-US" altLang="zh-CN" sz="2400" b="1" kern="100" dirty="0" smtClean="0">
                          <a:solidFill>
                            <a:srgbClr val="EC7328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open for extension</a:t>
                      </a:r>
                      <a:r>
                        <a:rPr lang="en-US" altLang="zh-CN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, but </a:t>
                      </a:r>
                      <a:r>
                        <a:rPr lang="en-US" altLang="zh-CN" sz="2400" b="1" kern="100" dirty="0" smtClean="0">
                          <a:solidFill>
                            <a:srgbClr val="EC7328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closed for modification</a:t>
                      </a:r>
                      <a:r>
                        <a:rPr lang="en-US" altLang="zh-CN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43977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开闭原则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开闭原则分析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开闭原则由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Bertrand Meyer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年提出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在开闭原则的定义中，软件实体可以是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一个软件模块、一个由多个类组成的局部结构或一个独立的类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开闭原则是指软件实体应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尽量在不修改原有代码的情况下进行扩展</a:t>
            </a:r>
            <a:endParaRPr lang="en-US" altLang="zh-CN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4" descr="Bertrand_Meyer250x250_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955" y="4197723"/>
            <a:ext cx="2256876" cy="225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 descr="0136291554_01_LZZZZZZ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707" y="3915613"/>
            <a:ext cx="2137372" cy="282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90345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开闭原则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开闭原则分析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是开闭原则的关键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稳定的抽象层 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灵活的具体层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对可变性封装原则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(Principle of Encapsulation of Variation, EVP)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：找到系统的可变因素并将其封装起来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8263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开闭原则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开闭原则实例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实例说明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某图形界面系统提供了各种不同形状的按钮，客户端代码可针对这些按钮进行编程，用户可能会改变需求要求使用不同的按钮，原始设计方案如图所示：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现对该系统进行重构，使之满足开闭原则的要求。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09" y="2955664"/>
            <a:ext cx="70961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29" y="4308003"/>
            <a:ext cx="709771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47630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开闭原则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开闭原则实例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实例解析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08" y="2046083"/>
            <a:ext cx="7456085" cy="454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59683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里氏代换原则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氏代换原则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11996"/>
              </p:ext>
            </p:extLst>
          </p:nvPr>
        </p:nvGraphicFramePr>
        <p:xfrm>
          <a:off x="1085661" y="1870295"/>
          <a:ext cx="9515947" cy="2375780"/>
        </p:xfrm>
        <a:graphic>
          <a:graphicData uri="http://schemas.openxmlformats.org/drawingml/2006/table">
            <a:tbl>
              <a:tblPr/>
              <a:tblGrid>
                <a:gridCol w="9515947"/>
              </a:tblGrid>
              <a:tr h="2375780">
                <a:tc>
                  <a:txBody>
                    <a:bodyPr/>
                    <a:lstStyle/>
                    <a:p>
                      <a:pPr indent="262255" algn="l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里氏代换原则：</a:t>
                      </a:r>
                      <a:r>
                        <a:rPr lang="zh-CN" altLang="en-US" sz="2400" b="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所有引用</a:t>
                      </a:r>
                      <a:r>
                        <a:rPr lang="zh-CN" altLang="en-US" sz="2400" b="1" kern="100" dirty="0" smtClean="0">
                          <a:solidFill>
                            <a:srgbClr val="EC7328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基类</a:t>
                      </a:r>
                      <a:r>
                        <a:rPr lang="zh-CN" altLang="en-US" sz="2400" b="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的地方必须能透明地使用其</a:t>
                      </a:r>
                      <a:r>
                        <a:rPr lang="zh-CN" altLang="en-US" sz="2400" b="1" kern="100" dirty="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子类</a:t>
                      </a:r>
                      <a:r>
                        <a:rPr lang="zh-CN" altLang="en-US" sz="2400" b="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的对象。</a:t>
                      </a:r>
                      <a:endParaRPr lang="en-US" altLang="zh-CN" sz="2400" b="0" kern="100" dirty="0" smtClean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indent="262255" algn="l">
                        <a:spcAft>
                          <a:spcPts val="0"/>
                        </a:spcAft>
                      </a:pPr>
                      <a:endParaRPr lang="zh-CN" altLang="en-US" sz="2400" b="1" kern="100" dirty="0" smtClean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indent="262255" algn="l">
                        <a:spcAft>
                          <a:spcPts val="0"/>
                        </a:spcAft>
                      </a:pP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Liskov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Substitution Principle (LSP):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Functions that use pointers or references to </a:t>
                      </a:r>
                      <a:r>
                        <a:rPr lang="en-US" sz="2400" b="1" kern="1200" dirty="0" smtClean="0">
                          <a:solidFill>
                            <a:srgbClr val="EC732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base classes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must be able to use objects of </a:t>
                      </a:r>
                      <a:r>
                        <a:rPr lang="en-US" sz="2400" b="1" kern="1200" dirty="0" smtClean="0">
                          <a:solidFill>
                            <a:srgbClr val="EC732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derived classes</a:t>
                      </a:r>
                      <a:r>
                        <a:rPr lang="en-US" sz="2400" kern="1200" dirty="0" smtClean="0">
                          <a:solidFill>
                            <a:srgbClr val="EC732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without knowing it.</a:t>
                      </a:r>
                      <a:endParaRPr lang="en-US" altLang="zh-CN" sz="2400" b="0" kern="100" dirty="0" smtClean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78796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里氏代换原则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氏代换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原则分析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氏代换原则由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年图灵奖得主、美国第一位计算机科学女博士、麻省理工学院教授</a:t>
            </a:r>
            <a:r>
              <a:rPr lang="en-US" altLang="zh-CN" sz="2400" b="1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Barbara </a:t>
            </a:r>
            <a:r>
              <a:rPr lang="en-US" altLang="zh-CN" sz="2400" b="1" dirty="0" err="1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Liskov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和卡内基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梅隆大学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Jeannette Wing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教授于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年提出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Barbara_Lisko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03" y="3175178"/>
            <a:ext cx="2969769" cy="247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921426" y="3258420"/>
            <a:ext cx="6656582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EC732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芭芭拉</a:t>
            </a:r>
            <a:r>
              <a:rPr lang="en-US" altLang="zh-CN" sz="2400" b="1" dirty="0">
                <a:solidFill>
                  <a:srgbClr val="EC732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·</a:t>
            </a:r>
            <a:r>
              <a:rPr lang="zh-CN" altLang="en-US" sz="2400" b="1" dirty="0">
                <a:solidFill>
                  <a:srgbClr val="EC732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利斯科夫（</a:t>
            </a:r>
            <a:r>
              <a:rPr lang="en-US" altLang="zh-CN" sz="2400" b="1" dirty="0">
                <a:solidFill>
                  <a:srgbClr val="EC732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Barbara </a:t>
            </a:r>
            <a:r>
              <a:rPr lang="en-US" altLang="zh-CN" sz="2400" b="1" dirty="0" err="1">
                <a:solidFill>
                  <a:srgbClr val="EC732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Liskov</a:t>
            </a:r>
            <a:r>
              <a:rPr lang="zh-CN" altLang="en-US" sz="2400" b="1" dirty="0">
                <a:solidFill>
                  <a:srgbClr val="EC732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，美国计算机科学家，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2008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年图灵奖得主，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2004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年约翰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冯诺依曼奖得主，美国工程院院士，美国艺术与科学院院士，美国计算机协会会士。现任麻省理工学院电子电气与计算机科学系教授，她是美国第一个计算机科学女博士。</a:t>
            </a:r>
          </a:p>
        </p:txBody>
      </p:sp>
    </p:spTree>
    <p:extLst>
      <p:ext uri="{BB962C8B-B14F-4D97-AF65-F5344CB8AC3E}">
        <p14:creationId xmlns:p14="http://schemas.microsoft.com/office/powerpoint/2010/main" val="1289447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里氏代换原则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氏代换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原则分析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在软件中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将一个基类对象替换成它的子类对象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程序将不会产生任何错误和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反过来则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不一定成立，如果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一个软件实体使用的是一个子类对象的话，那么它不一定能够使用基类对象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在程序中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尽量使用基类类型来对对象进行定义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，而在运行时再确定其子类类型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696814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里氏代换原则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氏代换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原则实例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实例说明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某系统需要实现对重要数据（如用户密码）的加密处理，在数据操作类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DataOperator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中需要调用加密类中定义的加密算法，系统提供了两个不同的加密类，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CipherA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CipherB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，它们实现不同的加密方法，在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DataOperator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中可以选择其中的一个实现加密操作。如图所示：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068" y="3969771"/>
            <a:ext cx="5626163" cy="288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58479" y="5748950"/>
            <a:ext cx="2420644" cy="39868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25266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里氏代换原则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氏代换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原则实例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实例说明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如果需要更换一个加密算法类或者增加并使用一个新的加密算法类，如将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CipherA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改为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CipherB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，则需要修改客户类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和数据操作类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DataOperator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的源代码，违背了开闭原则。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现使用里氏代换原则对其进行重构，使得系统可以灵活扩展，符合开闭原则。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3001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xmlns="" id="{EBD5E048-5A13-4A92-92B4-3DBB2F0287B1}"/>
              </a:ext>
            </a:extLst>
          </p:cNvPr>
          <p:cNvSpPr/>
          <p:nvPr/>
        </p:nvSpPr>
        <p:spPr>
          <a:xfrm rot="5400000">
            <a:off x="-17286" y="-3759"/>
            <a:ext cx="2068442" cy="2068442"/>
          </a:xfrm>
          <a:prstGeom prst="rtTriangle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xmlns="" id="{67ED0B5B-CA3E-462D-A71E-98F2340C08EF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5857713" y="-992441"/>
            <a:ext cx="1984885" cy="1984885"/>
          </a:xfrm>
          <a:prstGeom prst="rtTriangle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xmlns="" id="{0B4E0ECE-A760-4DCA-A871-F4B015BD67B7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2664630" y="-992442"/>
            <a:ext cx="1984885" cy="1984885"/>
          </a:xfrm>
          <a:prstGeom prst="rtTriangle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5AB0D5A5-465E-4EEB-AE13-34389412D6E9}"/>
              </a:ext>
            </a:extLst>
          </p:cNvPr>
          <p:cNvSpPr txBox="1"/>
          <p:nvPr/>
        </p:nvSpPr>
        <p:spPr>
          <a:xfrm>
            <a:off x="1236729" y="2979936"/>
            <a:ext cx="3035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  纲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16E7744A-19DB-49CF-A911-E16E8F0ADE60}"/>
              </a:ext>
            </a:extLst>
          </p:cNvPr>
          <p:cNvSpPr/>
          <p:nvPr/>
        </p:nvSpPr>
        <p:spPr>
          <a:xfrm>
            <a:off x="5018004" y="1466918"/>
            <a:ext cx="857250" cy="434531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89A9F1AD-96E2-4639-B84C-B70436EECEE1}"/>
              </a:ext>
            </a:extLst>
          </p:cNvPr>
          <p:cNvSpPr txBox="1"/>
          <p:nvPr/>
        </p:nvSpPr>
        <p:spPr>
          <a:xfrm>
            <a:off x="5934437" y="1453350"/>
            <a:ext cx="492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面向对象设计原则概述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" y="3808767"/>
            <a:ext cx="4260019" cy="3049234"/>
          </a:xfrm>
          <a:prstGeom prst="rect">
            <a:avLst/>
          </a:prstGeom>
        </p:spPr>
      </p:pic>
      <p:sp>
        <p:nvSpPr>
          <p:cNvPr id="26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5018004" y="2087408"/>
            <a:ext cx="857250" cy="434531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2069794"/>
            <a:ext cx="408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单一职责原则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5">
            <a:extLst>
              <a:ext uri="{FF2B5EF4-FFF2-40B4-BE49-F238E27FC236}">
                <a16:creationId xmlns:a16="http://schemas.microsoft.com/office/drawing/2014/main" xmlns="" id="{16E7744A-19DB-49CF-A911-E16E8F0ADE60}"/>
              </a:ext>
            </a:extLst>
          </p:cNvPr>
          <p:cNvSpPr/>
          <p:nvPr/>
        </p:nvSpPr>
        <p:spPr>
          <a:xfrm>
            <a:off x="5018004" y="2726702"/>
            <a:ext cx="857250" cy="434531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89A9F1AD-96E2-4639-B84C-B70436EECEE1}"/>
              </a:ext>
            </a:extLst>
          </p:cNvPr>
          <p:cNvSpPr txBox="1"/>
          <p:nvPr/>
        </p:nvSpPr>
        <p:spPr>
          <a:xfrm>
            <a:off x="5928636" y="2715032"/>
            <a:ext cx="492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开闭原则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5018004" y="3373842"/>
            <a:ext cx="857250" cy="434531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3338912"/>
            <a:ext cx="408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里氏代换原则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15">
            <a:extLst>
              <a:ext uri="{FF2B5EF4-FFF2-40B4-BE49-F238E27FC236}">
                <a16:creationId xmlns:a16="http://schemas.microsoft.com/office/drawing/2014/main" xmlns="" id="{16E7744A-19DB-49CF-A911-E16E8F0ADE60}"/>
              </a:ext>
            </a:extLst>
          </p:cNvPr>
          <p:cNvSpPr/>
          <p:nvPr/>
        </p:nvSpPr>
        <p:spPr>
          <a:xfrm>
            <a:off x="5035758" y="4020492"/>
            <a:ext cx="857250" cy="434531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5035758" y="4640982"/>
            <a:ext cx="857250" cy="434531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矩形: 圆角 15">
            <a:extLst>
              <a:ext uri="{FF2B5EF4-FFF2-40B4-BE49-F238E27FC236}">
                <a16:creationId xmlns:a16="http://schemas.microsoft.com/office/drawing/2014/main" xmlns="" id="{16E7744A-19DB-49CF-A911-E16E8F0ADE60}"/>
              </a:ext>
            </a:extLst>
          </p:cNvPr>
          <p:cNvSpPr/>
          <p:nvPr/>
        </p:nvSpPr>
        <p:spPr>
          <a:xfrm>
            <a:off x="5035758" y="5289329"/>
            <a:ext cx="857250" cy="434531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5035758" y="5936469"/>
            <a:ext cx="857250" cy="434531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89A9F1AD-96E2-4639-B84C-B70436EECEE1}"/>
              </a:ext>
            </a:extLst>
          </p:cNvPr>
          <p:cNvSpPr txBox="1"/>
          <p:nvPr/>
        </p:nvSpPr>
        <p:spPr>
          <a:xfrm>
            <a:off x="5928636" y="3985767"/>
            <a:ext cx="492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依赖倒转原则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28636" y="4602211"/>
            <a:ext cx="408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接口隔离原则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89A9F1AD-96E2-4639-B84C-B70436EECEE1}"/>
              </a:ext>
            </a:extLst>
          </p:cNvPr>
          <p:cNvSpPr txBox="1"/>
          <p:nvPr/>
        </p:nvSpPr>
        <p:spPr>
          <a:xfrm>
            <a:off x="5922835" y="5247449"/>
            <a:ext cx="492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合成复用原则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28636" y="5880382"/>
            <a:ext cx="408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迪米特法则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3236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里氏代换原则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氏代换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原则实例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实例解析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348" y="1272010"/>
            <a:ext cx="6546850" cy="526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734148" y="4441477"/>
            <a:ext cx="3200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467948" y="4015210"/>
            <a:ext cx="3048000" cy="2667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8709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</a:t>
              </a: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倒转原则</a:t>
              </a: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依赖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倒转原则定义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要针对接口编程，不要针对实现编程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 to an interface, not an implementation.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11053"/>
              </p:ext>
            </p:extLst>
          </p:nvPr>
        </p:nvGraphicFramePr>
        <p:xfrm>
          <a:off x="612617" y="1630363"/>
          <a:ext cx="10957711" cy="2560637"/>
        </p:xfrm>
        <a:graphic>
          <a:graphicData uri="http://schemas.openxmlformats.org/drawingml/2006/table">
            <a:tbl>
              <a:tblPr/>
              <a:tblGrid>
                <a:gridCol w="10957711"/>
              </a:tblGrid>
              <a:tr h="2560637">
                <a:tc>
                  <a:txBody>
                    <a:bodyPr/>
                    <a:lstStyle/>
                    <a:p>
                      <a:pPr indent="267970" algn="l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ea typeface="宋体"/>
                          <a:cs typeface="Times New Roman"/>
                        </a:rPr>
                        <a:t>依赖倒转原则：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高层模块不应该依赖低层模块，它们都应该依赖抽象。</a:t>
                      </a:r>
                      <a:r>
                        <a:rPr lang="zh-CN" sz="2400" b="1" kern="100" dirty="0">
                          <a:solidFill>
                            <a:srgbClr val="EC7328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抽象不应该依赖于细节，细节应该依赖于抽象</a:t>
                      </a:r>
                      <a:r>
                        <a:rPr lang="zh-CN" sz="2400" b="1" kern="100" dirty="0" smtClean="0">
                          <a:solidFill>
                            <a:srgbClr val="EC7328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en-US" altLang="zh-CN" sz="2400" b="1" kern="100" dirty="0" smtClean="0">
                        <a:solidFill>
                          <a:srgbClr val="EC7328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7970" algn="l">
                        <a:spcAft>
                          <a:spcPts val="0"/>
                        </a:spcAft>
                      </a:pP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7970" algn="l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Dependency Inversion Principle (DIP): 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High level modules should not depend upon low level modules, both should depend upon abstractions. </a:t>
                      </a:r>
                      <a:r>
                        <a:rPr lang="en-US" sz="2400" b="1" kern="100" dirty="0">
                          <a:solidFill>
                            <a:srgbClr val="EC7328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Abstractions should not depend upon details, details should depend upon abstractions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. 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2994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</a:t>
              </a: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倒转原则</a:t>
              </a: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依赖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倒转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原则分析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依赖倒转原则是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Robert C. Martin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年为“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 Reporter”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所写的专栏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Engineering Notebook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的第三篇，后来加入到他在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年出版的经典著作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《Agile Software Development, Principles, Patterns, and Practices》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一书中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6" descr="image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396" y="3381024"/>
            <a:ext cx="2490254" cy="272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 descr="91080-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558" y="3140031"/>
            <a:ext cx="2445190" cy="320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55093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</a:t>
              </a: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倒转原则</a:t>
              </a: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依赖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倒转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原则分析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在程序代码中传递参数时或在关联关系中，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尽量引用层次高的抽象层类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，即使用接口和抽象类进行变量类型声明、参数类型声明、方法返回类型声明，以及数据类型的转换等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在程序中尽量使用抽象层进行编程，而将具体类写在配置文件中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针对抽象层编程，将具体类的对象通过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(Dependency Injection, DI)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的方式注入到其他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构造注入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设值注入（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注入）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接口注入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709166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</a:t>
              </a: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倒转原则</a:t>
              </a: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依赖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倒转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原则实例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实例说明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某系统提供一个数据转换模块，可以将来自不同数据源的数据转换成多种格式，如可以转换来自数据库的数据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DatabaseSource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、也可以转换来自文本文件的数据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TextSource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，转换后的格式可以是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XMLTransformer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、也可以是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XLS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XLSTransformer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255" y="4215897"/>
            <a:ext cx="65817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45718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</a:t>
              </a: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倒转原则</a:t>
              </a: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依赖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倒转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原则实例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实例说明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由于需求的变化，该系统可能需要增加新的数据源或者新的文件格式，每增加一个新的类型的数据源或者新的类型的文件格式，客户类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MainClass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都需要修改源代码，以便使用新的类，但违背了开闭原则。现使用依赖倒转原则对其进行重构。 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99717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</a:t>
              </a: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倒转原则</a:t>
              </a: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依赖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倒转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原则实例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实例解析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895" y="1397290"/>
            <a:ext cx="7732202" cy="538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728927" y="2634558"/>
            <a:ext cx="2308294" cy="369155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4774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接口隔离原则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接口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隔离原则定义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45400"/>
              </p:ext>
            </p:extLst>
          </p:nvPr>
        </p:nvGraphicFramePr>
        <p:xfrm>
          <a:off x="569614" y="1752600"/>
          <a:ext cx="10267384" cy="1463675"/>
        </p:xfrm>
        <a:graphic>
          <a:graphicData uri="http://schemas.openxmlformats.org/drawingml/2006/table">
            <a:tbl>
              <a:tblPr/>
              <a:tblGrid>
                <a:gridCol w="10267384"/>
              </a:tblGrid>
              <a:tr h="1463675">
                <a:tc>
                  <a:txBody>
                    <a:bodyPr/>
                    <a:lstStyle/>
                    <a:p>
                      <a:pPr indent="267970" algn="l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ea typeface="宋体"/>
                          <a:cs typeface="Times New Roman"/>
                        </a:rPr>
                        <a:t>接口隔离原则：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客户端</a:t>
                      </a:r>
                      <a:r>
                        <a:rPr lang="zh-CN" sz="2400" b="1" kern="100" dirty="0">
                          <a:solidFill>
                            <a:srgbClr val="EC7328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不应该依赖那些它不需要的接口</a:t>
                      </a:r>
                      <a:r>
                        <a:rPr lang="zh-CN" sz="2400" kern="100" dirty="0" smtClean="0">
                          <a:solidFill>
                            <a:srgbClr val="EC7328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en-US" altLang="zh-CN" sz="2400" kern="100" dirty="0" smtClean="0">
                        <a:solidFill>
                          <a:srgbClr val="EC7328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7970" algn="l">
                        <a:spcAft>
                          <a:spcPts val="0"/>
                        </a:spcAft>
                      </a:pP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7970" algn="l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Interface Segregation Principle (ISP): 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Clients </a:t>
                      </a:r>
                      <a:r>
                        <a:rPr lang="en-US" sz="2400" b="1" kern="100" dirty="0">
                          <a:solidFill>
                            <a:srgbClr val="EC7328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should not be forced to depend upon interfaces that they do not use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.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71453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接口隔离原则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接口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隔离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当一个接口太大时，需要将它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分割成一些更细小的接口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使用该接口的客户端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仅需知道与之相关的方法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每一个接口应该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承担一种相对独立的角色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，不干不该干的事，该干的事都要干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72169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接口隔离原则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接口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隔离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“接口”定义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：一个类型所提供的所有方法特征的集合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。一个接口代表一个角色，每个角色都有它特定的一个接口，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“角色隔离原则”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“接口”定义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：狭义的特定语言的接口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。接口仅仅提供客户端需要的行为，客户端不需要的行为则隐藏起来，应当为客户端提供尽可能小的单独的接口，而不要提供大的总接口，每个接口中只包含一个客户端所需的方法，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“定制服务”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89556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面向对象设计原则概述</a:t>
              </a: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可维护性</a:t>
            </a:r>
            <a:r>
              <a:rPr lang="en-US" altLang="zh-CN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(Maintainability)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：指软件能够被理解、改正、适应及扩展的难易程度</a:t>
            </a:r>
          </a:p>
          <a:p>
            <a:pPr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可复用性</a:t>
            </a:r>
            <a:r>
              <a:rPr lang="en-US" altLang="zh-CN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(Reusability)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：指软件能够被重复使用的难易程度</a:t>
            </a:r>
          </a:p>
          <a:p>
            <a:pPr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面向对象设计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的目标之一在于</a:t>
            </a:r>
            <a:r>
              <a:rPr lang="zh-CN" altLang="en-US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支持可维护性复用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，一方面需要实现设计方案或者源代码的复用，另一方面要确保系统能够易于扩展和修改，具有良好的可维护性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5" descr="91080-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92" y="3504631"/>
            <a:ext cx="2340999" cy="307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20091225-114143-pic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993" y="3659295"/>
            <a:ext cx="2057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671306" y="4823230"/>
            <a:ext cx="2106667" cy="400110"/>
          </a:xfrm>
          <a:prstGeom prst="rect">
            <a:avLst/>
          </a:prstGeom>
          <a:solidFill>
            <a:srgbClr val="DBD9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EC7328"/>
                </a:solidFill>
              </a:rPr>
              <a:t>Robert C.Martin</a:t>
            </a:r>
          </a:p>
        </p:txBody>
      </p:sp>
    </p:spTree>
    <p:extLst>
      <p:ext uri="{BB962C8B-B14F-4D97-AF65-F5344CB8AC3E}">
        <p14:creationId xmlns:p14="http://schemas.microsoft.com/office/powerpoint/2010/main" val="83506200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接口隔离原则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接口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隔离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实例说明</a:t>
            </a: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下图展示了一个拥有多个客户类的系统，在系统中定义了一个巨大的接口（胖接口）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AbstractService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来服务所有的客户类。可以使用接口隔离原则对其进行重构。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43" y="3774148"/>
            <a:ext cx="8815388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78644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接口隔离原则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接口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隔离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实例解析</a:t>
            </a:r>
            <a:endParaRPr lang="zh-CN" altLang="en-US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61" y="2357547"/>
            <a:ext cx="9737758" cy="291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80148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合成复用原则</a:t>
              </a: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合成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复用原则定义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复用原则又称为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聚合复用原则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(Composition/ Aggregate Reuse Principle, CARP)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54215"/>
              </p:ext>
            </p:extLst>
          </p:nvPr>
        </p:nvGraphicFramePr>
        <p:xfrm>
          <a:off x="728803" y="2794505"/>
          <a:ext cx="10289263" cy="1463040"/>
        </p:xfrm>
        <a:graphic>
          <a:graphicData uri="http://schemas.openxmlformats.org/drawingml/2006/table">
            <a:tbl>
              <a:tblPr/>
              <a:tblGrid>
                <a:gridCol w="10289263"/>
              </a:tblGrid>
              <a:tr h="0">
                <a:tc>
                  <a:txBody>
                    <a:bodyPr/>
                    <a:lstStyle/>
                    <a:p>
                      <a:pPr indent="262255" algn="l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ea typeface="宋体"/>
                          <a:cs typeface="Times New Roman"/>
                        </a:rPr>
                        <a:t>合成复用原则：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优先</a:t>
                      </a:r>
                      <a:r>
                        <a:rPr lang="zh-CN" sz="2400" b="1" kern="100" dirty="0">
                          <a:solidFill>
                            <a:srgbClr val="EC7328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使用对象组合</a:t>
                      </a:r>
                      <a:r>
                        <a:rPr lang="zh-CN" sz="2400" kern="100" dirty="0">
                          <a:solidFill>
                            <a:srgbClr val="EC7328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zh-CN" sz="2400" b="1" kern="100" dirty="0">
                          <a:solidFill>
                            <a:srgbClr val="EC7328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而不是继承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来达到</a:t>
                      </a:r>
                      <a:r>
                        <a:rPr lang="zh-CN" sz="2400" b="1" kern="100" dirty="0">
                          <a:solidFill>
                            <a:srgbClr val="EC7328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复用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的目的</a:t>
                      </a:r>
                      <a:r>
                        <a:rPr lang="zh-CN" sz="2400" kern="100" dirty="0" smtClean="0"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en-US" altLang="zh-CN" sz="24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l">
                        <a:spcAft>
                          <a:spcPts val="0"/>
                        </a:spcAft>
                      </a:pP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l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Composite Reuse Principle (CRP)</a:t>
                      </a:r>
                      <a:r>
                        <a:rPr lang="zh-CN" sz="2400" b="1" kern="100" dirty="0"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2400" b="1" kern="100" dirty="0">
                          <a:solidFill>
                            <a:srgbClr val="EC7328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Favor composition</a:t>
                      </a:r>
                      <a:r>
                        <a:rPr lang="en-US" sz="2400" kern="100" dirty="0">
                          <a:solidFill>
                            <a:srgbClr val="EC7328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of objects </a:t>
                      </a:r>
                      <a:r>
                        <a:rPr lang="en-US" sz="2400" b="1" kern="100" dirty="0">
                          <a:solidFill>
                            <a:srgbClr val="EC7328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over</a:t>
                      </a:r>
                      <a:r>
                        <a:rPr lang="en-US" sz="2400" kern="100" dirty="0">
                          <a:solidFill>
                            <a:srgbClr val="EC7328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2400" b="1" kern="100" dirty="0">
                          <a:solidFill>
                            <a:srgbClr val="EC7328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inheritance</a:t>
                      </a:r>
                      <a:r>
                        <a:rPr lang="en-US" sz="2400" kern="100" dirty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as a </a:t>
                      </a:r>
                      <a:r>
                        <a:rPr lang="en-US" sz="2400" b="1" kern="100" dirty="0">
                          <a:solidFill>
                            <a:srgbClr val="EC7328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reuse</a:t>
                      </a:r>
                      <a:r>
                        <a:rPr lang="en-US" sz="2400" kern="100" dirty="0">
                          <a:solidFill>
                            <a:srgbClr val="EC7328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mechanism.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4056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合成复用原则</a:t>
              </a: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合成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合成复用原则就是在一个新的对象里通过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关联关系（包括组合关系和聚合关系）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来使用一些已有的对象，使之成为新对象的一部分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新对象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通过委派调用已有对象的方法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达到复用功能的目的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复用时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要尽量使用组合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聚合关系（关联关系），少用继承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46246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合成复用原则</a:t>
              </a: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合成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继承复用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：实现简单，易于扩展。破坏系统的封装性；从基类继承而来的实现是静态的，不可能在运行时发生改变，没有足够的灵活性；只能在有限的环境中使用。（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“白箱”复用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聚合复用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：耦合度相对较低，有选择性地调用成员对象的操作；可以在运行时动态进行，新对象可以动态地引用与成员对象类型相同的其他对象。（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“黑箱”复用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64066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合成复用原则</a:t>
              </a: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合成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原则实例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实例说明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某教学管理系统部分数据库访问类设计如图所示：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12" y="2992926"/>
            <a:ext cx="7704137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708149" y="2916726"/>
            <a:ext cx="3429000" cy="1219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6787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合成复用原则</a:t>
              </a: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合成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原则实例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实例说明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如果需要更换数据库连接方式，如原来采用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连接数据库，现在采用数据库连接池连接，则需要修改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DBUtil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类源代码。如果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StudentDAO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连接，但是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TeacherDAO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采用连接池连接，则需要增加一个新的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DBUtil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类，并修改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StudentDAO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TeacherDAO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的源代码，使之继承新的数据库连接类，这将违背开闭原则，系统扩展性较差。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现使用合成复用原则对其进行重构。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771545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合成复用原则</a:t>
              </a: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合成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原则实例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实例解析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86" y="2053260"/>
            <a:ext cx="9273043" cy="426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11516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迪米特法则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迪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米特法则定义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米特法则又称为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最少知识原则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(Least Knowledge Principle, LKP)</a:t>
            </a:r>
            <a:endParaRPr lang="zh-CN" altLang="en-US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43591"/>
              </p:ext>
            </p:extLst>
          </p:nvPr>
        </p:nvGraphicFramePr>
        <p:xfrm>
          <a:off x="485869" y="2461501"/>
          <a:ext cx="10468824" cy="2353027"/>
        </p:xfrm>
        <a:graphic>
          <a:graphicData uri="http://schemas.openxmlformats.org/drawingml/2006/table">
            <a:tbl>
              <a:tblPr/>
              <a:tblGrid>
                <a:gridCol w="10468824"/>
              </a:tblGrid>
              <a:tr h="2353027">
                <a:tc>
                  <a:txBody>
                    <a:bodyPr/>
                    <a:lstStyle/>
                    <a:p>
                      <a:pPr indent="262255" algn="l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ea typeface="宋体"/>
                          <a:cs typeface="Times New Roman"/>
                        </a:rPr>
                        <a:t>迪米特法则：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每一个软件单位对其他的单位都只有</a:t>
                      </a:r>
                      <a:r>
                        <a:rPr lang="zh-CN" sz="2400" b="1" kern="100" dirty="0">
                          <a:solidFill>
                            <a:srgbClr val="EC7328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最少的知识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，而且局限于那些与本单位密切相关的软件单位</a:t>
                      </a:r>
                      <a:r>
                        <a:rPr lang="zh-CN" sz="2400" kern="100" dirty="0" smtClean="0"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en-US" altLang="zh-CN" sz="24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l">
                        <a:spcAft>
                          <a:spcPts val="0"/>
                        </a:spcAft>
                      </a:pP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l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Law of Demeter (</a:t>
                      </a:r>
                      <a:r>
                        <a:rPr lang="en-US" sz="2400" b="1" kern="100" dirty="0" err="1">
                          <a:latin typeface="Times New Roman"/>
                          <a:ea typeface="宋体"/>
                          <a:cs typeface="Times New Roman"/>
                        </a:rPr>
                        <a:t>LoD</a:t>
                      </a: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): 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Each unit should have </a:t>
                      </a:r>
                      <a:r>
                        <a:rPr lang="en-US" sz="2400" b="1" kern="100" dirty="0">
                          <a:solidFill>
                            <a:srgbClr val="EC7328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only limited knowledge</a:t>
                      </a:r>
                      <a:r>
                        <a:rPr lang="en-US" sz="2400" kern="100" dirty="0">
                          <a:solidFill>
                            <a:srgbClr val="EC7328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about other units: only units "closely" related to the current unit.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90843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迪米特法则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迪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米特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法则分析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迪米特法则来自于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年美国东北大学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(Northeastern University)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一个名为“</a:t>
            </a:r>
            <a:r>
              <a:rPr lang="en-US" altLang="zh-CN" sz="2400" b="1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Demeter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的研究项目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迪米特法则要求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一个软件实体应当尽可能少地与其他实体发生相互作用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应用迪米特法则可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降低系统的耦合度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，使类与类之间保持松散的耦合关系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78977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面向对象设计原则概述</a:t>
              </a: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面向对象设计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原则为</a:t>
            </a:r>
            <a:r>
              <a:rPr lang="zh-CN" altLang="en-US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支持可维护性复用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而诞生</a:t>
            </a:r>
          </a:p>
          <a:p>
            <a:pPr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指导性</a:t>
            </a:r>
            <a:r>
              <a:rPr lang="zh-CN" altLang="en-US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，非强制性原则</a:t>
            </a:r>
          </a:p>
          <a:p>
            <a:pPr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一个设计模式都符合一个或多个面向对象设计原则，面向对象设计原则是</a:t>
            </a:r>
            <a:r>
              <a:rPr lang="zh-CN" altLang="en-US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用于评价一个设计模式的使用效果的重要指标之一</a:t>
            </a:r>
          </a:p>
          <a:p>
            <a:pPr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4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162" y="3981101"/>
            <a:ext cx="3205163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1857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迪米特法则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迪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米特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法则分析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迪米特法则要求在设计系统时，应该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尽量减少对象之间的交互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如果两个对象之间不必彼此直接通信，那么这两个对象就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不应该发生任何直接的相互作用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如果其中一个对象需要调用另一个对象的方法，可以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通过“第三者”转发这个调用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引入一个合理的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“第三者”（中间类）来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降低现有对象之间的耦合度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2719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迪米特法则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迪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米特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法则实例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实例说明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某系统界面类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Form2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等类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与数据访问类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DAO2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等类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之间的调用关系较为复杂，如图所示：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643" y="3218786"/>
            <a:ext cx="7991000" cy="288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84968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迪米特法则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迪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米特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法则实例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实例解析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31" y="2204106"/>
            <a:ext cx="9034122" cy="390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47906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56D209E-5EF8-4144-9EC7-21F7888775CA}"/>
              </a:ext>
            </a:extLst>
          </p:cNvPr>
          <p:cNvSpPr txBox="1"/>
          <p:nvPr/>
        </p:nvSpPr>
        <p:spPr>
          <a:xfrm>
            <a:off x="3717026" y="2225667"/>
            <a:ext cx="5324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C73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C73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64289" y="633780"/>
            <a:ext cx="947054" cy="32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112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面向对象设计原则概述</a:t>
              </a: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3742"/>
              </p:ext>
            </p:extLst>
          </p:nvPr>
        </p:nvGraphicFramePr>
        <p:xfrm>
          <a:off x="779351" y="869132"/>
          <a:ext cx="9786043" cy="5628960"/>
        </p:xfrm>
        <a:graphic>
          <a:graphicData uri="http://schemas.openxmlformats.org/drawingml/2006/table">
            <a:tbl>
              <a:tblPr/>
              <a:tblGrid>
                <a:gridCol w="2298826"/>
                <a:gridCol w="5658416"/>
                <a:gridCol w="1828801"/>
              </a:tblGrid>
              <a:tr h="266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设计原则名称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定</a:t>
                      </a:r>
                      <a:r>
                        <a:rPr lang="en-US" sz="2000" b="1" kern="100" dirty="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义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使用频率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798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="1" kern="100" dirty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单一职责原则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(Single Responsibility Principle, SRP)</a:t>
                      </a:r>
                      <a:endParaRPr lang="zh-CN" sz="1700" b="1" kern="100" dirty="0">
                        <a:solidFill>
                          <a:srgbClr val="0070C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="1" kern="100" dirty="0">
                          <a:latin typeface="Times New Roman"/>
                          <a:ea typeface="宋体"/>
                          <a:cs typeface="Times New Roman"/>
                        </a:rPr>
                        <a:t>一个对象应该只包含单一的职责，并且该职责被完整地封装在一个类</a:t>
                      </a:r>
                      <a:r>
                        <a:rPr lang="zh-CN" sz="17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中</a:t>
                      </a:r>
                      <a:endParaRPr lang="zh-CN" sz="17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★★★★☆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98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="1" kern="100" dirty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开闭原则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(Open-Closed Principle, OCP)</a:t>
                      </a:r>
                      <a:endParaRPr lang="zh-CN" sz="1700" b="1" kern="100" dirty="0">
                        <a:solidFill>
                          <a:srgbClr val="0070C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="1" kern="100" dirty="0">
                          <a:latin typeface="Times New Roman"/>
                          <a:ea typeface="宋体"/>
                          <a:cs typeface="Times New Roman"/>
                        </a:rPr>
                        <a:t>软件实体应当对扩展开放，对修改</a:t>
                      </a:r>
                      <a:r>
                        <a:rPr lang="zh-CN" sz="17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关闭</a:t>
                      </a:r>
                      <a:endParaRPr lang="zh-CN" sz="17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★★★★★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98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="1" kern="100" dirty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里氏代换原则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700" b="1" kern="100" dirty="0" err="1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Liskov</a:t>
                      </a:r>
                      <a:r>
                        <a:rPr lang="en-US" sz="1700" b="1" kern="100" dirty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Substitution Principle, LSP)</a:t>
                      </a:r>
                      <a:endParaRPr lang="zh-CN" sz="1700" b="1" kern="100" dirty="0">
                        <a:solidFill>
                          <a:srgbClr val="0070C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="1" kern="100" dirty="0">
                          <a:latin typeface="Times New Roman"/>
                          <a:ea typeface="宋体"/>
                          <a:cs typeface="Times New Roman"/>
                        </a:rPr>
                        <a:t>所有引用基类的地方必须能透明地使用其子类的</a:t>
                      </a:r>
                      <a:r>
                        <a:rPr lang="zh-CN" sz="17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对象</a:t>
                      </a:r>
                      <a:endParaRPr lang="zh-CN" sz="17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★★★★★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98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="1" kern="100" dirty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依赖倒转原则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(Dependence Inversion Principle, DIP)</a:t>
                      </a:r>
                      <a:endParaRPr lang="zh-CN" sz="1700" b="1" kern="100" dirty="0">
                        <a:solidFill>
                          <a:srgbClr val="0070C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700" b="1" kern="100" dirty="0">
                          <a:latin typeface="Times New Roman"/>
                          <a:ea typeface="宋体"/>
                          <a:cs typeface="Times New Roman"/>
                        </a:rPr>
                        <a:t>高层模块不应该依赖低层模块，它们都应该依赖抽象。抽象不应该依赖于细节，细节应该依赖于</a:t>
                      </a:r>
                      <a:r>
                        <a:rPr lang="zh-CN" sz="17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抽象</a:t>
                      </a:r>
                      <a:endParaRPr lang="zh-CN" sz="17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★★★★★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98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="1" kern="100" dirty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接口隔离原则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(Interface Segregation Principle, ISP)</a:t>
                      </a:r>
                      <a:endParaRPr lang="zh-CN" sz="1700" b="1" kern="100" dirty="0">
                        <a:solidFill>
                          <a:srgbClr val="0070C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="1" kern="100" dirty="0">
                          <a:latin typeface="Times New Roman"/>
                          <a:ea typeface="宋体"/>
                          <a:cs typeface="Times New Roman"/>
                        </a:rPr>
                        <a:t>客户端不应该依赖那些它不需要的</a:t>
                      </a:r>
                      <a:r>
                        <a:rPr lang="zh-CN" sz="17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接口</a:t>
                      </a:r>
                      <a:endParaRPr lang="zh-CN" sz="17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★★☆☆☆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98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="1" kern="100" dirty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合成复用原则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(Composite Reuse Principle, CRP)</a:t>
                      </a:r>
                      <a:endParaRPr lang="zh-CN" sz="1700" b="1" kern="100" dirty="0">
                        <a:solidFill>
                          <a:srgbClr val="0070C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="1" kern="100" dirty="0">
                          <a:latin typeface="Times New Roman"/>
                          <a:ea typeface="宋体"/>
                          <a:cs typeface="Times New Roman"/>
                        </a:rPr>
                        <a:t>优先使用对象组合，而不是继承来达到复用的</a:t>
                      </a:r>
                      <a:r>
                        <a:rPr lang="zh-CN" sz="17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目的</a:t>
                      </a:r>
                      <a:endParaRPr lang="zh-CN" sz="17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★★★★☆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4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="1" kern="100" dirty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迪米特法则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(Law of Demeter, </a:t>
                      </a:r>
                      <a:r>
                        <a:rPr lang="en-US" sz="1700" b="1" kern="100" dirty="0" err="1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LoD</a:t>
                      </a:r>
                      <a:r>
                        <a:rPr lang="en-US" sz="1700" b="1" kern="100" dirty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700" b="1" kern="100" dirty="0">
                        <a:solidFill>
                          <a:srgbClr val="0070C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="1" kern="100" dirty="0">
                          <a:latin typeface="Times New Roman"/>
                          <a:ea typeface="宋体"/>
                          <a:cs typeface="Times New Roman"/>
                        </a:rPr>
                        <a:t>每一个软件单位对其他的单位都只有最少的知识，而且局限于那些与本单位密切相关的软件</a:t>
                      </a:r>
                      <a:r>
                        <a:rPr lang="zh-CN" sz="17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单位</a:t>
                      </a:r>
                      <a:endParaRPr lang="zh-CN" sz="17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★★★☆☆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81457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单一职责原则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单一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职责原则定义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单一职责原则是最简单的面向对象设计原则，用于控制类的粒度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就一个类而言，应该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仅有一个引起它变化的原因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There should never be more than 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 reason for a class to change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893358"/>
              </p:ext>
            </p:extLst>
          </p:nvPr>
        </p:nvGraphicFramePr>
        <p:xfrm>
          <a:off x="569614" y="2052877"/>
          <a:ext cx="11181784" cy="2193925"/>
        </p:xfrm>
        <a:graphic>
          <a:graphicData uri="http://schemas.openxmlformats.org/drawingml/2006/table">
            <a:tbl>
              <a:tblPr/>
              <a:tblGrid>
                <a:gridCol w="11181784"/>
              </a:tblGrid>
              <a:tr h="2193925">
                <a:tc>
                  <a:txBody>
                    <a:bodyPr/>
                    <a:lstStyle/>
                    <a:p>
                      <a:pPr indent="262255" algn="l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ea typeface="宋体"/>
                          <a:cs typeface="Times New Roman"/>
                        </a:rPr>
                        <a:t>单一职责原则：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一个对象应该</a:t>
                      </a:r>
                      <a:r>
                        <a:rPr lang="zh-CN" sz="2400" b="1" kern="100" dirty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只包含单一的职责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，并且该职责被完整地封装在一个类中</a:t>
                      </a:r>
                      <a:r>
                        <a:rPr lang="zh-CN" sz="2400" kern="100" dirty="0" smtClean="0"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en-US" altLang="zh-CN" sz="24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l">
                        <a:spcAft>
                          <a:spcPts val="0"/>
                        </a:spcAft>
                      </a:pP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l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Single Responsibility Principle (SRP): 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Every object should have </a:t>
                      </a:r>
                      <a:r>
                        <a:rPr lang="en-US" sz="2400" b="1" kern="100" dirty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 single responsibility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, and that responsibility should be entirely encapsulated by the class. 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52888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单一职责原则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单一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职责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原则分析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一个类（大到模块，小到方法）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承担的职责越多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被复用的可能性就越小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当一个职责变化时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，可能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会影响其他职责的运作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将这些职责进行分离，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将不同的职责封装在不同的类中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将不同的变化原因封装在不同的类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单一职责原则是实现高内聚、低耦合的指导方针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23297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单一职责原则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单一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职责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原则实例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实例说明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某基于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系统的“登录功能”通过如下登录类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(Login)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使用单一职责原则对其进行重构。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247" y="2552694"/>
            <a:ext cx="4751792" cy="269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34760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单一职责原则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单一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职责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原则实例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实例解析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487" y="2017331"/>
            <a:ext cx="7158273" cy="46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84681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</TotalTime>
  <Words>2691</Words>
  <Application>Microsoft Office PowerPoint</Application>
  <PresentationFormat>宽屏</PresentationFormat>
  <Paragraphs>399</Paragraphs>
  <Slides>43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等线</vt:lpstr>
      <vt:lpstr>等线 Light</vt:lpstr>
      <vt:lpstr>华文中宋</vt:lpstr>
      <vt:lpstr>宋体</vt:lpstr>
      <vt:lpstr>微软雅黑</vt:lpstr>
      <vt:lpstr>Arial</vt:lpstr>
      <vt:lpstr>Times New Roman</vt:lpstr>
      <vt:lpstr>Wingdings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Yun</dc:creator>
  <cp:lastModifiedBy>未定义</cp:lastModifiedBy>
  <cp:revision>525</cp:revision>
  <dcterms:created xsi:type="dcterms:W3CDTF">2018-05-21T14:26:42Z</dcterms:created>
  <dcterms:modified xsi:type="dcterms:W3CDTF">2018-11-15T12:14:57Z</dcterms:modified>
</cp:coreProperties>
</file>