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368" r:id="rId4"/>
    <p:sldId id="303" r:id="rId5"/>
    <p:sldId id="367" r:id="rId6"/>
    <p:sldId id="383" r:id="rId7"/>
    <p:sldId id="380" r:id="rId8"/>
    <p:sldId id="366" r:id="rId9"/>
    <p:sldId id="393" r:id="rId10"/>
    <p:sldId id="372" r:id="rId11"/>
    <p:sldId id="385" r:id="rId12"/>
    <p:sldId id="394" r:id="rId13"/>
    <p:sldId id="370" r:id="rId14"/>
    <p:sldId id="374" r:id="rId15"/>
    <p:sldId id="375" r:id="rId16"/>
    <p:sldId id="376" r:id="rId17"/>
    <p:sldId id="392" r:id="rId18"/>
    <p:sldId id="391" r:id="rId19"/>
    <p:sldId id="3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328"/>
    <a:srgbClr val="44B3BE"/>
    <a:srgbClr val="47B3BF"/>
    <a:srgbClr val="F9F9F9"/>
    <a:srgbClr val="4DB7C2"/>
    <a:srgbClr val="1671BA"/>
    <a:srgbClr val="0070C0"/>
    <a:srgbClr val="137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9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7F4F9-7204-43E8-BDDE-62AA68893174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00D9-6A00-4FA7-9A7C-27C4EF7C1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200D9-6A00-4FA7-9A7C-27C4EF7C17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9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45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38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67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17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70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08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515057-BA71-420C-87ED-8ACB30C87B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B09BA2C-1F85-4ABD-9FBC-9B4EB39C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F676C59-B1F3-4D20-975C-E3671202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2E6DB8-3AB9-427F-BCCB-EC2946C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5367258-E882-4F17-AC22-873B97E6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0A2C93-2A6B-4812-AF89-A4F4ED9F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548BFD-4D2F-4929-AA6F-6981E79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C5CCEC6-C93D-4FE3-8B24-9E98919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E72CBB4-ACCB-4AC9-A502-0D11D6D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FE9E48-0920-48E2-8382-2EA2F164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6EA7290-4B51-4C64-9B03-1D324162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D7D0EAC-4CF2-451B-B5AB-6995E82FA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5CA4E7A-A0A4-47AE-9F72-DE2D9EDC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ECADAC3-6089-49D1-BC32-1087EB57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9F19D4-FB09-4961-BED7-1B2ADF1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EA27294-1F20-438E-BBC8-99A7A9F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848DF4C-51B2-438F-A0D4-93B78E17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316E697B-0C6E-4726-B418-C539F2894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9E79D7-34E0-4C76-8087-7CDCE66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474B4EC-BCFA-4468-AB8A-57B7CF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35F7683-D0B1-4CA2-A598-CB13C6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53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25F1E5-AA85-452A-B07F-CF269D00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1E3B438-62AA-4109-8EA9-291B285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567647-9196-4060-B447-CE2999B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53F3CF0-949E-48E0-B3C9-F555D6B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64FA65E-BBBD-427C-8716-ABC2EBA9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5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798BF85-4CE6-4833-838A-DA40A42F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88FB37D-6861-4F4F-B213-7C8336E2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8FA4A73-D893-498C-A49F-8CDBD57C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8DD53C7-74E9-4AB8-A5F2-7B5743F0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BA1C1FE-A350-4CFF-A0EE-BFDC935D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3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D028DF5-A125-4C5C-9F76-216CFA8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7E95CB-7EF3-4571-ACDB-6268C4281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C6705926-3610-45E3-831F-ED297B22C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48F26E5-0BCD-4C31-97E2-65D13CB0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F4D42BA-F801-4D24-985E-D0BFF667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3F7B1B3-E20B-41DB-8BDD-4BF9BB38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11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5C2ECD-C22E-4589-BBF0-66BAF77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32DB78-93D9-4920-9D2F-6CA75B9F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31F0CF6-4AD5-4248-95D7-519BC7574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FF146F5-2846-4713-9023-D52F3DE8C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1BC892B-FCAA-4B21-997B-094EB774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6DF9937-55B0-4D3D-8820-F5E7A924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168B3FF-60D2-4B65-9221-760966A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87B729BC-EA9E-4C10-B52E-00D4CA83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9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7B4EB7-27D0-496A-8DFB-981A3AAA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8F1F93B-6AE5-4F13-BEB5-FB6687E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D837AF8-CF43-4A6E-84D8-0C9F64B0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4CC05BB-6891-4A3E-B6D6-9545CEE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65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5BF5525-B316-413F-AC9B-C1B4DB93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1F14B26-5712-4DCB-8DA7-FEBD775A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BACED20-8D10-472A-B5A8-1872683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0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213F46-CC30-4A24-B173-C966AAB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6488EDE-17AB-4F9F-A3EC-3C30A775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6003DA-3B6D-41C1-B9CF-7221F797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EC9D215-03C4-498A-8040-6D5D562F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F7E991F-D4D8-44A7-8AB1-C2AAF8F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DB53CE7-25BF-47F2-BE59-A46E6079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3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62D8DCD-EB6D-4209-8919-F1A31836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624145-3AD6-459A-9F5B-A473731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D4776C5-C3F7-496D-A33B-80CDD4CC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9D49C4-5C12-4202-980B-198F08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26E9845-E41A-4488-BDCF-6D72BA7A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84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991D11-28D8-4A10-9C87-33ABDA8F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34C0B5F-8D8A-4B0B-BEA9-9BBDCEDA8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315E4D-D88C-49A7-A110-2639F5FFE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DC2FD09-6E70-4F2A-A298-93B03E6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C685A5-A440-4B8D-9B48-84325757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E4FC961-E056-442B-B90A-DC4C34B7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06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1356B0-F2AC-4491-A5B9-648543A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4869257-8A93-4BF1-B827-7315E8D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1426952-7151-4E0B-9C39-2A27988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50F8C2E-845C-40E1-8484-5CD10C3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157B9F-A827-4B90-8C95-F14A07A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37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D5AE3B0-2A3E-4B70-BE9D-AFDDE5402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A6EA2A5-7586-40B8-A50D-79D53E39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03BBFA4-2A69-4EC3-9A10-8F54044F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22E2F8A-0B3A-4901-B081-8FA17E76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117F4D9-64E9-4A3F-B6A2-C00A152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6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CFF41C-5074-4772-BE94-4B4100C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352E31F-4068-4E70-8DBB-BDA8E816A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B11046B-913D-4BE4-BD5A-A97D0443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2696E38-7060-4D6C-8984-6F2A0FA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1621D80-53D7-466F-ADF9-86940DA7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4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EDC37-2772-4BDB-AC13-94E68256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23EF74F-C9E1-4C8F-BA0A-3B5CAD36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BB25115-3067-45D7-A521-35B7B9FC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6F68B4A-5EBA-407F-9A4B-2321526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3AFF913-17B5-43EC-A8EE-BB97B10A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46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D8C4F9-31C1-4010-AD68-ADB5E123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DB31E2A-4BE6-433E-81D3-72E020CF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E63942-278A-4028-B43D-AD360897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A846AF-EBC8-4D9C-BEEF-14C2C8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FF71166-5DC9-4436-A57C-D8D3A1D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60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AD414A-0A66-44B4-9CE7-62CAD50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A62C102-1F3D-4459-AF56-8DEA1F97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C97777-48D0-422F-9333-ED12CEF42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B536B72-2E91-481B-9C63-1E24B18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064A22-4436-492B-AF0D-27B32AD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E8A38BF-D632-4FFB-9D52-8AB0A5B2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41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05C15C-28EA-458C-BB61-C278D416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05C8B0D-0AB5-48DD-9B12-72C19521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8E1330BE-B250-4B63-8569-FC6B9B80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0F5E2EA-7ACB-48D2-8C53-4995F813B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A924CC3-3794-42C6-BDE4-352AF4045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757DA1C-1E0A-449B-BF93-A01381D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A750271-25A4-4388-B15F-E37E26F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E09B28A2-B373-46B5-AE84-5B4243F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0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FA46F7-523F-4FB0-8CEF-8AFB658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157FA6CD-BFF1-499C-8BD8-3BFB559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51E4CAB0-812E-4A94-A4F7-1AD978C9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D5FE971-C967-430E-81AB-C4709599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2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3BBD10F-3614-4C34-8C97-492E09E4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07386175-EF64-4393-8793-E4CD85BC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0604B7D-46E3-4E39-A5C7-67E587B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21BECB-08AB-4467-BBB1-E4EFA149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127E639-9C04-4DC2-B118-932E28C6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26FC06-181F-46AB-A39A-87D0BEB8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5B27B72-7CF4-4180-BF22-C78E5EA0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ED7DF95-9ACD-4332-AF72-8072F83A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94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4401A1C-4593-4829-8607-BA3B1786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E011D5-C817-4239-9D5D-0B0A5174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DC1362F-F249-426B-8405-0D10546D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6747E8E-B829-41C7-8037-1713423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5A6DE87-6A88-4D21-8DF0-25BC2241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9C1F713-4285-440E-84FE-12ABA88B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2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349C1D3-16A7-49AD-BC77-CE978D07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E9B3D6C-5E3F-4500-9AC6-D82D0B74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3D9403E-B3FA-4BCD-A5AA-165E8DAE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706D1A1-6FDB-472D-98C0-2E34E60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CDC5D53-1E7E-460D-9CAC-00DC1D61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C31BC5A-3B56-4F0F-9768-865F8A2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50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006751-C435-40CC-9363-7219420B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AAF5BA8-7580-4F45-A135-37ED5CE9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D4D87B1-7B5E-4995-BF95-AF90E034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9F529C0-2D83-4ED0-8479-E2F72677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E4B1CED-DD16-4B7A-8ECF-85D0F037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46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5351920A-489F-4767-A271-5D27EF3CC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80C3A2A-DF8E-47C7-A431-4AC9F1D1E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BE9182-8BA8-4608-A098-65A3FF4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76ACDC4-6715-4CB0-9576-A7AFADC6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2AD478F-A86E-4A89-8DBB-4E008CB7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79B5A7C-FEEA-43AA-9D35-28F08EFE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D74D922-8605-489F-A7EE-117763BA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DF66148-BC89-4A56-B3BB-A77CA7AF0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B9B945E-75C9-403A-B569-DA59CE6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187057D-0AA6-4D7E-8C8D-EF43565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80A0115-C054-444F-8FDC-47EFB0D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0B7B2A2-E54C-4637-BC06-CC3B742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A44BDB-725E-45A0-8771-FE8239B7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6CCD5650-2445-4BC7-8CB1-4840F1ED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0715D93-FCEF-4C37-8075-11BF993D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18C6159E-3FC3-4DE2-82AA-26B9FA92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A119C0C-DAC6-4863-8CA7-D317A0C5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103563A-6832-45AF-97E0-11B90312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6A72C81-AF86-4400-A8D4-E61324EA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78245B-2A8E-4BEE-8A4E-14265B8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7589635-1E61-489F-BAA3-0DFD9806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F8E7C45-3E6D-4093-855D-161B1F4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B2C7D3-283E-4587-8C23-412E89AE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B28D9AB-F3A2-4A69-947C-8B7BA009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B71652B-E2B2-4201-B322-816EE297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6EBCF971-C3A9-410D-9AF7-BB5E45D6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933DCE-B736-423B-93B5-497C9114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A1E86B7-8110-48CE-A599-E99125C2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1D09E47-889B-4518-ADC6-51BF2ACC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DDF8F7-1AA8-4471-842C-F3C675E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83A8B9-ECA6-4C93-B6C8-7E3020A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5B7645-2716-4AA0-8D31-458B378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32479CE-187F-4520-B50A-490B4AA0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04B73BA-D6C4-4004-AA4E-84F425999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E64F2BB3-D74D-4229-BC06-FC18A002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3B3C1A0-E47A-43D7-B66E-E38735FD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4D5EE6E-59DB-4735-9EA6-A2572A4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5976A12-D5DB-4C13-9571-BEB2400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6C285D0-9E37-4AA4-A2E0-998AFF3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CB2C99D-E2F1-47F7-923D-C4E6B103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93FACE-E22F-4496-9F30-C65B106A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149E-AA64-4625-B0D4-CA866AF269E9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BF61B98-4836-4626-ABA3-CC61A1B7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9EBA5A0-E804-42B7-AFE5-4F05887C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C27C7-508C-4616-AC6F-4602337F004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999DD6D1-ACD6-4400-BEA9-48D486EE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502505-AA2E-415B-BD25-F7506B91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61205AC-CB78-4BFC-B7F6-4DA549E9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D953-8157-4821-A8D6-E29669A9692F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6E94B1-38E9-4822-83A0-C22468DE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56DC384-23DE-4B28-8B83-4828A716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788-EF9E-4E92-99B2-20B4C1631A9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4F26DC0-EB35-4D27-9DCE-B656D3C1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37BFD85-5619-441A-842A-5AE2A5EE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66828DF-3D74-42BA-9B6B-AC1C12B8E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D975-078B-4F50-8DE3-912E5CB9B707}" type="datetimeFigureOut">
              <a:rPr lang="zh-CN" altLang="en-US" smtClean="0"/>
              <a:t>2018-11-17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75D7837-742A-4BF9-8D3D-F740CA4F3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65AB44C-0273-4B66-B4B0-130AB725F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D61F-0862-4304-BA0E-3121EE5558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 b="33501"/>
          <a:stretch>
            <a:fillRect/>
          </a:stretch>
        </p:blipFill>
        <p:spPr bwMode="auto">
          <a:xfrm>
            <a:off x="9956800" y="5081"/>
            <a:ext cx="2235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5" name="平行四边形 4">
            <a:extLst>
              <a:ext uri="{FF2B5EF4-FFF2-40B4-BE49-F238E27FC236}">
                <a16:creationId xmlns="" xmlns:a16="http://schemas.microsoft.com/office/drawing/2014/main" id="{27F24467-A00A-4663-8FE7-1FD8F7F87785}"/>
              </a:ext>
            </a:extLst>
          </p:cNvPr>
          <p:cNvSpPr/>
          <p:nvPr/>
        </p:nvSpPr>
        <p:spPr>
          <a:xfrm>
            <a:off x="7117155" y="5671375"/>
            <a:ext cx="4984310" cy="665362"/>
          </a:xfrm>
          <a:prstGeom prst="parallelogram">
            <a:avLst>
              <a:gd name="adj" fmla="val 101271"/>
            </a:avLst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 伟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480D042-A3D4-4804-AC47-4F7B588AB86B}"/>
              </a:ext>
            </a:extLst>
          </p:cNvPr>
          <p:cNvSpPr/>
          <p:nvPr/>
        </p:nvSpPr>
        <p:spPr>
          <a:xfrm>
            <a:off x="6705086" y="3132498"/>
            <a:ext cx="3472405" cy="1096885"/>
          </a:xfrm>
          <a:prstGeom prst="rect">
            <a:avLst/>
          </a:prstGeom>
          <a:gradFill flip="none" rotWithShape="1">
            <a:gsLst>
              <a:gs pos="0">
                <a:srgbClr val="EC7328"/>
              </a:gs>
              <a:gs pos="100000">
                <a:srgbClr val="EC7328">
                  <a:alpha val="80000"/>
                </a:srgbClr>
              </a:gs>
            </a:gsLst>
            <a:lin ang="0" scaled="1"/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适配器模式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7767" y="1324624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设计模式（第</a:t>
            </a:r>
            <a:r>
              <a:rPr lang="en-US" altLang="zh-CN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5400" b="1" dirty="0" smtClean="0">
                <a:solidFill>
                  <a:srgbClr val="4DB7C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版）</a:t>
            </a:r>
            <a:endParaRPr lang="zh-CN" altLang="en-US" sz="5400" b="1" dirty="0">
              <a:solidFill>
                <a:srgbClr val="4DB7C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048275" y="1324624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96008" y="2334287"/>
            <a:ext cx="584853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1194" y="1004535"/>
            <a:ext cx="128027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典型的对象适配器示例代码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47660"/>
              </p:ext>
            </p:extLst>
          </p:nvPr>
        </p:nvGraphicFramePr>
        <p:xfrm>
          <a:off x="924560" y="2084991"/>
          <a:ext cx="9245600" cy="4023360"/>
        </p:xfrm>
        <a:graphic>
          <a:graphicData uri="http://schemas.openxmlformats.org/drawingml/2006/table">
            <a:tbl>
              <a:tblPr/>
              <a:tblGrid>
                <a:gridCol w="9245600"/>
              </a:tblGrid>
              <a:tr h="30178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Adapter extends Target {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private </a:t>
                      </a:r>
                      <a:r>
                        <a:rPr lang="en-US" altLang="zh-CN" sz="24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altLang="zh-CN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altLang="zh-CN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//</a:t>
                      </a:r>
                      <a:r>
                        <a:rPr lang="zh-CN" altLang="en-US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维持一个对适配者对象的引用</a:t>
                      </a:r>
                    </a:p>
                    <a:p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zh-CN" altLang="en-US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Adapter(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this.adaptee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request() {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400" b="1" kern="1200" dirty="0" err="1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adaptee.specificRequest</a:t>
                      </a:r>
                      <a:r>
                        <a:rPr lang="en-US" altLang="zh-CN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 //</a:t>
                      </a:r>
                      <a:r>
                        <a:rPr lang="zh-CN" altLang="en-US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转发调用</a:t>
                      </a:r>
                    </a:p>
                    <a:p>
                      <a:r>
                        <a:rPr lang="zh-CN" altLang="en-US" sz="2400" b="1" kern="1200" baseline="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b="1" kern="1200" dirty="0" smtClean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8089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仿生机器人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实例说明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现需要设计一个可以模拟各种动物行为的机器人，在机器人中定义了一系列方法，如机器人叫喊方法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cry()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、机器人移动方法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等。如果希望在不修改已有代码的基础上使得机器人能够像狗一样叫，像狗一样跑，使用适配器模式进行系统设计。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2503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仿生机器人：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98" y="2161540"/>
            <a:ext cx="5711739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957660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模式实例与解析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模式实例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仿生机器人：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DesignPatterns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5002039" y="3233202"/>
            <a:ext cx="2160588" cy="809625"/>
            <a:chOff x="2381" y="3283"/>
            <a:chExt cx="1361" cy="510"/>
          </a:xfrm>
        </p:grpSpPr>
        <p:pic>
          <p:nvPicPr>
            <p:cNvPr id="11" name="Picture 6" descr="gif005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283"/>
              <a:ext cx="25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608" y="3505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>
                  <a:solidFill>
                    <a:srgbClr val="44B3BE"/>
                  </a:solidFill>
                  <a:latin typeface="华文行楷" pitchFamily="2" charset="-122"/>
                  <a:ea typeface="华文行楷" pitchFamily="2" charset="-122"/>
                </a:rPr>
                <a:t>演示</a:t>
              </a:r>
              <a:r>
                <a:rPr lang="en-US" altLang="zh-CN" sz="2400" b="1" dirty="0">
                  <a:solidFill>
                    <a:srgbClr val="44B3BE"/>
                  </a:solidFill>
                  <a:latin typeface="Arial"/>
                  <a:ea typeface="华文行楷" pitchFamily="2" charset="-122"/>
                </a:rPr>
                <a:t>……</a:t>
              </a:r>
              <a:endParaRPr lang="en-US" altLang="zh-CN" sz="2400" b="1" dirty="0">
                <a:solidFill>
                  <a:srgbClr val="44B3BE"/>
                </a:solidFill>
                <a:latin typeface="华文行楷" pitchFamily="2" charset="-122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85441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目标类和适配者类解耦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，通过引入一个适配器类来重用现有的适配者类，无须修改原有结构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增加了类的透明性和复用性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，提高了适配者的复用性，同一个适配者类可以在多个不同的系统中复用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灵活性和扩展性非常好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44B3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类适配器模式：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置换一些适配者的方法很方便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47B3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可以把多个不同的适配者适配到同一个目标，还可以适配一个适配者的子类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622664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44B3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solidFill>
                  <a:srgbClr val="44B3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r>
              <a:rPr lang="zh-CN" altLang="en-US" sz="2400" dirty="0" smtClean="0">
                <a:solidFill>
                  <a:srgbClr val="44B3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solidFill>
                <a:srgbClr val="44B3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一次最多只能适配一个适配者类，不能同时适配多个适配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适配者类不能为最终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目标抽象类只能为接口，不能为类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44B3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对象适配器模式：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在适配器中置换适配者类的某些方法比较麻烦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51744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模式效果与应用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64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以下情况下可以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使用适配器模式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需要使用一些现有的类，而这些类的接口不符合系统的需要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，甚至没有这些类的源代码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创建一个可以重复使用的类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，用于和一些彼此之间没有太大关联的类，包括一些可能在将来引进的类一起工作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52613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314"/>
            <a:ext cx="6413548" cy="4590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E56D209E-5EF8-4144-9EC7-21F7888775CA}"/>
              </a:ext>
            </a:extLst>
          </p:cNvPr>
          <p:cNvSpPr txBox="1"/>
          <p:nvPr/>
        </p:nvSpPr>
        <p:spPr>
          <a:xfrm>
            <a:off x="3717026" y="2225667"/>
            <a:ext cx="5324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C73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EC732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964289" y="633780"/>
            <a:ext cx="947054" cy="32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112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="" xmlns:a16="http://schemas.microsoft.com/office/drawing/2014/main" id="{EBD5E048-5A13-4A92-92B4-3DBB2F0287B1}"/>
              </a:ext>
            </a:extLst>
          </p:cNvPr>
          <p:cNvSpPr/>
          <p:nvPr/>
        </p:nvSpPr>
        <p:spPr>
          <a:xfrm rot="5400000">
            <a:off x="-17286" y="-3759"/>
            <a:ext cx="2068442" cy="2068442"/>
          </a:xfrm>
          <a:prstGeom prst="rtTriangle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67ED0B5B-CA3E-462D-A71E-98F2340C08EF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5857713" y="-992441"/>
            <a:ext cx="1984885" cy="1984885"/>
          </a:xfrm>
          <a:prstGeom prst="rtTriangle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直角三角形 12">
            <a:extLst>
              <a:ext uri="{FF2B5EF4-FFF2-40B4-BE49-F238E27FC236}">
                <a16:creationId xmlns="" xmlns:a16="http://schemas.microsoft.com/office/drawing/2014/main" id="{0B4E0ECE-A760-4DCA-A871-F4B015BD67B7}"/>
              </a:ext>
            </a:extLst>
          </p:cNvPr>
          <p:cNvSpPr>
            <a:spLocks noChangeAspect="1"/>
          </p:cNvSpPr>
          <p:nvPr/>
        </p:nvSpPr>
        <p:spPr>
          <a:xfrm rot="2700000" flipH="1">
            <a:off x="2664630" y="-992442"/>
            <a:ext cx="1984885" cy="1984885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AB0D5A5-465E-4EEB-AE13-34389412D6E9}"/>
              </a:ext>
            </a:extLst>
          </p:cNvPr>
          <p:cNvSpPr txBox="1"/>
          <p:nvPr/>
        </p:nvSpPr>
        <p:spPr>
          <a:xfrm>
            <a:off x="1236729" y="2979936"/>
            <a:ext cx="3035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  纲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16E7744A-19DB-49CF-A911-E16E8F0ADE60}"/>
              </a:ext>
            </a:extLst>
          </p:cNvPr>
          <p:cNvSpPr/>
          <p:nvPr/>
        </p:nvSpPr>
        <p:spPr>
          <a:xfrm>
            <a:off x="4919932" y="1583179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2504296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9D1D4DBC-3D4E-4023-94D2-FCB5C3A0E021}"/>
              </a:ext>
            </a:extLst>
          </p:cNvPr>
          <p:cNvSpPr/>
          <p:nvPr/>
        </p:nvSpPr>
        <p:spPr>
          <a:xfrm>
            <a:off x="4919932" y="3425413"/>
            <a:ext cx="857250" cy="616774"/>
          </a:xfrm>
          <a:prstGeom prst="roundRect">
            <a:avLst/>
          </a:prstGeom>
          <a:solidFill>
            <a:srgbClr val="EC7328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89A9F1AD-96E2-4639-B84C-B70436EECEE1}"/>
              </a:ext>
            </a:extLst>
          </p:cNvPr>
          <p:cNvSpPr txBox="1"/>
          <p:nvPr/>
        </p:nvSpPr>
        <p:spPr>
          <a:xfrm>
            <a:off x="5934437" y="1616686"/>
            <a:ext cx="3321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模式动机与定义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2551073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模式结构与分析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0019CCB8-ACCA-43A2-A14C-97D10F8B17FC}"/>
              </a:ext>
            </a:extLst>
          </p:cNvPr>
          <p:cNvSpPr txBox="1"/>
          <p:nvPr/>
        </p:nvSpPr>
        <p:spPr>
          <a:xfrm>
            <a:off x="5934437" y="3487767"/>
            <a:ext cx="281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模式实例与解析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" y="3808767"/>
            <a:ext cx="4260019" cy="3049234"/>
          </a:xfrm>
          <a:prstGeom prst="rect">
            <a:avLst/>
          </a:prstGeom>
        </p:spPr>
      </p:pic>
      <p:sp>
        <p:nvSpPr>
          <p:cNvPr id="14" name="矩形: 圆角 16">
            <a:extLst>
              <a:ext uri="{FF2B5EF4-FFF2-40B4-BE49-F238E27FC236}">
                <a16:creationId xmlns="" xmlns:a16="http://schemas.microsoft.com/office/drawing/2014/main" id="{E914CFF0-7E04-4C83-9FCB-E5238EA0244E}"/>
              </a:ext>
            </a:extLst>
          </p:cNvPr>
          <p:cNvSpPr/>
          <p:nvPr/>
        </p:nvSpPr>
        <p:spPr>
          <a:xfrm>
            <a:off x="4919932" y="4346530"/>
            <a:ext cx="857250" cy="616774"/>
          </a:xfrm>
          <a:prstGeom prst="roundRect">
            <a:avLst/>
          </a:prstGeom>
          <a:solidFill>
            <a:srgbClr val="44B3BE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5D64C658-AEB3-4793-A737-384B28C45163}"/>
              </a:ext>
            </a:extLst>
          </p:cNvPr>
          <p:cNvSpPr txBox="1"/>
          <p:nvPr/>
        </p:nvSpPr>
        <p:spPr>
          <a:xfrm>
            <a:off x="5934437" y="4393307"/>
            <a:ext cx="310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模式效果与应用</a:t>
            </a:r>
          </a:p>
        </p:txBody>
      </p:sp>
    </p:spTree>
    <p:extLst>
      <p:ext uri="{BB962C8B-B14F-4D97-AF65-F5344CB8AC3E}">
        <p14:creationId xmlns:p14="http://schemas.microsoft.com/office/powerpoint/2010/main" val="2186323601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电源适配器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805" y="2359174"/>
            <a:ext cx="7310438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7512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模式动机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不兼容：生活用电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220V </a:t>
            </a:r>
            <a:r>
              <a:rPr lang="en-US" altLang="zh-CN" sz="2000" dirty="0">
                <a:solidFill>
                  <a:srgbClr val="FF6600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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笔记电脑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20V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 Adapter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（交流电适配器）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存在不兼容的结构，例如方法名不一致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引入适配器模式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18931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44B3BE"/>
          </a:solidFill>
        </p:grpSpPr>
        <p:sp>
          <p:nvSpPr>
            <p:cNvPr id="3" name="矩形 2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模式动机与定义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模式定义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(Adapter Pattern)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：将一个接口转换成客户希望的另一个接口，适配器模式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使接口不兼容的那些类可以一起工作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适配器模式既可以作为类结构型模式，也可以作为对象结构型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定义中所提及的接口是指广义的接口，它可以</a:t>
            </a:r>
            <a:r>
              <a:rPr lang="zh-CN" altLang="en-US" sz="2400" dirty="0">
                <a:solidFill>
                  <a:srgbClr val="EC7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表示一个方法或者方法的集合</a:t>
            </a:r>
            <a:endParaRPr lang="en-US" altLang="zh-CN" sz="2400" dirty="0" smtClean="0">
              <a:solidFill>
                <a:srgbClr val="EC73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62086" y="2375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19016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类适配器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58" b="20148"/>
          <a:stretch>
            <a:fillRect/>
          </a:stretch>
        </p:blipFill>
        <p:spPr bwMode="auto">
          <a:xfrm>
            <a:off x="1696720" y="2085914"/>
            <a:ext cx="7975600" cy="420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390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模式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对象适配器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06" y="1914002"/>
            <a:ext cx="8219708" cy="4518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951205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模式结构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包含如下角色：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：目标抽象类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Adapter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：适配器类</a:t>
            </a:r>
          </a:p>
          <a:p>
            <a:pPr marL="1257300" lvl="2" indent="-342900" algn="l">
              <a:lnSpc>
                <a:spcPct val="150000"/>
              </a:lnSpc>
              <a:buClr>
                <a:srgbClr val="EC7328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Adaptee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：适配者类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1286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EFA2B194-F505-4131-9568-59D0C6BDF9C7}"/>
              </a:ext>
            </a:extLst>
          </p:cNvPr>
          <p:cNvSpPr/>
          <p:nvPr/>
        </p:nvSpPr>
        <p:spPr>
          <a:xfrm>
            <a:off x="0" y="0"/>
            <a:ext cx="10004079" cy="631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3401" y="5238"/>
            <a:ext cx="3779973" cy="626377"/>
            <a:chOff x="5652" y="5238"/>
            <a:chExt cx="3779973" cy="626377"/>
          </a:xfrm>
          <a:solidFill>
            <a:srgbClr val="EC7328"/>
          </a:solidFill>
        </p:grpSpPr>
        <p:sp>
          <p:nvSpPr>
            <p:cNvPr id="25" name="矩形 24"/>
            <p:cNvSpPr/>
            <p:nvPr/>
          </p:nvSpPr>
          <p:spPr>
            <a:xfrm>
              <a:off x="5652" y="6925"/>
              <a:ext cx="3186815" cy="6246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模式结构与分析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3175857" y="21847"/>
              <a:ext cx="626377" cy="593159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44946" y="3638015"/>
            <a:ext cx="947054" cy="321998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023EF74F-C9E1-4C8F-BA0A-3B5CAD3674C7}"/>
              </a:ext>
            </a:extLst>
          </p:cNvPr>
          <p:cNvSpPr txBox="1">
            <a:spLocks/>
          </p:cNvSpPr>
          <p:nvPr/>
        </p:nvSpPr>
        <p:spPr>
          <a:xfrm>
            <a:off x="236079" y="900912"/>
            <a:ext cx="11144128" cy="520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EC7328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模式分析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适配器示例代码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EC7328"/>
              </a:buClr>
              <a:buFont typeface="Wingdings" panose="05000000000000000000" pitchFamily="2" charset="2"/>
              <a:buChar char="ü"/>
            </a:pP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07960"/>
              </p:ext>
            </p:extLst>
          </p:nvPr>
        </p:nvGraphicFramePr>
        <p:xfrm>
          <a:off x="1357919" y="2229803"/>
          <a:ext cx="8646160" cy="1828800"/>
        </p:xfrm>
        <a:graphic>
          <a:graphicData uri="http://schemas.openxmlformats.org/drawingml/2006/table">
            <a:tbl>
              <a:tblPr/>
              <a:tblGrid>
                <a:gridCol w="8646160"/>
              </a:tblGrid>
              <a:tr h="1646237">
                <a:tc>
                  <a:txBody>
                    <a:bodyPr/>
                    <a:lstStyle/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class Adapter extends 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Adaptee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implements Target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request() {</a:t>
                      </a:r>
                    </a:p>
                    <a:p>
                      <a:r>
                        <a:rPr lang="en-US" altLang="zh-CN" sz="2400" b="1" kern="1200" baseline="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400" b="1" kern="1200" baseline="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super.</a:t>
                      </a:r>
                      <a:r>
                        <a:rPr lang="en-US" altLang="zh-CN" sz="2400" b="1" kern="1200" dirty="0" err="1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specificRequest</a:t>
                      </a:r>
                      <a:r>
                        <a:rPr lang="en-US" altLang="zh-CN" sz="2400" b="1" kern="1200" dirty="0" smtClean="0">
                          <a:solidFill>
                            <a:srgbClr val="EC732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8763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671</Words>
  <Application>Microsoft Office PowerPoint</Application>
  <PresentationFormat>宽屏</PresentationFormat>
  <Paragraphs>118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等线</vt:lpstr>
      <vt:lpstr>等线 Light</vt:lpstr>
      <vt:lpstr>黑体</vt:lpstr>
      <vt:lpstr>华文行楷</vt:lpstr>
      <vt:lpstr>华文中宋</vt:lpstr>
      <vt:lpstr>宋体</vt:lpstr>
      <vt:lpstr>微软雅黑</vt:lpstr>
      <vt:lpstr>Arial</vt:lpstr>
      <vt:lpstr>Times New Roman</vt:lpstr>
      <vt:lpstr>Wingdings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Yun</dc:creator>
  <cp:lastModifiedBy>未定义</cp:lastModifiedBy>
  <cp:revision>577</cp:revision>
  <dcterms:created xsi:type="dcterms:W3CDTF">2018-05-21T14:26:42Z</dcterms:created>
  <dcterms:modified xsi:type="dcterms:W3CDTF">2018-11-17T07:38:46Z</dcterms:modified>
</cp:coreProperties>
</file>