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4"/>
  </p:notesMasterIdLst>
  <p:sldIdLst>
    <p:sldId id="368" r:id="rId4"/>
    <p:sldId id="303" r:id="rId5"/>
    <p:sldId id="367" r:id="rId6"/>
    <p:sldId id="383" r:id="rId7"/>
    <p:sldId id="380" r:id="rId8"/>
    <p:sldId id="366" r:id="rId9"/>
    <p:sldId id="372" r:id="rId10"/>
    <p:sldId id="384" r:id="rId11"/>
    <p:sldId id="393" r:id="rId12"/>
    <p:sldId id="394" r:id="rId13"/>
    <p:sldId id="396" r:id="rId14"/>
    <p:sldId id="395" r:id="rId15"/>
    <p:sldId id="397" r:id="rId16"/>
    <p:sldId id="370" r:id="rId17"/>
    <p:sldId id="374" r:id="rId18"/>
    <p:sldId id="375" r:id="rId19"/>
    <p:sldId id="376" r:id="rId20"/>
    <p:sldId id="392" r:id="rId21"/>
    <p:sldId id="391" r:id="rId22"/>
    <p:sldId id="36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7B3BF"/>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9" d="100"/>
          <a:sy n="89" d="100"/>
        </p:scale>
        <p:origin x="4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00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5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368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600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183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416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081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30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13</a:t>
            </a:r>
            <a:r>
              <a:rPr lang="zh-CN" altLang="en-US" sz="2800" b="1" dirty="0" smtClean="0">
                <a:solidFill>
                  <a:prstClr val="white"/>
                </a:solidFill>
                <a:latin typeface="微软雅黑" panose="020B0503020204020204" pitchFamily="34" charset="-122"/>
                <a:ea typeface="微软雅黑" panose="020B0503020204020204" pitchFamily="34" charset="-122"/>
              </a:rPr>
              <a:t>章 装饰模式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80468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透明装饰模式</a:t>
            </a:r>
          </a:p>
          <a:p>
            <a:pPr marL="1257300" lvl="2" indent="-342900" algn="l">
              <a:lnSpc>
                <a:spcPct val="150000"/>
              </a:lnSpc>
              <a:buClr>
                <a:srgbClr val="EC7328"/>
              </a:buClr>
              <a:buFont typeface="Arial" panose="020B0604020202020204" pitchFamily="34" charset="0"/>
              <a:buChar char="•"/>
            </a:pPr>
            <a:r>
              <a:rPr lang="zh-CN" altLang="en-US" sz="2400" dirty="0">
                <a:solidFill>
                  <a:srgbClr val="EC7328"/>
                </a:solidFill>
                <a:latin typeface="微软雅黑" panose="020B0503020204020204" pitchFamily="34" charset="-122"/>
                <a:ea typeface="微软雅黑" panose="020B0503020204020204" pitchFamily="34" charset="-122"/>
              </a:rPr>
              <a:t>透明</a:t>
            </a:r>
            <a:r>
              <a:rPr lang="en-US" altLang="zh-CN" sz="2400" dirty="0">
                <a:solidFill>
                  <a:srgbClr val="EC7328"/>
                </a:solidFill>
                <a:latin typeface="微软雅黑" panose="020B0503020204020204" pitchFamily="34" charset="-122"/>
                <a:ea typeface="微软雅黑" panose="020B0503020204020204" pitchFamily="34" charset="-122"/>
              </a:rPr>
              <a:t>(Transparent)</a:t>
            </a:r>
            <a:r>
              <a:rPr lang="zh-CN" altLang="en-US" sz="2400" dirty="0">
                <a:solidFill>
                  <a:srgbClr val="EC7328"/>
                </a:solidFill>
                <a:latin typeface="微软雅黑" panose="020B0503020204020204" pitchFamily="34" charset="-122"/>
                <a:ea typeface="微软雅黑" panose="020B0503020204020204" pitchFamily="34" charset="-122"/>
              </a:rPr>
              <a:t>装饰模式</a:t>
            </a:r>
            <a:r>
              <a:rPr lang="zh-CN" altLang="en-US" sz="2400" dirty="0">
                <a:latin typeface="微软雅黑" panose="020B0503020204020204" pitchFamily="34" charset="-122"/>
                <a:ea typeface="微软雅黑" panose="020B0503020204020204" pitchFamily="34" charset="-122"/>
              </a:rPr>
              <a:t>：要求</a:t>
            </a:r>
            <a:r>
              <a:rPr lang="zh-CN" altLang="en-US" sz="2400" dirty="0">
                <a:solidFill>
                  <a:srgbClr val="EC7328"/>
                </a:solidFill>
                <a:latin typeface="微软雅黑" panose="020B0503020204020204" pitchFamily="34" charset="-122"/>
                <a:ea typeface="微软雅黑" panose="020B0503020204020204" pitchFamily="34" charset="-122"/>
              </a:rPr>
              <a:t>客户端完全针对抽象编程</a:t>
            </a:r>
            <a:r>
              <a:rPr lang="zh-CN" altLang="en-US" sz="2400" dirty="0">
                <a:latin typeface="微软雅黑" panose="020B0503020204020204" pitchFamily="34" charset="-122"/>
                <a:ea typeface="微软雅黑" panose="020B0503020204020204" pitchFamily="34" charset="-122"/>
              </a:rPr>
              <a:t>，装饰模式的透明性要求</a:t>
            </a:r>
            <a:r>
              <a:rPr lang="zh-CN" altLang="en-US" sz="2400" dirty="0">
                <a:solidFill>
                  <a:srgbClr val="EC7328"/>
                </a:solidFill>
                <a:latin typeface="微软雅黑" panose="020B0503020204020204" pitchFamily="34" charset="-122"/>
                <a:ea typeface="微软雅黑" panose="020B0503020204020204" pitchFamily="34" charset="-122"/>
              </a:rPr>
              <a:t>客户端程序不应该将对象声明为具体构件类型或具体装饰类型，而应该全部声明为抽象构件类型</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对于客户端而言，</a:t>
            </a:r>
            <a:r>
              <a:rPr lang="zh-CN" altLang="en-US" sz="2400" dirty="0">
                <a:solidFill>
                  <a:srgbClr val="EC7328"/>
                </a:solidFill>
                <a:latin typeface="微软雅黑" panose="020B0503020204020204" pitchFamily="34" charset="-122"/>
                <a:ea typeface="微软雅黑" panose="020B0503020204020204" pitchFamily="34" charset="-122"/>
              </a:rPr>
              <a:t>具体构件对象和具体装饰对象没有任何</a:t>
            </a:r>
            <a:r>
              <a:rPr lang="zh-CN" altLang="en-US" sz="2400" dirty="0" smtClean="0">
                <a:solidFill>
                  <a:srgbClr val="EC7328"/>
                </a:solidFill>
                <a:latin typeface="微软雅黑" panose="020B0503020204020204" pitchFamily="34" charset="-122"/>
                <a:ea typeface="微软雅黑" panose="020B0503020204020204" pitchFamily="34" charset="-122"/>
              </a:rPr>
              <a:t>区别</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solidFill>
                  <a:srgbClr val="EC7328"/>
                </a:solidFill>
                <a:latin typeface="微软雅黑" panose="020B0503020204020204" pitchFamily="34" charset="-122"/>
                <a:ea typeface="微软雅黑" panose="020B0503020204020204" pitchFamily="34" charset="-122"/>
              </a:rPr>
              <a:t>可以让客户端透明地使用装饰之前的对象和装饰之后的对象</a:t>
            </a:r>
            <a:r>
              <a:rPr lang="zh-CN" altLang="en-US" sz="2400" dirty="0">
                <a:latin typeface="微软雅黑" panose="020B0503020204020204" pitchFamily="34" charset="-122"/>
                <a:ea typeface="微软雅黑" panose="020B0503020204020204" pitchFamily="34" charset="-122"/>
              </a:rPr>
              <a:t>，无须关心它们的区别</a:t>
            </a:r>
          </a:p>
          <a:p>
            <a:pPr marL="1257300" lvl="2" indent="-342900" algn="l">
              <a:lnSpc>
                <a:spcPct val="150000"/>
              </a:lnSpc>
              <a:buClr>
                <a:srgbClr val="EC7328"/>
              </a:buClr>
              <a:buFont typeface="Arial" panose="020B0604020202020204" pitchFamily="34" charset="0"/>
              <a:buChar char="•"/>
            </a:pPr>
            <a:r>
              <a:rPr lang="zh-CN" altLang="en-US" sz="2400" dirty="0">
                <a:solidFill>
                  <a:srgbClr val="EC7328"/>
                </a:solidFill>
                <a:latin typeface="微软雅黑" panose="020B0503020204020204" pitchFamily="34" charset="-122"/>
                <a:ea typeface="微软雅黑" panose="020B0503020204020204" pitchFamily="34" charset="-122"/>
              </a:rPr>
              <a:t>可以对一个已装饰过的对象进行多次装饰</a:t>
            </a:r>
            <a:r>
              <a:rPr lang="zh-CN" altLang="en-US" sz="2400" dirty="0">
                <a:latin typeface="微软雅黑" panose="020B0503020204020204" pitchFamily="34" charset="-122"/>
                <a:ea typeface="微软雅黑" panose="020B0503020204020204" pitchFamily="34" charset="-122"/>
              </a:rPr>
              <a:t>，得到更为复杂、功能更为强大的对象</a:t>
            </a:r>
          </a:p>
          <a:p>
            <a:pPr marL="1257300" lvl="2" indent="-342900" algn="l">
              <a:lnSpc>
                <a:spcPct val="150000"/>
              </a:lnSpc>
              <a:buClr>
                <a:srgbClr val="EC7328"/>
              </a:buClr>
              <a:buFont typeface="Arial" panose="020B0604020202020204" pitchFamily="34" charset="0"/>
              <a:buChar char="•"/>
            </a:pPr>
            <a:r>
              <a:rPr lang="zh-CN" altLang="en-US" sz="2400" dirty="0">
                <a:solidFill>
                  <a:srgbClr val="EC7328"/>
                </a:solidFill>
                <a:latin typeface="微软雅黑" panose="020B0503020204020204" pitchFamily="34" charset="-122"/>
                <a:ea typeface="微软雅黑" panose="020B0503020204020204" pitchFamily="34" charset="-122"/>
              </a:rPr>
              <a:t>无法</a:t>
            </a:r>
            <a:r>
              <a:rPr lang="zh-CN" altLang="en-US" sz="2400" dirty="0">
                <a:latin typeface="微软雅黑" panose="020B0503020204020204" pitchFamily="34" charset="-122"/>
                <a:ea typeface="微软雅黑" panose="020B0503020204020204" pitchFamily="34" charset="-122"/>
              </a:rPr>
              <a:t>在客户端</a:t>
            </a:r>
            <a:r>
              <a:rPr lang="zh-CN" altLang="en-US" sz="2400" dirty="0">
                <a:solidFill>
                  <a:srgbClr val="EC7328"/>
                </a:solidFill>
                <a:latin typeface="微软雅黑" panose="020B0503020204020204" pitchFamily="34" charset="-122"/>
                <a:ea typeface="微软雅黑" panose="020B0503020204020204" pitchFamily="34" charset="-122"/>
              </a:rPr>
              <a:t>单独调用新增方法</a:t>
            </a:r>
            <a:r>
              <a:rPr lang="en-US" altLang="zh-CN" sz="2400" dirty="0" err="1">
                <a:latin typeface="微软雅黑" panose="020B0503020204020204" pitchFamily="34" charset="-122"/>
                <a:ea typeface="微软雅黑" panose="020B0503020204020204" pitchFamily="34" charset="-122"/>
              </a:rPr>
              <a:t>addedBehavior</a:t>
            </a:r>
            <a:r>
              <a:rPr lang="en-US" altLang="zh-CN" sz="2400" dirty="0">
                <a:latin typeface="微软雅黑" panose="020B0503020204020204" pitchFamily="34" charset="-122"/>
                <a:ea typeface="微软雅黑" panose="020B0503020204020204" pitchFamily="34" charset="-122"/>
              </a:rPr>
              <a:t>()</a:t>
            </a:r>
          </a:p>
          <a:p>
            <a:pPr marL="1257300" lvl="2" indent="-342900" algn="l">
              <a:lnSpc>
                <a:spcPct val="150000"/>
              </a:lnSpc>
              <a:buClr>
                <a:srgbClr val="EC7328"/>
              </a:buClr>
              <a:buFont typeface="Arial" panose="020B0604020202020204" pitchFamily="34" charset="0"/>
              <a:buChar char="•"/>
            </a:pPr>
            <a:endParaRPr lang="zh-CN" altLang="en-US"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4046554"/>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透明装饰模式</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919788866"/>
              </p:ext>
            </p:extLst>
          </p:nvPr>
        </p:nvGraphicFramePr>
        <p:xfrm>
          <a:off x="731520" y="2214880"/>
          <a:ext cx="10421986" cy="3489960"/>
        </p:xfrm>
        <a:graphic>
          <a:graphicData uri="http://schemas.openxmlformats.org/drawingml/2006/table">
            <a:tbl>
              <a:tblPr/>
              <a:tblGrid>
                <a:gridCol w="10421986"/>
              </a:tblGrid>
              <a:tr h="3489960">
                <a:tc>
                  <a:txBody>
                    <a:bodyPr/>
                    <a:lstStyle/>
                    <a:p>
                      <a:pPr algn="just">
                        <a:spcAft>
                          <a:spcPts val="0"/>
                        </a:spcAft>
                      </a:pPr>
                      <a:r>
                        <a:rPr lang="en-US" altLang="zh-CN" sz="2400" kern="100" dirty="0" smtClean="0">
                          <a:solidFill>
                            <a:srgbClr val="EC7328"/>
                          </a:solidFill>
                          <a:latin typeface="Times New Roman"/>
                          <a:ea typeface="宋体"/>
                          <a:cs typeface="Times New Roman"/>
                        </a:rPr>
                        <a:t>……</a:t>
                      </a:r>
                    </a:p>
                    <a:p>
                      <a:pPr algn="just">
                        <a:spcAft>
                          <a:spcPts val="0"/>
                        </a:spcAft>
                      </a:pPr>
                      <a:r>
                        <a:rPr lang="en-US" altLang="zh-CN" sz="2400" kern="100" dirty="0" smtClean="0">
                          <a:solidFill>
                            <a:srgbClr val="EC7328"/>
                          </a:solidFill>
                          <a:latin typeface="Times New Roman"/>
                          <a:ea typeface="宋体"/>
                          <a:cs typeface="Times New Roman"/>
                        </a:rPr>
                        <a:t>Component component_o,component_d1,component_d2; //</a:t>
                      </a:r>
                      <a:r>
                        <a:rPr lang="zh-CN" altLang="en-US" sz="2400" kern="100" dirty="0" smtClean="0">
                          <a:solidFill>
                            <a:srgbClr val="EC7328"/>
                          </a:solidFill>
                          <a:latin typeface="Times New Roman"/>
                          <a:ea typeface="宋体"/>
                          <a:cs typeface="Times New Roman"/>
                        </a:rPr>
                        <a:t>全部使用抽象构件定义</a:t>
                      </a:r>
                    </a:p>
                    <a:p>
                      <a:pPr algn="just">
                        <a:spcAft>
                          <a:spcPts val="0"/>
                        </a:spcAft>
                      </a:pPr>
                      <a:r>
                        <a:rPr lang="en-US" altLang="zh-CN" sz="2400" kern="100" dirty="0" err="1" smtClean="0">
                          <a:solidFill>
                            <a:srgbClr val="EC7328"/>
                          </a:solidFill>
                          <a:latin typeface="Times New Roman"/>
                          <a:ea typeface="宋体"/>
                          <a:cs typeface="Times New Roman"/>
                        </a:rPr>
                        <a:t>component_o</a:t>
                      </a:r>
                      <a:r>
                        <a:rPr lang="en-US" altLang="zh-CN" sz="2400" kern="100" dirty="0" smtClean="0">
                          <a:solidFill>
                            <a:srgbClr val="EC7328"/>
                          </a:solidFill>
                          <a:latin typeface="Times New Roman"/>
                          <a:ea typeface="宋体"/>
                          <a:cs typeface="Times New Roman"/>
                        </a:rPr>
                        <a:t> = new </a:t>
                      </a:r>
                      <a:r>
                        <a:rPr lang="en-US" altLang="zh-CN" sz="2400" kern="100" dirty="0" err="1" smtClean="0">
                          <a:solidFill>
                            <a:srgbClr val="EC7328"/>
                          </a:solidFill>
                          <a:latin typeface="Times New Roman"/>
                          <a:ea typeface="宋体"/>
                          <a:cs typeface="Times New Roman"/>
                        </a:rPr>
                        <a:t>ConcreteComponent</a:t>
                      </a:r>
                      <a:r>
                        <a:rPr lang="en-US" altLang="zh-CN" sz="2400" kern="100" dirty="0" smtClean="0">
                          <a:solidFill>
                            <a:srgbClr val="EC7328"/>
                          </a:solidFill>
                          <a:latin typeface="Times New Roman"/>
                          <a:ea typeface="宋体"/>
                          <a:cs typeface="Times New Roman"/>
                        </a:rPr>
                        <a:t>();</a:t>
                      </a:r>
                    </a:p>
                    <a:p>
                      <a:pPr algn="just">
                        <a:spcAft>
                          <a:spcPts val="0"/>
                        </a:spcAft>
                      </a:pPr>
                      <a:r>
                        <a:rPr lang="en-US" altLang="zh-CN" sz="2400" kern="100" dirty="0" smtClean="0">
                          <a:solidFill>
                            <a:srgbClr val="EC7328"/>
                          </a:solidFill>
                          <a:latin typeface="Times New Roman"/>
                          <a:ea typeface="宋体"/>
                          <a:cs typeface="Times New Roman"/>
                        </a:rPr>
                        <a:t>component_d1 = new ConcreteDecorator1(</a:t>
                      </a:r>
                      <a:r>
                        <a:rPr lang="en-US" altLang="zh-CN" sz="2400" kern="100" dirty="0" err="1" smtClean="0">
                          <a:solidFill>
                            <a:srgbClr val="EC7328"/>
                          </a:solidFill>
                          <a:latin typeface="Times New Roman"/>
                          <a:ea typeface="宋体"/>
                          <a:cs typeface="Times New Roman"/>
                        </a:rPr>
                        <a:t>component_o</a:t>
                      </a:r>
                      <a:r>
                        <a:rPr lang="en-US" altLang="zh-CN" sz="2400" kern="100" dirty="0" smtClean="0">
                          <a:solidFill>
                            <a:srgbClr val="EC7328"/>
                          </a:solidFill>
                          <a:latin typeface="Times New Roman"/>
                          <a:ea typeface="宋体"/>
                          <a:cs typeface="Times New Roman"/>
                        </a:rPr>
                        <a:t>);</a:t>
                      </a:r>
                    </a:p>
                    <a:p>
                      <a:pPr algn="just">
                        <a:spcAft>
                          <a:spcPts val="0"/>
                        </a:spcAft>
                      </a:pPr>
                      <a:r>
                        <a:rPr lang="en-US" altLang="zh-CN" sz="2400" kern="100" dirty="0" smtClean="0">
                          <a:solidFill>
                            <a:srgbClr val="EC7328"/>
                          </a:solidFill>
                          <a:latin typeface="Times New Roman"/>
                          <a:ea typeface="宋体"/>
                          <a:cs typeface="Times New Roman"/>
                        </a:rPr>
                        <a:t>component_d2 = new ConcreteDecorator2(component_d1);</a:t>
                      </a:r>
                    </a:p>
                    <a:p>
                      <a:pPr algn="just">
                        <a:spcAft>
                          <a:spcPts val="0"/>
                        </a:spcAft>
                      </a:pPr>
                      <a:r>
                        <a:rPr lang="en-US" altLang="zh-CN" sz="2400" kern="100" dirty="0" smtClean="0">
                          <a:solidFill>
                            <a:srgbClr val="EC7328"/>
                          </a:solidFill>
                          <a:latin typeface="Times New Roman"/>
                          <a:ea typeface="宋体"/>
                          <a:cs typeface="Times New Roman"/>
                        </a:rPr>
                        <a:t>component_d2.operation();</a:t>
                      </a:r>
                    </a:p>
                    <a:p>
                      <a:pPr algn="just">
                        <a:spcAft>
                          <a:spcPts val="0"/>
                        </a:spcAft>
                      </a:pPr>
                      <a:r>
                        <a:rPr lang="en-US" altLang="zh-CN" sz="2400" kern="100" dirty="0" smtClean="0">
                          <a:solidFill>
                            <a:srgbClr val="EC7328"/>
                          </a:solidFill>
                          <a:latin typeface="Times New Roman"/>
                          <a:ea typeface="宋体"/>
                          <a:cs typeface="Times New Roman"/>
                        </a:rPr>
                        <a:t>//</a:t>
                      </a:r>
                      <a:r>
                        <a:rPr lang="zh-CN" altLang="en-US" sz="2400" kern="100" dirty="0" smtClean="0">
                          <a:solidFill>
                            <a:srgbClr val="EC7328"/>
                          </a:solidFill>
                          <a:latin typeface="Times New Roman"/>
                          <a:ea typeface="宋体"/>
                          <a:cs typeface="Times New Roman"/>
                        </a:rPr>
                        <a:t>无法单独调用</a:t>
                      </a:r>
                      <a:r>
                        <a:rPr lang="en-US" altLang="zh-CN" sz="2400" kern="100" dirty="0" smtClean="0">
                          <a:solidFill>
                            <a:srgbClr val="EC7328"/>
                          </a:solidFill>
                          <a:latin typeface="Times New Roman"/>
                          <a:ea typeface="宋体"/>
                          <a:cs typeface="Times New Roman"/>
                        </a:rPr>
                        <a:t>component_d2</a:t>
                      </a:r>
                      <a:r>
                        <a:rPr lang="zh-CN" altLang="en-US" sz="2400" kern="100" dirty="0" smtClean="0">
                          <a:solidFill>
                            <a:srgbClr val="EC7328"/>
                          </a:solidFill>
                          <a:latin typeface="Times New Roman"/>
                          <a:ea typeface="宋体"/>
                          <a:cs typeface="Times New Roman"/>
                        </a:rPr>
                        <a:t>的</a:t>
                      </a:r>
                      <a:r>
                        <a:rPr lang="en-US" altLang="zh-CN" sz="2400" kern="100" dirty="0" err="1" smtClean="0">
                          <a:solidFill>
                            <a:srgbClr val="EC7328"/>
                          </a:solidFill>
                          <a:latin typeface="Times New Roman"/>
                          <a:ea typeface="宋体"/>
                          <a:cs typeface="Times New Roman"/>
                        </a:rPr>
                        <a:t>addedBehavior</a:t>
                      </a:r>
                      <a:r>
                        <a:rPr lang="en-US" altLang="zh-CN" sz="2400" kern="100" dirty="0" smtClean="0">
                          <a:solidFill>
                            <a:srgbClr val="EC7328"/>
                          </a:solidFill>
                          <a:latin typeface="Times New Roman"/>
                          <a:ea typeface="宋体"/>
                          <a:cs typeface="Times New Roman"/>
                        </a:rPr>
                        <a:t>()</a:t>
                      </a:r>
                      <a:r>
                        <a:rPr lang="zh-CN" altLang="en-US" sz="2400" kern="100" dirty="0" smtClean="0">
                          <a:solidFill>
                            <a:srgbClr val="EC7328"/>
                          </a:solidFill>
                          <a:latin typeface="Times New Roman"/>
                          <a:ea typeface="宋体"/>
                          <a:cs typeface="Times New Roman"/>
                        </a:rPr>
                        <a:t>方法</a:t>
                      </a:r>
                    </a:p>
                    <a:p>
                      <a:pPr algn="just">
                        <a:spcAft>
                          <a:spcPts val="0"/>
                        </a:spcAft>
                      </a:pPr>
                      <a:r>
                        <a:rPr lang="en-US" altLang="zh-CN" sz="2400" kern="100" dirty="0" smtClean="0">
                          <a:solidFill>
                            <a:srgbClr val="EC7328"/>
                          </a:solidFill>
                          <a:latin typeface="Times New Roman"/>
                          <a:ea typeface="宋体"/>
                          <a:cs typeface="Times New Roman"/>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652425817"/>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74372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不透明装饰模式</a:t>
            </a:r>
          </a:p>
          <a:p>
            <a:pPr marL="1257300" lvl="2" indent="-342900" algn="l">
              <a:lnSpc>
                <a:spcPct val="150000"/>
              </a:lnSpc>
              <a:buClr>
                <a:srgbClr val="EC7328"/>
              </a:buClr>
              <a:buFont typeface="Arial" panose="020B0604020202020204" pitchFamily="34" charset="0"/>
              <a:buChar char="•"/>
            </a:pPr>
            <a:r>
              <a:rPr lang="zh-CN" altLang="en-US" sz="2400" dirty="0">
                <a:solidFill>
                  <a:srgbClr val="EC7328"/>
                </a:solidFill>
                <a:latin typeface="微软雅黑" panose="020B0503020204020204" pitchFamily="34" charset="-122"/>
                <a:ea typeface="微软雅黑" panose="020B0503020204020204" pitchFamily="34" charset="-122"/>
              </a:rPr>
              <a:t>半透明</a:t>
            </a:r>
            <a:r>
              <a:rPr lang="en-US" altLang="zh-CN" sz="2400" dirty="0">
                <a:solidFill>
                  <a:srgbClr val="EC7328"/>
                </a:solidFill>
                <a:latin typeface="微软雅黑" panose="020B0503020204020204" pitchFamily="34" charset="-122"/>
                <a:ea typeface="微软雅黑" panose="020B0503020204020204" pitchFamily="34" charset="-122"/>
              </a:rPr>
              <a:t>(Semi-transparent)</a:t>
            </a:r>
            <a:r>
              <a:rPr lang="zh-CN" altLang="en-US" sz="2400" dirty="0">
                <a:solidFill>
                  <a:srgbClr val="EC7328"/>
                </a:solidFill>
                <a:latin typeface="微软雅黑" panose="020B0503020204020204" pitchFamily="34" charset="-122"/>
                <a:ea typeface="微软雅黑" panose="020B0503020204020204" pitchFamily="34" charset="-122"/>
              </a:rPr>
              <a:t>装饰模式</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用具体装饰类型来定义装饰之后的对象，而具体构件使用抽象构件类型来定义</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对于客户端而言，</a:t>
            </a:r>
            <a:r>
              <a:rPr lang="zh-CN" altLang="en-US" sz="2400" dirty="0">
                <a:solidFill>
                  <a:srgbClr val="EC7328"/>
                </a:solidFill>
                <a:latin typeface="微软雅黑" panose="020B0503020204020204" pitchFamily="34" charset="-122"/>
                <a:ea typeface="微软雅黑" panose="020B0503020204020204" pitchFamily="34" charset="-122"/>
              </a:rPr>
              <a:t>具体构件类型无须关心，是透明的</a:t>
            </a:r>
            <a:r>
              <a:rPr lang="zh-CN" altLang="en-US" sz="2400" dirty="0">
                <a:latin typeface="微软雅黑" panose="020B0503020204020204" pitchFamily="34" charset="-122"/>
                <a:ea typeface="微软雅黑" panose="020B0503020204020204" pitchFamily="34" charset="-122"/>
              </a:rPr>
              <a:t>；但是</a:t>
            </a:r>
            <a:r>
              <a:rPr lang="zh-CN" altLang="en-US" sz="2400" dirty="0">
                <a:solidFill>
                  <a:srgbClr val="EC7328"/>
                </a:solidFill>
                <a:latin typeface="微软雅黑" panose="020B0503020204020204" pitchFamily="34" charset="-122"/>
                <a:ea typeface="微软雅黑" panose="020B0503020204020204" pitchFamily="34" charset="-122"/>
              </a:rPr>
              <a:t>具体装饰类型必须指定，这是不透明的</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可以给系统带来更多的灵活性，设计相对简单，使用起来也非常方便</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客户端使用具体装饰类型来定义装饰后的对象，因此</a:t>
            </a:r>
            <a:r>
              <a:rPr lang="zh-CN" altLang="en-US" sz="2400" dirty="0">
                <a:solidFill>
                  <a:srgbClr val="EC7328"/>
                </a:solidFill>
                <a:latin typeface="微软雅黑" panose="020B0503020204020204" pitchFamily="34" charset="-122"/>
                <a:ea typeface="微软雅黑" panose="020B0503020204020204" pitchFamily="34" charset="-122"/>
              </a:rPr>
              <a:t>可以单独调用</a:t>
            </a:r>
            <a:r>
              <a:rPr lang="en-US" altLang="zh-CN" sz="2400" dirty="0" err="1">
                <a:solidFill>
                  <a:srgbClr val="EC7328"/>
                </a:solidFill>
                <a:latin typeface="微软雅黑" panose="020B0503020204020204" pitchFamily="34" charset="-122"/>
                <a:ea typeface="微软雅黑" panose="020B0503020204020204" pitchFamily="34" charset="-122"/>
              </a:rPr>
              <a:t>addedBehavior</a:t>
            </a:r>
            <a:r>
              <a:rPr lang="en-US" altLang="zh-CN" sz="2400" dirty="0">
                <a:solidFill>
                  <a:srgbClr val="EC7328"/>
                </a:solidFill>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方法</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最大的缺点在于</a:t>
            </a:r>
            <a:r>
              <a:rPr lang="zh-CN" altLang="en-US" sz="2400" dirty="0">
                <a:solidFill>
                  <a:srgbClr val="EC7328"/>
                </a:solidFill>
                <a:latin typeface="微软雅黑" panose="020B0503020204020204" pitchFamily="34" charset="-122"/>
                <a:ea typeface="微软雅黑" panose="020B0503020204020204" pitchFamily="34" charset="-122"/>
              </a:rPr>
              <a:t>不能实现对同一个对象的多次装饰</a:t>
            </a:r>
            <a:r>
              <a:rPr lang="zh-CN" altLang="en-US" sz="2400" dirty="0">
                <a:latin typeface="微软雅黑" panose="020B0503020204020204" pitchFamily="34" charset="-122"/>
                <a:ea typeface="微软雅黑" panose="020B0503020204020204" pitchFamily="34" charset="-122"/>
              </a:rPr>
              <a:t>，而且</a:t>
            </a:r>
            <a:r>
              <a:rPr lang="zh-CN" altLang="en-US" sz="2400" dirty="0">
                <a:solidFill>
                  <a:srgbClr val="EC7328"/>
                </a:solidFill>
                <a:latin typeface="微软雅黑" panose="020B0503020204020204" pitchFamily="34" charset="-122"/>
                <a:ea typeface="微软雅黑" panose="020B0503020204020204" pitchFamily="34" charset="-122"/>
              </a:rPr>
              <a:t>客户端需要有区别地对待装饰之前的对象和装饰之后的对象</a:t>
            </a:r>
          </a:p>
          <a:p>
            <a:pPr marL="1257300" lvl="2" indent="-342900" algn="l">
              <a:lnSpc>
                <a:spcPct val="150000"/>
              </a:lnSpc>
              <a:buClr>
                <a:srgbClr val="EC7328"/>
              </a:buClr>
              <a:buFont typeface="Arial" panose="020B0604020202020204" pitchFamily="34" charset="0"/>
              <a:buChar char="•"/>
            </a:pPr>
            <a:endParaRPr lang="en-US" altLang="zh-CN" sz="22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608081"/>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7437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不透明装饰模式</a:t>
            </a:r>
          </a:p>
          <a:p>
            <a:pPr marL="1257300" lvl="2" indent="-342900" algn="l">
              <a:lnSpc>
                <a:spcPct val="150000"/>
              </a:lnSpc>
              <a:buClr>
                <a:srgbClr val="EC7328"/>
              </a:buClr>
              <a:buFont typeface="Arial" panose="020B0604020202020204" pitchFamily="34" charset="0"/>
              <a:buChar char="•"/>
            </a:pPr>
            <a:endParaRPr lang="en-US" altLang="zh-CN" sz="22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580745758"/>
              </p:ext>
            </p:extLst>
          </p:nvPr>
        </p:nvGraphicFramePr>
        <p:xfrm>
          <a:off x="1082040" y="2280920"/>
          <a:ext cx="9138920" cy="3291840"/>
        </p:xfrm>
        <a:graphic>
          <a:graphicData uri="http://schemas.openxmlformats.org/drawingml/2006/table">
            <a:tbl>
              <a:tblPr/>
              <a:tblGrid>
                <a:gridCol w="9138920"/>
              </a:tblGrid>
              <a:tr h="2468563">
                <a:tc>
                  <a:txBody>
                    <a:bodyPr/>
                    <a:lstStyle/>
                    <a:p>
                      <a:pPr algn="just">
                        <a:spcAft>
                          <a:spcPts val="0"/>
                        </a:spcAft>
                      </a:pPr>
                      <a:r>
                        <a:rPr lang="en-US" altLang="zh-CN" sz="2400" kern="100" dirty="0" smtClean="0">
                          <a:solidFill>
                            <a:srgbClr val="000000"/>
                          </a:solidFill>
                          <a:latin typeface="Times New Roman"/>
                          <a:ea typeface="宋体"/>
                          <a:cs typeface="Times New Roman"/>
                        </a:rPr>
                        <a:t>……</a:t>
                      </a:r>
                    </a:p>
                    <a:p>
                      <a:pPr algn="just">
                        <a:spcAft>
                          <a:spcPts val="0"/>
                        </a:spcAft>
                      </a:pPr>
                      <a:r>
                        <a:rPr lang="en-US" altLang="zh-CN" sz="2400" kern="100" dirty="0" smtClean="0">
                          <a:solidFill>
                            <a:srgbClr val="EC7328"/>
                          </a:solidFill>
                          <a:latin typeface="Times New Roman"/>
                          <a:ea typeface="宋体"/>
                          <a:cs typeface="Times New Roman"/>
                        </a:rPr>
                        <a:t>Component </a:t>
                      </a:r>
                      <a:r>
                        <a:rPr lang="en-US" altLang="zh-CN" sz="2400" kern="100" dirty="0" err="1" smtClean="0">
                          <a:solidFill>
                            <a:srgbClr val="EC7328"/>
                          </a:solidFill>
                          <a:latin typeface="Times New Roman"/>
                          <a:ea typeface="宋体"/>
                          <a:cs typeface="Times New Roman"/>
                        </a:rPr>
                        <a:t>component_o</a:t>
                      </a:r>
                      <a:r>
                        <a:rPr lang="en-US" altLang="zh-CN" sz="2400" kern="100" dirty="0" smtClean="0">
                          <a:solidFill>
                            <a:srgbClr val="EC7328"/>
                          </a:solidFill>
                          <a:latin typeface="Times New Roman"/>
                          <a:ea typeface="宋体"/>
                          <a:cs typeface="Times New Roman"/>
                        </a:rPr>
                        <a:t>; //</a:t>
                      </a:r>
                      <a:r>
                        <a:rPr lang="zh-CN" altLang="en-US" sz="2400" kern="100" dirty="0" smtClean="0">
                          <a:solidFill>
                            <a:srgbClr val="EC7328"/>
                          </a:solidFill>
                          <a:latin typeface="Times New Roman"/>
                          <a:ea typeface="宋体"/>
                          <a:cs typeface="Times New Roman"/>
                        </a:rPr>
                        <a:t>使用抽象构件类型定义</a:t>
                      </a:r>
                    </a:p>
                    <a:p>
                      <a:pPr algn="just">
                        <a:spcAft>
                          <a:spcPts val="0"/>
                        </a:spcAft>
                      </a:pPr>
                      <a:r>
                        <a:rPr lang="en-US" altLang="zh-CN" sz="2400" kern="100" dirty="0" err="1" smtClean="0">
                          <a:solidFill>
                            <a:srgbClr val="000000"/>
                          </a:solidFill>
                          <a:latin typeface="Times New Roman"/>
                          <a:ea typeface="宋体"/>
                          <a:cs typeface="Times New Roman"/>
                        </a:rPr>
                        <a:t>component_o</a:t>
                      </a:r>
                      <a:r>
                        <a:rPr lang="en-US" altLang="zh-CN" sz="2400" kern="100" dirty="0" smtClean="0">
                          <a:solidFill>
                            <a:srgbClr val="000000"/>
                          </a:solidFill>
                          <a:latin typeface="Times New Roman"/>
                          <a:ea typeface="宋体"/>
                          <a:cs typeface="Times New Roman"/>
                        </a:rPr>
                        <a:t> = new </a:t>
                      </a:r>
                      <a:r>
                        <a:rPr lang="en-US" altLang="zh-CN" sz="2400" kern="100" dirty="0" err="1" smtClean="0">
                          <a:solidFill>
                            <a:srgbClr val="000000"/>
                          </a:solidFill>
                          <a:latin typeface="Times New Roman"/>
                          <a:ea typeface="宋体"/>
                          <a:cs typeface="Times New Roman"/>
                        </a:rPr>
                        <a:t>ConcreteComponent</a:t>
                      </a:r>
                      <a:r>
                        <a:rPr lang="en-US" altLang="zh-CN" sz="2400" kern="100" dirty="0" smtClean="0">
                          <a:solidFill>
                            <a:srgbClr val="000000"/>
                          </a:solidFill>
                          <a:latin typeface="Times New Roman"/>
                          <a:ea typeface="宋体"/>
                          <a:cs typeface="Times New Roman"/>
                        </a:rPr>
                        <a:t>();</a:t>
                      </a:r>
                    </a:p>
                    <a:p>
                      <a:pPr algn="just">
                        <a:spcAft>
                          <a:spcPts val="0"/>
                        </a:spcAft>
                      </a:pPr>
                      <a:r>
                        <a:rPr lang="en-US" altLang="zh-CN" sz="2400" kern="100" dirty="0" err="1" smtClean="0">
                          <a:solidFill>
                            <a:srgbClr val="000000"/>
                          </a:solidFill>
                          <a:latin typeface="Times New Roman"/>
                          <a:ea typeface="宋体"/>
                          <a:cs typeface="Times New Roman"/>
                        </a:rPr>
                        <a:t>component_o.operation</a:t>
                      </a:r>
                      <a:r>
                        <a:rPr lang="en-US" altLang="zh-CN" sz="2400" kern="100" dirty="0" smtClean="0">
                          <a:solidFill>
                            <a:srgbClr val="000000"/>
                          </a:solidFill>
                          <a:latin typeface="Times New Roman"/>
                          <a:ea typeface="宋体"/>
                          <a:cs typeface="Times New Roman"/>
                        </a:rPr>
                        <a:t>();</a:t>
                      </a:r>
                    </a:p>
                    <a:p>
                      <a:pPr algn="just">
                        <a:spcAft>
                          <a:spcPts val="0"/>
                        </a:spcAft>
                      </a:pPr>
                      <a:r>
                        <a:rPr lang="en-US" altLang="zh-CN" sz="2400" kern="100" dirty="0" err="1" smtClean="0">
                          <a:solidFill>
                            <a:srgbClr val="EC7328"/>
                          </a:solidFill>
                          <a:latin typeface="Times New Roman"/>
                          <a:ea typeface="宋体"/>
                          <a:cs typeface="Times New Roman"/>
                        </a:rPr>
                        <a:t>ConcreteDecorator</a:t>
                      </a:r>
                      <a:r>
                        <a:rPr lang="en-US" altLang="zh-CN" sz="2400" kern="100" dirty="0" smtClean="0">
                          <a:solidFill>
                            <a:srgbClr val="EC7328"/>
                          </a:solidFill>
                          <a:latin typeface="Times New Roman"/>
                          <a:ea typeface="宋体"/>
                          <a:cs typeface="Times New Roman"/>
                        </a:rPr>
                        <a:t> </a:t>
                      </a:r>
                      <a:r>
                        <a:rPr lang="en-US" altLang="zh-CN" sz="2400" kern="100" dirty="0" err="1" smtClean="0">
                          <a:solidFill>
                            <a:srgbClr val="EC7328"/>
                          </a:solidFill>
                          <a:latin typeface="Times New Roman"/>
                          <a:ea typeface="宋体"/>
                          <a:cs typeface="Times New Roman"/>
                        </a:rPr>
                        <a:t>component_d</a:t>
                      </a:r>
                      <a:r>
                        <a:rPr lang="en-US" altLang="zh-CN" sz="2400" kern="100" dirty="0" smtClean="0">
                          <a:solidFill>
                            <a:srgbClr val="EC7328"/>
                          </a:solidFill>
                          <a:latin typeface="Times New Roman"/>
                          <a:ea typeface="宋体"/>
                          <a:cs typeface="Times New Roman"/>
                        </a:rPr>
                        <a:t>; //</a:t>
                      </a:r>
                      <a:r>
                        <a:rPr lang="zh-CN" altLang="en-US" sz="2400" kern="100" dirty="0" smtClean="0">
                          <a:solidFill>
                            <a:srgbClr val="EC7328"/>
                          </a:solidFill>
                          <a:latin typeface="Times New Roman"/>
                          <a:ea typeface="宋体"/>
                          <a:cs typeface="Times New Roman"/>
                        </a:rPr>
                        <a:t>使用具体装饰类型定义</a:t>
                      </a:r>
                    </a:p>
                    <a:p>
                      <a:pPr algn="just">
                        <a:spcAft>
                          <a:spcPts val="0"/>
                        </a:spcAft>
                      </a:pPr>
                      <a:r>
                        <a:rPr lang="en-US" altLang="zh-CN" sz="2400" kern="100" dirty="0" err="1" smtClean="0">
                          <a:solidFill>
                            <a:srgbClr val="000000"/>
                          </a:solidFill>
                          <a:latin typeface="Times New Roman"/>
                          <a:ea typeface="宋体"/>
                          <a:cs typeface="Times New Roman"/>
                        </a:rPr>
                        <a:t>component_d</a:t>
                      </a:r>
                      <a:r>
                        <a:rPr lang="en-US" altLang="zh-CN" sz="2400" kern="100" dirty="0" smtClean="0">
                          <a:solidFill>
                            <a:srgbClr val="000000"/>
                          </a:solidFill>
                          <a:latin typeface="Times New Roman"/>
                          <a:ea typeface="宋体"/>
                          <a:cs typeface="Times New Roman"/>
                        </a:rPr>
                        <a:t> = new </a:t>
                      </a:r>
                      <a:r>
                        <a:rPr lang="en-US" altLang="zh-CN" sz="2400" kern="100" dirty="0" err="1" smtClean="0">
                          <a:solidFill>
                            <a:srgbClr val="000000"/>
                          </a:solidFill>
                          <a:latin typeface="Times New Roman"/>
                          <a:ea typeface="宋体"/>
                          <a:cs typeface="Times New Roman"/>
                        </a:rPr>
                        <a:t>ConcreteDecorator</a:t>
                      </a:r>
                      <a:r>
                        <a:rPr lang="en-US" altLang="zh-CN" sz="2400" kern="100" dirty="0" smtClean="0">
                          <a:solidFill>
                            <a:srgbClr val="000000"/>
                          </a:solidFill>
                          <a:latin typeface="Times New Roman"/>
                          <a:ea typeface="宋体"/>
                          <a:cs typeface="Times New Roman"/>
                        </a:rPr>
                        <a:t>(</a:t>
                      </a:r>
                      <a:r>
                        <a:rPr lang="en-US" altLang="zh-CN" sz="2400" kern="100" dirty="0" err="1" smtClean="0">
                          <a:solidFill>
                            <a:srgbClr val="000000"/>
                          </a:solidFill>
                          <a:latin typeface="Times New Roman"/>
                          <a:ea typeface="宋体"/>
                          <a:cs typeface="Times New Roman"/>
                        </a:rPr>
                        <a:t>component_o</a:t>
                      </a:r>
                      <a:r>
                        <a:rPr lang="en-US" altLang="zh-CN" sz="2400" kern="100" dirty="0" smtClean="0">
                          <a:solidFill>
                            <a:srgbClr val="000000"/>
                          </a:solidFill>
                          <a:latin typeface="Times New Roman"/>
                          <a:ea typeface="宋体"/>
                          <a:cs typeface="Times New Roman"/>
                        </a:rPr>
                        <a:t>);</a:t>
                      </a:r>
                    </a:p>
                    <a:p>
                      <a:pPr algn="just">
                        <a:spcAft>
                          <a:spcPts val="0"/>
                        </a:spcAft>
                      </a:pPr>
                      <a:r>
                        <a:rPr lang="en-US" altLang="zh-CN" sz="2400" kern="100" dirty="0" err="1" smtClean="0">
                          <a:solidFill>
                            <a:srgbClr val="000000"/>
                          </a:solidFill>
                          <a:latin typeface="Times New Roman"/>
                          <a:ea typeface="宋体"/>
                          <a:cs typeface="Times New Roman"/>
                        </a:rPr>
                        <a:t>component_d.operation</a:t>
                      </a:r>
                      <a:r>
                        <a:rPr lang="en-US" altLang="zh-CN" sz="2400" kern="100" dirty="0" smtClean="0">
                          <a:solidFill>
                            <a:srgbClr val="000000"/>
                          </a:solidFill>
                          <a:latin typeface="Times New Roman"/>
                          <a:ea typeface="宋体"/>
                          <a:cs typeface="Times New Roman"/>
                        </a:rPr>
                        <a:t>();</a:t>
                      </a:r>
                    </a:p>
                    <a:p>
                      <a:pPr algn="just">
                        <a:spcAft>
                          <a:spcPts val="0"/>
                        </a:spcAft>
                      </a:pPr>
                      <a:r>
                        <a:rPr lang="en-US" altLang="zh-CN" sz="2400" kern="100" dirty="0" err="1" smtClean="0">
                          <a:solidFill>
                            <a:srgbClr val="EC7328"/>
                          </a:solidFill>
                          <a:latin typeface="Times New Roman"/>
                          <a:ea typeface="宋体"/>
                          <a:cs typeface="Times New Roman"/>
                        </a:rPr>
                        <a:t>component_d.addedBehavior</a:t>
                      </a:r>
                      <a:r>
                        <a:rPr lang="en-US" altLang="zh-CN" sz="2400" kern="100" dirty="0" smtClean="0">
                          <a:solidFill>
                            <a:srgbClr val="EC7328"/>
                          </a:solidFill>
                          <a:latin typeface="Times New Roman"/>
                          <a:ea typeface="宋体"/>
                          <a:cs typeface="Times New Roman"/>
                        </a:rPr>
                        <a:t>(); //</a:t>
                      </a:r>
                      <a:r>
                        <a:rPr lang="zh-CN" altLang="en-US" sz="2400" kern="100" dirty="0" smtClean="0">
                          <a:solidFill>
                            <a:srgbClr val="EC7328"/>
                          </a:solidFill>
                          <a:latin typeface="Times New Roman"/>
                          <a:ea typeface="宋体"/>
                          <a:cs typeface="Times New Roman"/>
                        </a:rPr>
                        <a:t>单独调用新增业务方法</a:t>
                      </a:r>
                    </a:p>
                    <a:p>
                      <a:pPr algn="just">
                        <a:spcAft>
                          <a:spcPts val="0"/>
                        </a:spcAft>
                      </a:pPr>
                      <a:r>
                        <a:rPr lang="en-US" altLang="zh-CN" sz="2400" kern="100" dirty="0" smtClean="0">
                          <a:solidFill>
                            <a:srgbClr val="000000"/>
                          </a:solidFill>
                          <a:latin typeface="Times New Roman"/>
                          <a:ea typeface="宋体"/>
                          <a:cs typeface="Times New Roman"/>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096920547"/>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变形金刚</a:t>
            </a:r>
            <a:r>
              <a:rPr lang="zh-CN" altLang="en-US" sz="2400" dirty="0" smtClean="0">
                <a:latin typeface="微软雅黑" panose="020B0503020204020204" pitchFamily="34" charset="-122"/>
                <a:ea typeface="微软雅黑" panose="020B0503020204020204" pitchFamily="34" charset="-122"/>
              </a:rPr>
              <a:t>：实例说明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变形金刚在变形之前是一辆汽车，它可以在陆地上移动。当它变成机器人之后除了能够在陆地上移动之外，还可以说话；如果需要，它还可以变成飞机，除了在陆地上移动还可以在天空中飞翔。</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变形金刚：</a:t>
            </a:r>
            <a:r>
              <a:rPr lang="zh-CN" altLang="en-US" sz="2400" dirty="0" smtClean="0">
                <a:latin typeface="微软雅黑" panose="020B0503020204020204" pitchFamily="34" charset="-122"/>
                <a:ea typeface="微软雅黑" panose="020B0503020204020204" pitchFamily="34" charset="-122"/>
              </a:rPr>
              <a:t>参考类图</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395" y="1938468"/>
            <a:ext cx="7507605" cy="456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变形金刚：</a:t>
            </a:r>
            <a:r>
              <a:rPr lang="zh-CN" altLang="en-US" sz="2400" dirty="0" smtClean="0">
                <a:latin typeface="微软雅黑" panose="020B0503020204020204" pitchFamily="34" charset="-122"/>
                <a:ea typeface="微软雅黑" panose="020B0503020204020204" pitchFamily="34" charset="-122"/>
              </a:rPr>
              <a:t>参考代码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smtClean="0">
                <a:latin typeface="微软雅黑" panose="020B0503020204020204" pitchFamily="34" charset="-122"/>
                <a:ea typeface="微软雅黑" panose="020B0503020204020204" pitchFamily="34" charset="-122"/>
              </a:rPr>
              <a:t>decorator</a:t>
            </a:r>
            <a:r>
              <a:rPr lang="zh-CN" altLang="en-US" sz="2400" dirty="0" smtClean="0">
                <a:latin typeface="微软雅黑" panose="020B0503020204020204" pitchFamily="34" charset="-122"/>
                <a:ea typeface="微软雅黑" panose="020B0503020204020204" pitchFamily="34" charset="-122"/>
              </a:rPr>
              <a:t>包</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装饰模式优点：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扩展一个对象的功能，</a:t>
            </a:r>
            <a:r>
              <a:rPr lang="zh-CN" altLang="en-US" sz="2400" dirty="0">
                <a:solidFill>
                  <a:srgbClr val="EC7328"/>
                </a:solidFill>
                <a:latin typeface="微软雅黑" panose="020B0503020204020204" pitchFamily="34" charset="-122"/>
                <a:ea typeface="微软雅黑" panose="020B0503020204020204" pitchFamily="34" charset="-122"/>
              </a:rPr>
              <a:t>装饰模式比继承更加灵活，不会导致类的个数急剧增加</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a:t>
            </a:r>
            <a:r>
              <a:rPr lang="zh-CN" altLang="en-US" sz="2400" dirty="0">
                <a:solidFill>
                  <a:srgbClr val="EC7328"/>
                </a:solidFill>
                <a:latin typeface="微软雅黑" panose="020B0503020204020204" pitchFamily="34" charset="-122"/>
                <a:ea typeface="微软雅黑" panose="020B0503020204020204" pitchFamily="34" charset="-122"/>
              </a:rPr>
              <a:t>通过一种动态的方式来扩展一个对象的功能</a:t>
            </a:r>
            <a:r>
              <a:rPr lang="zh-CN" altLang="en-US" sz="2400" dirty="0">
                <a:latin typeface="微软雅黑" panose="020B0503020204020204" pitchFamily="34" charset="-122"/>
                <a:ea typeface="微软雅黑" panose="020B0503020204020204" pitchFamily="34" charset="-122"/>
              </a:rPr>
              <a:t>，通过配置文件可以在运行时选择不同的具体装饰类，从而实现不同的行为</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可以对一个对象进行</a:t>
            </a:r>
            <a:r>
              <a:rPr lang="zh-CN" altLang="en-US" sz="2400" dirty="0">
                <a:solidFill>
                  <a:srgbClr val="EC7328"/>
                </a:solidFill>
                <a:latin typeface="微软雅黑" panose="020B0503020204020204" pitchFamily="34" charset="-122"/>
                <a:ea typeface="微软雅黑" panose="020B0503020204020204" pitchFamily="34" charset="-122"/>
              </a:rPr>
              <a:t>多次装饰</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具体构件类与具体装饰类可以独立变化，</a:t>
            </a:r>
            <a:r>
              <a:rPr lang="zh-CN" altLang="en-US" sz="2400" dirty="0">
                <a:solidFill>
                  <a:srgbClr val="EC7328"/>
                </a:solidFill>
                <a:latin typeface="微软雅黑" panose="020B0503020204020204" pitchFamily="34" charset="-122"/>
                <a:ea typeface="微软雅黑" panose="020B0503020204020204" pitchFamily="34" charset="-122"/>
              </a:rPr>
              <a:t>用户可以根据需要增加新的具体构件类和具体装饰类</a:t>
            </a:r>
            <a:r>
              <a:rPr lang="zh-CN" altLang="en-US" sz="2400" dirty="0">
                <a:latin typeface="微软雅黑" panose="020B0503020204020204" pitchFamily="34" charset="-122"/>
                <a:ea typeface="微软雅黑" panose="020B0503020204020204" pitchFamily="34" charset="-122"/>
              </a:rPr>
              <a:t>，且原有类库代码无须改变，</a:t>
            </a:r>
            <a:r>
              <a:rPr lang="zh-CN" altLang="en-US" sz="2400" dirty="0">
                <a:solidFill>
                  <a:srgbClr val="EC7328"/>
                </a:solidFill>
                <a:latin typeface="微软雅黑" panose="020B0503020204020204" pitchFamily="34" charset="-122"/>
                <a:ea typeface="微软雅黑" panose="020B0503020204020204" pitchFamily="34" charset="-122"/>
              </a:rPr>
              <a:t>符合开闭原则</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装饰模式缺点：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装饰模式进行系统设计时</a:t>
            </a:r>
            <a:r>
              <a:rPr lang="zh-CN" altLang="en-US" sz="2400" dirty="0">
                <a:solidFill>
                  <a:srgbClr val="EC7328"/>
                </a:solidFill>
                <a:latin typeface="微软雅黑" panose="020B0503020204020204" pitchFamily="34" charset="-122"/>
                <a:ea typeface="微软雅黑" panose="020B0503020204020204" pitchFamily="34" charset="-122"/>
              </a:rPr>
              <a:t>将产生很多小对象</a:t>
            </a:r>
            <a:r>
              <a:rPr lang="zh-CN" altLang="en-US" sz="2400" dirty="0">
                <a:latin typeface="微软雅黑" panose="020B0503020204020204" pitchFamily="34" charset="-122"/>
                <a:ea typeface="微软雅黑" panose="020B0503020204020204" pitchFamily="34" charset="-122"/>
              </a:rPr>
              <a:t>，大量小对象的产生势必会占用更多的系统资源，</a:t>
            </a:r>
            <a:r>
              <a:rPr lang="zh-CN" altLang="en-US" sz="2400" dirty="0">
                <a:solidFill>
                  <a:srgbClr val="EC7328"/>
                </a:solidFill>
                <a:latin typeface="微软雅黑" panose="020B0503020204020204" pitchFamily="34" charset="-122"/>
                <a:ea typeface="微软雅黑" panose="020B0503020204020204" pitchFamily="34" charset="-122"/>
              </a:rPr>
              <a:t>在一定程度上影响程序的性能</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比继承更加易于出错，排错也更困难</a:t>
            </a:r>
            <a:r>
              <a:rPr lang="zh-CN" altLang="en-US" sz="2400" dirty="0">
                <a:latin typeface="微软雅黑" panose="020B0503020204020204" pitchFamily="34" charset="-122"/>
                <a:ea typeface="微软雅黑" panose="020B0503020204020204" pitchFamily="34" charset="-122"/>
              </a:rPr>
              <a:t>，对于多次装饰的对象，调试时寻找错误可能需要逐级排查，较为烦琐</a:t>
            </a: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17441"/>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使用装饰模式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不影响其他对象的情况下，</a:t>
            </a:r>
            <a:r>
              <a:rPr lang="zh-CN" altLang="en-US" sz="2400" dirty="0">
                <a:solidFill>
                  <a:srgbClr val="EC7328"/>
                </a:solidFill>
                <a:latin typeface="微软雅黑" panose="020B0503020204020204" pitchFamily="34" charset="-122"/>
                <a:ea typeface="微软雅黑" panose="020B0503020204020204" pitchFamily="34" charset="-122"/>
              </a:rPr>
              <a:t>以动态、透明的方式给单个对象添加职责</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当</a:t>
            </a:r>
            <a:r>
              <a:rPr lang="zh-CN" altLang="en-US" sz="2400" dirty="0">
                <a:solidFill>
                  <a:srgbClr val="EC7328"/>
                </a:solidFill>
                <a:latin typeface="微软雅黑" panose="020B0503020204020204" pitchFamily="34" charset="-122"/>
                <a:ea typeface="微软雅黑" panose="020B0503020204020204" pitchFamily="34" charset="-122"/>
              </a:rPr>
              <a:t>不能采用继承的方式对系统进行扩展或者采用继承不利于系统扩展和维护时</a:t>
            </a:r>
            <a:r>
              <a:rPr lang="zh-CN" altLang="en-US" sz="2400" dirty="0">
                <a:latin typeface="微软雅黑" panose="020B0503020204020204" pitchFamily="34" charset="-122"/>
                <a:ea typeface="微软雅黑" panose="020B0503020204020204" pitchFamily="34" charset="-122"/>
              </a:rPr>
              <a:t>可以使用装饰模式</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26136"/>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smtClean="0">
                <a:solidFill>
                  <a:srgbClr val="EC7328"/>
                </a:solidFill>
                <a:latin typeface="微软雅黑" panose="020B0503020204020204" pitchFamily="34" charset="-122"/>
                <a:ea typeface="微软雅黑" panose="020B0503020204020204" pitchFamily="34" charset="-122"/>
              </a:rPr>
              <a:t>相片框</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697" y="1978077"/>
            <a:ext cx="6019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a:t>
            </a:r>
            <a:r>
              <a:rPr lang="zh-CN" altLang="en-US" sz="2400" dirty="0">
                <a:solidFill>
                  <a:srgbClr val="EC7328"/>
                </a:solidFill>
                <a:latin typeface="微软雅黑" panose="020B0503020204020204" pitchFamily="34" charset="-122"/>
                <a:ea typeface="微软雅黑" panose="020B0503020204020204" pitchFamily="34" charset="-122"/>
              </a:rPr>
              <a:t>在不改变一个对象本身功能的基础上给对象增加额外的新行为</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是一种</a:t>
            </a:r>
            <a:r>
              <a:rPr lang="zh-CN" altLang="en-US" sz="2400" dirty="0">
                <a:solidFill>
                  <a:srgbClr val="EC7328"/>
                </a:solidFill>
                <a:latin typeface="微软雅黑" panose="020B0503020204020204" pitchFamily="34" charset="-122"/>
                <a:ea typeface="微软雅黑" panose="020B0503020204020204" pitchFamily="34" charset="-122"/>
              </a:rPr>
              <a:t>用于替代继承的技术</a:t>
            </a:r>
            <a:r>
              <a:rPr lang="zh-CN" altLang="en-US" sz="2400" dirty="0">
                <a:latin typeface="微软雅黑" panose="020B0503020204020204" pitchFamily="34" charset="-122"/>
                <a:ea typeface="微软雅黑" panose="020B0503020204020204" pitchFamily="34" charset="-122"/>
              </a:rPr>
              <a:t>，它通过一种无须定义子类的方式</a:t>
            </a:r>
            <a:r>
              <a:rPr lang="zh-CN" altLang="en-US" sz="2400" dirty="0">
                <a:solidFill>
                  <a:srgbClr val="EC7328"/>
                </a:solidFill>
                <a:latin typeface="微软雅黑" panose="020B0503020204020204" pitchFamily="34" charset="-122"/>
                <a:ea typeface="微软雅黑" panose="020B0503020204020204" pitchFamily="34" charset="-122"/>
              </a:rPr>
              <a:t>给对象动态增加职责</a:t>
            </a:r>
            <a:r>
              <a:rPr lang="zh-CN" altLang="en-US" sz="2400" dirty="0">
                <a:latin typeface="微软雅黑" panose="020B0503020204020204" pitchFamily="34" charset="-122"/>
                <a:ea typeface="微软雅黑" panose="020B0503020204020204" pitchFamily="34" charset="-122"/>
              </a:rPr>
              <a:t>，使用对象之间的</a:t>
            </a:r>
            <a:r>
              <a:rPr lang="zh-CN" altLang="en-US" sz="2400" dirty="0">
                <a:solidFill>
                  <a:srgbClr val="EC7328"/>
                </a:solidFill>
                <a:latin typeface="微软雅黑" panose="020B0503020204020204" pitchFamily="34" charset="-122"/>
                <a:ea typeface="微软雅黑" panose="020B0503020204020204" pitchFamily="34" charset="-122"/>
              </a:rPr>
              <a:t>关联关系取代</a:t>
            </a:r>
            <a:r>
              <a:rPr lang="zh-CN" altLang="en-US" sz="2400" dirty="0">
                <a:latin typeface="微软雅黑" panose="020B0503020204020204" pitchFamily="34" charset="-122"/>
                <a:ea typeface="微软雅黑" panose="020B0503020204020204" pitchFamily="34" charset="-122"/>
              </a:rPr>
              <a:t>类之间的</a:t>
            </a:r>
            <a:r>
              <a:rPr lang="zh-CN" altLang="en-US" sz="2400" dirty="0">
                <a:solidFill>
                  <a:srgbClr val="EC7328"/>
                </a:solidFill>
                <a:latin typeface="微软雅黑" panose="020B0503020204020204" pitchFamily="34" charset="-122"/>
                <a:ea typeface="微软雅黑" panose="020B0503020204020204" pitchFamily="34" charset="-122"/>
              </a:rPr>
              <a:t>继承关系</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引入了装饰类，</a:t>
            </a:r>
            <a:r>
              <a:rPr lang="zh-CN" altLang="en-US" sz="2400" dirty="0">
                <a:solidFill>
                  <a:srgbClr val="EC7328"/>
                </a:solidFill>
                <a:latin typeface="微软雅黑" panose="020B0503020204020204" pitchFamily="34" charset="-122"/>
                <a:ea typeface="微软雅黑" panose="020B0503020204020204" pitchFamily="34" charset="-122"/>
              </a:rPr>
              <a:t>在装饰类中既可以调用待装饰的原有类的方法，还可以增加新的方法</a:t>
            </a:r>
            <a:r>
              <a:rPr lang="zh-CN" altLang="en-US" sz="2400" dirty="0">
                <a:latin typeface="微软雅黑" panose="020B0503020204020204" pitchFamily="34" charset="-122"/>
                <a:ea typeface="微软雅黑" panose="020B0503020204020204" pitchFamily="34" charset="-122"/>
              </a:rPr>
              <a:t>，以扩展原有类的</a:t>
            </a:r>
            <a:r>
              <a:rPr lang="zh-CN" altLang="en-US" sz="2400" dirty="0" smtClean="0">
                <a:latin typeface="微软雅黑" panose="020B0503020204020204" pitchFamily="34" charset="-122"/>
                <a:ea typeface="微软雅黑" panose="020B0503020204020204" pitchFamily="34" charset="-122"/>
              </a:rPr>
              <a:t>功能</a:t>
            </a:r>
            <a:endParaRPr lang="en-US" altLang="zh-CN" sz="2400" dirty="0" smtClean="0">
              <a:latin typeface="微软雅黑" panose="020B0503020204020204" pitchFamily="34" charset="-122"/>
              <a:ea typeface="微软雅黑" panose="020B0503020204020204" pitchFamily="34" charset="-122"/>
            </a:endParaRPr>
          </a:p>
          <a:p>
            <a:pPr lvl="1" algn="l">
              <a:lnSpc>
                <a:spcPct val="150000"/>
              </a:lnSpc>
              <a:buClr>
                <a:srgbClr val="EC7328"/>
              </a:buClr>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189315"/>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装饰</a:t>
            </a:r>
            <a:r>
              <a:rPr lang="zh-CN" altLang="en-US" sz="2400" dirty="0">
                <a:latin typeface="微软雅黑" panose="020B0503020204020204" pitchFamily="34" charset="-122"/>
                <a:ea typeface="微软雅黑" panose="020B0503020204020204" pitchFamily="34" charset="-122"/>
              </a:rPr>
              <a:t>模式</a:t>
            </a:r>
            <a:r>
              <a:rPr lang="en-US" altLang="zh-CN" sz="2400" dirty="0">
                <a:latin typeface="微软雅黑" panose="020B0503020204020204" pitchFamily="34" charset="-122"/>
                <a:ea typeface="微软雅黑" panose="020B0503020204020204" pitchFamily="34" charset="-122"/>
              </a:rPr>
              <a:t>(Decorator Pattern) </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动态地给一个对象增加一些额外的</a:t>
            </a:r>
            <a:r>
              <a:rPr lang="zh-CN" altLang="en-US" sz="2400" dirty="0" smtClean="0">
                <a:solidFill>
                  <a:srgbClr val="EC7328"/>
                </a:solidFill>
                <a:latin typeface="微软雅黑" panose="020B0503020204020204" pitchFamily="34" charset="-122"/>
                <a:ea typeface="微软雅黑" panose="020B0503020204020204" pitchFamily="34" charset="-122"/>
              </a:rPr>
              <a:t>职责</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就增加对象功能来说，装饰模式比生成子类实现更为</a:t>
            </a:r>
            <a:r>
              <a:rPr lang="zh-CN" altLang="en-US" sz="2400" dirty="0" smtClean="0">
                <a:latin typeface="微软雅黑" panose="020B0503020204020204" pitchFamily="34" charset="-122"/>
                <a:ea typeface="微软雅黑" panose="020B0503020204020204" pitchFamily="34" charset="-122"/>
              </a:rPr>
              <a:t>灵活</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对象结构型</a:t>
            </a:r>
            <a:r>
              <a:rPr lang="zh-CN" altLang="en-US" sz="2400" dirty="0" smtClean="0">
                <a:latin typeface="微软雅黑" panose="020B0503020204020204" pitchFamily="34" charset="-122"/>
                <a:ea typeface="微软雅黑" panose="020B0503020204020204" pitchFamily="34" charset="-122"/>
              </a:rPr>
              <a:t>模式</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EC7328"/>
                </a:solidFill>
                <a:latin typeface="微软雅黑" panose="020B0503020204020204" pitchFamily="34" charset="-122"/>
                <a:ea typeface="微软雅黑" panose="020B0503020204020204" pitchFamily="34" charset="-122"/>
              </a:rPr>
              <a:t>对客户透明的方式动态地给一个对象附加上更多的责任</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a:t>
            </a:r>
            <a:r>
              <a:rPr lang="zh-CN" altLang="en-US" sz="2400" dirty="0">
                <a:solidFill>
                  <a:srgbClr val="EC7328"/>
                </a:solidFill>
                <a:latin typeface="微软雅黑" panose="020B0503020204020204" pitchFamily="34" charset="-122"/>
                <a:ea typeface="微软雅黑" panose="020B0503020204020204" pitchFamily="34" charset="-122"/>
              </a:rPr>
              <a:t>在不需要创建更多子类的情况下，让对象的功能得以扩展</a:t>
            </a:r>
          </a:p>
          <a:p>
            <a:pPr marL="800100" lvl="1" indent="-342900" algn="l">
              <a:lnSpc>
                <a:spcPct val="150000"/>
              </a:lnSpc>
              <a:buClr>
                <a:srgbClr val="EC7328"/>
              </a:buClr>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538" y="689339"/>
            <a:ext cx="6203950"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装饰模式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Component: </a:t>
            </a:r>
            <a:r>
              <a:rPr lang="zh-CN" altLang="en-US" sz="2400" dirty="0">
                <a:latin typeface="微软雅黑" panose="020B0503020204020204" pitchFamily="34" charset="-122"/>
                <a:ea typeface="微软雅黑" panose="020B0503020204020204" pitchFamily="34" charset="-122"/>
              </a:rPr>
              <a:t>抽象</a:t>
            </a:r>
            <a:r>
              <a:rPr lang="zh-CN" altLang="en-US" sz="2400" dirty="0" smtClean="0">
                <a:latin typeface="微软雅黑" panose="020B0503020204020204" pitchFamily="34" charset="-122"/>
                <a:ea typeface="微软雅黑" panose="020B0503020204020204" pitchFamily="34" charset="-122"/>
              </a:rPr>
              <a:t>构件类</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ConcreteComponent</a:t>
            </a:r>
            <a:r>
              <a:rPr lang="en-US" altLang="zh-CN" sz="2400" dirty="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具体</a:t>
            </a:r>
            <a:r>
              <a:rPr lang="zh-CN" altLang="en-US" sz="2400" smtClean="0">
                <a:latin typeface="微软雅黑" panose="020B0503020204020204" pitchFamily="34" charset="-122"/>
                <a:ea typeface="微软雅黑" panose="020B0503020204020204" pitchFamily="34" charset="-122"/>
              </a:rPr>
              <a:t>构件类</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Decorator: </a:t>
            </a:r>
            <a:r>
              <a:rPr lang="zh-CN" altLang="en-US" sz="2400" dirty="0">
                <a:latin typeface="微软雅黑" panose="020B0503020204020204" pitchFamily="34" charset="-122"/>
                <a:ea typeface="微软雅黑" panose="020B0503020204020204" pitchFamily="34" charset="-122"/>
              </a:rPr>
              <a:t>抽象装饰类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ConcreteDecorator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具体装饰类</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抽象装饰类示例代码：</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881204088"/>
              </p:ext>
            </p:extLst>
          </p:nvPr>
        </p:nvGraphicFramePr>
        <p:xfrm>
          <a:off x="1310640" y="2016760"/>
          <a:ext cx="9621520" cy="4389120"/>
        </p:xfrm>
        <a:graphic>
          <a:graphicData uri="http://schemas.openxmlformats.org/drawingml/2006/table">
            <a:tbl>
              <a:tblPr/>
              <a:tblGrid>
                <a:gridCol w="9621520"/>
              </a:tblGrid>
              <a:tr h="1036637">
                <a:tc>
                  <a:txBody>
                    <a:bodyPr/>
                    <a:lstStyle/>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Decorator extends Component {</a:t>
                      </a: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private Component </a:t>
                      </a:r>
                      <a:r>
                        <a:rPr lang="en-US" altLang="zh-CN" sz="24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component</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维持一个对抽象构件对象的引用</a:t>
                      </a:r>
                      <a:endPar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注入一个抽象构件类型的对象</a:t>
                      </a:r>
                    </a:p>
                    <a:p>
                      <a:r>
                        <a:rPr lang="zh-CN" altLang="en-US"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 Decorator(Component component) {</a:t>
                      </a: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this.component</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=component;</a:t>
                      </a: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400"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4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component.operation</a:t>
                      </a:r>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endPar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859797346"/>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具体装饰类示例代码：</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171366345"/>
              </p:ext>
            </p:extLst>
          </p:nvPr>
        </p:nvGraphicFramePr>
        <p:xfrm>
          <a:off x="873760" y="1965960"/>
          <a:ext cx="10007600" cy="4572000"/>
        </p:xfrm>
        <a:graphic>
          <a:graphicData uri="http://schemas.openxmlformats.org/drawingml/2006/table">
            <a:tbl>
              <a:tblPr/>
              <a:tblGrid>
                <a:gridCol w="100076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Decorator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(Component component)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super(component);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super.operation</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p>
                    <a:p>
                      <a:r>
                        <a:rPr lang="en-US" altLang="zh-CN"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调用新增业务方法</a:t>
                      </a:r>
                      <a:endPar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baseline="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EC7328"/>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新增业务方法</a:t>
                      </a:r>
                    </a:p>
                    <a:p>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580319108"/>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5533</TotalTime>
  <Words>1081</Words>
  <Application>Microsoft Office PowerPoint</Application>
  <PresentationFormat>宽屏</PresentationFormat>
  <Paragraphs>164</Paragraphs>
  <Slides>20</Slides>
  <Notes>12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20</vt:i4>
      </vt:variant>
    </vt:vector>
  </HeadingPairs>
  <TitlesOfParts>
    <vt:vector size="32" baseType="lpstr">
      <vt:lpstr>等线</vt:lpstr>
      <vt:lpstr>等线 Light</vt:lpstr>
      <vt:lpstr>华文行楷</vt:lpstr>
      <vt:lpstr>华文中宋</vt:lpstr>
      <vt:lpstr>宋体</vt:lpstr>
      <vt:lpstr>微软雅黑</vt:lpstr>
      <vt:lpstr>Arial</vt:lpstr>
      <vt:lpstr>Times New Roman</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589</cp:revision>
  <dcterms:created xsi:type="dcterms:W3CDTF">2018-05-21T14:26:42Z</dcterms:created>
  <dcterms:modified xsi:type="dcterms:W3CDTF">2018-11-17T15:24:23Z</dcterms:modified>
</cp:coreProperties>
</file>