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6"/>
  </p:notesMasterIdLst>
  <p:sldIdLst>
    <p:sldId id="368" r:id="rId4"/>
    <p:sldId id="303" r:id="rId5"/>
    <p:sldId id="367" r:id="rId6"/>
    <p:sldId id="383" r:id="rId7"/>
    <p:sldId id="393" r:id="rId8"/>
    <p:sldId id="380" r:id="rId9"/>
    <p:sldId id="366" r:id="rId10"/>
    <p:sldId id="372" r:id="rId11"/>
    <p:sldId id="384" r:id="rId12"/>
    <p:sldId id="394" r:id="rId13"/>
    <p:sldId id="385" r:id="rId14"/>
    <p:sldId id="395" r:id="rId15"/>
    <p:sldId id="370" r:id="rId16"/>
    <p:sldId id="374" r:id="rId17"/>
    <p:sldId id="375" r:id="rId18"/>
    <p:sldId id="396" r:id="rId19"/>
    <p:sldId id="397" r:id="rId20"/>
    <p:sldId id="398" r:id="rId21"/>
    <p:sldId id="376" r:id="rId22"/>
    <p:sldId id="392" r:id="rId23"/>
    <p:sldId id="391" r:id="rId24"/>
    <p:sldId id="36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328"/>
    <a:srgbClr val="47B3BF"/>
    <a:srgbClr val="44B3BE"/>
    <a:srgbClr val="F9F9F9"/>
    <a:srgbClr val="4DB7C2"/>
    <a:srgbClr val="1671BA"/>
    <a:srgbClr val="0070C0"/>
    <a:srgbClr val="137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9" d="100"/>
          <a:sy n="89" d="100"/>
        </p:scale>
        <p:origin x="4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7F4F9-7204-43E8-BDDE-62AA68893174}" type="datetimeFigureOut">
              <a:rPr lang="zh-CN" altLang="en-US" smtClean="0"/>
              <a:t>2018-11-18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200D9-6A00-4FA7-9A7C-27C4EF7C17DC}" type="slidenum">
              <a:rPr lang="zh-CN" altLang="en-US" smtClean="0"/>
              <a:t>‹#›</a:t>
            </a:fld>
            <a:endParaRPr lang="zh-CN" altLang="en-US"/>
          </a:p>
        </p:txBody>
      </p:sp>
    </p:spTree>
    <p:extLst>
      <p:ext uri="{BB962C8B-B14F-4D97-AF65-F5344CB8AC3E}">
        <p14:creationId xmlns:p14="http://schemas.microsoft.com/office/powerpoint/2010/main" val="193090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0200D9-6A00-4FA7-9A7C-27C4EF7C17DC}" type="slidenum">
              <a:rPr lang="zh-CN" altLang="en-US" smtClean="0"/>
              <a:t>2</a:t>
            </a:fld>
            <a:endParaRPr lang="zh-CN" altLang="en-US"/>
          </a:p>
        </p:txBody>
      </p:sp>
    </p:spTree>
    <p:extLst>
      <p:ext uri="{BB962C8B-B14F-4D97-AF65-F5344CB8AC3E}">
        <p14:creationId xmlns:p14="http://schemas.microsoft.com/office/powerpoint/2010/main" val="83749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250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7168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23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368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55032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467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23901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270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900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09BA2C-1F85-4ABD-9FBC-9B4EB39C9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F676C59-B1F3-4D20-975C-E36712026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02E6DB8-3AB9-427F-BCCB-EC2946C0DDD3}"/>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95367258-E882-4F17-AC22-873B97E69F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60A2C93-2A6B-4812-AF89-A4F4ED9FA36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419375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548BFD-4D2F-4929-AA6F-6981E795B6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C5CCEC6-C93D-4FE3-8B24-9E9891995C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E72CBB4-ACCB-4AC9-A502-0D11D6D8E5FE}"/>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DAFE9E48-0920-48E2-8382-2EA2F164BF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6EA7290-4B51-4C64-9B03-1D32416293F1}"/>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22698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D7D0EAC-4CF2-451B-B5AB-6995E82FAE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35CA4E7A-A0A4-47AE-9F72-DE2D9EDC69F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ECADAC3-6089-49D1-BC32-1087EB57A49D}"/>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909F19D4-FB09-4961-BED7-1B2ADF1E65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EA27294-1F20-438E-BBC8-99A7A9F94E9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8387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48DF4C-51B2-438F-A0D4-93B78E176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316E697B-0C6E-4726-B418-C539F2894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29E79D7-34E0-4C76-8087-7CDCE66A7EE9}"/>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B474B4EC-BCFA-4468-AB8A-57B7CFE71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35F7683-D0B1-4CA2-A598-CB13C6FB4FB5}"/>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11253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25F1E5-AA85-452A-B07F-CF269D00D8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1E3B438-62AA-4109-8EA9-291B28552C3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567647-9196-4060-B447-CE2999B6BB0C}"/>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F53F3CF0-949E-48E0-B3C9-F555D6BDB6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64FA65E-BBBD-427C-8716-ABC2EBA947A8}"/>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45025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798BF85-4CE6-4833-838A-DA40A42F1E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88FB37D-6861-4F4F-B213-7C8336E2B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F8FA4A73-D893-498C-A49F-8CDBD57C285F}"/>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28DD53C7-74E9-4AB8-A5F2-7B5743F01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BA1C1FE-A350-4CFF-A0EE-BFDC935DC1C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89683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028DF5-A125-4C5C-9F76-216CFA86FC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A7E95CB-7EF3-4571-ACDB-6268C4281E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C6705926-3610-45E3-831F-ED297B22C5D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848F26E5-0BCD-4C31-97E2-65D13CB011F1}"/>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6" name="页脚占位符 5">
            <a:extLst>
              <a:ext uri="{FF2B5EF4-FFF2-40B4-BE49-F238E27FC236}">
                <a16:creationId xmlns="" xmlns:a16="http://schemas.microsoft.com/office/drawing/2014/main" id="{2F4D42BA-F801-4D24-985E-D0BFF667FE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3F7B1B3-E20B-41DB-8BDD-4BF9BB38A19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1331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A5C2ECD-C22E-4589-BBF0-66BAF77BF5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32DB78-93D9-4920-9D2F-6CA75B9F4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31F0CF6-4AD5-4248-95D7-519BC75744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FF146F5-2846-4713-9023-D52F3DE8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1BC892B-FCAA-4B21-997B-094EB77494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6DF9937-55B0-4D3D-8820-F5E7A9248C34}"/>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8" name="页脚占位符 7">
            <a:extLst>
              <a:ext uri="{FF2B5EF4-FFF2-40B4-BE49-F238E27FC236}">
                <a16:creationId xmlns="" xmlns:a16="http://schemas.microsoft.com/office/drawing/2014/main" id="{D168B3FF-60D2-4B65-9221-760966AA8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87B729BC-EA9E-4C10-B52E-00D4CA83BF16}"/>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966196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7B4EB7-27D0-496A-8DFB-981A3AAA40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8F1F93B-6AE5-4F13-BEB5-FB6687E95273}"/>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4" name="页脚占位符 3">
            <a:extLst>
              <a:ext uri="{FF2B5EF4-FFF2-40B4-BE49-F238E27FC236}">
                <a16:creationId xmlns="" xmlns:a16="http://schemas.microsoft.com/office/drawing/2014/main" id="{AD837AF8-CF43-4A6E-84D8-0C9F64B07B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4CC05BB-6891-4A3E-B6D6-9545CEE7E91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82165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5BF5525-B316-413F-AC9B-C1B4DB9378F8}"/>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3" name="页脚占位符 2">
            <a:extLst>
              <a:ext uri="{FF2B5EF4-FFF2-40B4-BE49-F238E27FC236}">
                <a16:creationId xmlns="" xmlns:a16="http://schemas.microsoft.com/office/drawing/2014/main" id="{61F14B26-5712-4DCB-8DA7-FEBD775AA9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EBACED20-8D10-472A-B5A8-1872683C05C0}"/>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993602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2213F46-CC30-4A24-B173-C966AAB19F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6488EDE-17AB-4F9F-A3EC-3C30A7750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BD6003DA-3B6D-41C1-B9CF-7221F797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EC9D215-03C4-498A-8040-6D5D562FD774}"/>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6" name="页脚占位符 5">
            <a:extLst>
              <a:ext uri="{FF2B5EF4-FFF2-40B4-BE49-F238E27FC236}">
                <a16:creationId xmlns="" xmlns:a16="http://schemas.microsoft.com/office/drawing/2014/main" id="{9F7E991F-D4D8-44A7-8AB1-C2AAF8F7C7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DB53CE7-25BF-47F2-BE59-A46E60794CF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25643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2D8DCD-EB6D-4209-8919-F1A3183629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4624145-3AD6-459A-9F5B-A47373141E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4776C5-C3F7-496D-A33B-80CDD4CC3A74}"/>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399D49C4-5C12-4202-980B-198F08883C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26E9845-E41A-4488-BDCF-6D72BA7A9636}"/>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664084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C991D11-28D8-4A10-9C87-33ABDA8F8D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34C0B5F-8D8A-4B0B-BEA9-9BBDCEDA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3315E4D-D88C-49A7-A110-2639F5FFE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DC2FD09-6E70-4F2A-A298-93B03E639833}"/>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6" name="页脚占位符 5">
            <a:extLst>
              <a:ext uri="{FF2B5EF4-FFF2-40B4-BE49-F238E27FC236}">
                <a16:creationId xmlns="" xmlns:a16="http://schemas.microsoft.com/office/drawing/2014/main" id="{99C685A5-A440-4B8D-9B48-84325757DD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E4FC961-E056-442B-B90A-DC4C34B7D65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06100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1356B0-F2AC-4491-A5B9-648543AA4A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4869257-8A93-4BF1-B827-7315E8DDE2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1426952-7151-4E0B-9C39-2A2798808BF3}"/>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050F8C2E-845C-40E1-8484-5CD10C37D8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C157B9F-A827-4B90-8C95-F14A07A8A4B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633237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D5AE3B0-2A3E-4B70-BE9D-AFDDE54024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A6EA2A5-7586-40B8-A50D-79D53E391DC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03BBFA4-2A69-4EC3-9A10-8F54044F76B3}"/>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622E2F8A-0B3A-4901-B081-8FA17E767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117F4D9-64E9-4A3F-B6A2-C00A152ED88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287169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CFF41C-5074-4772-BE94-4B4100CA93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A352E31F-4068-4E70-8DBB-BDA8E816A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DB11046B-913D-4BE4-BD5A-A97D044371C4}"/>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92696E38-7060-4D6C-8984-6F2A0FABD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1621D80-53D7-466F-ADF9-86940DA765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4206647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CEDC37-2772-4BDB-AC13-94E68256FD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023EF74F-C9E1-4C8F-BA0A-3B5CAD3674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BB25115-3067-45D7-A521-35B7B9FCD781}"/>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86F68B4A-5EBA-407F-9A4B-2321526932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3AFF913-17B5-43EC-A8EE-BB97B10A9D9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684246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D8C4F9-31C1-4010-AD68-ADB5E123CD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CDB31E2A-4BE6-433E-81D3-72E020CFF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3FE63942-278A-4028-B43D-AD360897EBA0}"/>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51A846AF-EBC8-4D9C-BEEF-14C2C8447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FF71166-5DC9-4436-A57C-D8D3A1DB43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682060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AD414A-0A66-44B4-9CE7-62CAD505AF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A62C102-1F3D-4459-AF56-8DEA1F97CA4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75C97777-48D0-422F-9333-ED12CEF42BA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B536B72-2E91-481B-9C63-1E24B18B86BF}"/>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6" name="页脚占位符 5">
            <a:extLst>
              <a:ext uri="{FF2B5EF4-FFF2-40B4-BE49-F238E27FC236}">
                <a16:creationId xmlns="" xmlns:a16="http://schemas.microsoft.com/office/drawing/2014/main" id="{91064A22-4436-492B-AF0D-27B32AD38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E8A38BF-D632-4FFB-9D52-8AB0A5B24E53}"/>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858741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05C15C-28EA-458C-BB61-C278D416E1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05C8B0D-0AB5-48DD-9B12-72C19521C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E1330BE-B250-4B63-8569-FC6B9B8052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E0F5E2EA-7ACB-48D2-8C53-4995F813B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A924CC3-3794-42C6-BDE4-352AF4045F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757DA1C-1E0A-449B-BF93-A01381D2B3E1}"/>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8" name="页脚占位符 7">
            <a:extLst>
              <a:ext uri="{FF2B5EF4-FFF2-40B4-BE49-F238E27FC236}">
                <a16:creationId xmlns="" xmlns:a16="http://schemas.microsoft.com/office/drawing/2014/main" id="{0A750271-25A4-4388-B15F-E37E26FF2F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E09B28A2-B373-46B5-AE84-5B4243FB30B9}"/>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978800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FA46F7-523F-4FB0-8CEF-8AFB658C64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57FA6CD-BFF1-499C-8BD8-3BFB5590F259}"/>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4" name="页脚占位符 3">
            <a:extLst>
              <a:ext uri="{FF2B5EF4-FFF2-40B4-BE49-F238E27FC236}">
                <a16:creationId xmlns="" xmlns:a16="http://schemas.microsoft.com/office/drawing/2014/main" id="{51E4CAB0-812E-4A94-A4F7-1AD978C9F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BD5FE971-C967-430E-81AB-C47095993CAD}"/>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03921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3BBD10F-3614-4C34-8C97-492E09E4BC5D}"/>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3" name="页脚占位符 2">
            <a:extLst>
              <a:ext uri="{FF2B5EF4-FFF2-40B4-BE49-F238E27FC236}">
                <a16:creationId xmlns="" xmlns:a16="http://schemas.microsoft.com/office/drawing/2014/main" id="{07386175-EF64-4393-8793-E4CD85BC04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20604B7D-46E3-4E39-A5C7-67E587B1553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1993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21BECB-08AB-4467-BBB1-E4EFA149A9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127E639-9C04-4DC2-B118-932E28C6B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8226FC06-181F-46AB-A39A-87D0BEB86FF5}"/>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65B27B72-7CF4-4180-BF22-C78E5EA05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ED7DF95-9ACD-4332-AF72-8072F83A1AD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45629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401A1C-4593-4829-8607-BA3B178620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CEE011D5-C817-4239-9D5D-0B0A51748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EDC1362F-F249-426B-8405-0D10546D3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6747E8E-B829-41C7-8037-1713423B12D4}"/>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6" name="页脚占位符 5">
            <a:extLst>
              <a:ext uri="{FF2B5EF4-FFF2-40B4-BE49-F238E27FC236}">
                <a16:creationId xmlns="" xmlns:a16="http://schemas.microsoft.com/office/drawing/2014/main" id="{75A6DE87-6A88-4D21-8DF0-25BC22416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9C1F713-4285-440E-84FE-12ABA88BBBC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625112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49C1D3-16A7-49AD-BC77-CE978D07CB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E9B3D6C-5E3F-4500-9AC6-D82D0B747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3D9403E-B3FA-4BCD-A5AA-165E8DAEB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706D1A1-6FDB-472D-98C0-2E34E6038B78}"/>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6" name="页脚占位符 5">
            <a:extLst>
              <a:ext uri="{FF2B5EF4-FFF2-40B4-BE49-F238E27FC236}">
                <a16:creationId xmlns="" xmlns:a16="http://schemas.microsoft.com/office/drawing/2014/main" id="{2CDC5D53-1E7E-460D-9CAC-00DC1D61CE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C31BC5A-3B56-4F0F-9768-865F8A29D02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815950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006751-C435-40CC-9363-7219420B37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AAF5BA8-7580-4F45-A135-37ED5CE92E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D4D87B1-7B5E-4995-BF95-AF90E034952B}"/>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09F529C0-2D83-4ED0-8479-E2F726779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E4B1CED-DD16-4B7A-8ECF-85D0F03753D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389146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351920A-489F-4767-A271-5D27EF3CCC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80C3A2A-DF8E-47C7-A431-4AC9F1D1E6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DBE9182-8BA8-4608-A098-65A3FF4ACE35}"/>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A76ACDC4-6715-4CB0-9576-A7AFADC63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2AD478F-A86E-4A89-8DBB-4E008CB7FFB8}"/>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35904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9B5A7C-FEEA-43AA-9D35-28F08EFE28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D74D922-8605-489F-A7EE-117763BA95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0DF66148-BC89-4A56-B3BB-A77CA7AF0C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EB9B945E-75C9-403A-B569-DA59CE67AF64}"/>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6" name="页脚占位符 5">
            <a:extLst>
              <a:ext uri="{FF2B5EF4-FFF2-40B4-BE49-F238E27FC236}">
                <a16:creationId xmlns="" xmlns:a16="http://schemas.microsoft.com/office/drawing/2014/main" id="{C187057D-0AA6-4D7E-8C8D-EF4356544A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80A0115-C054-444F-8FDC-47EFB0DFF82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18792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B7B2A2-E54C-4637-BC06-CC3B74234C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CA44BDB-725E-45A0-8771-FE8239B7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CCD5650-2445-4BC7-8CB1-4840F1ED841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50715D93-FCEF-4C37-8075-11BF993D4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8C6159E-3FC3-4DE2-82AA-26B9FA92F8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0A119C0C-DAC6-4863-8CA7-D317A0C58B93}"/>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8" name="页脚占位符 7">
            <a:extLst>
              <a:ext uri="{FF2B5EF4-FFF2-40B4-BE49-F238E27FC236}">
                <a16:creationId xmlns="" xmlns:a16="http://schemas.microsoft.com/office/drawing/2014/main" id="{0103563A-6832-45AF-97E0-11B90312AB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A6A72C81-AF86-4400-A8D4-E61324EA1C5B}"/>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207630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78245B-2A8E-4BEE-8A4E-14265B8348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7589635-1E61-489F-BAA3-0DFD98062059}"/>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4" name="页脚占位符 3">
            <a:extLst>
              <a:ext uri="{FF2B5EF4-FFF2-40B4-BE49-F238E27FC236}">
                <a16:creationId xmlns="" xmlns:a16="http://schemas.microsoft.com/office/drawing/2014/main" id="{CF8E7C45-3E6D-4093-855D-161B1F4F3F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87B2C7D3-283E-4587-8C23-412E89AE8DEA}"/>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53075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CB28D9AB-F3A2-4A69-947C-8B7BA0090A65}"/>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3" name="页脚占位符 2">
            <a:extLst>
              <a:ext uri="{FF2B5EF4-FFF2-40B4-BE49-F238E27FC236}">
                <a16:creationId xmlns="" xmlns:a16="http://schemas.microsoft.com/office/drawing/2014/main" id="{5B71652B-E2B2-4201-B322-816EE297250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EBCF971-C3A9-410D-9AF7-BB5E45D6573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297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933DCE-B736-423B-93B5-497C9114CC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A1E86B7-8110-48CE-A599-E99125C23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F1D09E47-889B-4518-ADC6-51BF2ACC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A6DDF8F7-1AA8-4471-842C-F3C675EBCB5D}"/>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6" name="页脚占位符 5">
            <a:extLst>
              <a:ext uri="{FF2B5EF4-FFF2-40B4-BE49-F238E27FC236}">
                <a16:creationId xmlns="" xmlns:a16="http://schemas.microsoft.com/office/drawing/2014/main" id="{0683A8B9-ECA6-4C93-B6C8-7E3020AAC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E5B7645-2716-4AA0-8D31-458B3784E214}"/>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24183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32479CE-187F-4520-B50A-490B4AA01D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04B73BA-D6C4-4004-AA4E-84F425999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64F2BB3-D74D-4229-BC06-FC18A002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3B3C1A0-E47A-43D7-B66E-E38735FDD27C}"/>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6" name="页脚占位符 5">
            <a:extLst>
              <a:ext uri="{FF2B5EF4-FFF2-40B4-BE49-F238E27FC236}">
                <a16:creationId xmlns="" xmlns:a16="http://schemas.microsoft.com/office/drawing/2014/main" id="{04D5EE6E-59DB-4735-9EA6-A2572A4C6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5976A12-D5DB-4C13-9571-BEB2400FD48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1041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6C285D0-9E37-4AA4-A2E0-998AFF307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CB2C99D-E2F1-47F7-923D-C4E6B103E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393FACE-E22F-4496-9F30-C65B106AE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7BF61B98-4836-4626-ABA3-CC61A1B7B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9EBA5A0-E804-42B7-AFE5-4F05887C1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C27C7-508C-4616-AC6F-4602337F0041}"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6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99DD6D1-ACD6-4400-BEA9-48D486EEC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6502505-AA2E-415B-BD25-F7506B91F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61205AC-CB78-4BFC-B7F6-4DA549E98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336E94B1-38E9-4822-83A0-C22468DE9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56DC384-23DE-4B28-8B83-4828A7164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DB788-EF9E-4E92-99B2-20B4C1631A92}"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923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4F26DC0-EB35-4D27-9DCE-B656D3C1A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37BFD85-5619-441A-842A-5AE2A5E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66828DF-3D74-42BA-9B6B-AC1C12B8E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 xmlns:a16="http://schemas.microsoft.com/office/drawing/2014/main" id="{B75D7837-742A-4BF9-8D3D-F740CA4F3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65AB44C-0273-4B66-B4B0-130AB725F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3D61F-0862-4304-BA0E-3121EE55588A}"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835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2267314"/>
            <a:ext cx="6413548" cy="4590686"/>
          </a:xfrm>
          <a:prstGeom prst="rect">
            <a:avLst/>
          </a:prstGeom>
        </p:spPr>
      </p:pic>
      <p:sp>
        <p:nvSpPr>
          <p:cNvPr id="5" name="平行四边形 4">
            <a:extLst>
              <a:ext uri="{FF2B5EF4-FFF2-40B4-BE49-F238E27FC236}">
                <a16:creationId xmlns="" xmlns:a16="http://schemas.microsoft.com/office/drawing/2014/main" id="{27F24467-A00A-4663-8FE7-1FD8F7F87785}"/>
              </a:ext>
            </a:extLst>
          </p:cNvPr>
          <p:cNvSpPr/>
          <p:nvPr/>
        </p:nvSpPr>
        <p:spPr>
          <a:xfrm>
            <a:off x="7117155" y="5671375"/>
            <a:ext cx="4984310" cy="665362"/>
          </a:xfrm>
          <a:prstGeom prst="parallelogram">
            <a:avLst>
              <a:gd name="adj" fmla="val 101271"/>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pitchFamily="34" charset="-122"/>
                <a:ea typeface="微软雅黑" panose="020B0503020204020204" pitchFamily="34" charset="-122"/>
              </a:rPr>
              <a:t>刘 伟</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C480D042-A3D4-4804-AC47-4F7B588AB86B}"/>
              </a:ext>
            </a:extLst>
          </p:cNvPr>
          <p:cNvSpPr/>
          <p:nvPr/>
        </p:nvSpPr>
        <p:spPr>
          <a:xfrm>
            <a:off x="6705086" y="3132498"/>
            <a:ext cx="3472405" cy="1096885"/>
          </a:xfrm>
          <a:prstGeom prst="rect">
            <a:avLst/>
          </a:prstGeom>
          <a:gradFill flip="none" rotWithShape="1">
            <a:gsLst>
              <a:gs pos="0">
                <a:srgbClr val="EC7328"/>
              </a:gs>
              <a:gs pos="100000">
                <a:srgbClr val="EC7328">
                  <a:alpha val="80000"/>
                </a:srgbClr>
              </a:gs>
            </a:gsLst>
            <a:lin ang="0" scaled="1"/>
            <a:tileRect/>
          </a:gra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lang="en-US" altLang="zh-CN" sz="2800" b="1" noProof="0" dirty="0" smtClean="0">
                <a:solidFill>
                  <a:prstClr val="white"/>
                </a:solidFill>
                <a:latin typeface="微软雅黑" panose="020B0503020204020204" pitchFamily="34" charset="-122"/>
                <a:ea typeface="微软雅黑" panose="020B0503020204020204" pitchFamily="34" charset="-122"/>
              </a:rPr>
              <a:t>15</a:t>
            </a:r>
            <a:r>
              <a:rPr lang="zh-CN" altLang="en-US" sz="2800" b="1" dirty="0" smtClean="0">
                <a:solidFill>
                  <a:prstClr val="white"/>
                </a:solidFill>
                <a:latin typeface="微软雅黑" panose="020B0503020204020204" pitchFamily="34" charset="-122"/>
                <a:ea typeface="微软雅黑" panose="020B0503020204020204" pitchFamily="34" charset="-122"/>
              </a:rPr>
              <a:t>章 享元模式</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177767" y="1324624"/>
            <a:ext cx="6154249" cy="923330"/>
          </a:xfrm>
          <a:prstGeom prst="rect">
            <a:avLst/>
          </a:prstGeom>
          <a:noFill/>
        </p:spPr>
        <p:txBody>
          <a:bodyPr wrap="none" rtlCol="0">
            <a:spAutoFit/>
          </a:bodyPr>
          <a:lstStyle/>
          <a:p>
            <a:r>
              <a:rPr lang="zh-CN" altLang="en-US" sz="5400" b="1" dirty="0" smtClean="0">
                <a:solidFill>
                  <a:srgbClr val="4DB7C2"/>
                </a:solidFill>
                <a:latin typeface="华文中宋" panose="02010600040101010101" pitchFamily="2" charset="-122"/>
                <a:ea typeface="华文中宋" panose="02010600040101010101" pitchFamily="2" charset="-122"/>
              </a:rPr>
              <a:t>设计模式（第</a:t>
            </a:r>
            <a:r>
              <a:rPr lang="en-US" altLang="zh-CN" sz="5400" b="1" dirty="0" smtClean="0">
                <a:solidFill>
                  <a:srgbClr val="4DB7C2"/>
                </a:solidFill>
                <a:latin typeface="华文中宋" panose="02010600040101010101" pitchFamily="2" charset="-122"/>
                <a:ea typeface="华文中宋" panose="02010600040101010101" pitchFamily="2" charset="-122"/>
              </a:rPr>
              <a:t>2</a:t>
            </a:r>
            <a:r>
              <a:rPr lang="zh-CN" altLang="en-US" sz="5400" b="1" dirty="0" smtClean="0">
                <a:solidFill>
                  <a:srgbClr val="4DB7C2"/>
                </a:solidFill>
                <a:latin typeface="华文中宋" panose="02010600040101010101" pitchFamily="2" charset="-122"/>
                <a:ea typeface="华文中宋" panose="02010600040101010101" pitchFamily="2" charset="-122"/>
              </a:rPr>
              <a:t>版）</a:t>
            </a:r>
            <a:endParaRPr lang="zh-CN" altLang="en-US" sz="5400" b="1" dirty="0">
              <a:solidFill>
                <a:srgbClr val="4DB7C2"/>
              </a:solidFill>
              <a:latin typeface="华文中宋" panose="02010600040101010101" pitchFamily="2" charset="-122"/>
              <a:ea typeface="华文中宋" panose="02010600040101010101" pitchFamily="2" charset="-122"/>
            </a:endParaRPr>
          </a:p>
        </p:txBody>
      </p:sp>
      <p:cxnSp>
        <p:nvCxnSpPr>
          <p:cNvPr id="8" name="直接连接符 7"/>
          <p:cNvCxnSpPr/>
          <p:nvPr/>
        </p:nvCxnSpPr>
        <p:spPr>
          <a:xfrm>
            <a:off x="4048275" y="1324624"/>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96008" y="2334287"/>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flipH="1">
            <a:off x="10821194" y="1004535"/>
            <a:ext cx="1280271" cy="4352921"/>
          </a:xfrm>
          <a:prstGeom prst="rect">
            <a:avLst/>
          </a:prstGeom>
        </p:spPr>
      </p:pic>
    </p:spTree>
    <p:extLst>
      <p:ext uri="{BB962C8B-B14F-4D97-AF65-F5344CB8AC3E}">
        <p14:creationId xmlns:p14="http://schemas.microsoft.com/office/powerpoint/2010/main" val="19070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实现过程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将</a:t>
            </a:r>
            <a:r>
              <a:rPr lang="zh-CN" altLang="en-US" sz="2400" dirty="0" smtClean="0">
                <a:solidFill>
                  <a:srgbClr val="EC7328"/>
                </a:solidFill>
                <a:latin typeface="微软雅黑" panose="020B0503020204020204" pitchFamily="34" charset="-122"/>
                <a:ea typeface="微软雅黑" panose="020B0503020204020204" pitchFamily="34" charset="-122"/>
              </a:rPr>
              <a:t>具有相同内部状态</a:t>
            </a:r>
            <a:r>
              <a:rPr lang="zh-CN" altLang="en-US" sz="2400" dirty="0" smtClean="0">
                <a:latin typeface="微软雅黑" panose="020B0503020204020204" pitchFamily="34" charset="-122"/>
                <a:ea typeface="微软雅黑" panose="020B0503020204020204" pitchFamily="34" charset="-122"/>
              </a:rPr>
              <a:t>的对象存储在</a:t>
            </a:r>
            <a:r>
              <a:rPr lang="zh-CN" altLang="en-US" sz="2400" dirty="0" smtClean="0">
                <a:solidFill>
                  <a:srgbClr val="EC7328"/>
                </a:solidFill>
                <a:latin typeface="微软雅黑" panose="020B0503020204020204" pitchFamily="34" charset="-122"/>
                <a:ea typeface="微软雅黑" panose="020B0503020204020204" pitchFamily="34" charset="-122"/>
              </a:rPr>
              <a:t>享元池</a:t>
            </a:r>
            <a:r>
              <a:rPr lang="zh-CN" altLang="en-US" sz="2400" dirty="0" smtClean="0">
                <a:latin typeface="微软雅黑" panose="020B0503020204020204" pitchFamily="34" charset="-122"/>
                <a:ea typeface="微软雅黑" panose="020B0503020204020204" pitchFamily="34" charset="-122"/>
              </a:rPr>
              <a:t>中，享元池中的对象是可以实现共享的</a:t>
            </a:r>
          </a:p>
          <a:p>
            <a:pPr marL="800100" lvl="1" indent="-342900" algn="l">
              <a:lnSpc>
                <a:spcPct val="150000"/>
              </a:lnSpc>
              <a:buClr>
                <a:srgbClr val="EC7328"/>
              </a:buClr>
              <a:buFont typeface="Wingdings" panose="05000000000000000000" pitchFamily="2" charset="2"/>
              <a:buChar char="ü"/>
            </a:pP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需要的时候</a:t>
            </a:r>
            <a:r>
              <a:rPr lang="zh-CN" altLang="en-US" sz="2400" dirty="0">
                <a:solidFill>
                  <a:srgbClr val="EC7328"/>
                </a:solidFill>
                <a:latin typeface="微软雅黑" panose="020B0503020204020204" pitchFamily="34" charset="-122"/>
                <a:ea typeface="微软雅黑" panose="020B0503020204020204" pitchFamily="34" charset="-122"/>
              </a:rPr>
              <a:t>将对象从享元池中取出</a:t>
            </a:r>
            <a:r>
              <a:rPr lang="zh-CN" altLang="en-US" sz="2400" dirty="0">
                <a:latin typeface="微软雅黑" panose="020B0503020204020204" pitchFamily="34" charset="-122"/>
                <a:ea typeface="微软雅黑" panose="020B0503020204020204" pitchFamily="34" charset="-122"/>
              </a:rPr>
              <a:t>，即可实现对象的复用</a:t>
            </a:r>
          </a:p>
          <a:p>
            <a:pPr marL="800100" lvl="1" indent="-342900" algn="l">
              <a:lnSpc>
                <a:spcPct val="150000"/>
              </a:lnSpc>
              <a:buClr>
                <a:srgbClr val="EC7328"/>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通过向取出的对象</a:t>
            </a:r>
            <a:r>
              <a:rPr lang="zh-CN" altLang="en-US" sz="2400" dirty="0">
                <a:solidFill>
                  <a:srgbClr val="EC7328"/>
                </a:solidFill>
                <a:latin typeface="微软雅黑" panose="020B0503020204020204" pitchFamily="34" charset="-122"/>
                <a:ea typeface="微软雅黑" panose="020B0503020204020204" pitchFamily="34" charset="-122"/>
              </a:rPr>
              <a:t>注入不同的外部状态</a:t>
            </a:r>
            <a:r>
              <a:rPr lang="zh-CN" altLang="en-US" sz="2400" dirty="0">
                <a:latin typeface="微软雅黑" panose="020B0503020204020204" pitchFamily="34" charset="-122"/>
                <a:ea typeface="微软雅黑" panose="020B0503020204020204" pitchFamily="34" charset="-122"/>
              </a:rPr>
              <a:t>，可以得到一系列</a:t>
            </a:r>
            <a:r>
              <a:rPr lang="zh-CN" altLang="en-US" sz="2400" dirty="0">
                <a:solidFill>
                  <a:srgbClr val="EC7328"/>
                </a:solidFill>
                <a:latin typeface="微软雅黑" panose="020B0503020204020204" pitchFamily="34" charset="-122"/>
                <a:ea typeface="微软雅黑" panose="020B0503020204020204" pitchFamily="34" charset="-122"/>
              </a:rPr>
              <a:t>相似的对象</a:t>
            </a:r>
            <a:r>
              <a:rPr lang="zh-CN" altLang="en-US" sz="2400" dirty="0">
                <a:latin typeface="微软雅黑" panose="020B0503020204020204" pitchFamily="34" charset="-122"/>
                <a:ea typeface="微软雅黑" panose="020B0503020204020204" pitchFamily="34" charset="-122"/>
              </a:rPr>
              <a:t>，而这些对象在内存中实际上只存储一份</a:t>
            </a:r>
          </a:p>
          <a:p>
            <a:pPr marL="800100" lvl="1" indent="-342900" algn="l">
              <a:lnSpc>
                <a:spcPct val="150000"/>
              </a:lnSpc>
              <a:buClr>
                <a:srgbClr val="EC7328"/>
              </a:buClr>
              <a:buFont typeface="Wingdings" panose="05000000000000000000" pitchFamily="2" charset="2"/>
              <a:buChar char="ü"/>
            </a:pPr>
            <a:endParaRPr lang="zh-CN" altLang="en-US" sz="2400" dirty="0" smtClean="0">
              <a:latin typeface="微软雅黑" panose="020B0503020204020204" pitchFamily="34" charset="-122"/>
              <a:ea typeface="微软雅黑" panose="020B0503020204020204" pitchFamily="34" charset="-122"/>
            </a:endParaRPr>
          </a:p>
          <a:p>
            <a:pPr lvl="1" algn="l">
              <a:lnSpc>
                <a:spcPct val="150000"/>
              </a:lnSpc>
              <a:buClr>
                <a:srgbClr val="EC7328"/>
              </a:buClr>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9442180"/>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具体享元类示例代码：</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617983489"/>
              </p:ext>
            </p:extLst>
          </p:nvPr>
        </p:nvGraphicFramePr>
        <p:xfrm>
          <a:off x="1062525" y="2145951"/>
          <a:ext cx="9841907" cy="3962400"/>
        </p:xfrm>
        <a:graphic>
          <a:graphicData uri="http://schemas.openxmlformats.org/drawingml/2006/table">
            <a:tbl>
              <a:tblPr/>
              <a:tblGrid>
                <a:gridCol w="9841907"/>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ConcreteFlyweight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Flyweight</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内部状态</a:t>
                      </a:r>
                      <a:r>
                        <a:rPr lang="en-US" altLang="zh-CN" sz="2000" b="1" kern="1200" baseline="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intrinsicState</a:t>
                      </a:r>
                      <a:r>
                        <a:rPr lang="zh-CN" altLang="en-US"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作为成员变量，同一个享元对象其内部状态是一致的</a:t>
                      </a:r>
                      <a:endPar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private String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intrinsicState</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ConcreteFlyweight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intrinsicState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this.intrinsicState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intrinsicState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外部状态</a:t>
                      </a:r>
                      <a:r>
                        <a:rPr lang="en-US" altLang="zh-CN" sz="2000" b="1" kern="1200" baseline="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extrinsicState</a:t>
                      </a:r>
                      <a:r>
                        <a:rPr lang="zh-CN" altLang="en-US"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在使用时由外部设置，不保存在享元对象中，即使是同一个对象，在每一次调用时可以传入不同的外部状态</a:t>
                      </a:r>
                      <a:endPar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public</a:t>
                      </a:r>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void operation(String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extrinsicState</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实现业务方法</a:t>
                      </a:r>
                      <a:endPar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874528763"/>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享元工厂类示例代码：</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1683843158"/>
              </p:ext>
            </p:extLst>
          </p:nvPr>
        </p:nvGraphicFramePr>
        <p:xfrm>
          <a:off x="371847" y="1979065"/>
          <a:ext cx="10873099" cy="4663440"/>
        </p:xfrm>
        <a:graphic>
          <a:graphicData uri="http://schemas.openxmlformats.org/drawingml/2006/table">
            <a:tbl>
              <a:tblPr/>
              <a:tblGrid>
                <a:gridCol w="10873099"/>
              </a:tblGrid>
              <a:tr h="1036637">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FlyweightFactory</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定义一个</a:t>
                      </a:r>
                      <a:r>
                        <a:rPr lang="en-US" altLang="zh-CN" sz="1800" b="1" kern="1200" baseline="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HashMap</a:t>
                      </a:r>
                      <a:r>
                        <a:rPr lang="zh-CN" altLang="en-US"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用于存储享元对象，实现享元池</a:t>
                      </a:r>
                      <a:endPar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private </a:t>
                      </a:r>
                      <a:r>
                        <a:rPr lang="en-US" altLang="zh-CN" sz="18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HashMap</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flyweights = new </a:t>
                      </a:r>
                      <a:r>
                        <a:rPr lang="en-US" altLang="zh-CN" sz="18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HashMap</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Flyweight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getFlyweight</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 key) {</a:t>
                      </a: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如果对象存在，则直接从享元池获取</a:t>
                      </a:r>
                      <a:endPar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if (</a:t>
                      </a:r>
                      <a:r>
                        <a:rPr lang="en-US" altLang="zh-CN" sz="18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flyweights.containsKey</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(key)) {</a:t>
                      </a: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return (Flyweight)</a:t>
                      </a:r>
                      <a:r>
                        <a:rPr lang="en-US" altLang="zh-CN" sz="18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flyweights.get</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(key);</a:t>
                      </a: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如果对象不存在，先创建一个新的对象添加到享元池中，然后返回</a:t>
                      </a:r>
                      <a:endPar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else {</a:t>
                      </a: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Flyweight </a:t>
                      </a:r>
                      <a:r>
                        <a:rPr lang="en-US" altLang="zh-CN" sz="18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fw</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 new </a:t>
                      </a:r>
                      <a:r>
                        <a:rPr lang="en-US" altLang="zh-CN" sz="18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ConcreteFlyweight</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flyweights.put</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key,fw</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return </a:t>
                      </a:r>
                      <a:r>
                        <a:rPr lang="en-US" altLang="zh-CN" sz="18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fw</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832039483"/>
      </p:ext>
    </p:ext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共享网络设备（无外部状态）：</a:t>
            </a:r>
            <a:r>
              <a:rPr lang="zh-CN" altLang="en-US" sz="2400" dirty="0" smtClean="0">
                <a:latin typeface="微软雅黑" panose="020B0503020204020204" pitchFamily="34" charset="-122"/>
                <a:ea typeface="微软雅黑" panose="020B0503020204020204" pitchFamily="34" charset="-122"/>
              </a:rPr>
              <a:t>实例说明</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很多网络设备都是支持共享的，如交换机、集线器等，多台终端计算机可以连接同一台网络设备，并通过该网络设备进行数据转发，如图所示，现用享元模式模拟共享网络设备的设计原理。</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8" name="Object 11"/>
          <p:cNvGraphicFramePr>
            <a:graphicFrameLocks noChangeAspect="1"/>
          </p:cNvGraphicFramePr>
          <p:nvPr>
            <p:extLst>
              <p:ext uri="{D42A27DB-BD31-4B8C-83A1-F6EECF244321}">
                <p14:modId xmlns:p14="http://schemas.microsoft.com/office/powerpoint/2010/main" val="3230298700"/>
              </p:ext>
            </p:extLst>
          </p:nvPr>
        </p:nvGraphicFramePr>
        <p:xfrm>
          <a:off x="3618663" y="3638015"/>
          <a:ext cx="4243699" cy="3017741"/>
        </p:xfrm>
        <a:graphic>
          <a:graphicData uri="http://schemas.openxmlformats.org/presentationml/2006/ole">
            <mc:AlternateContent xmlns:mc="http://schemas.openxmlformats.org/markup-compatibility/2006">
              <mc:Choice xmlns:v="urn:schemas-microsoft-com:vml" Requires="v">
                <p:oleObj spid="_x0000_s3099" name="Visio" r:id="rId4" imgW="9136761" imgH="6494526" progId="Visio.Drawing.11">
                  <p:embed/>
                </p:oleObj>
              </mc:Choice>
              <mc:Fallback>
                <p:oleObj name="Visio" r:id="rId4" imgW="9136761" imgH="649452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663" y="3638015"/>
                        <a:ext cx="4243699" cy="3017741"/>
                      </a:xfrm>
                      <a:prstGeom prst="rect">
                        <a:avLst/>
                      </a:prstGeom>
                      <a:noFill/>
                    </p:spPr>
                  </p:pic>
                </p:oleObj>
              </mc:Fallback>
            </mc:AlternateContent>
          </a:graphicData>
        </a:graphic>
      </p:graphicFrame>
    </p:spTree>
    <p:extLst>
      <p:ext uri="{BB962C8B-B14F-4D97-AF65-F5344CB8AC3E}">
        <p14:creationId xmlns:p14="http://schemas.microsoft.com/office/powerpoint/2010/main" val="1255250369"/>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共享网络设备（无外部状态）：</a:t>
            </a:r>
            <a:r>
              <a:rPr lang="zh-CN" altLang="en-US" sz="2400" dirty="0" smtClean="0">
                <a:latin typeface="微软雅黑" panose="020B0503020204020204" pitchFamily="34" charset="-122"/>
                <a:ea typeface="微软雅黑" panose="020B0503020204020204" pitchFamily="34" charset="-122"/>
              </a:rPr>
              <a:t>参考类图</a:t>
            </a: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19" y="2230452"/>
            <a:ext cx="10045988" cy="367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957660"/>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共享网络设备（无外部状态）：</a:t>
            </a:r>
            <a:r>
              <a:rPr lang="zh-CN" altLang="en-US" sz="2400" dirty="0" smtClean="0">
                <a:latin typeface="微软雅黑" panose="020B0503020204020204" pitchFamily="34" charset="-122"/>
                <a:ea typeface="微软雅黑" panose="020B0503020204020204" pitchFamily="34" charset="-122"/>
              </a:rPr>
              <a:t>参考代码</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DesignPatterns</a:t>
            </a:r>
            <a:r>
              <a:rPr lang="zh-CN" altLang="en-US" sz="2400" dirty="0" smtClean="0">
                <a:latin typeface="微软雅黑" panose="020B0503020204020204" pitchFamily="34" charset="-122"/>
                <a:ea typeface="微软雅黑" panose="020B0503020204020204" pitchFamily="34" charset="-122"/>
              </a:rPr>
              <a:t>之</a:t>
            </a:r>
            <a:r>
              <a:rPr lang="en-US" altLang="zh-CN" sz="2400" dirty="0" err="1" smtClean="0">
                <a:latin typeface="微软雅黑" panose="020B0503020204020204" pitchFamily="34" charset="-122"/>
                <a:ea typeface="微软雅黑" panose="020B0503020204020204" pitchFamily="34" charset="-122"/>
              </a:rPr>
              <a:t>flyweight.nonextrinsic</a:t>
            </a:r>
            <a:r>
              <a:rPr lang="zh-CN" altLang="en-US" sz="2400" dirty="0" smtClean="0">
                <a:latin typeface="微软雅黑" panose="020B0503020204020204" pitchFamily="34" charset="-122"/>
                <a:ea typeface="微软雅黑" panose="020B0503020204020204" pitchFamily="34" charset="-122"/>
              </a:rPr>
              <a:t>包</a:t>
            </a: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pSp>
        <p:nvGrpSpPr>
          <p:cNvPr id="10" name="Group 5"/>
          <p:cNvGrpSpPr>
            <a:grpSpLocks/>
          </p:cNvGrpSpPr>
          <p:nvPr/>
        </p:nvGrpSpPr>
        <p:grpSpPr bwMode="auto">
          <a:xfrm>
            <a:off x="5002039" y="3233202"/>
            <a:ext cx="2160588" cy="809625"/>
            <a:chOff x="2381" y="3283"/>
            <a:chExt cx="1361" cy="510"/>
          </a:xfrm>
        </p:grpSpPr>
        <p:pic>
          <p:nvPicPr>
            <p:cNvPr id="11" name="Picture 6"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dirty="0">
                  <a:solidFill>
                    <a:srgbClr val="44B3BE"/>
                  </a:solidFill>
                  <a:latin typeface="华文行楷" pitchFamily="2" charset="-122"/>
                  <a:ea typeface="华文行楷" pitchFamily="2" charset="-122"/>
                </a:rPr>
                <a:t>演示</a:t>
              </a:r>
              <a:r>
                <a:rPr lang="en-US" altLang="zh-CN" sz="2400" b="1" dirty="0">
                  <a:solidFill>
                    <a:srgbClr val="44B3BE"/>
                  </a:solidFill>
                  <a:latin typeface="Arial"/>
                  <a:ea typeface="华文行楷" pitchFamily="2" charset="-122"/>
                </a:rPr>
                <a:t>……</a:t>
              </a:r>
              <a:endParaRPr lang="en-US" altLang="zh-CN" sz="2400" b="1" dirty="0">
                <a:solidFill>
                  <a:srgbClr val="44B3BE"/>
                </a:solidFill>
                <a:latin typeface="华文行楷" pitchFamily="2" charset="-122"/>
                <a:ea typeface="华文行楷" pitchFamily="2" charset="-122"/>
              </a:endParaRPr>
            </a:p>
          </p:txBody>
        </p:sp>
      </p:grpSp>
    </p:spTree>
    <p:extLst>
      <p:ext uri="{BB962C8B-B14F-4D97-AF65-F5344CB8AC3E}">
        <p14:creationId xmlns:p14="http://schemas.microsoft.com/office/powerpoint/2010/main" val="2845854419"/>
      </p:ext>
    </p:extLst>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共享网络设备</a:t>
            </a:r>
            <a:r>
              <a:rPr lang="zh-CN" altLang="en-US" sz="2400" dirty="0" smtClean="0">
                <a:latin typeface="微软雅黑" panose="020B0503020204020204" pitchFamily="34" charset="-122"/>
                <a:ea typeface="微软雅黑" panose="020B0503020204020204" pitchFamily="34" charset="-122"/>
              </a:rPr>
              <a:t>（有外部</a:t>
            </a:r>
            <a:r>
              <a:rPr lang="zh-CN" altLang="en-US" sz="2400" dirty="0">
                <a:latin typeface="微软雅黑" panose="020B0503020204020204" pitchFamily="34" charset="-122"/>
                <a:ea typeface="微软雅黑" panose="020B0503020204020204" pitchFamily="34" charset="-122"/>
              </a:rPr>
              <a:t>状态）：</a:t>
            </a:r>
            <a:r>
              <a:rPr lang="zh-CN" altLang="en-US" sz="2400" dirty="0" smtClean="0">
                <a:latin typeface="微软雅黑" panose="020B0503020204020204" pitchFamily="34" charset="-122"/>
                <a:ea typeface="微软雅黑" panose="020B0503020204020204" pitchFamily="34" charset="-122"/>
              </a:rPr>
              <a:t>实例说明</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虽然网络设备可以共享，但是分配给每一个终端计算机的端口</a:t>
            </a:r>
            <a:r>
              <a:rPr lang="en-US" altLang="zh-CN" sz="2400" dirty="0">
                <a:latin typeface="微软雅黑" panose="020B0503020204020204" pitchFamily="34" charset="-122"/>
                <a:ea typeface="微软雅黑" panose="020B0503020204020204" pitchFamily="34" charset="-122"/>
              </a:rPr>
              <a:t>(Port)</a:t>
            </a:r>
            <a:r>
              <a:rPr lang="zh-CN" altLang="en-US" sz="2400" dirty="0">
                <a:latin typeface="微软雅黑" panose="020B0503020204020204" pitchFamily="34" charset="-122"/>
                <a:ea typeface="微软雅黑" panose="020B0503020204020204" pitchFamily="34" charset="-122"/>
              </a:rPr>
              <a:t>是不同的，因此多台计算机虽然可以共享同一个网络设备，但必须使用不同的端口。我们可以将端口从网络设备中抽取出来作为外部状态，需要时再进行设置。</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4832105"/>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共享网络设备</a:t>
            </a:r>
            <a:r>
              <a:rPr lang="zh-CN" altLang="en-US" sz="2400" dirty="0" smtClean="0">
                <a:latin typeface="微软雅黑" panose="020B0503020204020204" pitchFamily="34" charset="-122"/>
                <a:ea typeface="微软雅黑" panose="020B0503020204020204" pitchFamily="34" charset="-122"/>
              </a:rPr>
              <a:t>（有外部</a:t>
            </a:r>
            <a:r>
              <a:rPr lang="zh-CN" altLang="en-US" sz="2400" dirty="0">
                <a:latin typeface="微软雅黑" panose="020B0503020204020204" pitchFamily="34" charset="-122"/>
                <a:ea typeface="微软雅黑" panose="020B0503020204020204" pitchFamily="34" charset="-122"/>
              </a:rPr>
              <a:t>状态）：</a:t>
            </a:r>
            <a:r>
              <a:rPr lang="zh-CN" altLang="en-US" sz="2400" dirty="0" smtClean="0">
                <a:latin typeface="微软雅黑" panose="020B0503020204020204" pitchFamily="34" charset="-122"/>
                <a:ea typeface="微软雅黑" panose="020B0503020204020204" pitchFamily="34" charset="-122"/>
              </a:rPr>
              <a:t>参考类图</a:t>
            </a: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123" y="1991170"/>
            <a:ext cx="9177748" cy="46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446382"/>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共享网络设备</a:t>
            </a:r>
            <a:r>
              <a:rPr lang="zh-CN" altLang="en-US" sz="2400" dirty="0" smtClean="0">
                <a:latin typeface="微软雅黑" panose="020B0503020204020204" pitchFamily="34" charset="-122"/>
                <a:ea typeface="微软雅黑" panose="020B0503020204020204" pitchFamily="34" charset="-122"/>
              </a:rPr>
              <a:t>（有外部</a:t>
            </a:r>
            <a:r>
              <a:rPr lang="zh-CN" altLang="en-US" sz="2400" dirty="0">
                <a:latin typeface="微软雅黑" panose="020B0503020204020204" pitchFamily="34" charset="-122"/>
                <a:ea typeface="微软雅黑" panose="020B0503020204020204" pitchFamily="34" charset="-122"/>
              </a:rPr>
              <a:t>状态）：</a:t>
            </a:r>
            <a:r>
              <a:rPr lang="zh-CN" altLang="en-US" sz="2400" dirty="0" smtClean="0">
                <a:latin typeface="微软雅黑" panose="020B0503020204020204" pitchFamily="34" charset="-122"/>
                <a:ea typeface="微软雅黑" panose="020B0503020204020204" pitchFamily="34" charset="-122"/>
              </a:rPr>
              <a:t>参考代码</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DesignPatterns</a:t>
            </a:r>
            <a:r>
              <a:rPr lang="zh-CN" altLang="en-US" sz="2400" dirty="0" smtClean="0">
                <a:latin typeface="微软雅黑" panose="020B0503020204020204" pitchFamily="34" charset="-122"/>
                <a:ea typeface="微软雅黑" panose="020B0503020204020204" pitchFamily="34" charset="-122"/>
              </a:rPr>
              <a:t>之</a:t>
            </a:r>
            <a:r>
              <a:rPr lang="en-US" altLang="zh-CN" sz="2400" dirty="0" err="1" smtClean="0">
                <a:latin typeface="微软雅黑" panose="020B0503020204020204" pitchFamily="34" charset="-122"/>
                <a:ea typeface="微软雅黑" panose="020B0503020204020204" pitchFamily="34" charset="-122"/>
              </a:rPr>
              <a:t>flyweight.extrinsic</a:t>
            </a:r>
            <a:r>
              <a:rPr lang="zh-CN" altLang="en-US" sz="2400" dirty="0" smtClean="0">
                <a:latin typeface="微软雅黑" panose="020B0503020204020204" pitchFamily="34" charset="-122"/>
                <a:ea typeface="微软雅黑" panose="020B0503020204020204" pitchFamily="34" charset="-122"/>
              </a:rPr>
              <a:t>包</a:t>
            </a: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pSp>
        <p:nvGrpSpPr>
          <p:cNvPr id="10" name="Group 5"/>
          <p:cNvGrpSpPr>
            <a:grpSpLocks/>
          </p:cNvGrpSpPr>
          <p:nvPr/>
        </p:nvGrpSpPr>
        <p:grpSpPr bwMode="auto">
          <a:xfrm>
            <a:off x="5002039" y="3233202"/>
            <a:ext cx="2160588" cy="809625"/>
            <a:chOff x="2381" y="3283"/>
            <a:chExt cx="1361" cy="510"/>
          </a:xfrm>
        </p:grpSpPr>
        <p:pic>
          <p:nvPicPr>
            <p:cNvPr id="11" name="Picture 6"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dirty="0">
                  <a:solidFill>
                    <a:srgbClr val="44B3BE"/>
                  </a:solidFill>
                  <a:latin typeface="华文行楷" pitchFamily="2" charset="-122"/>
                  <a:ea typeface="华文行楷" pitchFamily="2" charset="-122"/>
                </a:rPr>
                <a:t>演示</a:t>
              </a:r>
              <a:r>
                <a:rPr lang="en-US" altLang="zh-CN" sz="2400" b="1" dirty="0">
                  <a:solidFill>
                    <a:srgbClr val="44B3BE"/>
                  </a:solidFill>
                  <a:latin typeface="Arial"/>
                  <a:ea typeface="华文行楷" pitchFamily="2" charset="-122"/>
                </a:rPr>
                <a:t>……</a:t>
              </a:r>
              <a:endParaRPr lang="en-US" altLang="zh-CN" sz="2400" b="1" dirty="0">
                <a:solidFill>
                  <a:srgbClr val="44B3BE"/>
                </a:solidFill>
                <a:latin typeface="华文行楷" pitchFamily="2" charset="-122"/>
                <a:ea typeface="华文行楷" pitchFamily="2" charset="-122"/>
              </a:endParaRPr>
            </a:p>
          </p:txBody>
        </p:sp>
      </p:grpSp>
    </p:spTree>
    <p:extLst>
      <p:ext uri="{BB962C8B-B14F-4D97-AF65-F5344CB8AC3E}">
        <p14:creationId xmlns:p14="http://schemas.microsoft.com/office/powerpoint/2010/main" val="673834680"/>
      </p:ext>
    </p:extLst>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享元模式优点：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可以</a:t>
            </a:r>
            <a:r>
              <a:rPr lang="zh-CN" altLang="en-US" sz="2400" dirty="0">
                <a:solidFill>
                  <a:srgbClr val="EC7328"/>
                </a:solidFill>
                <a:latin typeface="微软雅黑" panose="020B0503020204020204" pitchFamily="34" charset="-122"/>
                <a:ea typeface="微软雅黑" panose="020B0503020204020204" pitchFamily="34" charset="-122"/>
              </a:rPr>
              <a:t>减少内存中对象的数量</a:t>
            </a:r>
            <a:r>
              <a:rPr lang="zh-CN" altLang="en-US" sz="2400" dirty="0">
                <a:latin typeface="微软雅黑" panose="020B0503020204020204" pitchFamily="34" charset="-122"/>
                <a:ea typeface="微软雅黑" panose="020B0503020204020204" pitchFamily="34" charset="-122"/>
              </a:rPr>
              <a:t>，使得</a:t>
            </a:r>
            <a:r>
              <a:rPr lang="zh-CN" altLang="en-US" sz="2400" dirty="0">
                <a:solidFill>
                  <a:srgbClr val="EC7328"/>
                </a:solidFill>
                <a:latin typeface="微软雅黑" panose="020B0503020204020204" pitchFamily="34" charset="-122"/>
                <a:ea typeface="微软雅黑" panose="020B0503020204020204" pitchFamily="34" charset="-122"/>
              </a:rPr>
              <a:t>相同或者相似的对象在内存中只保存一份</a:t>
            </a:r>
            <a:r>
              <a:rPr lang="zh-CN" altLang="en-US" sz="2400" dirty="0">
                <a:latin typeface="微软雅黑" panose="020B0503020204020204" pitchFamily="34" charset="-122"/>
                <a:ea typeface="微软雅黑" panose="020B0503020204020204" pitchFamily="34" charset="-122"/>
              </a:rPr>
              <a:t>，从而可以</a:t>
            </a:r>
            <a:r>
              <a:rPr lang="zh-CN" altLang="en-US" sz="2400" dirty="0">
                <a:solidFill>
                  <a:srgbClr val="EC7328"/>
                </a:solidFill>
                <a:latin typeface="微软雅黑" panose="020B0503020204020204" pitchFamily="34" charset="-122"/>
                <a:ea typeface="微软雅黑" panose="020B0503020204020204" pitchFamily="34" charset="-122"/>
              </a:rPr>
              <a:t>节约系统资源，提高系统性能</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外部状态相对独立，而且不会影响其内部状态，从而</a:t>
            </a:r>
            <a:r>
              <a:rPr lang="zh-CN" altLang="en-US" sz="2400" dirty="0">
                <a:solidFill>
                  <a:srgbClr val="EC7328"/>
                </a:solidFill>
                <a:latin typeface="微软雅黑" panose="020B0503020204020204" pitchFamily="34" charset="-122"/>
                <a:ea typeface="微软雅黑" panose="020B0503020204020204" pitchFamily="34" charset="-122"/>
              </a:rPr>
              <a:t>使得享元对象可以在不同的环境中被共享</a:t>
            </a:r>
            <a:endParaRPr lang="en-US" altLang="zh-CN" sz="2400" dirty="0" smtClean="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622664"/>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 xmlns:a16="http://schemas.microsoft.com/office/drawing/2014/main" id="{EBD5E048-5A13-4A92-92B4-3DBB2F0287B1}"/>
              </a:ext>
            </a:extLst>
          </p:cNvPr>
          <p:cNvSpPr/>
          <p:nvPr/>
        </p:nvSpPr>
        <p:spPr>
          <a:xfrm rot="5400000">
            <a:off x="-17286" y="-3759"/>
            <a:ext cx="2068442" cy="2068442"/>
          </a:xfrm>
          <a:prstGeom prst="rtTriangle">
            <a:avLst/>
          </a:prstGeom>
          <a:solidFill>
            <a:schemeClr val="bg1">
              <a:lumMod val="75000"/>
              <a:alpha val="60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直角三角形 7">
            <a:extLst>
              <a:ext uri="{FF2B5EF4-FFF2-40B4-BE49-F238E27FC236}">
                <a16:creationId xmlns="" xmlns:a16="http://schemas.microsoft.com/office/drawing/2014/main" id="{67ED0B5B-CA3E-462D-A71E-98F2340C08EF}"/>
              </a:ext>
            </a:extLst>
          </p:cNvPr>
          <p:cNvSpPr>
            <a:spLocks noChangeAspect="1"/>
          </p:cNvSpPr>
          <p:nvPr/>
        </p:nvSpPr>
        <p:spPr>
          <a:xfrm rot="2700000" flipH="1">
            <a:off x="5857713" y="-992441"/>
            <a:ext cx="1984885" cy="1984885"/>
          </a:xfrm>
          <a:prstGeom prst="rtTriangle">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a:extLst>
              <a:ext uri="{FF2B5EF4-FFF2-40B4-BE49-F238E27FC236}">
                <a16:creationId xmlns="" xmlns:a16="http://schemas.microsoft.com/office/drawing/2014/main" id="{0B4E0ECE-A760-4DCA-A871-F4B015BD67B7}"/>
              </a:ext>
            </a:extLst>
          </p:cNvPr>
          <p:cNvSpPr>
            <a:spLocks noChangeAspect="1"/>
          </p:cNvSpPr>
          <p:nvPr/>
        </p:nvSpPr>
        <p:spPr>
          <a:xfrm rot="2700000" flipH="1">
            <a:off x="2664630" y="-992442"/>
            <a:ext cx="1984885" cy="1984885"/>
          </a:xfrm>
          <a:prstGeom prst="rtTriangle">
            <a:avLst/>
          </a:prstGeom>
          <a:solidFill>
            <a:schemeClr val="accent2"/>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 xmlns:a16="http://schemas.microsoft.com/office/drawing/2014/main" id="{5AB0D5A5-465E-4EEB-AE13-34389412D6E9}"/>
              </a:ext>
            </a:extLst>
          </p:cNvPr>
          <p:cNvSpPr txBox="1"/>
          <p:nvPr/>
        </p:nvSpPr>
        <p:spPr>
          <a:xfrm>
            <a:off x="1236729" y="2979936"/>
            <a:ext cx="303519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大  纲</a:t>
            </a:r>
            <a:endParaRPr kumimoji="0" lang="en-US" altLang="zh-CN" sz="4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 xmlns:a16="http://schemas.microsoft.com/office/drawing/2014/main" id="{16E7744A-19DB-49CF-A911-E16E8F0ADE60}"/>
              </a:ext>
            </a:extLst>
          </p:cNvPr>
          <p:cNvSpPr/>
          <p:nvPr/>
        </p:nvSpPr>
        <p:spPr>
          <a:xfrm>
            <a:off x="4919932" y="1583179"/>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圆角 16">
            <a:extLst>
              <a:ext uri="{FF2B5EF4-FFF2-40B4-BE49-F238E27FC236}">
                <a16:creationId xmlns="" xmlns:a16="http://schemas.microsoft.com/office/drawing/2014/main" id="{E914CFF0-7E04-4C83-9FCB-E5238EA0244E}"/>
              </a:ext>
            </a:extLst>
          </p:cNvPr>
          <p:cNvSpPr/>
          <p:nvPr/>
        </p:nvSpPr>
        <p:spPr>
          <a:xfrm>
            <a:off x="4919932" y="2504296"/>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矩形: 圆角 17">
            <a:extLst>
              <a:ext uri="{FF2B5EF4-FFF2-40B4-BE49-F238E27FC236}">
                <a16:creationId xmlns="" xmlns:a16="http://schemas.microsoft.com/office/drawing/2014/main" id="{9D1D4DBC-3D4E-4023-94D2-FCB5C3A0E021}"/>
              </a:ext>
            </a:extLst>
          </p:cNvPr>
          <p:cNvSpPr/>
          <p:nvPr/>
        </p:nvSpPr>
        <p:spPr>
          <a:xfrm>
            <a:off x="4919932" y="3425413"/>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89A9F1AD-96E2-4639-B84C-B70436EECEE1}"/>
              </a:ext>
            </a:extLst>
          </p:cNvPr>
          <p:cNvSpPr txBox="1"/>
          <p:nvPr/>
        </p:nvSpPr>
        <p:spPr>
          <a:xfrm>
            <a:off x="5934437" y="1616686"/>
            <a:ext cx="3321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模式动机与定义</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 xmlns:a16="http://schemas.microsoft.com/office/drawing/2014/main" id="{5D64C658-AEB3-4793-A737-384B28C45163}"/>
              </a:ext>
            </a:extLst>
          </p:cNvPr>
          <p:cNvSpPr txBox="1"/>
          <p:nvPr/>
        </p:nvSpPr>
        <p:spPr>
          <a:xfrm>
            <a:off x="5934437" y="2551073"/>
            <a:ext cx="31079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模式结构与分析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 xmlns:a16="http://schemas.microsoft.com/office/drawing/2014/main" id="{0019CCB8-ACCA-43A2-A14C-97D10F8B17FC}"/>
              </a:ext>
            </a:extLst>
          </p:cNvPr>
          <p:cNvSpPr txBox="1"/>
          <p:nvPr/>
        </p:nvSpPr>
        <p:spPr>
          <a:xfrm>
            <a:off x="5934437" y="3487767"/>
            <a:ext cx="2813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模式实例与解析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8" name="图片 27"/>
          <p:cNvPicPr>
            <a:picLocks noChangeAspect="1"/>
          </p:cNvPicPr>
          <p:nvPr/>
        </p:nvPicPr>
        <p:blipFill>
          <a:blip r:embed="rId3"/>
          <a:stretch>
            <a:fillRect/>
          </a:stretch>
        </p:blipFill>
        <p:spPr>
          <a:xfrm flipH="1">
            <a:off x="11244946" y="3638015"/>
            <a:ext cx="947054" cy="3219985"/>
          </a:xfrm>
          <a:prstGeom prst="rect">
            <a:avLst/>
          </a:prstGeom>
        </p:spPr>
      </p:pic>
      <p:pic>
        <p:nvPicPr>
          <p:cNvPr id="3" name="图片 2"/>
          <p:cNvPicPr>
            <a:picLocks noChangeAspect="1"/>
          </p:cNvPicPr>
          <p:nvPr/>
        </p:nvPicPr>
        <p:blipFill>
          <a:blip r:embed="rId4"/>
          <a:stretch>
            <a:fillRect/>
          </a:stretch>
        </p:blipFill>
        <p:spPr>
          <a:xfrm>
            <a:off x="11903" y="3808767"/>
            <a:ext cx="4260019" cy="3049234"/>
          </a:xfrm>
          <a:prstGeom prst="rect">
            <a:avLst/>
          </a:prstGeom>
        </p:spPr>
      </p:pic>
      <p:sp>
        <p:nvSpPr>
          <p:cNvPr id="14" name="矩形: 圆角 16">
            <a:extLst>
              <a:ext uri="{FF2B5EF4-FFF2-40B4-BE49-F238E27FC236}">
                <a16:creationId xmlns="" xmlns:a16="http://schemas.microsoft.com/office/drawing/2014/main" id="{E914CFF0-7E04-4C83-9FCB-E5238EA0244E}"/>
              </a:ext>
            </a:extLst>
          </p:cNvPr>
          <p:cNvSpPr/>
          <p:nvPr/>
        </p:nvSpPr>
        <p:spPr>
          <a:xfrm>
            <a:off x="4919932" y="4346530"/>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 xmlns:a16="http://schemas.microsoft.com/office/drawing/2014/main" id="{5D64C658-AEB3-4793-A737-384B28C45163}"/>
              </a:ext>
            </a:extLst>
          </p:cNvPr>
          <p:cNvSpPr txBox="1"/>
          <p:nvPr/>
        </p:nvSpPr>
        <p:spPr>
          <a:xfrm>
            <a:off x="5934437" y="4393307"/>
            <a:ext cx="3107963" cy="523220"/>
          </a:xfrm>
          <a:prstGeom prst="rect">
            <a:avLst/>
          </a:prstGeom>
          <a:noFill/>
        </p:spPr>
        <p:txBody>
          <a:bodyPr wrap="square" rtlCol="0">
            <a:spAutoFit/>
          </a:bodyPr>
          <a:lstStyle/>
          <a:p>
            <a:pPr lvl="0">
              <a:defRPr/>
            </a:pPr>
            <a:r>
              <a:rPr lang="zh-CN" altLang="en-US" sz="2800" dirty="0">
                <a:solidFill>
                  <a:prstClr val="black"/>
                </a:solidFill>
                <a:latin typeface="微软雅黑" panose="020B0503020204020204" pitchFamily="34" charset="-122"/>
                <a:ea typeface="微软雅黑" panose="020B0503020204020204" pitchFamily="34" charset="-122"/>
              </a:rPr>
              <a:t>模式效果与应用</a:t>
            </a:r>
          </a:p>
        </p:txBody>
      </p:sp>
    </p:spTree>
    <p:extLst>
      <p:ext uri="{BB962C8B-B14F-4D97-AF65-F5344CB8AC3E}">
        <p14:creationId xmlns:p14="http://schemas.microsoft.com/office/powerpoint/2010/main" val="2186323601"/>
      </p:ext>
    </p:extLst>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享元模式缺点：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使得</a:t>
            </a:r>
            <a:r>
              <a:rPr lang="zh-CN" altLang="en-US" sz="2400" dirty="0">
                <a:solidFill>
                  <a:srgbClr val="EC7328"/>
                </a:solidFill>
                <a:latin typeface="微软雅黑" panose="020B0503020204020204" pitchFamily="34" charset="-122"/>
                <a:ea typeface="微软雅黑" panose="020B0503020204020204" pitchFamily="34" charset="-122"/>
              </a:rPr>
              <a:t>系统变得复杂</a:t>
            </a:r>
            <a:r>
              <a:rPr lang="zh-CN" altLang="en-US" sz="2400" dirty="0">
                <a:latin typeface="微软雅黑" panose="020B0503020204020204" pitchFamily="34" charset="-122"/>
                <a:ea typeface="微软雅黑" panose="020B0503020204020204" pitchFamily="34" charset="-122"/>
              </a:rPr>
              <a:t>，需要分离出内部状态和外部状态，这</a:t>
            </a:r>
            <a:r>
              <a:rPr lang="zh-CN" altLang="en-US" sz="2400" dirty="0">
                <a:solidFill>
                  <a:srgbClr val="EC7328"/>
                </a:solidFill>
                <a:latin typeface="微软雅黑" panose="020B0503020204020204" pitchFamily="34" charset="-122"/>
                <a:ea typeface="微软雅黑" panose="020B0503020204020204" pitchFamily="34" charset="-122"/>
              </a:rPr>
              <a:t>使得程序的逻辑复杂化</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为了使对象可以共享，享元模式需要将享元对象的部分状态外部化，而</a:t>
            </a:r>
            <a:r>
              <a:rPr lang="zh-CN" altLang="en-US" sz="2400" dirty="0">
                <a:solidFill>
                  <a:srgbClr val="EC7328"/>
                </a:solidFill>
                <a:latin typeface="微软雅黑" panose="020B0503020204020204" pitchFamily="34" charset="-122"/>
                <a:ea typeface="微软雅黑" panose="020B0503020204020204" pitchFamily="34" charset="-122"/>
              </a:rPr>
              <a:t>读取外部状态将使得运行时间变长</a:t>
            </a: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8517441"/>
      </p:ext>
    </p:extLst>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在</a:t>
            </a:r>
            <a:r>
              <a:rPr lang="zh-CN" altLang="en-US" b="1" dirty="0">
                <a:latin typeface="微软雅黑" panose="020B0503020204020204" pitchFamily="34" charset="-122"/>
                <a:ea typeface="微软雅黑" panose="020B0503020204020204" pitchFamily="34" charset="-122"/>
              </a:rPr>
              <a:t>以下情况下可以</a:t>
            </a:r>
            <a:r>
              <a:rPr lang="zh-CN" altLang="en-US" b="1" dirty="0" smtClean="0">
                <a:latin typeface="微软雅黑" panose="020B0503020204020204" pitchFamily="34" charset="-122"/>
                <a:ea typeface="微软雅黑" panose="020B0503020204020204" pitchFamily="34" charset="-122"/>
              </a:rPr>
              <a:t>使用享元模式</a:t>
            </a:r>
            <a:r>
              <a:rPr lang="zh-CN" altLang="en-US" b="1" dirty="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一</a:t>
            </a:r>
            <a:r>
              <a:rPr lang="zh-CN" altLang="en-US" sz="2400" dirty="0">
                <a:solidFill>
                  <a:srgbClr val="EC7328"/>
                </a:solidFill>
                <a:latin typeface="微软雅黑" panose="020B0503020204020204" pitchFamily="34" charset="-122"/>
                <a:ea typeface="微软雅黑" panose="020B0503020204020204" pitchFamily="34" charset="-122"/>
              </a:rPr>
              <a:t>个系统有大量相同或者相似的对象</a:t>
            </a:r>
            <a:r>
              <a:rPr lang="zh-CN" altLang="en-US" sz="2400" dirty="0">
                <a:latin typeface="微软雅黑" panose="020B0503020204020204" pitchFamily="34" charset="-122"/>
                <a:ea typeface="微软雅黑" panose="020B0503020204020204" pitchFamily="34" charset="-122"/>
              </a:rPr>
              <a:t>，造成内存的大量耗费</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对象的</a:t>
            </a:r>
            <a:r>
              <a:rPr lang="zh-CN" altLang="en-US" sz="2400" dirty="0">
                <a:solidFill>
                  <a:srgbClr val="EC7328"/>
                </a:solidFill>
                <a:latin typeface="微软雅黑" panose="020B0503020204020204" pitchFamily="34" charset="-122"/>
                <a:ea typeface="微软雅黑" panose="020B0503020204020204" pitchFamily="34" charset="-122"/>
              </a:rPr>
              <a:t>大部分状态都可以外部化</a:t>
            </a:r>
            <a:r>
              <a:rPr lang="zh-CN" altLang="en-US" sz="2400" dirty="0">
                <a:latin typeface="微软雅黑" panose="020B0503020204020204" pitchFamily="34" charset="-122"/>
                <a:ea typeface="微软雅黑" panose="020B0503020204020204" pitchFamily="34" charset="-122"/>
              </a:rPr>
              <a:t>，可以将这些外部状态传入对象中</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在使用享元模式时需要维护一个存储享元对象的享元池，而这需要耗费一定的系统资源，因此，</a:t>
            </a:r>
            <a:r>
              <a:rPr lang="zh-CN" altLang="en-US" sz="2400" dirty="0">
                <a:solidFill>
                  <a:srgbClr val="EC7328"/>
                </a:solidFill>
                <a:latin typeface="微软雅黑" panose="020B0503020204020204" pitchFamily="34" charset="-122"/>
                <a:ea typeface="微软雅黑" panose="020B0503020204020204" pitchFamily="34" charset="-122"/>
              </a:rPr>
              <a:t>在需要多次重复使用享元对象时才值得使用享元模式</a:t>
            </a: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526136"/>
      </p:ext>
    </p:extLst>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2267314"/>
            <a:ext cx="6413548" cy="4590686"/>
          </a:xfrm>
          <a:prstGeom prst="rect">
            <a:avLst/>
          </a:prstGeom>
        </p:spPr>
      </p:pic>
      <p:sp>
        <p:nvSpPr>
          <p:cNvPr id="11" name="文本框 10">
            <a:extLst>
              <a:ext uri="{FF2B5EF4-FFF2-40B4-BE49-F238E27FC236}">
                <a16:creationId xmlns="" xmlns:a16="http://schemas.microsoft.com/office/drawing/2014/main" id="{E56D209E-5EF8-4144-9EC7-21F7888775CA}"/>
              </a:ext>
            </a:extLst>
          </p:cNvPr>
          <p:cNvSpPr txBox="1"/>
          <p:nvPr/>
        </p:nvSpPr>
        <p:spPr>
          <a:xfrm>
            <a:off x="3717026" y="2225667"/>
            <a:ext cx="532428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smtClean="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THANKS</a:t>
            </a:r>
            <a:endParaRPr kumimoji="0" lang="en-US" altLang="zh-CN" sz="3600" b="1" i="0" u="none" strike="noStrike" kern="1200" cap="none" spc="0" normalizeH="0" baseline="0" noProof="0" dirty="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flipH="1">
            <a:off x="10964289" y="633780"/>
            <a:ext cx="947054" cy="3219985"/>
          </a:xfrm>
          <a:prstGeom prst="rect">
            <a:avLst/>
          </a:prstGeom>
        </p:spPr>
      </p:pic>
    </p:spTree>
    <p:extLst>
      <p:ext uri="{BB962C8B-B14F-4D97-AF65-F5344CB8AC3E}">
        <p14:creationId xmlns:p14="http://schemas.microsoft.com/office/powerpoint/2010/main" val="208541129"/>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b="1" dirty="0" smtClean="0">
                <a:solidFill>
                  <a:srgbClr val="EC7328"/>
                </a:solidFill>
                <a:latin typeface="微软雅黑" panose="020B0503020204020204" pitchFamily="34" charset="-122"/>
                <a:ea typeface="微软雅黑" panose="020B0503020204020204" pitchFamily="34" charset="-122"/>
              </a:rPr>
              <a:t>字符串享</a:t>
            </a:r>
            <a:r>
              <a:rPr lang="zh-CN" altLang="en-US" sz="2400" b="1" dirty="0">
                <a:solidFill>
                  <a:srgbClr val="EC7328"/>
                </a:solidFill>
                <a:latin typeface="微软雅黑" panose="020B0503020204020204" pitchFamily="34" charset="-122"/>
                <a:ea typeface="微软雅黑" panose="020B0503020204020204" pitchFamily="34" charset="-122"/>
              </a:rPr>
              <a:t>元对象示意图</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958" y="2540368"/>
            <a:ext cx="8556121" cy="258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47512"/>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一</a:t>
            </a:r>
            <a:r>
              <a:rPr lang="zh-CN" altLang="en-US" sz="2400" dirty="0">
                <a:solidFill>
                  <a:srgbClr val="EC7328"/>
                </a:solidFill>
                <a:latin typeface="微软雅黑" panose="020B0503020204020204" pitchFamily="34" charset="-122"/>
                <a:ea typeface="微软雅黑" panose="020B0503020204020204" pitchFamily="34" charset="-122"/>
              </a:rPr>
              <a:t>个软件系统在运行时所创建的相同或相似对象数量太多，将导致运行代价过高，带来系统资源浪费、性能下降等问题</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如何</a:t>
            </a:r>
            <a:r>
              <a:rPr lang="zh-CN" altLang="en-US" sz="2400" dirty="0">
                <a:solidFill>
                  <a:srgbClr val="EC7328"/>
                </a:solidFill>
                <a:latin typeface="微软雅黑" panose="020B0503020204020204" pitchFamily="34" charset="-122"/>
                <a:ea typeface="微软雅黑" panose="020B0503020204020204" pitchFamily="34" charset="-122"/>
              </a:rPr>
              <a:t>避免系统中出现大量相同或相似的对象</a:t>
            </a:r>
            <a:r>
              <a:rPr lang="zh-CN" altLang="en-US" sz="2400" dirty="0">
                <a:latin typeface="微软雅黑" panose="020B0503020204020204" pitchFamily="34" charset="-122"/>
                <a:ea typeface="微软雅黑" panose="020B0503020204020204" pitchFamily="34" charset="-122"/>
              </a:rPr>
              <a:t>，同时又不影响客户端程序通过面向对象的方式对这些对象进行操作呢</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b="1" dirty="0" smtClean="0">
                <a:solidFill>
                  <a:srgbClr val="47B3BF"/>
                </a:solidFill>
                <a:latin typeface="微软雅黑" panose="020B0503020204020204" pitchFamily="34" charset="-122"/>
                <a:ea typeface="微软雅黑" panose="020B0503020204020204" pitchFamily="34" charset="-122"/>
                <a:sym typeface="Wingdings" panose="05000000000000000000" pitchFamily="2" charset="2"/>
              </a:rPr>
              <a:t>享元模式</a:t>
            </a:r>
            <a:endParaRPr lang="en-US" altLang="zh-CN" sz="2400" b="1" dirty="0">
              <a:solidFill>
                <a:srgbClr val="47B3B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3189315"/>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b="1" dirty="0">
                <a:solidFill>
                  <a:srgbClr val="47B3BF"/>
                </a:solidFill>
                <a:latin typeface="微软雅黑" panose="020B0503020204020204" pitchFamily="34" charset="-122"/>
                <a:ea typeface="微软雅黑" panose="020B0503020204020204" pitchFamily="34" charset="-122"/>
              </a:rPr>
              <a:t>享元模式</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通过共享技术</a:t>
            </a:r>
            <a:r>
              <a:rPr lang="zh-CN" altLang="en-US" sz="2400" dirty="0">
                <a:latin typeface="微软雅黑" panose="020B0503020204020204" pitchFamily="34" charset="-122"/>
                <a:ea typeface="微软雅黑" panose="020B0503020204020204" pitchFamily="34" charset="-122"/>
              </a:rPr>
              <a:t>实现相同或相似对象的重用</a:t>
            </a:r>
          </a:p>
          <a:p>
            <a:pPr marL="800100" lvl="1" indent="-342900" algn="l">
              <a:lnSpc>
                <a:spcPct val="150000"/>
              </a:lnSpc>
              <a:buClr>
                <a:srgbClr val="EC7328"/>
              </a:buClr>
              <a:buFont typeface="Wingdings" panose="05000000000000000000" pitchFamily="2" charset="2"/>
              <a:buChar char="ü"/>
            </a:pPr>
            <a:r>
              <a:rPr lang="zh-CN" altLang="en-US" sz="2400" b="1" dirty="0">
                <a:solidFill>
                  <a:srgbClr val="47B3BF"/>
                </a:solidFill>
                <a:latin typeface="微软雅黑" panose="020B0503020204020204" pitchFamily="34" charset="-122"/>
                <a:ea typeface="微软雅黑" panose="020B0503020204020204" pitchFamily="34" charset="-122"/>
              </a:rPr>
              <a:t>享元池</a:t>
            </a:r>
            <a:r>
              <a:rPr lang="en-US" altLang="zh-CN" sz="2400" b="1" dirty="0">
                <a:solidFill>
                  <a:srgbClr val="47B3BF"/>
                </a:solidFill>
                <a:latin typeface="微软雅黑" panose="020B0503020204020204" pitchFamily="34" charset="-122"/>
                <a:ea typeface="微软雅黑" panose="020B0503020204020204" pitchFamily="34" charset="-122"/>
              </a:rPr>
              <a:t>(Flyweight Pool)</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存储共享实例对象的地方</a:t>
            </a:r>
            <a:endParaRPr lang="en-US" altLang="zh-CN" sz="2400" dirty="0" smtClean="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a:solidFill>
                <a:srgbClr val="47B3BF"/>
              </a:solidFill>
              <a:latin typeface="微软雅黑" panose="020B0503020204020204" pitchFamily="34" charset="-122"/>
              <a:ea typeface="微软雅黑" panose="020B0503020204020204" pitchFamily="34" charset="-122"/>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531" y="3259703"/>
            <a:ext cx="5153115" cy="206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642350"/>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模式定义</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享</a:t>
            </a:r>
            <a:r>
              <a:rPr lang="zh-CN" altLang="en-US" sz="2400" dirty="0">
                <a:latin typeface="微软雅黑" panose="020B0503020204020204" pitchFamily="34" charset="-122"/>
                <a:ea typeface="微软雅黑" panose="020B0503020204020204" pitchFamily="34" charset="-122"/>
              </a:rPr>
              <a:t>元模式</a:t>
            </a:r>
            <a:r>
              <a:rPr lang="en-US" altLang="zh-CN" sz="2400" dirty="0">
                <a:latin typeface="微软雅黑" panose="020B0503020204020204" pitchFamily="34" charset="-122"/>
                <a:ea typeface="微软雅黑" panose="020B0503020204020204" pitchFamily="34" charset="-122"/>
              </a:rPr>
              <a:t>(Flyweight Pattern)</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运用共享技术有效地支持大量细粒度对象的复用</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系统</a:t>
            </a:r>
            <a:r>
              <a:rPr lang="zh-CN" altLang="en-US" sz="2400" dirty="0">
                <a:latin typeface="微软雅黑" panose="020B0503020204020204" pitchFamily="34" charset="-122"/>
                <a:ea typeface="微软雅黑" panose="020B0503020204020204" pitchFamily="34" charset="-122"/>
              </a:rPr>
              <a:t>只使用少量的对象，而这些对象都</a:t>
            </a:r>
            <a:r>
              <a:rPr lang="zh-CN" altLang="en-US" sz="2400" dirty="0">
                <a:solidFill>
                  <a:srgbClr val="EC7328"/>
                </a:solidFill>
                <a:latin typeface="微软雅黑" panose="020B0503020204020204" pitchFamily="34" charset="-122"/>
                <a:ea typeface="微软雅黑" panose="020B0503020204020204" pitchFamily="34" charset="-122"/>
              </a:rPr>
              <a:t>很相似，状态变化很小</a:t>
            </a:r>
            <a:r>
              <a:rPr lang="zh-CN" altLang="en-US" sz="2400" dirty="0">
                <a:latin typeface="微软雅黑" panose="020B0503020204020204" pitchFamily="34" charset="-122"/>
                <a:ea typeface="微软雅黑" panose="020B0503020204020204" pitchFamily="34" charset="-122"/>
              </a:rPr>
              <a:t>，可以实现对象的多次</a:t>
            </a:r>
            <a:r>
              <a:rPr lang="zh-CN" altLang="en-US" sz="2400" dirty="0" smtClean="0">
                <a:latin typeface="微软雅黑" panose="020B0503020204020204" pitchFamily="34" charset="-122"/>
                <a:ea typeface="微软雅黑" panose="020B0503020204020204" pitchFamily="34" charset="-122"/>
              </a:rPr>
              <a:t>复用</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由于</a:t>
            </a:r>
            <a:r>
              <a:rPr lang="zh-CN" altLang="en-US" sz="2400" dirty="0">
                <a:latin typeface="微软雅黑" panose="020B0503020204020204" pitchFamily="34" charset="-122"/>
                <a:ea typeface="微软雅黑" panose="020B0503020204020204" pitchFamily="34" charset="-122"/>
              </a:rPr>
              <a:t>享元模式要求能够共享的对象必须是</a:t>
            </a:r>
            <a:r>
              <a:rPr lang="zh-CN" altLang="en-US" sz="2400" dirty="0">
                <a:solidFill>
                  <a:srgbClr val="EC7328"/>
                </a:solidFill>
                <a:latin typeface="微软雅黑" panose="020B0503020204020204" pitchFamily="34" charset="-122"/>
                <a:ea typeface="微软雅黑" panose="020B0503020204020204" pitchFamily="34" charset="-122"/>
              </a:rPr>
              <a:t>细粒度对象</a:t>
            </a:r>
            <a:r>
              <a:rPr lang="zh-CN" altLang="en-US" sz="2400" dirty="0">
                <a:latin typeface="微软雅黑" panose="020B0503020204020204" pitchFamily="34" charset="-122"/>
                <a:ea typeface="微软雅黑" panose="020B0503020204020204" pitchFamily="34" charset="-122"/>
              </a:rPr>
              <a:t>，因此它又称为</a:t>
            </a:r>
            <a:r>
              <a:rPr lang="zh-CN" altLang="en-US" sz="2400" dirty="0">
                <a:solidFill>
                  <a:srgbClr val="EC7328"/>
                </a:solidFill>
                <a:latin typeface="微软雅黑" panose="020B0503020204020204" pitchFamily="34" charset="-122"/>
                <a:ea typeface="微软雅黑" panose="020B0503020204020204" pitchFamily="34" charset="-122"/>
              </a:rPr>
              <a:t>轻量级模式</a:t>
            </a:r>
            <a:r>
              <a:rPr lang="zh-CN" altLang="en-US" sz="2400" dirty="0">
                <a:latin typeface="微软雅黑" panose="020B0503020204020204" pitchFamily="34" charset="-122"/>
                <a:ea typeface="微软雅黑" panose="020B0503020204020204" pitchFamily="34" charset="-122"/>
              </a:rPr>
              <a:t>，它是一种</a:t>
            </a:r>
            <a:r>
              <a:rPr lang="zh-CN" altLang="en-US" sz="2400" dirty="0">
                <a:solidFill>
                  <a:srgbClr val="EC7328"/>
                </a:solidFill>
                <a:latin typeface="微软雅黑" panose="020B0503020204020204" pitchFamily="34" charset="-122"/>
                <a:ea typeface="微软雅黑" panose="020B0503020204020204" pitchFamily="34" charset="-122"/>
              </a:rPr>
              <a:t>对象结构型</a:t>
            </a:r>
            <a:r>
              <a:rPr lang="zh-CN" altLang="en-US" sz="2400" dirty="0" smtClean="0">
                <a:solidFill>
                  <a:srgbClr val="EC7328"/>
                </a:solidFill>
                <a:latin typeface="微软雅黑" panose="020B0503020204020204" pitchFamily="34" charset="-122"/>
                <a:ea typeface="微软雅黑" panose="020B0503020204020204" pitchFamily="34" charset="-122"/>
              </a:rPr>
              <a:t>模式</a:t>
            </a:r>
            <a:endParaRPr lang="en-US" altLang="zh-CN" sz="2400" dirty="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162086" y="2375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16819016"/>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a:t>
            </a:r>
            <a:r>
              <a:rPr lang="zh-CN" altLang="en-US" b="1" dirty="0">
                <a:latin typeface="微软雅黑" panose="020B0503020204020204" pitchFamily="34" charset="-122"/>
                <a:ea typeface="微软雅黑" panose="020B0503020204020204" pitchFamily="34" charset="-122"/>
              </a:rPr>
              <a:t>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568" y="1907047"/>
            <a:ext cx="9838010" cy="346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390639"/>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享元模式</a:t>
            </a:r>
            <a:r>
              <a:rPr lang="zh-CN" altLang="en-US" sz="2400" dirty="0">
                <a:latin typeface="微软雅黑" panose="020B0503020204020204" pitchFamily="34" charset="-122"/>
                <a:ea typeface="微软雅黑" panose="020B0503020204020204" pitchFamily="34" charset="-122"/>
              </a:rPr>
              <a:t>包含如下角色：</a:t>
            </a:r>
          </a:p>
          <a:p>
            <a:pPr marL="1257300" lvl="2" indent="-342900" algn="l">
              <a:lnSpc>
                <a:spcPct val="150000"/>
              </a:lnSpc>
              <a:buClr>
                <a:srgbClr val="EC7328"/>
              </a:buCl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Flyweight: </a:t>
            </a:r>
            <a:r>
              <a:rPr lang="zh-CN" altLang="en-US" sz="2400" dirty="0">
                <a:latin typeface="微软雅黑" panose="020B0503020204020204" pitchFamily="34" charset="-122"/>
                <a:ea typeface="微软雅黑" panose="020B0503020204020204" pitchFamily="34" charset="-122"/>
              </a:rPr>
              <a:t>抽象享元类</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ConcreteFlyweight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具体享元类</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UnsharedConcreteFlyweight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非共享具体享元类</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FlyweightFactory</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享元工厂类</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7212869"/>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b="1" dirty="0">
                <a:solidFill>
                  <a:srgbClr val="EC7328"/>
                </a:solidFill>
                <a:latin typeface="微软雅黑" panose="020B0503020204020204" pitchFamily="34" charset="-122"/>
                <a:ea typeface="微软雅黑" panose="020B0503020204020204" pitchFamily="34" charset="-122"/>
              </a:rPr>
              <a:t>内部状态</a:t>
            </a:r>
            <a:r>
              <a:rPr lang="en-US" altLang="zh-CN" sz="2400" b="1" dirty="0">
                <a:solidFill>
                  <a:srgbClr val="EC7328"/>
                </a:solidFill>
                <a:latin typeface="微软雅黑" panose="020B0503020204020204" pitchFamily="34" charset="-122"/>
                <a:ea typeface="微软雅黑" panose="020B0503020204020204" pitchFamily="34" charset="-122"/>
              </a:rPr>
              <a:t>(Intrinsic State)</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47B3BF"/>
                </a:solidFill>
                <a:latin typeface="微软雅黑" panose="020B0503020204020204" pitchFamily="34" charset="-122"/>
                <a:ea typeface="微软雅黑" panose="020B0503020204020204" pitchFamily="34" charset="-122"/>
              </a:rPr>
              <a:t>存储在享元对象内部并且不会随环境改变而改变的状态</a:t>
            </a:r>
            <a:r>
              <a:rPr lang="zh-CN" altLang="en-US" sz="2400" dirty="0">
                <a:latin typeface="微软雅黑" panose="020B0503020204020204" pitchFamily="34" charset="-122"/>
                <a:ea typeface="微软雅黑" panose="020B0503020204020204" pitchFamily="34" charset="-122"/>
              </a:rPr>
              <a:t>，内部状态可以共享（例如：字符的内容）</a:t>
            </a:r>
          </a:p>
          <a:p>
            <a:pPr marL="800100" lvl="1" indent="-342900" algn="l">
              <a:lnSpc>
                <a:spcPct val="150000"/>
              </a:lnSpc>
              <a:buClr>
                <a:srgbClr val="EC7328"/>
              </a:buClr>
              <a:buFont typeface="Wingdings" panose="05000000000000000000" pitchFamily="2" charset="2"/>
              <a:buChar char="ü"/>
            </a:pPr>
            <a:r>
              <a:rPr lang="zh-CN" altLang="en-US" sz="2400" b="1" dirty="0">
                <a:solidFill>
                  <a:srgbClr val="EC7328"/>
                </a:solidFill>
                <a:latin typeface="微软雅黑" panose="020B0503020204020204" pitchFamily="34" charset="-122"/>
                <a:ea typeface="微软雅黑" panose="020B0503020204020204" pitchFamily="34" charset="-122"/>
              </a:rPr>
              <a:t>外部状态</a:t>
            </a:r>
            <a:r>
              <a:rPr lang="en-US" altLang="zh-CN" sz="2400" b="1" dirty="0">
                <a:solidFill>
                  <a:srgbClr val="EC7328"/>
                </a:solidFill>
                <a:latin typeface="微软雅黑" panose="020B0503020204020204" pitchFamily="34" charset="-122"/>
                <a:ea typeface="微软雅黑" panose="020B0503020204020204" pitchFamily="34" charset="-122"/>
              </a:rPr>
              <a:t>(Extrinsic State)</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47B3BF"/>
                </a:solidFill>
                <a:latin typeface="微软雅黑" panose="020B0503020204020204" pitchFamily="34" charset="-122"/>
                <a:ea typeface="微软雅黑" panose="020B0503020204020204" pitchFamily="34" charset="-122"/>
              </a:rPr>
              <a:t>随环境改变而改变的、不可以共享的状态</a:t>
            </a:r>
            <a:r>
              <a:rPr lang="zh-CN" altLang="en-US" sz="2400" dirty="0">
                <a:latin typeface="微软雅黑" panose="020B0503020204020204" pitchFamily="34" charset="-122"/>
                <a:ea typeface="微软雅黑" panose="020B0503020204020204" pitchFamily="34" charset="-122"/>
              </a:rPr>
              <a:t>。享元对象的外部状态通常由客户端保存，并在享元对象被创建之后，需要使用的时候再传入到享元对象内部。一个外部状态与另一个外部状态之间是相互独立的（例如：字符的颜色和大小）</a:t>
            </a:r>
          </a:p>
          <a:p>
            <a:pPr lvl="1" algn="l">
              <a:lnSpc>
                <a:spcPct val="150000"/>
              </a:lnSpc>
              <a:buClr>
                <a:srgbClr val="EC7328"/>
              </a:buClr>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797346"/>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5470</TotalTime>
  <Words>1126</Words>
  <Application>Microsoft Office PowerPoint</Application>
  <PresentationFormat>宽屏</PresentationFormat>
  <Paragraphs>147</Paragraphs>
  <Slides>22</Slides>
  <Notes>10</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vt:i4>
      </vt:variant>
      <vt:variant>
        <vt:lpstr>幻灯片标题</vt:lpstr>
      </vt:variant>
      <vt:variant>
        <vt:i4>22</vt:i4>
      </vt:variant>
    </vt:vector>
  </HeadingPairs>
  <TitlesOfParts>
    <vt:vector size="35" baseType="lpstr">
      <vt:lpstr>等线</vt:lpstr>
      <vt:lpstr>等线 Light</vt:lpstr>
      <vt:lpstr>华文行楷</vt:lpstr>
      <vt:lpstr>华文中宋</vt:lpstr>
      <vt:lpstr>宋体</vt:lpstr>
      <vt:lpstr>微软雅黑</vt:lpstr>
      <vt:lpstr>Arial</vt:lpstr>
      <vt:lpstr>Times New Roman</vt:lpstr>
      <vt:lpstr>Wingdings</vt:lpstr>
      <vt:lpstr>Office 主题​​</vt:lpstr>
      <vt:lpstr>1_Office 主题​​</vt:lpstr>
      <vt:lpstr>2_Office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Yun</dc:creator>
  <cp:lastModifiedBy>未定义</cp:lastModifiedBy>
  <cp:revision>612</cp:revision>
  <dcterms:created xsi:type="dcterms:W3CDTF">2018-05-21T14:26:42Z</dcterms:created>
  <dcterms:modified xsi:type="dcterms:W3CDTF">2018-11-18T07:36:03Z</dcterms:modified>
</cp:coreProperties>
</file>