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93" r:id="rId12"/>
    <p:sldId id="394" r:id="rId13"/>
    <p:sldId id="385" r:id="rId14"/>
    <p:sldId id="395" r:id="rId15"/>
    <p:sldId id="396" r:id="rId16"/>
    <p:sldId id="397" r:id="rId17"/>
    <p:sldId id="370" r:id="rId18"/>
    <p:sldId id="374" r:id="rId19"/>
    <p:sldId id="398" r:id="rId20"/>
    <p:sldId id="375" r:id="rId21"/>
    <p:sldId id="376" r:id="rId22"/>
    <p:sldId id="392" r:id="rId23"/>
    <p:sldId id="391" r:id="rId24"/>
    <p:sldId id="3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20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24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52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25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87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解释器模式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397699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(Abstract Syntax Tree, AST)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如何构成一个复杂的句子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，通过对抽象语法树的分析，可以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识别出语言中的终结符类和非终结符类</a:t>
            </a:r>
            <a:endParaRPr lang="en-US" altLang="zh-CN" sz="22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97496"/>
              </p:ext>
            </p:extLst>
          </p:nvPr>
        </p:nvGraphicFramePr>
        <p:xfrm>
          <a:off x="4480578" y="900912"/>
          <a:ext cx="5876925" cy="528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Visio" r:id="rId5" imgW="7111820" imgH="6418904" progId="Visio.Drawing.11">
                  <p:embed/>
                </p:oleObj>
              </mc:Choice>
              <mc:Fallback>
                <p:oleObj name="Visio" r:id="rId5" imgW="7111820" imgH="64189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578" y="900912"/>
                        <a:ext cx="5876925" cy="528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871103" y="1235874"/>
            <a:ext cx="2362200" cy="609600"/>
          </a:xfrm>
          <a:prstGeom prst="rect">
            <a:avLst/>
          </a:prstGeom>
          <a:solidFill>
            <a:srgbClr val="EDF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EC7328"/>
                </a:solidFill>
              </a:rPr>
              <a:t>非终结符表达式</a:t>
            </a:r>
          </a:p>
        </p:txBody>
      </p:sp>
      <p:sp>
        <p:nvSpPr>
          <p:cNvPr id="12" name="矩形 11"/>
          <p:cNvSpPr/>
          <p:nvPr/>
        </p:nvSpPr>
        <p:spPr>
          <a:xfrm>
            <a:off x="7919103" y="5274474"/>
            <a:ext cx="2133600" cy="609600"/>
          </a:xfrm>
          <a:prstGeom prst="rect">
            <a:avLst/>
          </a:prstGeom>
          <a:solidFill>
            <a:srgbClr val="EDF6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EC7328"/>
                </a:solidFill>
              </a:rPr>
              <a:t>终结符表达式</a:t>
            </a:r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7233303" y="1540674"/>
            <a:ext cx="457200" cy="5334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3303" y="1159674"/>
            <a:ext cx="914400" cy="3810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5595003" y="2112174"/>
            <a:ext cx="1295400" cy="7620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V="1">
            <a:off x="8338203" y="4702974"/>
            <a:ext cx="609600" cy="5334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</p:cNvCxnSpPr>
          <p:nvPr/>
        </p:nvCxnSpPr>
        <p:spPr>
          <a:xfrm rot="16200000" flipV="1">
            <a:off x="8071503" y="4360074"/>
            <a:ext cx="1524000" cy="3048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8185803" y="3636174"/>
            <a:ext cx="2590800" cy="685800"/>
          </a:xfrm>
          <a:prstGeom prst="straightConnector1">
            <a:avLst/>
          </a:prstGeom>
          <a:ln w="38100">
            <a:solidFill>
              <a:srgbClr val="EC73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281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终结符表达式类示例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86556"/>
              </p:ext>
            </p:extLst>
          </p:nvPr>
        </p:nvGraphicFramePr>
        <p:xfrm>
          <a:off x="1429995" y="2018485"/>
          <a:ext cx="8654041" cy="1524000"/>
        </p:xfrm>
        <a:graphic>
          <a:graphicData uri="http://schemas.openxmlformats.org/drawingml/2006/table">
            <a:tbl>
              <a:tblPr/>
              <a:tblGrid>
                <a:gridCol w="8654041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TerminalExpression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interpret(Context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终结符表达式的解释操作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表达式类示例代码：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1650"/>
              </p:ext>
            </p:extLst>
          </p:nvPr>
        </p:nvGraphicFramePr>
        <p:xfrm>
          <a:off x="1729098" y="1992595"/>
          <a:ext cx="7924800" cy="45720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NonterminalExpression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left;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right;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NonterminalExpression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left,AbstractExpression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right)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this.left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=left;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this.right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=right;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interpret(Context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递归调用每一个组成部分的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interpret()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在递归调用时指定组成部分的连接方式，即非终结符的功能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b="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94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存储一些全局信息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，一般包含一个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等类型的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集合对象（也可以直接由</a:t>
            </a:r>
            <a:r>
              <a:rPr lang="en-US" altLang="zh-CN" sz="22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等集合类充当环境类）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，存储一系列公共信息，例如变量名与值的映射关系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(key/value)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用于在执行具体的解释操作时从中获取相关信息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可以在环境类中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增加一些所有表达式解释器都共有的功能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减轻解释器的职责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当系统无须提供全局公共信息时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可以省略环境类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根据实际情况决定是否需要环境类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9533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16525"/>
              </p:ext>
            </p:extLst>
          </p:nvPr>
        </p:nvGraphicFramePr>
        <p:xfrm>
          <a:off x="1096709" y="2077585"/>
          <a:ext cx="9594079" cy="3962400"/>
        </p:xfrm>
        <a:graphic>
          <a:graphicData uri="http://schemas.openxmlformats.org/drawingml/2006/table">
            <a:tbl>
              <a:tblPr/>
              <a:tblGrid>
                <a:gridCol w="9594079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Context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HashMap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&lt;String, String&gt; map = new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HashMap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&lt;String, String&gt;();</a:t>
                      </a:r>
                    </a:p>
                    <a:p>
                      <a:endParaRPr lang="en-US" altLang="zh-CN" sz="20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assign(String key, String value)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往环境类中设值</a:t>
                      </a: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map.put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(key, value);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String lookup(String key) {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获取存储在环境类中的值</a:t>
                      </a: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map.get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(key);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462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数学运算解释器：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现需要构造一个语言解释器，使得系统可以执行整数间的乘、除和求模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。例如：用户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输入表达式“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* 4 / 2 % 4”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。使用解释器模式实现该功能。</a:t>
            </a:r>
          </a:p>
          <a:p>
            <a:pPr lvl="2" algn="l">
              <a:lnSpc>
                <a:spcPct val="150000"/>
              </a:lnSpc>
              <a:buClr>
                <a:srgbClr val="EC7328"/>
              </a:buClr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数学运算解释器：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15" y="779091"/>
            <a:ext cx="8547100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数学运算解释器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：抽象语法树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02644"/>
              </p:ext>
            </p:extLst>
          </p:nvPr>
        </p:nvGraphicFramePr>
        <p:xfrm>
          <a:off x="2842100" y="1219975"/>
          <a:ext cx="6242080" cy="532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4" imgW="5930646" imgH="5050917" progId="Visio.Drawing.11">
                  <p:embed/>
                </p:oleObj>
              </mc:Choice>
              <mc:Fallback>
                <p:oleObj name="Visio" r:id="rId4" imgW="5930646" imgH="50509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100" y="1219975"/>
                        <a:ext cx="6242080" cy="532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22804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数学运算解释器：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interpreter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改变和扩展文法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方便地实现一个简单的语言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实现文法较为容易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（有自动生成工具）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增加新的解释表达式较为方便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复杂文法难以维护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执行效率较低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使用解释器模式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将一个需要解释执行的语言中的句子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表示为一棵抽象语法树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一些重复出现的问题可以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用一种简单的语言来进行表达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一个语言的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文法较为简单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执行效率不是关键问题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en-US" altLang="zh-CN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减法解释器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7782"/>
              </p:ext>
            </p:extLst>
          </p:nvPr>
        </p:nvGraphicFramePr>
        <p:xfrm>
          <a:off x="3710299" y="2100595"/>
          <a:ext cx="4375296" cy="37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Visio" r:id="rId4" imgW="2926842" imgH="2488692" progId="Visio.Drawing.11">
                  <p:embed/>
                </p:oleObj>
              </mc:Choice>
              <mc:Fallback>
                <p:oleObj name="Visio" r:id="rId4" imgW="2926842" imgH="24886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299" y="2100595"/>
                        <a:ext cx="4375296" cy="3727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无法直接解释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+ 2 + 3 – 4 + 1”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这样的字符串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定义一套文法规则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来实现对这些语句的解释，即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设计一个自定义语言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基于现有的编程语言 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面向对象编程语言 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(Interpreter Pattern)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定义一个语言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建立一个解释器来解释该语言中的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此处，“语言”是指使用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规定格式和语法的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是一种类行为型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46" y="1351981"/>
            <a:ext cx="7985102" cy="502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AbstractExpression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抽象表达式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TerminalExpression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终结符表达式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NonterminalExpression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非终结符表达式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使用频率相对较低但学习难度相对较大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的设计模式，用于描述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如何使用面向对象语言构成一个简单的语言解释器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加深对面向对象思想的理解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理解编程语言中文法规则的解释过程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文法规则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+ 2 + 3 – 4 + 1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“::=”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{”</a:t>
            </a: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次或多次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10078"/>
              </p:ext>
            </p:extLst>
          </p:nvPr>
        </p:nvGraphicFramePr>
        <p:xfrm>
          <a:off x="1275460" y="2515097"/>
          <a:ext cx="9560608" cy="1097280"/>
        </p:xfrm>
        <a:graphic>
          <a:graphicData uri="http://schemas.openxmlformats.org/drawingml/2006/table">
            <a:tbl>
              <a:tblPr/>
              <a:tblGrid>
                <a:gridCol w="9560608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expression ::= value | operation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operation ::= expression '+' expression | expression '-' expression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value ::= an integer 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一个整数值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4350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842</Words>
  <Application>Microsoft Office PowerPoint</Application>
  <PresentationFormat>宽屏</PresentationFormat>
  <Paragraphs>175</Paragraphs>
  <Slides>22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617</cp:revision>
  <dcterms:created xsi:type="dcterms:W3CDTF">2018-05-21T14:26:42Z</dcterms:created>
  <dcterms:modified xsi:type="dcterms:W3CDTF">2018-11-22T09:01:43Z</dcterms:modified>
</cp:coreProperties>
</file>