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24"/>
  </p:notesMasterIdLst>
  <p:sldIdLst>
    <p:sldId id="368" r:id="rId4"/>
    <p:sldId id="303" r:id="rId5"/>
    <p:sldId id="367" r:id="rId6"/>
    <p:sldId id="383" r:id="rId7"/>
    <p:sldId id="380" r:id="rId8"/>
    <p:sldId id="366" r:id="rId9"/>
    <p:sldId id="372" r:id="rId10"/>
    <p:sldId id="384" r:id="rId11"/>
    <p:sldId id="385" r:id="rId12"/>
    <p:sldId id="393" r:id="rId13"/>
    <p:sldId id="394" r:id="rId14"/>
    <p:sldId id="395" r:id="rId15"/>
    <p:sldId id="396" r:id="rId16"/>
    <p:sldId id="370" r:id="rId17"/>
    <p:sldId id="374" r:id="rId18"/>
    <p:sldId id="375" r:id="rId19"/>
    <p:sldId id="376" r:id="rId20"/>
    <p:sldId id="392" r:id="rId21"/>
    <p:sldId id="391" r:id="rId22"/>
    <p:sldId id="369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B3BF"/>
    <a:srgbClr val="EC7328"/>
    <a:srgbClr val="44B3BE"/>
    <a:srgbClr val="F9F9F9"/>
    <a:srgbClr val="4DB7C2"/>
    <a:srgbClr val="1671BA"/>
    <a:srgbClr val="0070C0"/>
    <a:srgbClr val="137A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86" autoAdjust="0"/>
    <p:restoredTop sz="94660"/>
  </p:normalViewPr>
  <p:slideViewPr>
    <p:cSldViewPr snapToGrid="0">
      <p:cViewPr varScale="1">
        <p:scale>
          <a:sx n="89" d="100"/>
          <a:sy n="89" d="100"/>
        </p:scale>
        <p:origin x="44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B7F4F9-7204-43E8-BDDE-62AA68893174}" type="datetimeFigureOut">
              <a:rPr lang="zh-CN" altLang="en-US" smtClean="0"/>
              <a:t>2018-11-25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0200D9-6A00-4FA7-9A7C-27C4EF7C17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0906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0200D9-6A00-4FA7-9A7C-27C4EF7C17D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4962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515057-BA71-420C-87ED-8ACB30C87BE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27062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515057-BA71-420C-87ED-8ACB30C87BE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90080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515057-BA71-420C-87ED-8ACB30C87BE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2509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515057-BA71-420C-87ED-8ACB30C87BE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1688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515057-BA71-420C-87ED-8ACB30C87BE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23810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515057-BA71-420C-87ED-8ACB30C87BE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36824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515057-BA71-420C-87ED-8ACB30C87BE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46771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515057-BA71-420C-87ED-8ACB30C87BE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1504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515057-BA71-420C-87ED-8ACB30C87BE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56359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515057-BA71-420C-87ED-8ACB30C87BE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87060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515057-BA71-420C-87ED-8ACB30C87BE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7177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B09BA2C-1F85-4ABD-9FBC-9B4EB39C92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5F676C59-B1F3-4D20-975C-E36712026D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302E6DB8-3AB9-427F-BCCB-EC2946C0D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149E-AA64-4625-B0D4-CA866AF269E9}" type="datetimeFigureOut">
              <a:rPr lang="zh-CN" altLang="en-US" smtClean="0"/>
              <a:t>2018-11-25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95367258-E882-4F17-AC22-873B97E69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760A2C93-2A6B-4812-AF89-A4F4ED9FA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C27C7-508C-4616-AC6F-4602337F0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758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E548BFD-4D2F-4929-AA6F-6981E795B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7C5CCEC6-C93D-4FE3-8B24-9E9891995C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DE72CBB4-ACCB-4AC9-A502-0D11D6D8E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149E-AA64-4625-B0D4-CA866AF269E9}" type="datetimeFigureOut">
              <a:rPr lang="zh-CN" altLang="en-US" smtClean="0"/>
              <a:t>2018-11-25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DAFE9E48-0920-48E2-8382-2EA2F164B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16EA7290-4B51-4C64-9B03-1D3241629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C27C7-508C-4616-AC6F-4602337F0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988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5D7D0EAC-4CF2-451B-B5AB-6995E82FAE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35CA4E7A-A0A4-47AE-9F72-DE2D9EDC69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8ECADAC3-6089-49D1-BC32-1087EB57A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149E-AA64-4625-B0D4-CA866AF269E9}" type="datetimeFigureOut">
              <a:rPr lang="zh-CN" altLang="en-US" smtClean="0"/>
              <a:t>2018-11-25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909F19D4-FB09-4961-BED7-1B2ADF1E6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6EA27294-1F20-438E-BBC8-99A7A9F94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C27C7-508C-4616-AC6F-4602337F0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8737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848DF4C-51B2-438F-A0D4-93B78E1766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316E697B-0C6E-4726-B418-C539F28947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C29E79D7-34E0-4C76-8087-7CDCE66A7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D953-8157-4821-A8D6-E29669A9692F}" type="datetimeFigureOut">
              <a:rPr lang="zh-CN" altLang="en-US" smtClean="0"/>
              <a:t>2018-11-25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B474B4EC-BCFA-4468-AB8A-57B7CFE71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035F7683-D0B1-4CA2-A598-CB13C6FB4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B788-EF9E-4E92-99B2-20B4C1631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25308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E25F1E5-AA85-452A-B07F-CF269D00D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1E3B438-62AA-4109-8EA9-291B28552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4D567647-9196-4060-B447-CE2999B6B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D953-8157-4821-A8D6-E29669A9692F}" type="datetimeFigureOut">
              <a:rPr lang="zh-CN" altLang="en-US" smtClean="0"/>
              <a:t>2018-11-25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F53F3CF0-949E-48E0-B3C9-F555D6BDB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564FA65E-BBBD-427C-8716-ABC2EBA94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B788-EF9E-4E92-99B2-20B4C1631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02574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798BF85-4CE6-4833-838A-DA40A42F1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E88FB37D-6861-4F4F-B213-7C8336E2BE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F8FA4A73-D893-498C-A49F-8CDBD57C2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D953-8157-4821-A8D6-E29669A9692F}" type="datetimeFigureOut">
              <a:rPr lang="zh-CN" altLang="en-US" smtClean="0"/>
              <a:t>2018-11-25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28DD53C7-74E9-4AB8-A5F2-7B5743F01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EBA1C1FE-A350-4CFF-A0EE-BFDC935DC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B788-EF9E-4E92-99B2-20B4C1631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68342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D028DF5-A125-4C5C-9F76-216CFA86F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A7E95CB-7EF3-4571-ACDB-6268C4281E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C6705926-3610-45E3-831F-ED297B22C5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848F26E5-0BCD-4C31-97E2-65D13CB01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D953-8157-4821-A8D6-E29669A9692F}" type="datetimeFigureOut">
              <a:rPr lang="zh-CN" altLang="en-US" smtClean="0"/>
              <a:t>2018-11-25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2F4D42BA-F801-4D24-985E-D0BFF667F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D3F7B1B3-E20B-41DB-8BDD-4BF9BB38A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B788-EF9E-4E92-99B2-20B4C1631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33118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A5C2ECD-C22E-4589-BBF0-66BAF77BF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4A32DB78-93D9-4920-9D2F-6CA75B9F48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631F0CF6-4AD5-4248-95D7-519BC75744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CFF146F5-2846-4713-9023-D52F3DE8C0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C1BC892B-FCAA-4B21-997B-094EB77494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66DF9937-55B0-4D3D-8820-F5E7A9248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D953-8157-4821-A8D6-E29669A9692F}" type="datetimeFigureOut">
              <a:rPr lang="zh-CN" altLang="en-US" smtClean="0"/>
              <a:t>2018-11-25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D168B3FF-60D2-4B65-9221-760966AA8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87B729BC-EA9E-4C10-B52E-00D4CA83B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B788-EF9E-4E92-99B2-20B4C1631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61964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07B4EB7-27D0-496A-8DFB-981A3AAA4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18F1F93B-6AE5-4F13-BEB5-FB6687E95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D953-8157-4821-A8D6-E29669A9692F}" type="datetimeFigureOut">
              <a:rPr lang="zh-CN" altLang="en-US" smtClean="0"/>
              <a:t>2018-11-25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AD837AF8-CF43-4A6E-84D8-0C9F64B07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24CC05BB-6891-4A3E-B6D6-9545CEE7E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B788-EF9E-4E92-99B2-20B4C1631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21656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A5BF5525-B316-413F-AC9B-C1B4DB937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D953-8157-4821-A8D6-E29669A9692F}" type="datetimeFigureOut">
              <a:rPr lang="zh-CN" altLang="en-US" smtClean="0"/>
              <a:t>2018-11-25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61F14B26-5712-4DCB-8DA7-FEBD775AA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EBACED20-8D10-472A-B5A8-1872683C0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B788-EF9E-4E92-99B2-20B4C1631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36024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2213F46-CC30-4A24-B173-C966AAB19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B6488EDE-17AB-4F9F-A3EC-3C30A7750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BD6003DA-3B6D-41C1-B9CF-7221F797DC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DEC9D215-03C4-498A-8040-6D5D562FD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D953-8157-4821-A8D6-E29669A9692F}" type="datetimeFigureOut">
              <a:rPr lang="zh-CN" altLang="en-US" smtClean="0"/>
              <a:t>2018-11-25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9F7E991F-D4D8-44A7-8AB1-C2AAF8F7C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2DB53CE7-25BF-47F2-BE59-A46E6079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B788-EF9E-4E92-99B2-20B4C1631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6435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62D8DCD-EB6D-4209-8919-F1A318362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24624145-3AD6-459A-9F5B-A47373141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4D4776C5-C3F7-496D-A33B-80CDD4CC3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149E-AA64-4625-B0D4-CA866AF269E9}" type="datetimeFigureOut">
              <a:rPr lang="zh-CN" altLang="en-US" smtClean="0"/>
              <a:t>2018-11-25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399D49C4-5C12-4202-980B-198F08883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626E9845-E41A-4488-BDCF-6D72BA7A9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C27C7-508C-4616-AC6F-4602337F0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40849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C991D11-28D8-4A10-9C87-33ABDA8F8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134C0B5F-8D8A-4B0B-BEA9-9BBDCEDA82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B3315E4D-D88C-49A7-A110-2639F5FFE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CDC2FD09-6E70-4F2A-A298-93B03E639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D953-8157-4821-A8D6-E29669A9692F}" type="datetimeFigureOut">
              <a:rPr lang="zh-CN" altLang="en-US" smtClean="0"/>
              <a:t>2018-11-25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99C685A5-A440-4B8D-9B48-84325757D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9E4FC961-E056-442B-B90A-DC4C34B7D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B788-EF9E-4E92-99B2-20B4C1631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10062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F1356B0-F2AC-4491-A5B9-648543AA4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C4869257-8A93-4BF1-B827-7315E8DDE2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41426952-7151-4E0B-9C39-2A2798808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D953-8157-4821-A8D6-E29669A9692F}" type="datetimeFigureOut">
              <a:rPr lang="zh-CN" altLang="en-US" smtClean="0"/>
              <a:t>2018-11-25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050F8C2E-845C-40E1-8484-5CD10C37D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CC157B9F-A827-4B90-8C95-F14A07A8A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B788-EF9E-4E92-99B2-20B4C1631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32377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CD5AE3B0-2A3E-4B70-BE9D-AFDDE54024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7A6EA2A5-7586-40B8-A50D-79D53E391D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003BBFA4-2A69-4EC3-9A10-8F54044F7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D953-8157-4821-A8D6-E29669A9692F}" type="datetimeFigureOut">
              <a:rPr lang="zh-CN" altLang="en-US" smtClean="0"/>
              <a:t>2018-11-25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622E2F8A-0B3A-4901-B081-8FA17E767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1117F4D9-64E9-4A3F-B6A2-C00A152ED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B788-EF9E-4E92-99B2-20B4C1631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71690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ECFF41C-5074-4772-BE94-4B4100CA93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A352E31F-4068-4E70-8DBB-BDA8E816A9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DB11046B-913D-4BE4-BD5A-A97D04437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FD975-078B-4F50-8DE3-912E5CB9B707}" type="datetimeFigureOut">
              <a:rPr lang="zh-CN" altLang="en-US" smtClean="0"/>
              <a:t>2018-11-25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92696E38-7060-4D6C-8984-6F2A0FABD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C1621D80-53D7-466F-ADF9-86940DA76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D61F-0862-4304-BA0E-3121EE555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664739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8CEDC37-2772-4BDB-AC13-94E68256F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023EF74F-C9E1-4C8F-BA0A-3B5CAD367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6BB25115-3067-45D7-A521-35B7B9FCD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FD975-078B-4F50-8DE3-912E5CB9B707}" type="datetimeFigureOut">
              <a:rPr lang="zh-CN" altLang="en-US" smtClean="0"/>
              <a:t>2018-11-25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86F68B4A-5EBA-407F-9A4B-232152693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B3AFF913-17B5-43EC-A8EE-BB97B10A9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D61F-0862-4304-BA0E-3121EE555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2468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2D8C4F9-31C1-4010-AD68-ADB5E123C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CDB31E2A-4BE6-433E-81D3-72E020CFF0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3FE63942-278A-4028-B43D-AD360897E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FD975-078B-4F50-8DE3-912E5CB9B707}" type="datetimeFigureOut">
              <a:rPr lang="zh-CN" altLang="en-US" smtClean="0"/>
              <a:t>2018-11-25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51A846AF-EBC8-4D9C-BEEF-14C2C8447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7FF71166-5DC9-4436-A57C-D8D3A1DB4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D61F-0862-4304-BA0E-3121EE555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206031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2AD414A-0A66-44B4-9CE7-62CAD505A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A62C102-1F3D-4459-AF56-8DEA1F97CA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75C97777-48D0-422F-9333-ED12CEF42B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FB536B72-2E91-481B-9C63-1E24B18B8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FD975-078B-4F50-8DE3-912E5CB9B707}" type="datetimeFigureOut">
              <a:rPr lang="zh-CN" altLang="en-US" smtClean="0"/>
              <a:t>2018-11-25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91064A22-4436-492B-AF0D-27B32AD38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7E8A38BF-D632-4FFB-9D52-8AB0A5B24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D61F-0862-4304-BA0E-3121EE555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87415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D05C15C-28EA-458C-BB61-C278D416E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C05C8B0D-0AB5-48DD-9B12-72C19521C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8E1330BE-B250-4B63-8569-FC6B9B805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E0F5E2EA-7ACB-48D2-8C53-4995F813B4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CA924CC3-3794-42C6-BDE4-352AF4045F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6757DA1C-1E0A-449B-BF93-A01381D2B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FD975-078B-4F50-8DE3-912E5CB9B707}" type="datetimeFigureOut">
              <a:rPr lang="zh-CN" altLang="en-US" smtClean="0"/>
              <a:t>2018-11-25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0A750271-25A4-4388-B15F-E37E26FF2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E09B28A2-B373-46B5-AE84-5B4243FB3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D61F-0862-4304-BA0E-3121EE555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88008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8FA46F7-523F-4FB0-8CEF-8AFB658C6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157FA6CD-BFF1-499C-8BD8-3BFB5590F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FD975-078B-4F50-8DE3-912E5CB9B707}" type="datetimeFigureOut">
              <a:rPr lang="zh-CN" altLang="en-US" smtClean="0"/>
              <a:t>2018-11-25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51E4CAB0-812E-4A94-A4F7-1AD978C9F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BD5FE971-C967-430E-81AB-C47095993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D61F-0862-4304-BA0E-3121EE555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92103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A3BBD10F-3614-4C34-8C97-492E09E4B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FD975-078B-4F50-8DE3-912E5CB9B707}" type="datetimeFigureOut">
              <a:rPr lang="zh-CN" altLang="en-US" smtClean="0"/>
              <a:t>2018-11-25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07386175-EF64-4393-8793-E4CD85BC0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20604B7D-46E3-4E39-A5C7-67E587B15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D61F-0862-4304-BA0E-3121EE555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34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321BECB-08AB-4467-BBB1-E4EFA149A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0127E639-9C04-4DC2-B118-932E28C6B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8226FC06-181F-46AB-A39A-87D0BEB86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149E-AA64-4625-B0D4-CA866AF269E9}" type="datetimeFigureOut">
              <a:rPr lang="zh-CN" altLang="en-US" smtClean="0"/>
              <a:t>2018-11-25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65B27B72-7CF4-4180-BF22-C78E5EA05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8ED7DF95-9ACD-4332-AF72-8072F83A1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C27C7-508C-4616-AC6F-4602337F0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62940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4401A1C-4593-4829-8607-BA3B17862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CEE011D5-C817-4239-9D5D-0B0A51748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EDC1362F-F249-426B-8405-0D10546D37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36747E8E-B829-41C7-8037-1713423B1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FD975-078B-4F50-8DE3-912E5CB9B707}" type="datetimeFigureOut">
              <a:rPr lang="zh-CN" altLang="en-US" smtClean="0"/>
              <a:t>2018-11-25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75A6DE87-6A88-4D21-8DF0-25BC22416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49C1F713-4285-440E-84FE-12ABA88BB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D61F-0862-4304-BA0E-3121EE555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511265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349C1D3-16A7-49AD-BC77-CE978D07C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DE9B3D6C-5E3F-4500-9AC6-D82D0B7474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13D9403E-B3FA-4BCD-A5AA-165E8DAEBB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D706D1A1-6FDB-472D-98C0-2E34E6038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FD975-078B-4F50-8DE3-912E5CB9B707}" type="datetimeFigureOut">
              <a:rPr lang="zh-CN" altLang="en-US" smtClean="0"/>
              <a:t>2018-11-25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2CDC5D53-1E7E-460D-9CAC-00DC1D61C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EC31BC5A-3B56-4F0F-9768-865F8A29D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D61F-0862-4304-BA0E-3121EE555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9506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C006751-C435-40CC-9363-7219420B3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6AAF5BA8-7580-4F45-A135-37ED5CE92E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7D4D87B1-7B5E-4995-BF95-AF90E0349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FD975-078B-4F50-8DE3-912E5CB9B707}" type="datetimeFigureOut">
              <a:rPr lang="zh-CN" altLang="en-US" smtClean="0"/>
              <a:t>2018-11-25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09F529C0-2D83-4ED0-8479-E2F726779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1E4B1CED-DD16-4B7A-8ECF-85D0F0375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D61F-0862-4304-BA0E-3121EE555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14614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5351920A-489F-4767-A271-5D27EF3CCC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480C3A2A-DF8E-47C7-A431-4AC9F1D1E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3DBE9182-8BA8-4608-A098-65A3FF4AC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FD975-078B-4F50-8DE3-912E5CB9B707}" type="datetimeFigureOut">
              <a:rPr lang="zh-CN" altLang="en-US" smtClean="0"/>
              <a:t>2018-11-25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A76ACDC4-6715-4CB0-9576-A7AFADC63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52AD478F-A86E-4A89-8DBB-4E008CB7F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D61F-0862-4304-BA0E-3121EE555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049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79B5A7C-FEEA-43AA-9D35-28F08EFE2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9D74D922-8605-489F-A7EE-117763BA95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0DF66148-BC89-4A56-B3BB-A77CA7AF0C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EB9B945E-75C9-403A-B569-DA59CE67A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149E-AA64-4625-B0D4-CA866AF269E9}" type="datetimeFigureOut">
              <a:rPr lang="zh-CN" altLang="en-US" smtClean="0"/>
              <a:t>2018-11-25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C187057D-0AA6-4D7E-8C8D-EF4356544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480A0115-C054-444F-8FDC-47EFB0DFF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C27C7-508C-4616-AC6F-4602337F0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7926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0B7B2A2-E54C-4637-BC06-CC3B74234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5CA44BDB-725E-45A0-8771-FE8239B7A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6CCD5650-2445-4BC7-8CB1-4840F1ED84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50715D93-FCEF-4C37-8075-11BF993D40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18C6159E-3FC3-4DE2-82AA-26B9FA92F8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0A119C0C-DAC6-4863-8CA7-D317A0C58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149E-AA64-4625-B0D4-CA866AF269E9}" type="datetimeFigureOut">
              <a:rPr lang="zh-CN" altLang="en-US" smtClean="0"/>
              <a:t>2018-11-25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0103563A-6832-45AF-97E0-11B90312A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A6A72C81-AF86-4400-A8D4-E61324EA1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C27C7-508C-4616-AC6F-4602337F0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302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378245B-2A8E-4BEE-8A4E-14265B834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37589635-1E61-489F-BAA3-0DFD98062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149E-AA64-4625-B0D4-CA866AF269E9}" type="datetimeFigureOut">
              <a:rPr lang="zh-CN" altLang="en-US" smtClean="0"/>
              <a:t>2018-11-25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CF8E7C45-3E6D-4093-855D-161B1F4F3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87B2C7D3-283E-4587-8C23-412E89AE8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C27C7-508C-4616-AC6F-4602337F0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0753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CB28D9AB-F3A2-4A69-947C-8B7BA0090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149E-AA64-4625-B0D4-CA866AF269E9}" type="datetimeFigureOut">
              <a:rPr lang="zh-CN" altLang="en-US" smtClean="0"/>
              <a:t>2018-11-25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5B71652B-E2B2-4201-B322-816EE2972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6EBCF971-C3A9-410D-9AF7-BB5E45D65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C27C7-508C-4616-AC6F-4602337F0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971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8933DCE-B736-423B-93B5-497C9114C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A1E86B7-8110-48CE-A599-E99125C23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F1D09E47-889B-4518-ADC6-51BF2ACC0F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A6DDF8F7-1AA8-4471-842C-F3C675EBC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149E-AA64-4625-B0D4-CA866AF269E9}" type="datetimeFigureOut">
              <a:rPr lang="zh-CN" altLang="en-US" smtClean="0"/>
              <a:t>2018-11-25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0683A8B9-ECA6-4C93-B6C8-7E3020AAC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5E5B7645-2716-4AA0-8D31-458B3784E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C27C7-508C-4616-AC6F-4602337F0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1831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32479CE-187F-4520-B50A-490B4AA01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E04B73BA-D6C4-4004-AA4E-84F425999F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E64F2BB3-D74D-4229-BC06-FC18A0029A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E3B3C1A0-E47A-43D7-B66E-E38735FDD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149E-AA64-4625-B0D4-CA866AF269E9}" type="datetimeFigureOut">
              <a:rPr lang="zh-CN" altLang="en-US" smtClean="0"/>
              <a:t>2018-11-25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04D5EE6E-59DB-4735-9EA6-A2572A4C6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65976A12-D5DB-4C13-9571-BEB2400FD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C27C7-508C-4616-AC6F-4602337F0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14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96C285D0-9E37-4AA4-A2E0-998AFF307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CCB2C99D-E2F1-47F7-923D-C4E6B103E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D393FACE-E22F-4496-9F30-C65B106AE5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B149E-AA64-4625-B0D4-CA866AF269E9}" type="datetimeFigureOut">
              <a:rPr lang="zh-CN" altLang="en-US" smtClean="0"/>
              <a:t>2018-11-25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7BF61B98-4836-4626-ABA3-CC61A1B7B2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89EBA5A0-E804-42B7-AFE5-4F05887C11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C27C7-508C-4616-AC6F-4602337F0041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1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01" b="33501"/>
          <a:stretch>
            <a:fillRect/>
          </a:stretch>
        </p:blipFill>
        <p:spPr bwMode="auto">
          <a:xfrm>
            <a:off x="9956800" y="5081"/>
            <a:ext cx="22352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067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999DD6D1-ACD6-4400-BEA9-48D486EEC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06502505-AA2E-415B-BD25-F7506B91F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561205AC-CB78-4BFC-B7F6-4DA549E984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A6D953-8157-4821-A8D6-E29669A9692F}" type="datetimeFigureOut">
              <a:rPr lang="zh-CN" altLang="en-US" smtClean="0"/>
              <a:t>2018-11-25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336E94B1-38E9-4822-83A0-C22468DE98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356DC384-23DE-4B28-8B83-4828A7164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DB788-EF9E-4E92-99B2-20B4C1631A92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1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01" b="33501"/>
          <a:stretch>
            <a:fillRect/>
          </a:stretch>
        </p:blipFill>
        <p:spPr bwMode="auto">
          <a:xfrm>
            <a:off x="9956800" y="5081"/>
            <a:ext cx="22352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1923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24F26DC0-EB35-4D27-9DCE-B656D3C1A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237BFD85-5619-441A-842A-5AE2A5EED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766828DF-3D74-42BA-9B6B-AC1C12B8EF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4FD975-078B-4F50-8DE3-912E5CB9B707}" type="datetimeFigureOut">
              <a:rPr lang="zh-CN" altLang="en-US" smtClean="0"/>
              <a:t>2018-11-25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B75D7837-742A-4BF9-8D3D-F740CA4F3D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365AB44C-0273-4B66-B4B0-130AB725FE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3D61F-0862-4304-BA0E-3121EE55588A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1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01" b="33501"/>
          <a:stretch>
            <a:fillRect/>
          </a:stretch>
        </p:blipFill>
        <p:spPr bwMode="auto">
          <a:xfrm>
            <a:off x="9956800" y="5081"/>
            <a:ext cx="22352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8835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67314"/>
            <a:ext cx="6413548" cy="4590686"/>
          </a:xfrm>
          <a:prstGeom prst="rect">
            <a:avLst/>
          </a:prstGeom>
        </p:spPr>
      </p:pic>
      <p:sp>
        <p:nvSpPr>
          <p:cNvPr id="5" name="平行四边形 4">
            <a:extLst>
              <a:ext uri="{FF2B5EF4-FFF2-40B4-BE49-F238E27FC236}">
                <a16:creationId xmlns:a16="http://schemas.microsoft.com/office/drawing/2014/main" xmlns="" id="{27F24467-A00A-4663-8FE7-1FD8F7F87785}"/>
              </a:ext>
            </a:extLst>
          </p:cNvPr>
          <p:cNvSpPr/>
          <p:nvPr/>
        </p:nvSpPr>
        <p:spPr>
          <a:xfrm>
            <a:off x="7117155" y="5671375"/>
            <a:ext cx="4984310" cy="665362"/>
          </a:xfrm>
          <a:prstGeom prst="parallelogram">
            <a:avLst>
              <a:gd name="adj" fmla="val 101271"/>
            </a:avLst>
          </a:prstGeom>
          <a:solidFill>
            <a:srgbClr val="44B3BE"/>
          </a:soli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刘 伟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C480D042-A3D4-4804-AC47-4F7B588AB86B}"/>
              </a:ext>
            </a:extLst>
          </p:cNvPr>
          <p:cNvSpPr/>
          <p:nvPr/>
        </p:nvSpPr>
        <p:spPr>
          <a:xfrm>
            <a:off x="6705086" y="3132498"/>
            <a:ext cx="3472405" cy="1096885"/>
          </a:xfrm>
          <a:prstGeom prst="rect">
            <a:avLst/>
          </a:prstGeom>
          <a:gradFill flip="none" rotWithShape="1">
            <a:gsLst>
              <a:gs pos="0">
                <a:srgbClr val="EC7328"/>
              </a:gs>
              <a:gs pos="100000">
                <a:srgbClr val="EC7328">
                  <a:alpha val="80000"/>
                </a:srgbClr>
              </a:gs>
            </a:gsLst>
            <a:lin ang="0" scaled="1"/>
            <a:tileRect/>
          </a:gra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</a:t>
            </a:r>
            <a:r>
              <a:rPr lang="en-US" altLang="zh-CN" sz="28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28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 迭代器模式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177767" y="1324624"/>
            <a:ext cx="61542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dirty="0" smtClean="0">
                <a:solidFill>
                  <a:srgbClr val="4DB7C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设计模式（第</a:t>
            </a:r>
            <a:r>
              <a:rPr lang="en-US" altLang="zh-CN" sz="5400" b="1" dirty="0" smtClean="0">
                <a:solidFill>
                  <a:srgbClr val="4DB7C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zh-CN" altLang="en-US" sz="5400" b="1" dirty="0" smtClean="0">
                <a:solidFill>
                  <a:srgbClr val="4DB7C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版）</a:t>
            </a:r>
            <a:endParaRPr lang="zh-CN" altLang="en-US" sz="5400" b="1" dirty="0">
              <a:solidFill>
                <a:srgbClr val="4DB7C2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4048275" y="1324624"/>
            <a:ext cx="5848539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2796008" y="2334287"/>
            <a:ext cx="5848539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0821194" y="1004535"/>
            <a:ext cx="1280271" cy="435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0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xmlns="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EC7328"/>
          </a:solidFill>
        </p:grpSpPr>
        <p:sp>
          <p:nvSpPr>
            <p:cNvPr id="25" name="矩形 24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模式结构与分析</a:t>
              </a:r>
              <a:endPara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10" name="内容占位符 2">
            <a:extLst>
              <a:ext uri="{FF2B5EF4-FFF2-40B4-BE49-F238E27FC236}">
                <a16:creationId xmlns="" xmlns:a16="http://schemas.microsoft.com/office/drawing/2014/main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207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模式分析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具体迭代器示例代码：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803621"/>
              </p:ext>
            </p:extLst>
          </p:nvPr>
        </p:nvGraphicFramePr>
        <p:xfrm>
          <a:off x="2079279" y="1899920"/>
          <a:ext cx="7924800" cy="4876800"/>
        </p:xfrm>
        <a:graphic>
          <a:graphicData uri="http://schemas.openxmlformats.org/drawingml/2006/table">
            <a:tbl>
              <a:tblPr/>
              <a:tblGrid>
                <a:gridCol w="7924800"/>
              </a:tblGrid>
              <a:tr h="1036637">
                <a:tc>
                  <a:txBody>
                    <a:bodyPr/>
                    <a:lstStyle/>
                    <a:p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public class </a:t>
                      </a:r>
                      <a:r>
                        <a:rPr lang="en-US" altLang="zh-CN" sz="20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ConcreteIterator</a:t>
                      </a:r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implements Iterator {</a:t>
                      </a:r>
                    </a:p>
                    <a:p>
                      <a:r>
                        <a:rPr lang="en-US" altLang="zh-CN" sz="2000" b="1" kern="1200" dirty="0" smtClean="0"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private </a:t>
                      </a:r>
                      <a:r>
                        <a:rPr lang="en-US" altLang="zh-CN" sz="2000" b="1" kern="1200" dirty="0" err="1" smtClean="0"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ConcreteAggregate</a:t>
                      </a:r>
                      <a:r>
                        <a:rPr lang="en-US" altLang="zh-CN" sz="2000" b="1" kern="1200" dirty="0" smtClean="0"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objects; //</a:t>
                      </a:r>
                      <a:r>
                        <a:rPr lang="zh-CN" altLang="en-US" sz="2000" b="1" kern="1200" dirty="0" smtClean="0"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维持一个对具体聚合对象的引用，以便于访问存储在聚合对象中的数据</a:t>
                      </a:r>
                    </a:p>
                    <a:p>
                      <a:r>
                        <a:rPr lang="en-US" altLang="zh-CN" sz="2000" b="1" kern="1200" dirty="0" smtClean="0"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private </a:t>
                      </a:r>
                      <a:r>
                        <a:rPr lang="en-US" altLang="zh-CN" sz="2000" b="1" kern="1200" dirty="0" err="1" smtClean="0"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altLang="zh-CN" sz="2000" b="1" kern="1200" dirty="0" smtClean="0"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cursor;  //</a:t>
                      </a:r>
                      <a:r>
                        <a:rPr lang="zh-CN" altLang="en-US" sz="2000" b="1" kern="1200" dirty="0" smtClean="0"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定义一个游标，用于记录当前访问位置</a:t>
                      </a:r>
                      <a:endParaRPr lang="en-US" altLang="zh-CN" sz="2000" b="1" kern="1200" dirty="0" smtClean="0">
                        <a:solidFill>
                          <a:srgbClr val="EC7328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sz="2000" b="1" kern="1200" dirty="0" smtClean="0"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public </a:t>
                      </a:r>
                      <a:r>
                        <a:rPr lang="en-US" altLang="zh-CN" sz="2000" b="1" kern="1200" dirty="0" err="1" smtClean="0"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ConcreteIterator</a:t>
                      </a:r>
                      <a:r>
                        <a:rPr lang="en-US" altLang="zh-CN" sz="2000" b="1" kern="1200" dirty="0" smtClean="0"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CN" sz="2000" b="1" kern="1200" dirty="0" err="1" smtClean="0"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ConcreteAggregate</a:t>
                      </a:r>
                      <a:r>
                        <a:rPr lang="en-US" altLang="zh-CN" sz="2000" b="1" kern="1200" dirty="0" smtClean="0"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objects) {</a:t>
                      </a:r>
                    </a:p>
                    <a:p>
                      <a:r>
                        <a:rPr lang="en-US" altLang="zh-CN" sz="2000" b="1" kern="1200" dirty="0" smtClean="0"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altLang="zh-CN" sz="2000" b="1" kern="1200" dirty="0" err="1" smtClean="0"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this.objects</a:t>
                      </a:r>
                      <a:r>
                        <a:rPr lang="en-US" altLang="zh-CN" sz="2000" b="1" kern="1200" dirty="0" smtClean="0"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=objects;</a:t>
                      </a:r>
                    </a:p>
                    <a:p>
                      <a:r>
                        <a:rPr lang="en-US" altLang="zh-CN" sz="2000" b="1" kern="1200" dirty="0" smtClean="0"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}</a:t>
                      </a:r>
                    </a:p>
                    <a:p>
                      <a:endParaRPr lang="en-US" altLang="zh-CN" sz="2000" kern="12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public void first() {  ......  }</a:t>
                      </a:r>
                    </a:p>
                    <a:p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		</a:t>
                      </a:r>
                    </a:p>
                    <a:p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public void next() {  ......  }</a:t>
                      </a:r>
                    </a:p>
                    <a:p>
                      <a:endParaRPr lang="en-US" altLang="zh-CN" sz="2000" kern="12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public </a:t>
                      </a:r>
                      <a:r>
                        <a:rPr lang="en-US" altLang="zh-CN" sz="20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boolean</a:t>
                      </a:r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0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hasNext</a:t>
                      </a:r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() {  ......  }</a:t>
                      </a:r>
                    </a:p>
                    <a:p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	</a:t>
                      </a:r>
                    </a:p>
                    <a:p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public Object </a:t>
                      </a:r>
                      <a:r>
                        <a:rPr lang="en-US" altLang="zh-CN" sz="20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currentItem</a:t>
                      </a:r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() {  ......  }</a:t>
                      </a:r>
                    </a:p>
                    <a:p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  <a:endParaRPr lang="en-US" altLang="zh-CN" sz="2000" kern="1200" dirty="0" smtClean="0">
                        <a:solidFill>
                          <a:srgbClr val="FF66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0675798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xmlns="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EC7328"/>
          </a:solidFill>
        </p:grpSpPr>
        <p:sp>
          <p:nvSpPr>
            <p:cNvPr id="25" name="矩形 24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模式结构与分析</a:t>
              </a:r>
              <a:endPara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10" name="内容占位符 2">
            <a:extLst>
              <a:ext uri="{FF2B5EF4-FFF2-40B4-BE49-F238E27FC236}">
                <a16:creationId xmlns="" xmlns:a16="http://schemas.microsoft.com/office/drawing/2014/main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207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模式分析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抽象聚合类示例代码：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152148"/>
              </p:ext>
            </p:extLst>
          </p:nvPr>
        </p:nvGraphicFramePr>
        <p:xfrm>
          <a:off x="2079279" y="2199640"/>
          <a:ext cx="7924800" cy="1036638"/>
        </p:xfrm>
        <a:graphic>
          <a:graphicData uri="http://schemas.openxmlformats.org/drawingml/2006/table">
            <a:tbl>
              <a:tblPr/>
              <a:tblGrid>
                <a:gridCol w="7924800"/>
              </a:tblGrid>
              <a:tr h="1036638">
                <a:tc>
                  <a:txBody>
                    <a:bodyPr/>
                    <a:lstStyle/>
                    <a:p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public interface Aggregate {</a:t>
                      </a:r>
                    </a:p>
                    <a:p>
                      <a:r>
                        <a:rPr lang="en-US" altLang="zh-CN" sz="2000" b="1" kern="1200" dirty="0" smtClean="0"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Iterator </a:t>
                      </a:r>
                      <a:r>
                        <a:rPr lang="en-US" altLang="zh-CN" sz="2000" b="1" kern="1200" dirty="0" err="1" smtClean="0"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createIterator</a:t>
                      </a:r>
                      <a:r>
                        <a:rPr lang="en-US" altLang="zh-CN" sz="2000" b="1" kern="1200" dirty="0" smtClean="0"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();</a:t>
                      </a:r>
                    </a:p>
                    <a:p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  <a:endParaRPr lang="en-US" altLang="zh-CN" sz="2000" kern="1200" dirty="0" smtClean="0">
                        <a:solidFill>
                          <a:srgbClr val="FF66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4649479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xmlns="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EC7328"/>
          </a:solidFill>
        </p:grpSpPr>
        <p:sp>
          <p:nvSpPr>
            <p:cNvPr id="25" name="矩形 24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模式结构与分析</a:t>
              </a:r>
              <a:endPara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10" name="内容占位符 2">
            <a:extLst>
              <a:ext uri="{FF2B5EF4-FFF2-40B4-BE49-F238E27FC236}">
                <a16:creationId xmlns="" xmlns:a16="http://schemas.microsoft.com/office/drawing/2014/main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207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模式分析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具体聚合类示例代码：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860088"/>
              </p:ext>
            </p:extLst>
          </p:nvPr>
        </p:nvGraphicFramePr>
        <p:xfrm>
          <a:off x="1960880" y="2199640"/>
          <a:ext cx="7924800" cy="2133600"/>
        </p:xfrm>
        <a:graphic>
          <a:graphicData uri="http://schemas.openxmlformats.org/drawingml/2006/table">
            <a:tbl>
              <a:tblPr/>
              <a:tblGrid>
                <a:gridCol w="7924800"/>
              </a:tblGrid>
              <a:tr h="1036637">
                <a:tc>
                  <a:txBody>
                    <a:bodyPr/>
                    <a:lstStyle/>
                    <a:p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public class </a:t>
                      </a:r>
                      <a:r>
                        <a:rPr lang="en-US" altLang="zh-CN" sz="20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ConcreteAggregate</a:t>
                      </a:r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implements Aggregate {	</a:t>
                      </a:r>
                    </a:p>
                    <a:p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......	</a:t>
                      </a:r>
                    </a:p>
                    <a:p>
                      <a:r>
                        <a:rPr lang="en-US" altLang="zh-CN" sz="2000" b="1" kern="1200" dirty="0" smtClean="0"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public Iterator </a:t>
                      </a:r>
                      <a:r>
                        <a:rPr lang="en-US" altLang="zh-CN" sz="2000" b="1" kern="1200" dirty="0" err="1" smtClean="0"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createIterator</a:t>
                      </a:r>
                      <a:r>
                        <a:rPr lang="en-US" altLang="zh-CN" sz="2000" b="1" kern="1200" dirty="0" smtClean="0"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() {</a:t>
                      </a:r>
                    </a:p>
                    <a:p>
                      <a:r>
                        <a:rPr lang="en-US" altLang="zh-CN" sz="2000" b="1" kern="1200" dirty="0" smtClean="0"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return new </a:t>
                      </a:r>
                      <a:r>
                        <a:rPr lang="en-US" altLang="zh-CN" sz="2000" b="1" kern="1200" dirty="0" err="1" smtClean="0"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ConcreteIterator</a:t>
                      </a:r>
                      <a:r>
                        <a:rPr lang="en-US" altLang="zh-CN" sz="2000" b="1" kern="1200" dirty="0" smtClean="0"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(this);</a:t>
                      </a:r>
                    </a:p>
                    <a:p>
                      <a:r>
                        <a:rPr lang="en-US" altLang="zh-CN" sz="2000" b="1" kern="1200" dirty="0" smtClean="0"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}</a:t>
                      </a:r>
                    </a:p>
                    <a:p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......</a:t>
                      </a:r>
                    </a:p>
                    <a:p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  <a:endParaRPr lang="en-US" altLang="zh-CN" sz="2000" kern="1200" dirty="0" smtClean="0">
                        <a:solidFill>
                          <a:srgbClr val="FF66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6812814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xmlns="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EC7328"/>
          </a:solidFill>
        </p:grpSpPr>
        <p:sp>
          <p:nvSpPr>
            <p:cNvPr id="25" name="矩形 24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模式结构与分析</a:t>
              </a:r>
              <a:endPara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10" name="内容占位符 2">
            <a:extLst>
              <a:ext uri="{FF2B5EF4-FFF2-40B4-BE49-F238E27FC236}">
                <a16:creationId xmlns="" xmlns:a16="http://schemas.microsoft.com/office/drawing/2014/main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207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模式分析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JDK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内置迭代器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2" indent="-285750" algn="l">
              <a:lnSpc>
                <a:spcPct val="150000"/>
              </a:lnSpc>
              <a:buClr>
                <a:srgbClr val="EC7328"/>
              </a:buClr>
              <a:buFont typeface="Arial" panose="020B0604020202020204" pitchFamily="34" charset="0"/>
              <a:buChar char="•"/>
            </a:pP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java.util.Collection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7259736"/>
              </p:ext>
            </p:extLst>
          </p:nvPr>
        </p:nvGraphicFramePr>
        <p:xfrm>
          <a:off x="680720" y="2562860"/>
          <a:ext cx="4368800" cy="3566160"/>
        </p:xfrm>
        <a:graphic>
          <a:graphicData uri="http://schemas.openxmlformats.org/drawingml/2006/table">
            <a:tbl>
              <a:tblPr/>
              <a:tblGrid>
                <a:gridCol w="4368800"/>
              </a:tblGrid>
              <a:tr h="3292475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800">
                          <a:solidFill>
                            <a:srgbClr val="080808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333333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>
                          <a:solidFill>
                            <a:srgbClr val="333333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rgbClr val="4D4D4D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4D4D4D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package </a:t>
                      </a: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java.util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;</a:t>
                      </a:r>
                      <a:endParaRPr kumimoji="0" lang="zh-CN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zh-CN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public interface Collection&lt;E&gt; extends </a:t>
                      </a: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Iterable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&lt;E&gt; {</a:t>
                      </a:r>
                      <a:endParaRPr kumimoji="0" lang="zh-CN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    ……</a:t>
                      </a:r>
                      <a:endParaRPr kumimoji="0" lang="zh-CN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boolean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 add(Object c);</a:t>
                      </a:r>
                      <a:endParaRPr kumimoji="0" lang="zh-CN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boolean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addAll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(Collection c);</a:t>
                      </a:r>
                      <a:endParaRPr kumimoji="0" lang="zh-CN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boolean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 remove(Object o);</a:t>
                      </a:r>
                      <a:endParaRPr kumimoji="0" lang="zh-CN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boolean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removeAll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(Collection c);</a:t>
                      </a:r>
                      <a:endParaRPr kumimoji="0" lang="zh-CN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boolean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remainAll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(Collection c); </a:t>
                      </a:r>
                      <a:endParaRPr kumimoji="0" lang="zh-CN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    Iterator iterator();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C7328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    ……</a:t>
                      </a:r>
                      <a:endParaRPr kumimoji="0" lang="zh-CN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}</a:t>
                      </a:r>
                      <a:endParaRPr kumimoji="0" lang="zh-CN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18265"/>
              </p:ext>
            </p:extLst>
          </p:nvPr>
        </p:nvGraphicFramePr>
        <p:xfrm>
          <a:off x="5808143" y="1381262"/>
          <a:ext cx="4368800" cy="2034540"/>
        </p:xfrm>
        <a:graphic>
          <a:graphicData uri="http://schemas.openxmlformats.org/drawingml/2006/table">
            <a:tbl>
              <a:tblPr/>
              <a:tblGrid>
                <a:gridCol w="4368800"/>
              </a:tblGrid>
              <a:tr h="2034540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800">
                          <a:solidFill>
                            <a:srgbClr val="080808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333333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>
                          <a:solidFill>
                            <a:srgbClr val="333333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rgbClr val="4D4D4D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4D4D4D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package </a:t>
                      </a: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java.util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;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public interface Iterator&lt;E&gt; {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boolean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hasNext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();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    E next();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    void remove();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}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2393913"/>
              </p:ext>
            </p:extLst>
          </p:nvPr>
        </p:nvGraphicFramePr>
        <p:xfrm>
          <a:off x="5432078" y="3638015"/>
          <a:ext cx="6061421" cy="3017520"/>
        </p:xfrm>
        <a:graphic>
          <a:graphicData uri="http://schemas.openxmlformats.org/drawingml/2006/table">
            <a:tbl>
              <a:tblPr/>
              <a:tblGrid>
                <a:gridCol w="6061421"/>
              </a:tblGrid>
              <a:tr h="2034540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800">
                          <a:solidFill>
                            <a:srgbClr val="080808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333333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>
                          <a:solidFill>
                            <a:srgbClr val="333333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rgbClr val="4D4D4D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4D4D4D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7B3BF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    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7B3BF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//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7B3BF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测试代码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......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    public static void process(Collection c) {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        Iterator 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c.iterator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(); //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创建迭代器对象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		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//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通过迭代器遍历聚合对象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while(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i.hasNext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()) {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            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System.out.println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i.next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().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toString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());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        }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    }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    ......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5073673" y="729439"/>
            <a:ext cx="3304494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00150" lvl="2" indent="-285750">
              <a:lnSpc>
                <a:spcPct val="150000"/>
              </a:lnSpc>
              <a:buClr>
                <a:srgbClr val="EC7328"/>
              </a:buClr>
              <a:buFont typeface="Arial" panose="020B0604020202020204" pitchFamily="34" charset="0"/>
              <a:buChar char="•"/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java.util.Iterator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3294977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xmlns="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44B3BE"/>
          </a:solidFill>
        </p:grpSpPr>
        <p:sp>
          <p:nvSpPr>
            <p:cNvPr id="3" name="矩形 2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模式实例与解析</a:t>
              </a:r>
              <a:endPara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="" xmlns:a16="http://schemas.microsoft.com/office/drawing/2014/main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207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模式实例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电视机遥控器：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实例说明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 algn="l">
              <a:lnSpc>
                <a:spcPct val="150000"/>
              </a:lnSpc>
              <a:buClr>
                <a:srgbClr val="EC7328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电视机遥控器就是一个迭代器的实例，通过它可以实现对电视机频道集合的遍历操作，本实例我们将模拟电视机遥控器的实现。 </a:t>
            </a: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5250369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xmlns="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44B3BE"/>
          </a:solidFill>
        </p:grpSpPr>
        <p:sp>
          <p:nvSpPr>
            <p:cNvPr id="3" name="矩形 2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模式实例与解析</a:t>
              </a:r>
              <a:endPara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="" xmlns:a16="http://schemas.microsoft.com/office/drawing/2014/main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207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模式实例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电视机遥控器：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参考类图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 algn="l">
              <a:lnSpc>
                <a:spcPct val="150000"/>
              </a:lnSpc>
              <a:buClr>
                <a:srgbClr val="EC7328"/>
              </a:buClr>
              <a:buFont typeface="Arial" panose="020B0604020202020204" pitchFamily="34" charset="0"/>
              <a:buChar char="•"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818" y="2147131"/>
            <a:ext cx="9201787" cy="4407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3957660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xmlns="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44B3BE"/>
          </a:solidFill>
        </p:grpSpPr>
        <p:sp>
          <p:nvSpPr>
            <p:cNvPr id="3" name="矩形 2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模式实例与解析</a:t>
              </a:r>
              <a:endPara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="" xmlns:a16="http://schemas.microsoft.com/office/drawing/2014/main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207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模式实例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电视机遥控器：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参考代码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 algn="l">
              <a:lnSpc>
                <a:spcPct val="150000"/>
              </a:lnSpc>
              <a:buClr>
                <a:srgbClr val="EC7328"/>
              </a:buClr>
              <a:buFont typeface="Arial" panose="020B0604020202020204" pitchFamily="34" charset="0"/>
              <a:buChar char="•"/>
            </a:pP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DesignPatterns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之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iterator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包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 algn="l">
              <a:lnSpc>
                <a:spcPct val="150000"/>
              </a:lnSpc>
              <a:buClr>
                <a:srgbClr val="EC7328"/>
              </a:buClr>
              <a:buFont typeface="Arial" panose="020B0604020202020204" pitchFamily="34" charset="0"/>
              <a:buChar char="•"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Group 5"/>
          <p:cNvGrpSpPr>
            <a:grpSpLocks/>
          </p:cNvGrpSpPr>
          <p:nvPr/>
        </p:nvGrpSpPr>
        <p:grpSpPr bwMode="auto">
          <a:xfrm>
            <a:off x="5002039" y="3233202"/>
            <a:ext cx="2160588" cy="809625"/>
            <a:chOff x="2381" y="3283"/>
            <a:chExt cx="1361" cy="510"/>
          </a:xfrm>
        </p:grpSpPr>
        <p:pic>
          <p:nvPicPr>
            <p:cNvPr id="11" name="Picture 6" descr="gif005"/>
            <p:cNvPicPr>
              <a:picLocks noChangeAspect="1" noChangeArrowheads="1" noCrop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1" y="3283"/>
              <a:ext cx="252" cy="5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 Box 7"/>
            <p:cNvSpPr txBox="1">
              <a:spLocks noChangeArrowheads="1"/>
            </p:cNvSpPr>
            <p:nvPr/>
          </p:nvSpPr>
          <p:spPr bwMode="auto">
            <a:xfrm>
              <a:off x="2608" y="3505"/>
              <a:ext cx="113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2400" b="1" dirty="0">
                  <a:solidFill>
                    <a:srgbClr val="44B3BE"/>
                  </a:solidFill>
                  <a:latin typeface="华文行楷" pitchFamily="2" charset="-122"/>
                  <a:ea typeface="华文行楷" pitchFamily="2" charset="-122"/>
                </a:rPr>
                <a:t>演示</a:t>
              </a:r>
              <a:r>
                <a:rPr lang="en-US" altLang="zh-CN" sz="2400" b="1" dirty="0">
                  <a:solidFill>
                    <a:srgbClr val="44B3BE"/>
                  </a:solidFill>
                  <a:latin typeface="Arial"/>
                  <a:ea typeface="华文行楷" pitchFamily="2" charset="-122"/>
                </a:rPr>
                <a:t>……</a:t>
              </a:r>
              <a:endParaRPr lang="en-US" altLang="zh-CN" sz="2400" b="1" dirty="0">
                <a:solidFill>
                  <a:srgbClr val="44B3BE"/>
                </a:solidFill>
                <a:latin typeface="华文行楷" pitchFamily="2" charset="-122"/>
                <a:ea typeface="华文行楷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5854419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xmlns="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EC7328"/>
          </a:solidFill>
        </p:grpSpPr>
        <p:sp>
          <p:nvSpPr>
            <p:cNvPr id="25" name="矩形 24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模式效果与应用</a:t>
              </a: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10" name="内容占位符 2">
            <a:extLst>
              <a:ext uri="{FF2B5EF4-FFF2-40B4-BE49-F238E27FC236}">
                <a16:creationId xmlns="" xmlns:a16="http://schemas.microsoft.com/office/drawing/2014/main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642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迭代器模式优点：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以不同的方式遍历一个聚合对象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在同一个聚合对象上可以定义多种遍历方式</a:t>
            </a: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简化了聚合类</a:t>
            </a: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由于引入了抽象层，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增加新的聚合类和迭代器类都很方便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，无须修改原有代码，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符合开闭</a:t>
            </a:r>
            <a:r>
              <a:rPr lang="zh-CN" altLang="en-US" sz="2400" dirty="0" smtClean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原则</a:t>
            </a:r>
            <a:endParaRPr lang="zh-CN" altLang="en-US" sz="2400" dirty="0">
              <a:solidFill>
                <a:srgbClr val="EC732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1622664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xmlns="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EC7328"/>
          </a:solidFill>
        </p:grpSpPr>
        <p:sp>
          <p:nvSpPr>
            <p:cNvPr id="25" name="矩形 24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模式效果与应用</a:t>
              </a: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10" name="内容占位符 2">
            <a:extLst>
              <a:ext uri="{FF2B5EF4-FFF2-40B4-BE49-F238E27FC236}">
                <a16:creationId xmlns="" xmlns:a16="http://schemas.microsoft.com/office/drawing/2014/main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642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迭代器模式缺点：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增加新的聚合类时需要对应地增加新的迭代器类，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类的个数成对增加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，这在一定程度上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增加了系统的复杂性</a:t>
            </a: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抽象迭代器的设计难度较大，需要充分考虑到系统将来的扩展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。在自定义迭代器时，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创建一个考虑全面的抽象迭代器并不是一件很容易的事情</a:t>
            </a:r>
            <a:endParaRPr lang="en-US" altLang="zh-CN" sz="2400" dirty="0" smtClean="0">
              <a:solidFill>
                <a:srgbClr val="EC732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8517441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xmlns="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EC7328"/>
          </a:solidFill>
        </p:grpSpPr>
        <p:sp>
          <p:nvSpPr>
            <p:cNvPr id="25" name="矩形 24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模式效果与应用</a:t>
              </a: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10" name="内容占位符 2">
            <a:extLst>
              <a:ext uri="{FF2B5EF4-FFF2-40B4-BE49-F238E27FC236}">
                <a16:creationId xmlns="" xmlns:a16="http://schemas.microsoft.com/office/drawing/2014/main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642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在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以下情况下可以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使用迭代器模式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访问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一个聚合对象的内容而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无须暴露它的内部表示</a:t>
            </a: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需要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为一个聚合对象提供多种遍历方式</a:t>
            </a: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为遍历不同的聚合结构提供一个统一的接口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，在该接口的实现类中为不同的聚合结构提供不同的遍历方式，而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客户端可以一致性地操作该接口</a:t>
            </a: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76526136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>
            <a:extLst>
              <a:ext uri="{FF2B5EF4-FFF2-40B4-BE49-F238E27FC236}">
                <a16:creationId xmlns:a16="http://schemas.microsoft.com/office/drawing/2014/main" xmlns="" id="{EBD5E048-5A13-4A92-92B4-3DBB2F0287B1}"/>
              </a:ext>
            </a:extLst>
          </p:cNvPr>
          <p:cNvSpPr/>
          <p:nvPr/>
        </p:nvSpPr>
        <p:spPr>
          <a:xfrm rot="5400000">
            <a:off x="-17286" y="-3759"/>
            <a:ext cx="2068442" cy="2068442"/>
          </a:xfrm>
          <a:prstGeom prst="rtTriangle">
            <a:avLst/>
          </a:prstGeom>
          <a:solidFill>
            <a:schemeClr val="bg1">
              <a:lumMod val="75000"/>
              <a:alpha val="60000"/>
            </a:schemeClr>
          </a:soli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直角三角形 7">
            <a:extLst>
              <a:ext uri="{FF2B5EF4-FFF2-40B4-BE49-F238E27FC236}">
                <a16:creationId xmlns:a16="http://schemas.microsoft.com/office/drawing/2014/main" xmlns="" id="{67ED0B5B-CA3E-462D-A71E-98F2340C08EF}"/>
              </a:ext>
            </a:extLst>
          </p:cNvPr>
          <p:cNvSpPr>
            <a:spLocks noChangeAspect="1"/>
          </p:cNvSpPr>
          <p:nvPr/>
        </p:nvSpPr>
        <p:spPr>
          <a:xfrm rot="2700000" flipH="1">
            <a:off x="5857713" y="-992441"/>
            <a:ext cx="1984885" cy="1984885"/>
          </a:xfrm>
          <a:prstGeom prst="rtTriangle">
            <a:avLst/>
          </a:prstGeom>
          <a:solidFill>
            <a:srgbClr val="44B3BE"/>
          </a:soli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" name="直角三角形 12">
            <a:extLst>
              <a:ext uri="{FF2B5EF4-FFF2-40B4-BE49-F238E27FC236}">
                <a16:creationId xmlns:a16="http://schemas.microsoft.com/office/drawing/2014/main" xmlns="" id="{0B4E0ECE-A760-4DCA-A871-F4B015BD67B7}"/>
              </a:ext>
            </a:extLst>
          </p:cNvPr>
          <p:cNvSpPr>
            <a:spLocks noChangeAspect="1"/>
          </p:cNvSpPr>
          <p:nvPr/>
        </p:nvSpPr>
        <p:spPr>
          <a:xfrm rot="2700000" flipH="1">
            <a:off x="2664630" y="-992442"/>
            <a:ext cx="1984885" cy="1984885"/>
          </a:xfrm>
          <a:prstGeom prst="rtTriangle">
            <a:avLst/>
          </a:prstGeom>
          <a:solidFill>
            <a:schemeClr val="accent2"/>
          </a:soli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5AB0D5A5-465E-4EEB-AE13-34389412D6E9}"/>
              </a:ext>
            </a:extLst>
          </p:cNvPr>
          <p:cNvSpPr txBox="1"/>
          <p:nvPr/>
        </p:nvSpPr>
        <p:spPr>
          <a:xfrm>
            <a:off x="1236729" y="2979936"/>
            <a:ext cx="30351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大  纲</a:t>
            </a:r>
            <a:endParaRPr kumimoji="0" lang="en-US" altLang="zh-CN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xmlns="" id="{16E7744A-19DB-49CF-A911-E16E8F0ADE60}"/>
              </a:ext>
            </a:extLst>
          </p:cNvPr>
          <p:cNvSpPr/>
          <p:nvPr/>
        </p:nvSpPr>
        <p:spPr>
          <a:xfrm>
            <a:off x="4919932" y="1583179"/>
            <a:ext cx="857250" cy="616774"/>
          </a:xfrm>
          <a:prstGeom prst="roundRect">
            <a:avLst/>
          </a:prstGeom>
          <a:solidFill>
            <a:srgbClr val="EC7328"/>
          </a:soli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xmlns="" id="{E914CFF0-7E04-4C83-9FCB-E5238EA0244E}"/>
              </a:ext>
            </a:extLst>
          </p:cNvPr>
          <p:cNvSpPr/>
          <p:nvPr/>
        </p:nvSpPr>
        <p:spPr>
          <a:xfrm>
            <a:off x="4919932" y="2504296"/>
            <a:ext cx="857250" cy="616774"/>
          </a:xfrm>
          <a:prstGeom prst="roundRect">
            <a:avLst/>
          </a:prstGeom>
          <a:solidFill>
            <a:srgbClr val="44B3BE"/>
          </a:soli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xmlns="" id="{9D1D4DBC-3D4E-4023-94D2-FCB5C3A0E021}"/>
              </a:ext>
            </a:extLst>
          </p:cNvPr>
          <p:cNvSpPr/>
          <p:nvPr/>
        </p:nvSpPr>
        <p:spPr>
          <a:xfrm>
            <a:off x="4919932" y="3425413"/>
            <a:ext cx="857250" cy="616774"/>
          </a:xfrm>
          <a:prstGeom prst="roundRect">
            <a:avLst/>
          </a:prstGeom>
          <a:solidFill>
            <a:srgbClr val="EC7328"/>
          </a:soli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xmlns="" id="{89A9F1AD-96E2-4639-B84C-B70436EECEE1}"/>
              </a:ext>
            </a:extLst>
          </p:cNvPr>
          <p:cNvSpPr txBox="1"/>
          <p:nvPr/>
        </p:nvSpPr>
        <p:spPr>
          <a:xfrm>
            <a:off x="5934437" y="1616686"/>
            <a:ext cx="3321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模式动机与定义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xmlns="" id="{5D64C658-AEB3-4793-A737-384B28C45163}"/>
              </a:ext>
            </a:extLst>
          </p:cNvPr>
          <p:cNvSpPr txBox="1"/>
          <p:nvPr/>
        </p:nvSpPr>
        <p:spPr>
          <a:xfrm>
            <a:off x="5934437" y="2551073"/>
            <a:ext cx="3107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模式结构与分析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xmlns="" id="{0019CCB8-ACCA-43A2-A14C-97D10F8B17FC}"/>
              </a:ext>
            </a:extLst>
          </p:cNvPr>
          <p:cNvSpPr txBox="1"/>
          <p:nvPr/>
        </p:nvSpPr>
        <p:spPr>
          <a:xfrm>
            <a:off x="5934437" y="3487767"/>
            <a:ext cx="2813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模式实例与解析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03" y="3808767"/>
            <a:ext cx="4260019" cy="3049234"/>
          </a:xfrm>
          <a:prstGeom prst="rect">
            <a:avLst/>
          </a:prstGeom>
        </p:spPr>
      </p:pic>
      <p:sp>
        <p:nvSpPr>
          <p:cNvPr id="14" name="矩形: 圆角 16">
            <a:extLst>
              <a:ext uri="{FF2B5EF4-FFF2-40B4-BE49-F238E27FC236}">
                <a16:creationId xmlns:a16="http://schemas.microsoft.com/office/drawing/2014/main" xmlns="" id="{E914CFF0-7E04-4C83-9FCB-E5238EA0244E}"/>
              </a:ext>
            </a:extLst>
          </p:cNvPr>
          <p:cNvSpPr/>
          <p:nvPr/>
        </p:nvSpPr>
        <p:spPr>
          <a:xfrm>
            <a:off x="4919932" y="4346530"/>
            <a:ext cx="857250" cy="616774"/>
          </a:xfrm>
          <a:prstGeom prst="roundRect">
            <a:avLst/>
          </a:prstGeom>
          <a:solidFill>
            <a:srgbClr val="44B3BE"/>
          </a:soli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5D64C658-AEB3-4793-A737-384B28C45163}"/>
              </a:ext>
            </a:extLst>
          </p:cNvPr>
          <p:cNvSpPr txBox="1"/>
          <p:nvPr/>
        </p:nvSpPr>
        <p:spPr>
          <a:xfrm>
            <a:off x="5934437" y="4393307"/>
            <a:ext cx="3107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模式效果与应用</a:t>
            </a:r>
          </a:p>
        </p:txBody>
      </p:sp>
    </p:spTree>
    <p:extLst>
      <p:ext uri="{BB962C8B-B14F-4D97-AF65-F5344CB8AC3E}">
        <p14:creationId xmlns:p14="http://schemas.microsoft.com/office/powerpoint/2010/main" val="2186323601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67314"/>
            <a:ext cx="6413548" cy="4590686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E56D209E-5EF8-4144-9EC7-21F7888775CA}"/>
              </a:ext>
            </a:extLst>
          </p:cNvPr>
          <p:cNvSpPr txBox="1"/>
          <p:nvPr/>
        </p:nvSpPr>
        <p:spPr>
          <a:xfrm>
            <a:off x="3717026" y="2225667"/>
            <a:ext cx="532428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C732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THANKS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EC732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0964289" y="633780"/>
            <a:ext cx="947054" cy="321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41129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xmlns="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44B3BE"/>
          </a:solidFill>
        </p:grpSpPr>
        <p:sp>
          <p:nvSpPr>
            <p:cNvPr id="3" name="矩形 2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模式动机与定义</a:t>
              </a:r>
              <a:endPara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="" xmlns:a16="http://schemas.microsoft.com/office/drawing/2014/main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207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模式动机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b="1" dirty="0" smtClean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电视机</a:t>
            </a:r>
            <a:r>
              <a:rPr lang="zh-CN" altLang="en-US" sz="2400" b="1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遥控器与电视机示意图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3316" y="2110810"/>
            <a:ext cx="7402682" cy="3917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147512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xmlns="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44B3BE"/>
          </a:solidFill>
        </p:grpSpPr>
        <p:sp>
          <p:nvSpPr>
            <p:cNvPr id="3" name="矩形 2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模式动机与定义</a:t>
              </a:r>
              <a:endPara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="" xmlns:a16="http://schemas.microsoft.com/office/drawing/2014/main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207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模式动机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电视机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sym typeface="Wingdings" panose="05000000000000000000" pitchFamily="2" charset="2"/>
              </a:rPr>
              <a:t> </a:t>
            </a:r>
            <a:r>
              <a:rPr lang="en-US" altLang="zh-CN" sz="2400" dirty="0" smtClean="0">
                <a:sym typeface="Wingdings" panose="05000000000000000000" pitchFamily="2" charset="2"/>
              </a:rPr>
              <a:t>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存储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电视频道的集合 </a:t>
            </a:r>
            <a:r>
              <a:rPr lang="en-US" altLang="zh-CN" sz="2400" dirty="0">
                <a:sym typeface="Wingdings" panose="05000000000000000000" pitchFamily="2" charset="2"/>
              </a:rPr>
              <a:t> </a:t>
            </a:r>
            <a:r>
              <a:rPr lang="en-US" altLang="zh-CN" sz="2400" dirty="0" smtClean="0">
                <a:sym typeface="Wingdings" panose="05000000000000000000" pitchFamily="2" charset="2"/>
              </a:rPr>
              <a:t> </a:t>
            </a:r>
            <a:r>
              <a:rPr lang="zh-CN" altLang="en-US" sz="2400" dirty="0" smtClean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聚合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en-US" altLang="zh-CN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(Aggregate Classes)</a:t>
            </a: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电视机遥控器 </a:t>
            </a:r>
            <a:r>
              <a:rPr lang="en-US" altLang="zh-CN" sz="2400" dirty="0">
                <a:sym typeface="Wingdings" panose="05000000000000000000" pitchFamily="2" charset="2"/>
              </a:rPr>
              <a:t> </a:t>
            </a:r>
            <a:r>
              <a:rPr lang="en-US" altLang="zh-CN" sz="2400" dirty="0" smtClean="0">
                <a:sym typeface="Wingdings" panose="05000000000000000000" pitchFamily="2" charset="2"/>
              </a:rPr>
              <a:t>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电视频道 </a:t>
            </a:r>
            <a:r>
              <a:rPr lang="en-US" altLang="zh-CN" sz="2400" dirty="0">
                <a:sym typeface="Wingdings" panose="05000000000000000000" pitchFamily="2" charset="2"/>
              </a:rPr>
              <a:t> </a:t>
            </a:r>
            <a:r>
              <a:rPr lang="en-US" altLang="zh-CN" sz="2400" dirty="0" smtClean="0">
                <a:sym typeface="Wingdings" panose="05000000000000000000" pitchFamily="2" charset="2"/>
              </a:rPr>
              <a:t> </a:t>
            </a:r>
            <a:r>
              <a:rPr lang="zh-CN" altLang="en-US" sz="2400" dirty="0" smtClean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迭代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器</a:t>
            </a:r>
            <a:r>
              <a:rPr lang="en-US" altLang="zh-CN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(Iterator)</a:t>
            </a: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访问一个聚合对象中的元素但又不需要暴露它的内部</a:t>
            </a:r>
            <a:r>
              <a:rPr lang="zh-CN" altLang="en-US" sz="2400" dirty="0" smtClean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 </a:t>
            </a:r>
            <a:r>
              <a:rPr lang="en-US" altLang="zh-CN" sz="2400" dirty="0">
                <a:sym typeface="Wingdings" panose="05000000000000000000" pitchFamily="2" charset="2"/>
              </a:rPr>
              <a:t>  </a:t>
            </a:r>
            <a:r>
              <a:rPr lang="zh-CN" altLang="en-US" sz="2400" dirty="0">
                <a:solidFill>
                  <a:srgbClr val="47B3B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迭代器模式</a:t>
            </a:r>
            <a:endParaRPr lang="zh-CN" altLang="en-US" sz="2400" dirty="0">
              <a:solidFill>
                <a:srgbClr val="47B3B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93189315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xmlns="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44B3BE"/>
          </a:solidFill>
        </p:grpSpPr>
        <p:sp>
          <p:nvSpPr>
            <p:cNvPr id="3" name="矩形 2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模式动机与定义</a:t>
              </a:r>
              <a:endPara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="" xmlns:a16="http://schemas.microsoft.com/office/drawing/2014/main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207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模式定义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迭代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器模式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(Iterator Pattern)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：提供一种方法来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访问聚合对象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，而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不用暴露这个对象的内部</a:t>
            </a:r>
            <a:r>
              <a:rPr lang="zh-CN" altLang="en-US" sz="2400" dirty="0" smtClean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其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别名为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游标</a:t>
            </a:r>
            <a:r>
              <a:rPr lang="en-US" altLang="zh-CN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(Cursor</a:t>
            </a:r>
            <a:r>
              <a:rPr lang="en-US" altLang="zh-CN" sz="2400" dirty="0" smtClean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迭代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器模式是一种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对象行为型</a:t>
            </a:r>
            <a:r>
              <a:rPr lang="zh-CN" altLang="en-US" sz="2400" dirty="0" smtClean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  <a:endParaRPr lang="en-US" altLang="zh-CN" sz="2400" dirty="0">
              <a:solidFill>
                <a:srgbClr val="EC732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162086" y="237573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6819016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xmlns="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EC7328"/>
          </a:solidFill>
        </p:grpSpPr>
        <p:sp>
          <p:nvSpPr>
            <p:cNvPr id="25" name="矩形 24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模式结构与分析</a:t>
              </a:r>
              <a:endPara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8" name="内容占位符 2">
            <a:extLst>
              <a:ext uri="{FF2B5EF4-FFF2-40B4-BE49-F238E27FC236}">
                <a16:creationId xmlns="" xmlns:a16="http://schemas.microsoft.com/office/drawing/2014/main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207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模式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370" y="1591831"/>
            <a:ext cx="6336439" cy="459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4390639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xmlns="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EC7328"/>
          </a:solidFill>
        </p:grpSpPr>
        <p:sp>
          <p:nvSpPr>
            <p:cNvPr id="25" name="矩形 24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模式结构与分析</a:t>
              </a:r>
              <a:endPara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10" name="内容占位符 2">
            <a:extLst>
              <a:ext uri="{FF2B5EF4-FFF2-40B4-BE49-F238E27FC236}">
                <a16:creationId xmlns="" xmlns:a16="http://schemas.microsoft.com/office/drawing/2014/main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207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模式结构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迭代器模式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包含如下角色：</a:t>
            </a:r>
          </a:p>
          <a:p>
            <a:pPr marL="1257300" lvl="2" indent="-342900" algn="l">
              <a:lnSpc>
                <a:spcPct val="150000"/>
              </a:lnSpc>
              <a:buClr>
                <a:srgbClr val="EC7328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Iterator: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抽象迭代器</a:t>
            </a:r>
          </a:p>
          <a:p>
            <a:pPr marL="1257300" lvl="2" indent="-342900" algn="l">
              <a:lnSpc>
                <a:spcPct val="150000"/>
              </a:lnSpc>
              <a:buClr>
                <a:srgbClr val="EC7328"/>
              </a:buClr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ConcreteIterator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具体迭代器</a:t>
            </a:r>
          </a:p>
          <a:p>
            <a:pPr marL="1257300" lvl="2" indent="-342900" algn="l">
              <a:lnSpc>
                <a:spcPct val="150000"/>
              </a:lnSpc>
              <a:buClr>
                <a:srgbClr val="EC7328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Aggregate: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抽象聚合类</a:t>
            </a:r>
          </a:p>
          <a:p>
            <a:pPr marL="1257300" lvl="2" indent="-342900" algn="l">
              <a:lnSpc>
                <a:spcPct val="150000"/>
              </a:lnSpc>
              <a:buClr>
                <a:srgbClr val="EC7328"/>
              </a:buClr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ConcreteAggregate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具体聚合类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7212869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xmlns="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EC7328"/>
          </a:solidFill>
        </p:grpSpPr>
        <p:sp>
          <p:nvSpPr>
            <p:cNvPr id="25" name="矩形 24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模式结构与分析</a:t>
              </a:r>
              <a:endPara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10" name="内容占位符 2">
            <a:extLst>
              <a:ext uri="{FF2B5EF4-FFF2-40B4-BE49-F238E27FC236}">
                <a16:creationId xmlns="" xmlns:a16="http://schemas.microsoft.com/office/drawing/2014/main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207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模式分析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聚合对象的两个职责：</a:t>
            </a:r>
          </a:p>
          <a:p>
            <a:pPr marL="1257300" lvl="2" indent="-342900" algn="l">
              <a:lnSpc>
                <a:spcPct val="150000"/>
              </a:lnSpc>
              <a:buClr>
                <a:srgbClr val="EC7328"/>
              </a:buClr>
              <a:buFont typeface="Arial" panose="020B0604020202020204" pitchFamily="34" charset="0"/>
              <a:buChar char="•"/>
            </a:pPr>
            <a:r>
              <a:rPr lang="zh-CN" altLang="en-US" sz="2200" dirty="0">
                <a:solidFill>
                  <a:srgbClr val="47B3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存储数据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，聚合对象的基本职责</a:t>
            </a:r>
          </a:p>
          <a:p>
            <a:pPr marL="1257300" lvl="2" indent="-342900" algn="l">
              <a:lnSpc>
                <a:spcPct val="150000"/>
              </a:lnSpc>
              <a:buClr>
                <a:srgbClr val="EC7328"/>
              </a:buClr>
              <a:buFont typeface="Arial" panose="020B0604020202020204" pitchFamily="34" charset="0"/>
              <a:buChar char="•"/>
            </a:pPr>
            <a:r>
              <a:rPr lang="zh-CN" altLang="en-US" sz="2200" dirty="0">
                <a:solidFill>
                  <a:srgbClr val="47B3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遍历数据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，既是可变化的，又是可分离的</a:t>
            </a: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将遍历数据的行为从聚合对象中分离出来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，封装在迭代器对象中</a:t>
            </a: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由迭代器来提供遍历聚合对象内部数据的行为，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简化聚合对象的设计，更符合单一职责原则</a:t>
            </a:r>
            <a:endParaRPr lang="en-US" altLang="zh-CN" sz="2400" dirty="0">
              <a:solidFill>
                <a:srgbClr val="EC732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9797346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xmlns="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EC7328"/>
          </a:solidFill>
        </p:grpSpPr>
        <p:sp>
          <p:nvSpPr>
            <p:cNvPr id="25" name="矩形 24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模式结构与分析</a:t>
              </a:r>
              <a:endPara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10" name="内容占位符 2">
            <a:extLst>
              <a:ext uri="{FF2B5EF4-FFF2-40B4-BE49-F238E27FC236}">
                <a16:creationId xmlns="" xmlns:a16="http://schemas.microsoft.com/office/drawing/2014/main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207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模式分析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抽象迭代器示例代码：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7936551"/>
              </p:ext>
            </p:extLst>
          </p:nvPr>
        </p:nvGraphicFramePr>
        <p:xfrm>
          <a:off x="1788920" y="2209798"/>
          <a:ext cx="7924800" cy="1828800"/>
        </p:xfrm>
        <a:graphic>
          <a:graphicData uri="http://schemas.openxmlformats.org/drawingml/2006/table">
            <a:tbl>
              <a:tblPr/>
              <a:tblGrid>
                <a:gridCol w="7924800"/>
              </a:tblGrid>
              <a:tr h="1036637">
                <a:tc>
                  <a:txBody>
                    <a:bodyPr/>
                    <a:lstStyle/>
                    <a:p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public interface Iterator {</a:t>
                      </a:r>
                    </a:p>
                    <a:p>
                      <a:r>
                        <a:rPr lang="en-US" altLang="zh-CN" sz="2000" b="1" kern="1200" dirty="0" smtClean="0"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public void first();                    //</a:t>
                      </a:r>
                      <a:r>
                        <a:rPr lang="zh-CN" altLang="en-US" sz="2000" b="1" kern="1200" dirty="0" smtClean="0"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将游标指向第一个元素</a:t>
                      </a:r>
                    </a:p>
                    <a:p>
                      <a:r>
                        <a:rPr lang="zh-CN" altLang="en-US" sz="2000" b="1" kern="1200" dirty="0" smtClean="0"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altLang="zh-CN" sz="2000" b="1" kern="1200" dirty="0" smtClean="0"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public void next();                    //</a:t>
                      </a:r>
                      <a:r>
                        <a:rPr lang="zh-CN" altLang="en-US" sz="2000" b="1" kern="1200" dirty="0" smtClean="0"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将游标指向下一个元素</a:t>
                      </a:r>
                    </a:p>
                    <a:p>
                      <a:r>
                        <a:rPr lang="zh-CN" altLang="en-US" sz="2000" b="1" kern="1200" dirty="0" smtClean="0"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altLang="zh-CN" sz="2000" b="1" kern="1200" dirty="0" smtClean="0"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public </a:t>
                      </a:r>
                      <a:r>
                        <a:rPr lang="en-US" altLang="zh-CN" sz="2000" b="1" kern="1200" dirty="0" err="1" smtClean="0"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boolean</a:t>
                      </a:r>
                      <a:r>
                        <a:rPr lang="en-US" altLang="zh-CN" sz="2000" b="1" kern="1200" dirty="0" smtClean="0"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000" b="1" kern="1200" dirty="0" err="1" smtClean="0"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hasNext</a:t>
                      </a:r>
                      <a:r>
                        <a:rPr lang="en-US" altLang="zh-CN" sz="2000" b="1" kern="1200" dirty="0" smtClean="0"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();        //</a:t>
                      </a:r>
                      <a:r>
                        <a:rPr lang="zh-CN" altLang="en-US" sz="2000" b="1" kern="1200" dirty="0" smtClean="0"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判断是否存在下一个元素</a:t>
                      </a:r>
                    </a:p>
                    <a:p>
                      <a:r>
                        <a:rPr lang="zh-CN" altLang="en-US" sz="2000" b="1" kern="1200" dirty="0" smtClean="0"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altLang="zh-CN" sz="2000" b="1" kern="1200" dirty="0" smtClean="0"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public Object </a:t>
                      </a:r>
                      <a:r>
                        <a:rPr lang="en-US" altLang="zh-CN" sz="2000" b="1" kern="1200" dirty="0" err="1" smtClean="0"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currentItem</a:t>
                      </a:r>
                      <a:r>
                        <a:rPr lang="en-US" altLang="zh-CN" sz="2000" b="1" kern="1200" dirty="0" smtClean="0"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();   //</a:t>
                      </a:r>
                      <a:r>
                        <a:rPr lang="zh-CN" altLang="en-US" sz="2000" b="1" kern="1200" dirty="0" smtClean="0"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获取游标指向的当前元素</a:t>
                      </a:r>
                    </a:p>
                    <a:p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4528763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6269</TotalTime>
  <Words>813</Words>
  <Application>Microsoft Office PowerPoint</Application>
  <PresentationFormat>宽屏</PresentationFormat>
  <Paragraphs>170</Paragraphs>
  <Slides>20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20</vt:i4>
      </vt:variant>
    </vt:vector>
  </HeadingPairs>
  <TitlesOfParts>
    <vt:vector size="33" baseType="lpstr">
      <vt:lpstr>等线</vt:lpstr>
      <vt:lpstr>等线 Light</vt:lpstr>
      <vt:lpstr>华文行楷</vt:lpstr>
      <vt:lpstr>华文中宋</vt:lpstr>
      <vt:lpstr>隶书</vt:lpstr>
      <vt:lpstr>宋体</vt:lpstr>
      <vt:lpstr>微软雅黑</vt:lpstr>
      <vt:lpstr>Arial</vt:lpstr>
      <vt:lpstr>Times New Roman</vt:lpstr>
      <vt:lpstr>Wingdings</vt:lpstr>
      <vt:lpstr>Office 主题​​</vt:lpstr>
      <vt:lpstr>1_Office 主题​​</vt:lpstr>
      <vt:lpstr>2_Office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Liang Yun</dc:creator>
  <cp:lastModifiedBy>未定义</cp:lastModifiedBy>
  <cp:revision>616</cp:revision>
  <dcterms:created xsi:type="dcterms:W3CDTF">2018-05-21T14:26:42Z</dcterms:created>
  <dcterms:modified xsi:type="dcterms:W3CDTF">2018-11-25T03:36:55Z</dcterms:modified>
</cp:coreProperties>
</file>