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sldIdLst>
    <p:sldId id="368" r:id="rId4"/>
    <p:sldId id="303" r:id="rId5"/>
    <p:sldId id="367" r:id="rId6"/>
    <p:sldId id="383" r:id="rId7"/>
    <p:sldId id="380" r:id="rId8"/>
    <p:sldId id="366" r:id="rId9"/>
    <p:sldId id="372" r:id="rId10"/>
    <p:sldId id="384" r:id="rId11"/>
    <p:sldId id="393" r:id="rId12"/>
    <p:sldId id="385" r:id="rId13"/>
    <p:sldId id="394" r:id="rId14"/>
    <p:sldId id="397" r:id="rId15"/>
    <p:sldId id="395" r:id="rId16"/>
    <p:sldId id="396" r:id="rId17"/>
    <p:sldId id="370" r:id="rId18"/>
    <p:sldId id="374" r:id="rId19"/>
    <p:sldId id="375" r:id="rId20"/>
    <p:sldId id="376" r:id="rId21"/>
    <p:sldId id="392" r:id="rId22"/>
    <p:sldId id="391" r:id="rId23"/>
    <p:sldId id="36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3BF"/>
    <a:srgbClr val="EC7328"/>
    <a:srgbClr val="44B3BE"/>
    <a:srgbClr val="F9F9F9"/>
    <a:srgbClr val="4DB7C2"/>
    <a:srgbClr val="1671BA"/>
    <a:srgbClr val="0070C0"/>
    <a:srgbClr val="137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p:scale>
          <a:sx n="75" d="100"/>
          <a:sy n="75" d="100"/>
        </p:scale>
        <p:origin x="9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7F4F9-7204-43E8-BDDE-62AA68893174}"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200D9-6A00-4FA7-9A7C-27C4EF7C17DC}" type="slidenum">
              <a:rPr lang="zh-CN" altLang="en-US" smtClean="0"/>
              <a:t>‹#›</a:t>
            </a:fld>
            <a:endParaRPr lang="zh-CN" altLang="en-US"/>
          </a:p>
        </p:txBody>
      </p:sp>
    </p:spTree>
    <p:extLst>
      <p:ext uri="{BB962C8B-B14F-4D97-AF65-F5344CB8AC3E}">
        <p14:creationId xmlns:p14="http://schemas.microsoft.com/office/powerpoint/2010/main" val="193090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0200D9-6A00-4FA7-9A7C-27C4EF7C17DC}" type="slidenum">
              <a:rPr lang="zh-CN" altLang="en-US" smtClean="0"/>
              <a:t>2</a:t>
            </a:fld>
            <a:endParaRPr lang="zh-CN" altLang="en-US"/>
          </a:p>
        </p:txBody>
      </p:sp>
    </p:spTree>
    <p:extLst>
      <p:ext uri="{BB962C8B-B14F-4D97-AF65-F5344CB8AC3E}">
        <p14:creationId xmlns:p14="http://schemas.microsoft.com/office/powerpoint/2010/main" val="83749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539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2706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00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5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7168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23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368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601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467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546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159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515057-BA71-420C-87ED-8ACB30C87B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266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09BA2C-1F85-4ABD-9FBC-9B4EB39C9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676C59-B1F3-4D20-975C-E36712026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2E6DB8-3AB9-427F-BCCB-EC2946C0DDD3}"/>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95367258-E882-4F17-AC22-873B97E6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60A2C93-2A6B-4812-AF89-A4F4ED9FA36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4193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548BFD-4D2F-4929-AA6F-6981E795B6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C5CCEC6-C93D-4FE3-8B24-9E9891995C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E72CBB4-ACCB-4AC9-A502-0D11D6D8E5FE}"/>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DAFE9E48-0920-48E2-8382-2EA2F164BF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EA7290-4B51-4C64-9B03-1D32416293F1}"/>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22698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D7D0EAC-4CF2-451B-B5AB-6995E82FA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5CA4E7A-A0A4-47AE-9F72-DE2D9EDC69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ECADAC3-6089-49D1-BC32-1087EB57A49D}"/>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909F19D4-FB09-4961-BED7-1B2ADF1E65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EA27294-1F20-438E-BBC8-99A7A9F94E9D}"/>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8387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48DF4C-51B2-438F-A0D4-93B78E176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316E697B-0C6E-4726-B418-C539F289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29E79D7-34E0-4C76-8087-7CDCE66A7EE9}"/>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B474B4EC-BCFA-4468-AB8A-57B7CFE71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35F7683-D0B1-4CA2-A598-CB13C6FB4FB5}"/>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11253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25F1E5-AA85-452A-B07F-CF269D00D8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1E3B438-62AA-4109-8EA9-291B28552C3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567647-9196-4060-B447-CE2999B6BB0C}"/>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F53F3CF0-949E-48E0-B3C9-F555D6BDB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64FA65E-BBBD-427C-8716-ABC2EBA947A8}"/>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45025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98BF85-4CE6-4833-838A-DA40A42F1E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8FB37D-6861-4F4F-B213-7C8336E2B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8FA4A73-D893-498C-A49F-8CDBD57C285F}"/>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28DD53C7-74E9-4AB8-A5F2-7B5743F01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A1C1FE-A350-4CFF-A0EE-BFDC935DC1C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896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028DF5-A125-4C5C-9F76-216CFA86FC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7E95CB-7EF3-4571-ACDB-6268C4281E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6705926-3610-45E3-831F-ED297B22C5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48F26E5-0BCD-4C31-97E2-65D13CB011F1}"/>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2F4D42BA-F801-4D24-985E-D0BFF667F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3F7B1B3-E20B-41DB-8BDD-4BF9BB38A19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133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A5C2ECD-C22E-4589-BBF0-66BAF77BF5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32DB78-93D9-4920-9D2F-6CA75B9F4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31F0CF6-4AD5-4248-95D7-519BC75744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FF146F5-2846-4713-9023-D52F3DE8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1BC892B-FCAA-4B21-997B-094EB77494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DF9937-55B0-4D3D-8820-F5E7A9248C34}"/>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8" name="页脚占位符 7">
            <a:extLst>
              <a:ext uri="{FF2B5EF4-FFF2-40B4-BE49-F238E27FC236}">
                <a16:creationId xmlns="" xmlns:a16="http://schemas.microsoft.com/office/drawing/2014/main" id="{D168B3FF-60D2-4B65-9221-760966AA8B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7B729BC-EA9E-4C10-B52E-00D4CA83BF16}"/>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96619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7B4EB7-27D0-496A-8DFB-981A3AAA40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8F1F93B-6AE5-4F13-BEB5-FB6687E95273}"/>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4" name="页脚占位符 3">
            <a:extLst>
              <a:ext uri="{FF2B5EF4-FFF2-40B4-BE49-F238E27FC236}">
                <a16:creationId xmlns="" xmlns:a16="http://schemas.microsoft.com/office/drawing/2014/main" id="{AD837AF8-CF43-4A6E-84D8-0C9F64B07B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4CC05BB-6891-4A3E-B6D6-9545CEE7E91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08216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5BF5525-B316-413F-AC9B-C1B4DB9378F8}"/>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3" name="页脚占位符 2">
            <a:extLst>
              <a:ext uri="{FF2B5EF4-FFF2-40B4-BE49-F238E27FC236}">
                <a16:creationId xmlns="" xmlns:a16="http://schemas.microsoft.com/office/drawing/2014/main" id="{61F14B26-5712-4DCB-8DA7-FEBD775AA9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BACED20-8D10-472A-B5A8-1872683C05C0}"/>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993602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13F46-CC30-4A24-B173-C966AAB19F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6488EDE-17AB-4F9F-A3EC-3C30A7750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D6003DA-3B6D-41C1-B9CF-7221F797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EC9D215-03C4-498A-8040-6D5D562FD774}"/>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9F7E991F-D4D8-44A7-8AB1-C2AAF8F7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DB53CE7-25BF-47F2-BE59-A46E60794CF1}"/>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225643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2D8DCD-EB6D-4209-8919-F1A3183629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4624145-3AD6-459A-9F5B-A47373141E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D4776C5-C3F7-496D-A33B-80CDD4CC3A74}"/>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399D49C4-5C12-4202-980B-198F08883C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26E9845-E41A-4488-BDCF-6D72BA7A9636}"/>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66408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C991D11-28D8-4A10-9C87-33ABDA8F8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34C0B5F-8D8A-4B0B-BEA9-9BBDCEDA8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3315E4D-D88C-49A7-A110-2639F5FF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DC2FD09-6E70-4F2A-A298-93B03E639833}"/>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99C685A5-A440-4B8D-9B48-84325757D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E4FC961-E056-442B-B90A-DC4C34B7D65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06100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1356B0-F2AC-4491-A5B9-648543AA4A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4869257-8A93-4BF1-B827-7315E8DDE2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1426952-7151-4E0B-9C39-2A2798808BF3}"/>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050F8C2E-845C-40E1-8484-5CD10C37D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C157B9F-A827-4B90-8C95-F14A07A8A4BE}"/>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3633237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D5AE3B0-2A3E-4B70-BE9D-AFDDE54024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A6EA2A5-7586-40B8-A50D-79D53E391D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03BBFA4-2A69-4EC3-9A10-8F54044F76B3}"/>
              </a:ext>
            </a:extLst>
          </p:cNvPr>
          <p:cNvSpPr>
            <a:spLocks noGrp="1"/>
          </p:cNvSpPr>
          <p:nvPr>
            <p:ph type="dt" sz="half" idx="10"/>
          </p:nvPr>
        </p:nvSpPr>
        <p:spPr/>
        <p:txBody>
          <a:body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622E2F8A-0B3A-4901-B081-8FA17E767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17F4D9-64E9-4A3F-B6A2-C00A152ED88A}"/>
              </a:ext>
            </a:extLst>
          </p:cNvPr>
          <p:cNvSpPr>
            <a:spLocks noGrp="1"/>
          </p:cNvSpPr>
          <p:nvPr>
            <p:ph type="sldNum" sz="quarter" idx="12"/>
          </p:nvPr>
        </p:nvSpPr>
        <p:spPr/>
        <p:txBody>
          <a:bodyPr/>
          <a:lstStyle/>
          <a:p>
            <a:fld id="{767DB788-EF9E-4E92-99B2-20B4C1631A92}" type="slidenum">
              <a:rPr lang="zh-CN" altLang="en-US" smtClean="0"/>
              <a:t>‹#›</a:t>
            </a:fld>
            <a:endParaRPr lang="zh-CN" altLang="en-US"/>
          </a:p>
        </p:txBody>
      </p:sp>
    </p:spTree>
    <p:extLst>
      <p:ext uri="{BB962C8B-B14F-4D97-AF65-F5344CB8AC3E}">
        <p14:creationId xmlns:p14="http://schemas.microsoft.com/office/powerpoint/2010/main" val="1287169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CFF41C-5074-4772-BE94-4B4100CA93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352E31F-4068-4E70-8DBB-BDA8E816A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B11046B-913D-4BE4-BD5A-A97D044371C4}"/>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92696E38-7060-4D6C-8984-6F2A0FABD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1621D80-53D7-466F-ADF9-86940DA765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4206647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CEDC37-2772-4BDB-AC13-94E68256F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23EF74F-C9E1-4C8F-BA0A-3B5CAD3674C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BB25115-3067-45D7-A521-35B7B9FCD781}"/>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86F68B4A-5EBA-407F-9A4B-2321526932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3AFF913-17B5-43EC-A8EE-BB97B10A9D9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684246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D8C4F9-31C1-4010-AD68-ADB5E123CD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DB31E2A-4BE6-433E-81D3-72E020CFF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E63942-278A-4028-B43D-AD360897EBA0}"/>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51A846AF-EBC8-4D9C-BEEF-14C2C8447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FF71166-5DC9-4436-A57C-D8D3A1DB438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682060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D414A-0A66-44B4-9CE7-62CAD505AF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A62C102-1F3D-4459-AF56-8DEA1F97CA4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5C97777-48D0-422F-9333-ED12CEF42B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B536B72-2E91-481B-9C63-1E24B18B86BF}"/>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91064A22-4436-492B-AF0D-27B32AD38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8A38BF-D632-4FFB-9D52-8AB0A5B24E53}"/>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858741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05C15C-28EA-458C-BB61-C278D416E1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05C8B0D-0AB5-48DD-9B12-72C19521C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E1330BE-B250-4B63-8569-FC6B9B8052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0F5E2EA-7ACB-48D2-8C53-4995F813B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CA924CC3-3794-42C6-BDE4-352AF4045F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757DA1C-1E0A-449B-BF93-A01381D2B3E1}"/>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8" name="页脚占位符 7">
            <a:extLst>
              <a:ext uri="{FF2B5EF4-FFF2-40B4-BE49-F238E27FC236}">
                <a16:creationId xmlns="" xmlns:a16="http://schemas.microsoft.com/office/drawing/2014/main" id="{0A750271-25A4-4388-B15F-E37E26FF2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09B28A2-B373-46B5-AE84-5B4243FB30B9}"/>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97880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FA46F7-523F-4FB0-8CEF-8AFB658C6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57FA6CD-BFF1-499C-8BD8-3BFB5590F259}"/>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4" name="页脚占位符 3">
            <a:extLst>
              <a:ext uri="{FF2B5EF4-FFF2-40B4-BE49-F238E27FC236}">
                <a16:creationId xmlns="" xmlns:a16="http://schemas.microsoft.com/office/drawing/2014/main" id="{51E4CAB0-812E-4A94-A4F7-1AD978C9F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5FE971-C967-430E-81AB-C47095993CAD}"/>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03921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3BBD10F-3614-4C34-8C97-492E09E4BC5D}"/>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3" name="页脚占位符 2">
            <a:extLst>
              <a:ext uri="{FF2B5EF4-FFF2-40B4-BE49-F238E27FC236}">
                <a16:creationId xmlns="" xmlns:a16="http://schemas.microsoft.com/office/drawing/2014/main" id="{07386175-EF64-4393-8793-E4CD85BC04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20604B7D-46E3-4E39-A5C7-67E587B1553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1993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21BECB-08AB-4467-BBB1-E4EFA149A9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127E639-9C04-4DC2-B118-932E28C6B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8226FC06-181F-46AB-A39A-87D0BEB86FF5}"/>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65B27B72-7CF4-4180-BF22-C78E5EA05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D7DF95-9ACD-4332-AF72-8072F83A1AD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45629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401A1C-4593-4829-8607-BA3B178620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CEE011D5-C817-4239-9D5D-0B0A5174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DC1362F-F249-426B-8405-0D10546D3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6747E8E-B829-41C7-8037-1713423B12D4}"/>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75A6DE87-6A88-4D21-8DF0-25BC2241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9C1F713-4285-440E-84FE-12ABA88BBBCC}"/>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625112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49C1D3-16A7-49AD-BC77-CE978D07CB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E9B3D6C-5E3F-4500-9AC6-D82D0B747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3D9403E-B3FA-4BCD-A5AA-165E8DAEB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706D1A1-6FDB-472D-98C0-2E34E6038B78}"/>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2CDC5D53-1E7E-460D-9CAC-00DC1D61C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C31BC5A-3B56-4F0F-9768-865F8A29D021}"/>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2815950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06751-C435-40CC-9363-7219420B3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AAF5BA8-7580-4F45-A135-37ED5CE92E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D4D87B1-7B5E-4995-BF95-AF90E034952B}"/>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09F529C0-2D83-4ED0-8479-E2F726779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E4B1CED-DD16-4B7A-8ECF-85D0F03753D6}"/>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138914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51920A-489F-4767-A271-5D27EF3CCC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80C3A2A-DF8E-47C7-A431-4AC9F1D1E6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DBE9182-8BA8-4608-A098-65A3FF4ACE35}"/>
              </a:ext>
            </a:extLst>
          </p:cNvPr>
          <p:cNvSpPr>
            <a:spLocks noGrp="1"/>
          </p:cNvSpPr>
          <p:nvPr>
            <p:ph type="dt" sz="half" idx="10"/>
          </p:nvPr>
        </p:nvSpPr>
        <p:spPr/>
        <p:txBody>
          <a:body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A76ACDC4-6715-4CB0-9576-A7AFADC6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2AD478F-A86E-4A89-8DBB-4E008CB7FFB8}"/>
              </a:ext>
            </a:extLst>
          </p:cNvPr>
          <p:cNvSpPr>
            <a:spLocks noGrp="1"/>
          </p:cNvSpPr>
          <p:nvPr>
            <p:ph type="sldNum" sz="quarter" idx="12"/>
          </p:nvPr>
        </p:nvSpPr>
        <p:spPr/>
        <p:txBody>
          <a:bodyPr/>
          <a:lstStyle/>
          <a:p>
            <a:fld id="{64D3D61F-0862-4304-BA0E-3121EE55588A}" type="slidenum">
              <a:rPr lang="zh-CN" altLang="en-US" smtClean="0"/>
              <a:t>‹#›</a:t>
            </a:fld>
            <a:endParaRPr lang="zh-CN" altLang="en-US"/>
          </a:p>
        </p:txBody>
      </p:sp>
    </p:spTree>
    <p:extLst>
      <p:ext uri="{BB962C8B-B14F-4D97-AF65-F5344CB8AC3E}">
        <p14:creationId xmlns:p14="http://schemas.microsoft.com/office/powerpoint/2010/main" val="335904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9B5A7C-FEEA-43AA-9D35-28F08EFE2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D74D922-8605-489F-A7EE-117763BA95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DF66148-BC89-4A56-B3BB-A77CA7AF0C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EB9B945E-75C9-403A-B569-DA59CE67AF64}"/>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C187057D-0AA6-4D7E-8C8D-EF4356544A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0A0115-C054-444F-8FDC-47EFB0DFF82F}"/>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18792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B7B2A2-E54C-4637-BC06-CC3B74234C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CA44BDB-725E-45A0-8771-FE8239B7A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CCD5650-2445-4BC7-8CB1-4840F1ED841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0715D93-FCEF-4C37-8075-11BF993D4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8C6159E-3FC3-4DE2-82AA-26B9FA92F8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A119C0C-DAC6-4863-8CA7-D317A0C58B93}"/>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8" name="页脚占位符 7">
            <a:extLst>
              <a:ext uri="{FF2B5EF4-FFF2-40B4-BE49-F238E27FC236}">
                <a16:creationId xmlns="" xmlns:a16="http://schemas.microsoft.com/office/drawing/2014/main" id="{0103563A-6832-45AF-97E0-11B90312AB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6A72C81-AF86-4400-A8D4-E61324EA1C5B}"/>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207630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78245B-2A8E-4BEE-8A4E-14265B8348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7589635-1E61-489F-BAA3-0DFD98062059}"/>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4" name="页脚占位符 3">
            <a:extLst>
              <a:ext uri="{FF2B5EF4-FFF2-40B4-BE49-F238E27FC236}">
                <a16:creationId xmlns="" xmlns:a16="http://schemas.microsoft.com/office/drawing/2014/main" id="{CF8E7C45-3E6D-4093-855D-161B1F4F3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7B2C7D3-283E-4587-8C23-412E89AE8DEA}"/>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5307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28D9AB-F3A2-4A69-947C-8B7BA0090A65}"/>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3" name="页脚占位符 2">
            <a:extLst>
              <a:ext uri="{FF2B5EF4-FFF2-40B4-BE49-F238E27FC236}">
                <a16:creationId xmlns="" xmlns:a16="http://schemas.microsoft.com/office/drawing/2014/main" id="{5B71652B-E2B2-4201-B322-816EE297250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EBCF971-C3A9-410D-9AF7-BB5E45D6573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3329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933DCE-B736-423B-93B5-497C9114CC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1E86B7-8110-48CE-A599-E99125C23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1D09E47-889B-4518-ADC6-51BF2ACC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A6DDF8F7-1AA8-4471-842C-F3C675EBCB5D}"/>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0683A8B9-ECA6-4C93-B6C8-7E3020AAC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E5B7645-2716-4AA0-8D31-458B3784E214}"/>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2418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2479CE-187F-4520-B50A-490B4AA01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04B73BA-D6C4-4004-AA4E-84F425999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4F2BB3-D74D-4229-BC06-FC18A002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3B3C1A0-E47A-43D7-B66E-E38735FDD27C}"/>
              </a:ext>
            </a:extLst>
          </p:cNvPr>
          <p:cNvSpPr>
            <a:spLocks noGrp="1"/>
          </p:cNvSpPr>
          <p:nvPr>
            <p:ph type="dt" sz="half" idx="10"/>
          </p:nvPr>
        </p:nvSpPr>
        <p:spPr/>
        <p:txBody>
          <a:bodyPr/>
          <a:lstStyle/>
          <a:p>
            <a:fld id="{E32B149E-AA64-4625-B0D4-CA866AF269E9}" type="datetimeFigureOut">
              <a:rPr lang="zh-CN" altLang="en-US" smtClean="0"/>
              <a:t>2018-11-22</a:t>
            </a:fld>
            <a:endParaRPr lang="zh-CN" altLang="en-US"/>
          </a:p>
        </p:txBody>
      </p:sp>
      <p:sp>
        <p:nvSpPr>
          <p:cNvPr id="6" name="页脚占位符 5">
            <a:extLst>
              <a:ext uri="{FF2B5EF4-FFF2-40B4-BE49-F238E27FC236}">
                <a16:creationId xmlns="" xmlns:a16="http://schemas.microsoft.com/office/drawing/2014/main" id="{04D5EE6E-59DB-4735-9EA6-A2572A4C6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976A12-D5DB-4C13-9571-BEB2400FD48E}"/>
              </a:ext>
            </a:extLst>
          </p:cNvPr>
          <p:cNvSpPr>
            <a:spLocks noGrp="1"/>
          </p:cNvSpPr>
          <p:nvPr>
            <p:ph type="sldNum" sz="quarter" idx="12"/>
          </p:nvPr>
        </p:nvSpPr>
        <p:spPr/>
        <p:txBody>
          <a:bodyPr/>
          <a:lstStyle/>
          <a:p>
            <a:fld id="{AA5C27C7-508C-4616-AC6F-4602337F0041}" type="slidenum">
              <a:rPr lang="zh-CN" altLang="en-US" smtClean="0"/>
              <a:t>‹#›</a:t>
            </a:fld>
            <a:endParaRPr lang="zh-CN" altLang="en-US"/>
          </a:p>
        </p:txBody>
      </p:sp>
    </p:spTree>
    <p:extLst>
      <p:ext uri="{BB962C8B-B14F-4D97-AF65-F5344CB8AC3E}">
        <p14:creationId xmlns:p14="http://schemas.microsoft.com/office/powerpoint/2010/main" val="1104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6C285D0-9E37-4AA4-A2E0-998AFF307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CB2C99D-E2F1-47F7-923D-C4E6B103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93FACE-E22F-4496-9F30-C65B106AE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149E-AA64-4625-B0D4-CA866AF269E9}"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7BF61B98-4836-4626-ABA3-CC61A1B7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9EBA5A0-E804-42B7-AFE5-4F05887C1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C27C7-508C-4616-AC6F-4602337F0041}"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99DD6D1-ACD6-4400-BEA9-48D486EE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502505-AA2E-415B-BD25-F7506B91F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61205AC-CB78-4BFC-B7F6-4DA549E9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6D953-8157-4821-A8D6-E29669A9692F}"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336E94B1-38E9-4822-83A0-C22468DE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56DC384-23DE-4B28-8B83-4828A7164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B788-EF9E-4E92-99B2-20B4C1631A92}"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923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4F26DC0-EB35-4D27-9DCE-B656D3C1A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37BFD85-5619-441A-842A-5AE2A5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6828DF-3D74-42BA-9B6B-AC1C12B8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FD975-078B-4F50-8DE3-912E5CB9B707}" type="datetimeFigureOut">
              <a:rPr lang="zh-CN" altLang="en-US" smtClean="0"/>
              <a:t>2018-11-22</a:t>
            </a:fld>
            <a:endParaRPr lang="zh-CN" altLang="en-US"/>
          </a:p>
        </p:txBody>
      </p:sp>
      <p:sp>
        <p:nvSpPr>
          <p:cNvPr id="5" name="页脚占位符 4">
            <a:extLst>
              <a:ext uri="{FF2B5EF4-FFF2-40B4-BE49-F238E27FC236}">
                <a16:creationId xmlns="" xmlns:a16="http://schemas.microsoft.com/office/drawing/2014/main" id="{B75D7837-742A-4BF9-8D3D-F740CA4F3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65AB44C-0273-4B66-B4B0-130AB725F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3D61F-0862-4304-BA0E-3121EE55588A}" type="slidenum">
              <a:rPr lang="zh-CN" altLang="en-US" smtClean="0"/>
              <a:t>‹#›</a:t>
            </a:fld>
            <a:endParaRPr lang="zh-CN" altLang="en-US"/>
          </a:p>
        </p:txBody>
      </p:sp>
      <p:pic>
        <p:nvPicPr>
          <p:cNvPr id="7" name="图片 1"/>
          <p:cNvPicPr>
            <a:picLocks noChangeAspect="1"/>
          </p:cNvPicPr>
          <p:nvPr userDrawn="1"/>
        </p:nvPicPr>
        <p:blipFill>
          <a:blip r:embed="rId13" cstate="print">
            <a:extLst>
              <a:ext uri="{28A0092B-C50C-407E-A947-70E740481C1C}">
                <a14:useLocalDpi xmlns:a14="http://schemas.microsoft.com/office/drawing/2010/main" val="0"/>
              </a:ext>
            </a:extLst>
          </a:blip>
          <a:srcRect t="32001" b="33501"/>
          <a:stretch>
            <a:fillRect/>
          </a:stretch>
        </p:blipFill>
        <p:spPr bwMode="auto">
          <a:xfrm>
            <a:off x="9956800" y="5081"/>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835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2267314"/>
            <a:ext cx="6413548" cy="4590686"/>
          </a:xfrm>
          <a:prstGeom prst="rect">
            <a:avLst/>
          </a:prstGeom>
        </p:spPr>
      </p:pic>
      <p:sp>
        <p:nvSpPr>
          <p:cNvPr id="5" name="平行四边形 4">
            <a:extLst>
              <a:ext uri="{FF2B5EF4-FFF2-40B4-BE49-F238E27FC236}">
                <a16:creationId xmlns="" xmlns:a16="http://schemas.microsoft.com/office/drawing/2014/main" id="{27F24467-A00A-4663-8FE7-1FD8F7F87785}"/>
              </a:ext>
            </a:extLst>
          </p:cNvPr>
          <p:cNvSpPr/>
          <p:nvPr/>
        </p:nvSpPr>
        <p:spPr>
          <a:xfrm>
            <a:off x="7117155" y="5671375"/>
            <a:ext cx="4984310" cy="665362"/>
          </a:xfrm>
          <a:prstGeom prst="parallelogram">
            <a:avLst>
              <a:gd name="adj" fmla="val 101271"/>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pitchFamily="34" charset="-122"/>
                <a:ea typeface="微软雅黑" panose="020B0503020204020204" pitchFamily="34" charset="-122"/>
              </a:rPr>
              <a:t>刘 伟</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C480D042-A3D4-4804-AC47-4F7B588AB86B}"/>
              </a:ext>
            </a:extLst>
          </p:cNvPr>
          <p:cNvSpPr/>
          <p:nvPr/>
        </p:nvSpPr>
        <p:spPr>
          <a:xfrm>
            <a:off x="6705086" y="3132498"/>
            <a:ext cx="3472405" cy="1096885"/>
          </a:xfrm>
          <a:prstGeom prst="rect">
            <a:avLst/>
          </a:prstGeom>
          <a:gradFill flip="none" rotWithShape="1">
            <a:gsLst>
              <a:gs pos="0">
                <a:srgbClr val="EC7328"/>
              </a:gs>
              <a:gs pos="100000">
                <a:srgbClr val="EC7328">
                  <a:alpha val="80000"/>
                </a:srgbClr>
              </a:gs>
            </a:gsLst>
            <a:lin ang="0" scaled="1"/>
            <a:tileRect/>
          </a:gra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第</a:t>
            </a:r>
            <a:r>
              <a:rPr lang="en-US" altLang="zh-CN" sz="2800" b="1" dirty="0" smtClean="0">
                <a:solidFill>
                  <a:prstClr val="white"/>
                </a:solidFill>
                <a:latin typeface="微软雅黑" panose="020B0503020204020204" pitchFamily="34" charset="-122"/>
                <a:ea typeface="微软雅黑" panose="020B0503020204020204" pitchFamily="34" charset="-122"/>
              </a:rPr>
              <a:t>24</a:t>
            </a:r>
            <a:r>
              <a:rPr lang="zh-CN" altLang="en-US" sz="2800" b="1" dirty="0" smtClean="0">
                <a:solidFill>
                  <a:prstClr val="white"/>
                </a:solidFill>
                <a:latin typeface="微软雅黑" panose="020B0503020204020204" pitchFamily="34" charset="-122"/>
                <a:ea typeface="微软雅黑" panose="020B0503020204020204" pitchFamily="34" charset="-122"/>
              </a:rPr>
              <a:t>章 状态模式</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177767" y="1324624"/>
            <a:ext cx="6154249" cy="923330"/>
          </a:xfrm>
          <a:prstGeom prst="rect">
            <a:avLst/>
          </a:prstGeom>
          <a:noFill/>
        </p:spPr>
        <p:txBody>
          <a:bodyPr wrap="none" rtlCol="0">
            <a:spAutoFit/>
          </a:bodyPr>
          <a:lstStyle/>
          <a:p>
            <a:r>
              <a:rPr lang="zh-CN" altLang="en-US" sz="5400" b="1" dirty="0" smtClean="0">
                <a:solidFill>
                  <a:srgbClr val="4DB7C2"/>
                </a:solidFill>
                <a:latin typeface="华文中宋" panose="02010600040101010101" pitchFamily="2" charset="-122"/>
                <a:ea typeface="华文中宋" panose="02010600040101010101" pitchFamily="2" charset="-122"/>
              </a:rPr>
              <a:t>设计模式（第</a:t>
            </a:r>
            <a:r>
              <a:rPr lang="en-US" altLang="zh-CN" sz="5400" b="1" dirty="0" smtClean="0">
                <a:solidFill>
                  <a:srgbClr val="4DB7C2"/>
                </a:solidFill>
                <a:latin typeface="华文中宋" panose="02010600040101010101" pitchFamily="2" charset="-122"/>
                <a:ea typeface="华文中宋" panose="02010600040101010101" pitchFamily="2" charset="-122"/>
              </a:rPr>
              <a:t>2</a:t>
            </a:r>
            <a:r>
              <a:rPr lang="zh-CN" altLang="en-US" sz="5400" b="1" dirty="0" smtClean="0">
                <a:solidFill>
                  <a:srgbClr val="4DB7C2"/>
                </a:solidFill>
                <a:latin typeface="华文中宋" panose="02010600040101010101" pitchFamily="2" charset="-122"/>
                <a:ea typeface="华文中宋" panose="02010600040101010101" pitchFamily="2" charset="-122"/>
              </a:rPr>
              <a:t>版）</a:t>
            </a:r>
            <a:endParaRPr lang="zh-CN" altLang="en-US" sz="5400" b="1" dirty="0">
              <a:solidFill>
                <a:srgbClr val="4DB7C2"/>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4048275" y="1324624"/>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796008" y="2334287"/>
            <a:ext cx="5848539"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flipH="1">
            <a:off x="10821194" y="1004535"/>
            <a:ext cx="1280271" cy="4352921"/>
          </a:xfrm>
          <a:prstGeom prst="rect">
            <a:avLst/>
          </a:prstGeom>
        </p:spPr>
      </p:pic>
    </p:spTree>
    <p:extLst>
      <p:ext uri="{BB962C8B-B14F-4D97-AF65-F5344CB8AC3E}">
        <p14:creationId xmlns:p14="http://schemas.microsoft.com/office/powerpoint/2010/main" val="19070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示例</a:t>
            </a:r>
            <a:r>
              <a:rPr lang="zh-CN" altLang="en-US" sz="2400" dirty="0" smtClean="0">
                <a:latin typeface="微软雅黑" panose="020B0503020204020204" pitchFamily="34" charset="-122"/>
                <a:ea typeface="微软雅黑" panose="020B0503020204020204" pitchFamily="34" charset="-122"/>
              </a:rPr>
              <a:t>代码（不使用状态模式）：</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Group 19"/>
          <p:cNvGraphicFramePr>
            <a:graphicFrameLocks noGrp="1"/>
          </p:cNvGraphicFramePr>
          <p:nvPr>
            <p:ph sz="half" idx="4294967295"/>
            <p:extLst>
              <p:ext uri="{D42A27DB-BD31-4B8C-83A1-F6EECF244321}">
                <p14:modId xmlns:p14="http://schemas.microsoft.com/office/powerpoint/2010/main" val="250865881"/>
              </p:ext>
            </p:extLst>
          </p:nvPr>
        </p:nvGraphicFramePr>
        <p:xfrm>
          <a:off x="1781601" y="1939900"/>
          <a:ext cx="8077200" cy="4742684"/>
        </p:xfrm>
        <a:graphic>
          <a:graphicData uri="http://schemas.openxmlformats.org/drawingml/2006/table">
            <a:tbl>
              <a:tblPr/>
              <a:tblGrid>
                <a:gridCol w="8077200"/>
              </a:tblGrid>
              <a:tr h="4093436">
                <a:tc>
                  <a:txBody>
                    <a:bodyPr/>
                    <a:lstStyle/>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if(state=="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空闲</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if(</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预订房间</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预订操作</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已预订</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else if(</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住进房间</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入住操作</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已入住</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else if(state=="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已预订</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if(</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住进房间</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入住操作</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已入住</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else if(</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取消预订</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取消操作</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state="</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空闲</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874528763"/>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使用状态模式</a:t>
            </a: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892" y="2100088"/>
            <a:ext cx="8231187"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830397"/>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示例代码</a:t>
            </a:r>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状态模式）：</a:t>
            </a:r>
            <a:endParaRPr lang="en-US" altLang="zh-CN"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Group 16"/>
          <p:cNvGraphicFramePr>
            <a:graphicFrameLocks noGrp="1"/>
          </p:cNvGraphicFramePr>
          <p:nvPr>
            <p:ph sz="half" idx="4294967295"/>
            <p:extLst>
              <p:ext uri="{D42A27DB-BD31-4B8C-83A1-F6EECF244321}">
                <p14:modId xmlns:p14="http://schemas.microsoft.com/office/powerpoint/2010/main" val="579352200"/>
              </p:ext>
            </p:extLst>
          </p:nvPr>
        </p:nvGraphicFramePr>
        <p:xfrm>
          <a:off x="1729811" y="2108304"/>
          <a:ext cx="8077200" cy="4315952"/>
        </p:xfrm>
        <a:graphic>
          <a:graphicData uri="http://schemas.openxmlformats.org/drawingml/2006/table">
            <a:tbl>
              <a:tblPr/>
              <a:tblGrid>
                <a:gridCol w="8077200"/>
              </a:tblGrid>
              <a:tr h="3376612">
                <a:tc>
                  <a:txBody>
                    <a:bodyPr/>
                    <a:lstStyle/>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重构之后的“空闲状态类”示例代码</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if(</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预订房间</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预订操作</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context.setState</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(new </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已预订状态类</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else if(</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住进房间</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入住操作</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context.setState</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(new </a:t>
                      </a:r>
                      <a:r>
                        <a:rPr kumimoji="0" lang="zh-CN" altLang="en-US" sz="1800" b="0" i="0" u="none" strike="noStrike" cap="none" normalizeH="0" baseline="0" dirty="0" smtClean="0">
                          <a:ln>
                            <a:noFill/>
                          </a:ln>
                          <a:solidFill>
                            <a:srgbClr val="080808"/>
                          </a:solidFill>
                          <a:effectLst/>
                          <a:latin typeface="Times New Roman" pitchFamily="18" charset="0"/>
                          <a:ea typeface="隶书" pitchFamily="49" charset="-122"/>
                        </a:rPr>
                        <a:t>已入住状态类</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995480489"/>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状态转换的实现：</a:t>
            </a:r>
          </a:p>
          <a:p>
            <a:pPr marL="1257300" lvl="2" indent="-342900" algn="l">
              <a:lnSpc>
                <a:spcPct val="150000"/>
              </a:lnSpc>
              <a:buClr>
                <a:srgbClr val="EC7328"/>
              </a:buClr>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统一</a:t>
            </a:r>
            <a:r>
              <a:rPr lang="zh-CN" altLang="en-US" sz="2200" dirty="0">
                <a:solidFill>
                  <a:srgbClr val="EC7328"/>
                </a:solidFill>
                <a:latin typeface="微软雅黑" panose="020B0503020204020204" pitchFamily="34" charset="-122"/>
                <a:ea typeface="微软雅黑" panose="020B0503020204020204" pitchFamily="34" charset="-122"/>
              </a:rPr>
              <a:t>由环境类来负责状态之间的转换</a:t>
            </a:r>
            <a:r>
              <a:rPr lang="zh-CN" altLang="en-US" sz="2200" dirty="0">
                <a:latin typeface="微软雅黑" panose="020B0503020204020204" pitchFamily="34" charset="-122"/>
                <a:ea typeface="微软雅黑" panose="020B0503020204020204" pitchFamily="34" charset="-122"/>
              </a:rPr>
              <a:t>，环境类</a:t>
            </a:r>
            <a:r>
              <a:rPr lang="zh-CN" altLang="en-US" sz="2200" dirty="0" smtClean="0">
                <a:latin typeface="微软雅黑" panose="020B0503020204020204" pitchFamily="34" charset="-122"/>
                <a:ea typeface="微软雅黑" panose="020B0503020204020204" pitchFamily="34" charset="-122"/>
              </a:rPr>
              <a:t>充当</a:t>
            </a:r>
            <a:r>
              <a:rPr lang="zh-CN" altLang="en-US" sz="2200" dirty="0" smtClean="0">
                <a:solidFill>
                  <a:srgbClr val="EC7328"/>
                </a:solidFill>
                <a:latin typeface="微软雅黑" panose="020B0503020204020204" pitchFamily="34" charset="-122"/>
                <a:ea typeface="微软雅黑" panose="020B0503020204020204" pitchFamily="34" charset="-122"/>
              </a:rPr>
              <a:t>状态</a:t>
            </a:r>
            <a:r>
              <a:rPr lang="zh-CN" altLang="en-US" sz="2200" dirty="0">
                <a:solidFill>
                  <a:srgbClr val="EC7328"/>
                </a:solidFill>
                <a:latin typeface="微软雅黑" panose="020B0503020204020204" pitchFamily="34" charset="-122"/>
                <a:ea typeface="微软雅黑" panose="020B0503020204020204" pitchFamily="34" charset="-122"/>
              </a:rPr>
              <a:t>管理器</a:t>
            </a:r>
            <a:r>
              <a:rPr lang="en-US" altLang="zh-CN" sz="2200" dirty="0">
                <a:solidFill>
                  <a:srgbClr val="EC7328"/>
                </a:solidFill>
                <a:latin typeface="微软雅黑" panose="020B0503020204020204" pitchFamily="34" charset="-122"/>
                <a:ea typeface="微软雅黑" panose="020B0503020204020204" pitchFamily="34" charset="-122"/>
              </a:rPr>
              <a:t>(State Manager)</a:t>
            </a:r>
            <a:r>
              <a:rPr lang="zh-CN" altLang="en-US" sz="2200" dirty="0">
                <a:solidFill>
                  <a:srgbClr val="EC7328"/>
                </a:solidFill>
                <a:latin typeface="微软雅黑" panose="020B0503020204020204" pitchFamily="34" charset="-122"/>
                <a:ea typeface="微软雅黑" panose="020B0503020204020204" pitchFamily="34" charset="-122"/>
              </a:rPr>
              <a:t>角色</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455239809"/>
              </p:ext>
            </p:extLst>
          </p:nvPr>
        </p:nvGraphicFramePr>
        <p:xfrm>
          <a:off x="3637843" y="2572996"/>
          <a:ext cx="8001000" cy="4114800"/>
        </p:xfrm>
        <a:graphic>
          <a:graphicData uri="http://schemas.openxmlformats.org/drawingml/2006/table">
            <a:tbl>
              <a:tblPr/>
              <a:tblGrid>
                <a:gridCol w="8001000"/>
              </a:tblGrid>
              <a:tr h="0">
                <a:tc>
                  <a:txBody>
                    <a:bodyPr/>
                    <a:lstStyle/>
                    <a:p>
                      <a:pPr algn="l">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a:t>
                      </a:r>
                      <a:endParaRPr lang="zh-CN" sz="1800" kern="100" dirty="0">
                        <a:latin typeface="Times New Roman"/>
                        <a:ea typeface="宋体"/>
                        <a:cs typeface="Times New Roman"/>
                      </a:endParaRPr>
                    </a:p>
                    <a:p>
                      <a:pPr indent="267970" algn="l">
                        <a:spcAft>
                          <a:spcPts val="0"/>
                        </a:spcAft>
                      </a:pPr>
                      <a:r>
                        <a:rPr lang="en-US" sz="1800" b="1" kern="100" dirty="0">
                          <a:solidFill>
                            <a:srgbClr val="EC7328"/>
                          </a:solidFill>
                          <a:latin typeface="Times New Roman"/>
                          <a:ea typeface="宋体"/>
                          <a:cs typeface="Times New Roman"/>
                        </a:rPr>
                        <a:t>public void </a:t>
                      </a:r>
                      <a:r>
                        <a:rPr lang="en-US" sz="1800" b="1" kern="100" dirty="0" err="1" smtClean="0">
                          <a:solidFill>
                            <a:srgbClr val="EC7328"/>
                          </a:solidFill>
                          <a:latin typeface="Times New Roman"/>
                          <a:ea typeface="宋体"/>
                          <a:cs typeface="Times New Roman"/>
                        </a:rPr>
                        <a:t>changeState</a:t>
                      </a: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indent="267970" algn="l">
                        <a:spcAft>
                          <a:spcPts val="0"/>
                        </a:spcAft>
                      </a:pP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00" dirty="0" smtClean="0">
                          <a:solidFill>
                            <a:srgbClr val="EC7328"/>
                          </a:solidFill>
                          <a:latin typeface="Times New Roman"/>
                          <a:ea typeface="宋体"/>
                          <a:cs typeface="Times New Roman"/>
                        </a:rPr>
                        <a:t>          </a:t>
                      </a:r>
                      <a:r>
                        <a:rPr lang="en-US" altLang="zh-CN" sz="1800" b="1" kern="100" dirty="0" smtClean="0">
                          <a:solidFill>
                            <a:srgbClr val="EC7328"/>
                          </a:solidFill>
                          <a:latin typeface="Times New Roman"/>
                          <a:ea typeface="宋体"/>
                          <a:cs typeface="Times New Roman"/>
                        </a:rPr>
                        <a:t>//</a:t>
                      </a:r>
                      <a:r>
                        <a:rPr lang="zh-CN" altLang="en-US" sz="1800" b="1" kern="100" dirty="0" smtClean="0">
                          <a:solidFill>
                            <a:srgbClr val="EC7328"/>
                          </a:solidFill>
                          <a:latin typeface="Times New Roman"/>
                          <a:ea typeface="宋体"/>
                          <a:cs typeface="Times New Roman"/>
                        </a:rPr>
                        <a:t>判断属性值，根据属性值进行状态转换</a:t>
                      </a:r>
                      <a:endParaRPr lang="en-US" sz="1800" b="1" kern="100" dirty="0" smtClean="0">
                        <a:solidFill>
                          <a:srgbClr val="EC7328"/>
                        </a:solidFill>
                        <a:latin typeface="Times New Roman"/>
                        <a:ea typeface="宋体"/>
                        <a:cs typeface="Times New Roman"/>
                      </a:endParaRPr>
                    </a:p>
                    <a:p>
                      <a:pPr indent="535305" algn="l">
                        <a:spcAft>
                          <a:spcPts val="0"/>
                        </a:spcAft>
                      </a:pPr>
                      <a:r>
                        <a:rPr lang="en-US" sz="1800" b="1" kern="100" dirty="0" smtClean="0">
                          <a:solidFill>
                            <a:srgbClr val="EC7328"/>
                          </a:solidFill>
                          <a:latin typeface="Times New Roman"/>
                          <a:ea typeface="宋体"/>
                          <a:cs typeface="Times New Roman"/>
                        </a:rPr>
                        <a:t>if </a:t>
                      </a:r>
                      <a:r>
                        <a:rPr lang="en-US" sz="1800" b="1" kern="100" dirty="0">
                          <a:solidFill>
                            <a:srgbClr val="EC7328"/>
                          </a:solidFill>
                          <a:latin typeface="Times New Roman"/>
                          <a:ea typeface="宋体"/>
                          <a:cs typeface="Times New Roman"/>
                        </a:rPr>
                        <a:t>(value == 0)</a:t>
                      </a:r>
                      <a:endParaRPr lang="zh-CN" sz="1800" kern="100" dirty="0">
                        <a:solidFill>
                          <a:srgbClr val="EC7328"/>
                        </a:solidFill>
                        <a:latin typeface="Times New Roman"/>
                        <a:ea typeface="宋体"/>
                        <a:cs typeface="Times New Roman"/>
                      </a:endParaRPr>
                    </a:p>
                    <a:p>
                      <a:pPr indent="535305" algn="l">
                        <a:spcAft>
                          <a:spcPts val="0"/>
                        </a:spcAft>
                      </a:pP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dirty="0">
                          <a:solidFill>
                            <a:srgbClr val="EC7328"/>
                          </a:solidFill>
                          <a:latin typeface="Times New Roman"/>
                          <a:ea typeface="宋体"/>
                          <a:cs typeface="Times New Roman"/>
                        </a:rPr>
                        <a:t>	</a:t>
                      </a:r>
                      <a:r>
                        <a:rPr lang="en-US" sz="1800" b="1" kern="100" dirty="0" err="1" smtClean="0">
                          <a:solidFill>
                            <a:srgbClr val="EC7328"/>
                          </a:solidFill>
                          <a:latin typeface="Times New Roman"/>
                          <a:ea typeface="宋体"/>
                          <a:cs typeface="Times New Roman"/>
                        </a:rPr>
                        <a:t>this.setState</a:t>
                      </a:r>
                      <a:r>
                        <a:rPr lang="en-US" sz="1800" b="1" kern="100" dirty="0" smtClean="0">
                          <a:solidFill>
                            <a:srgbClr val="EC7328"/>
                          </a:solidFill>
                          <a:latin typeface="Times New Roman"/>
                          <a:ea typeface="宋体"/>
                          <a:cs typeface="Times New Roman"/>
                        </a:rPr>
                        <a:t>(new </a:t>
                      </a:r>
                      <a:r>
                        <a:rPr lang="en-US" sz="1800" b="1" kern="100" dirty="0" err="1">
                          <a:solidFill>
                            <a:srgbClr val="EC7328"/>
                          </a:solidFill>
                          <a:latin typeface="Times New Roman"/>
                          <a:ea typeface="宋体"/>
                          <a:cs typeface="Times New Roman"/>
                        </a:rPr>
                        <a:t>ConcreteStateA</a:t>
                      </a: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baseline="0" dirty="0" smtClean="0">
                          <a:solidFill>
                            <a:srgbClr val="EC7328"/>
                          </a:solidFill>
                          <a:latin typeface="Times New Roman"/>
                          <a:ea typeface="宋体"/>
                          <a:cs typeface="Times New Roman"/>
                        </a:rPr>
                        <a:t>          </a:t>
                      </a:r>
                      <a:r>
                        <a:rPr lang="en-US" sz="1800" b="1" kern="100" dirty="0" smtClean="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baseline="0" dirty="0" smtClean="0">
                          <a:solidFill>
                            <a:srgbClr val="EC7328"/>
                          </a:solidFill>
                          <a:latin typeface="Times New Roman"/>
                          <a:ea typeface="宋体"/>
                          <a:cs typeface="Times New Roman"/>
                        </a:rPr>
                        <a:t>          </a:t>
                      </a:r>
                      <a:r>
                        <a:rPr lang="en-US" sz="1800" b="1" kern="100" dirty="0" smtClean="0">
                          <a:solidFill>
                            <a:srgbClr val="EC7328"/>
                          </a:solidFill>
                          <a:latin typeface="Times New Roman"/>
                          <a:ea typeface="宋体"/>
                          <a:cs typeface="Times New Roman"/>
                        </a:rPr>
                        <a:t>else </a:t>
                      </a:r>
                      <a:r>
                        <a:rPr lang="en-US" sz="1800" b="1" kern="100" dirty="0">
                          <a:solidFill>
                            <a:srgbClr val="EC7328"/>
                          </a:solidFill>
                          <a:latin typeface="Times New Roman"/>
                          <a:ea typeface="宋体"/>
                          <a:cs typeface="Times New Roman"/>
                        </a:rPr>
                        <a:t>if (value == 1)</a:t>
                      </a:r>
                      <a:endParaRPr lang="zh-CN" sz="1800" kern="100" dirty="0">
                        <a:solidFill>
                          <a:srgbClr val="EC7328"/>
                        </a:solidFill>
                        <a:latin typeface="Times New Roman"/>
                        <a:ea typeface="宋体"/>
                        <a:cs typeface="Times New Roman"/>
                      </a:endParaRPr>
                    </a:p>
                    <a:p>
                      <a:pPr indent="535305" algn="l">
                        <a:spcAft>
                          <a:spcPts val="0"/>
                        </a:spcAft>
                      </a:pP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dirty="0">
                          <a:solidFill>
                            <a:srgbClr val="EC7328"/>
                          </a:solidFill>
                          <a:latin typeface="Times New Roman"/>
                          <a:ea typeface="宋体"/>
                          <a:cs typeface="Times New Roman"/>
                        </a:rPr>
                        <a:t>	</a:t>
                      </a:r>
                      <a:r>
                        <a:rPr lang="en-US" sz="1800" b="1" kern="100" dirty="0" err="1" smtClean="0">
                          <a:solidFill>
                            <a:srgbClr val="EC7328"/>
                          </a:solidFill>
                          <a:latin typeface="Times New Roman"/>
                          <a:ea typeface="宋体"/>
                          <a:cs typeface="Times New Roman"/>
                        </a:rPr>
                        <a:t>this.setState</a:t>
                      </a:r>
                      <a:r>
                        <a:rPr lang="en-US" sz="1800" b="1" kern="100" dirty="0" smtClean="0">
                          <a:solidFill>
                            <a:srgbClr val="EC7328"/>
                          </a:solidFill>
                          <a:latin typeface="Times New Roman"/>
                          <a:ea typeface="宋体"/>
                          <a:cs typeface="Times New Roman"/>
                        </a:rPr>
                        <a:t>(new </a:t>
                      </a:r>
                      <a:r>
                        <a:rPr lang="en-US" sz="1800" b="1" kern="100" dirty="0" err="1">
                          <a:solidFill>
                            <a:srgbClr val="EC7328"/>
                          </a:solidFill>
                          <a:latin typeface="Times New Roman"/>
                          <a:ea typeface="宋体"/>
                          <a:cs typeface="Times New Roman"/>
                        </a:rPr>
                        <a:t>ConcreteStateB</a:t>
                      </a:r>
                      <a:r>
                        <a:rPr lang="en-US" sz="1800" b="1" kern="100" dirty="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baseline="0" dirty="0" smtClean="0">
                          <a:solidFill>
                            <a:srgbClr val="EC7328"/>
                          </a:solidFill>
                          <a:latin typeface="Times New Roman"/>
                          <a:ea typeface="宋体"/>
                          <a:cs typeface="Times New Roman"/>
                        </a:rPr>
                        <a:t>          </a:t>
                      </a:r>
                      <a:r>
                        <a:rPr lang="en-US" sz="1800" b="1" kern="100" dirty="0" smtClean="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l">
                        <a:spcAft>
                          <a:spcPts val="0"/>
                        </a:spcAft>
                      </a:pPr>
                      <a:r>
                        <a:rPr lang="en-US" sz="1800" b="1" kern="100" dirty="0">
                          <a:solidFill>
                            <a:srgbClr val="EC7328"/>
                          </a:solidFill>
                          <a:latin typeface="Times New Roman"/>
                          <a:ea typeface="宋体"/>
                          <a:cs typeface="Times New Roman"/>
                        </a:rPr>
                        <a:t>        </a:t>
                      </a:r>
                      <a:r>
                        <a:rPr lang="en-US" sz="1800" b="1" kern="100" dirty="0" smtClean="0">
                          <a:solidFill>
                            <a:srgbClr val="EC7328"/>
                          </a:solidFill>
                          <a:latin typeface="Times New Roman"/>
                          <a:ea typeface="宋体"/>
                          <a:cs typeface="Times New Roman"/>
                        </a:rPr>
                        <a:t>  ......</a:t>
                      </a:r>
                      <a:endParaRPr lang="zh-CN" sz="1800" kern="100" dirty="0">
                        <a:solidFill>
                          <a:srgbClr val="EC7328"/>
                        </a:solidFill>
                        <a:latin typeface="Times New Roman"/>
                        <a:ea typeface="宋体"/>
                        <a:cs typeface="Times New Roman"/>
                      </a:endParaRPr>
                    </a:p>
                    <a:p>
                      <a:pPr algn="just">
                        <a:spcAft>
                          <a:spcPts val="0"/>
                        </a:spcAft>
                      </a:pPr>
                      <a:r>
                        <a:rPr lang="en-US" sz="1800" b="1" kern="100" baseline="0" dirty="0" smtClean="0">
                          <a:solidFill>
                            <a:srgbClr val="EC7328"/>
                          </a:solidFill>
                          <a:latin typeface="Times New Roman"/>
                          <a:ea typeface="宋体"/>
                          <a:cs typeface="Times New Roman"/>
                        </a:rPr>
                        <a:t>     </a:t>
                      </a:r>
                      <a:r>
                        <a:rPr lang="en-US" sz="1800" b="1" kern="100" dirty="0" smtClean="0">
                          <a:solidFill>
                            <a:srgbClr val="EC7328"/>
                          </a:solidFill>
                          <a:latin typeface="Times New Roman"/>
                          <a:ea typeface="宋体"/>
                          <a:cs typeface="Times New Roman"/>
                        </a:rPr>
                        <a:t>}</a:t>
                      </a:r>
                      <a:endParaRPr lang="zh-CN" sz="1800" kern="100" dirty="0">
                        <a:solidFill>
                          <a:srgbClr val="EC7328"/>
                        </a:solidFill>
                        <a:latin typeface="Times New Roman"/>
                        <a:ea typeface="宋体"/>
                        <a:cs typeface="Times New Roman"/>
                      </a:endParaRPr>
                    </a:p>
                    <a:p>
                      <a:pPr algn="just">
                        <a:spcAft>
                          <a:spcPts val="0"/>
                        </a:spcAft>
                      </a:pPr>
                      <a:r>
                        <a:rPr lang="en-US" sz="1800" kern="100" dirty="0">
                          <a:latin typeface="Times New Roman"/>
                          <a:ea typeface="宋体"/>
                          <a:cs typeface="Times New Roman"/>
                        </a:rPr>
                        <a:t>    ……</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300977765"/>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状态转换的实现：</a:t>
            </a:r>
          </a:p>
          <a:p>
            <a:pPr marL="1257300" lvl="2" indent="-342900" algn="l">
              <a:lnSpc>
                <a:spcPct val="150000"/>
              </a:lnSpc>
              <a:buClr>
                <a:srgbClr val="EC7328"/>
              </a:buClr>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(2) </a:t>
            </a:r>
            <a:r>
              <a:rPr lang="zh-CN" altLang="en-US" sz="2200" dirty="0">
                <a:solidFill>
                  <a:srgbClr val="EC7328"/>
                </a:solidFill>
                <a:latin typeface="微软雅黑" panose="020B0503020204020204" pitchFamily="34" charset="-122"/>
                <a:ea typeface="微软雅黑" panose="020B0503020204020204" pitchFamily="34" charset="-122"/>
              </a:rPr>
              <a:t>由具体状态类来负责状态之间的转换</a:t>
            </a:r>
            <a:r>
              <a:rPr lang="zh-CN" altLang="en-US" sz="2200" dirty="0">
                <a:latin typeface="微软雅黑" panose="020B0503020204020204" pitchFamily="34" charset="-122"/>
                <a:ea typeface="微软雅黑" panose="020B0503020204020204" pitchFamily="34" charset="-122"/>
              </a:rPr>
              <a:t>，可以</a:t>
            </a:r>
            <a:r>
              <a:rPr lang="zh-CN" altLang="en-US" sz="2200" dirty="0">
                <a:solidFill>
                  <a:srgbClr val="EC7328"/>
                </a:solidFill>
                <a:latin typeface="微软雅黑" panose="020B0503020204020204" pitchFamily="34" charset="-122"/>
                <a:ea typeface="微软雅黑" panose="020B0503020204020204" pitchFamily="34" charset="-122"/>
              </a:rPr>
              <a:t>在具体状态类的业务方法中判断环境类的某些属性值</a:t>
            </a:r>
            <a:r>
              <a:rPr lang="zh-CN" altLang="en-US" sz="2200" dirty="0">
                <a:latin typeface="微软雅黑" panose="020B0503020204020204" pitchFamily="34" charset="-122"/>
                <a:ea typeface="微软雅黑" panose="020B0503020204020204" pitchFamily="34" charset="-122"/>
              </a:rPr>
              <a:t>，再根据情况为环境类设置新的状态对象，实现状态转换</a:t>
            </a:r>
          </a:p>
          <a:p>
            <a:pPr lvl="1" algn="l">
              <a:lnSpc>
                <a:spcPct val="150000"/>
              </a:lnSpc>
              <a:buClr>
                <a:srgbClr val="EC7328"/>
              </a:buClr>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455771191"/>
              </p:ext>
            </p:extLst>
          </p:nvPr>
        </p:nvGraphicFramePr>
        <p:xfrm>
          <a:off x="2199118" y="3101203"/>
          <a:ext cx="8001000" cy="3292475"/>
        </p:xfrm>
        <a:graphic>
          <a:graphicData uri="http://schemas.openxmlformats.org/drawingml/2006/table">
            <a:tbl>
              <a:tblPr/>
              <a:tblGrid>
                <a:gridCol w="8001000"/>
              </a:tblGrid>
              <a:tr h="3292475">
                <a:tc>
                  <a:txBody>
                    <a:bodyPr/>
                    <a:lstStyle/>
                    <a:p>
                      <a:pPr algn="l">
                        <a:spcAft>
                          <a:spcPts val="0"/>
                        </a:spcAft>
                      </a:pPr>
                      <a:r>
                        <a:rPr lang="en-US" sz="1800" kern="100" baseline="0" dirty="0" smtClean="0">
                          <a:latin typeface="Times New Roman"/>
                          <a:ea typeface="宋体"/>
                          <a:cs typeface="Times New Roman"/>
                        </a:rPr>
                        <a:t> ……</a:t>
                      </a:r>
                    </a:p>
                    <a:p>
                      <a:pPr algn="l">
                        <a:spcAft>
                          <a:spcPts val="0"/>
                        </a:spcAft>
                      </a:pPr>
                      <a:r>
                        <a:rPr lang="en-US" sz="1800" b="1" kern="100" baseline="0" dirty="0" smtClean="0">
                          <a:solidFill>
                            <a:srgbClr val="EC7328"/>
                          </a:solidFill>
                          <a:latin typeface="Times New Roman"/>
                          <a:ea typeface="宋体"/>
                          <a:cs typeface="Times New Roman"/>
                        </a:rPr>
                        <a:t>    public void </a:t>
                      </a:r>
                      <a:r>
                        <a:rPr lang="en-US" sz="1800" b="1" kern="100" baseline="0" dirty="0" err="1" smtClean="0">
                          <a:solidFill>
                            <a:srgbClr val="EC7328"/>
                          </a:solidFill>
                          <a:latin typeface="Times New Roman"/>
                          <a:ea typeface="宋体"/>
                          <a:cs typeface="Times New Roman"/>
                        </a:rPr>
                        <a:t>changeState</a:t>
                      </a:r>
                      <a:r>
                        <a:rPr lang="en-US" sz="1800" b="1" kern="100" baseline="0" dirty="0" smtClean="0">
                          <a:solidFill>
                            <a:srgbClr val="EC7328"/>
                          </a:solidFill>
                          <a:latin typeface="Times New Roman"/>
                          <a:ea typeface="宋体"/>
                          <a:cs typeface="Times New Roman"/>
                        </a:rPr>
                        <a:t>(Context </a:t>
                      </a:r>
                      <a:r>
                        <a:rPr lang="en-US" sz="1800" b="1" kern="100" baseline="0" dirty="0" err="1" smtClean="0">
                          <a:solidFill>
                            <a:srgbClr val="EC7328"/>
                          </a:solidFill>
                          <a:latin typeface="Times New Roman"/>
                          <a:ea typeface="宋体"/>
                          <a:cs typeface="Times New Roman"/>
                        </a:rPr>
                        <a:t>ctx</a:t>
                      </a:r>
                      <a:r>
                        <a:rPr lang="en-US" sz="1800" b="1" kern="100" baseline="0" dirty="0" smtClean="0">
                          <a:solidFill>
                            <a:srgbClr val="EC7328"/>
                          </a:solidFill>
                          <a:latin typeface="Times New Roman"/>
                          <a:ea typeface="宋体"/>
                          <a:cs typeface="Times New Roman"/>
                        </a:rPr>
                        <a:t>) {</a:t>
                      </a:r>
                    </a:p>
                    <a:p>
                      <a:pPr algn="l">
                        <a:spcAft>
                          <a:spcPts val="0"/>
                        </a:spcAft>
                      </a:pPr>
                      <a:r>
                        <a:rPr lang="en-US" sz="1800" b="1" kern="100" baseline="0" dirty="0" smtClean="0">
                          <a:solidFill>
                            <a:srgbClr val="EC7328"/>
                          </a:solidFill>
                          <a:latin typeface="Times New Roman"/>
                          <a:ea typeface="宋体"/>
                          <a:cs typeface="Times New Roman"/>
                        </a:rPr>
                        <a:t>        </a:t>
                      </a:r>
                      <a:r>
                        <a:rPr lang="en-US" altLang="zh-CN" sz="1800" b="1" kern="100" baseline="0" dirty="0" smtClean="0">
                          <a:solidFill>
                            <a:srgbClr val="EC7328"/>
                          </a:solidFill>
                          <a:latin typeface="Times New Roman"/>
                          <a:ea typeface="宋体"/>
                          <a:cs typeface="Times New Roman"/>
                        </a:rPr>
                        <a:t>//</a:t>
                      </a:r>
                      <a:r>
                        <a:rPr lang="zh-CN" altLang="en-US" sz="1800" b="1" kern="100" baseline="0" dirty="0" smtClean="0">
                          <a:solidFill>
                            <a:srgbClr val="EC7328"/>
                          </a:solidFill>
                          <a:latin typeface="Times New Roman"/>
                          <a:ea typeface="宋体"/>
                          <a:cs typeface="Times New Roman"/>
                        </a:rPr>
                        <a:t>根据环境对象中的属性值进行状态转换</a:t>
                      </a:r>
                      <a:endParaRPr lang="en-US" sz="1800" b="1" kern="100" baseline="0" dirty="0" smtClean="0">
                        <a:solidFill>
                          <a:srgbClr val="EC7328"/>
                        </a:solidFill>
                        <a:latin typeface="Times New Roman"/>
                        <a:ea typeface="宋体"/>
                        <a:cs typeface="Times New Roman"/>
                      </a:endParaRPr>
                    </a:p>
                    <a:p>
                      <a:pPr algn="l">
                        <a:spcAft>
                          <a:spcPts val="0"/>
                        </a:spcAft>
                      </a:pPr>
                      <a:r>
                        <a:rPr lang="en-US" sz="1800" b="1" kern="100" baseline="0" dirty="0" smtClean="0">
                          <a:solidFill>
                            <a:srgbClr val="EC7328"/>
                          </a:solidFill>
                          <a:latin typeface="Times New Roman"/>
                          <a:ea typeface="宋体"/>
                          <a:cs typeface="Times New Roman"/>
                        </a:rPr>
                        <a:t>        if (</a:t>
                      </a:r>
                      <a:r>
                        <a:rPr lang="en-US" sz="1800" b="1" kern="100" baseline="0" dirty="0" err="1" smtClean="0">
                          <a:solidFill>
                            <a:srgbClr val="EC7328"/>
                          </a:solidFill>
                          <a:latin typeface="Times New Roman"/>
                          <a:ea typeface="宋体"/>
                          <a:cs typeface="Times New Roman"/>
                        </a:rPr>
                        <a:t>ctx.getValue</a:t>
                      </a:r>
                      <a:r>
                        <a:rPr lang="en-US" sz="1800" b="1" kern="100" baseline="0" dirty="0" smtClean="0">
                          <a:solidFill>
                            <a:srgbClr val="EC7328"/>
                          </a:solidFill>
                          <a:latin typeface="Times New Roman"/>
                          <a:ea typeface="宋体"/>
                          <a:cs typeface="Times New Roman"/>
                        </a:rPr>
                        <a:t>() == 1) {</a:t>
                      </a:r>
                    </a:p>
                    <a:p>
                      <a:pPr algn="l">
                        <a:spcAft>
                          <a:spcPts val="0"/>
                        </a:spcAft>
                      </a:pPr>
                      <a:r>
                        <a:rPr lang="en-US" sz="1800" b="1" kern="100" baseline="0" dirty="0" smtClean="0">
                          <a:solidFill>
                            <a:srgbClr val="EC7328"/>
                          </a:solidFill>
                          <a:latin typeface="Times New Roman"/>
                          <a:ea typeface="宋体"/>
                          <a:cs typeface="Times New Roman"/>
                        </a:rPr>
                        <a:t>            </a:t>
                      </a:r>
                      <a:r>
                        <a:rPr lang="en-US" sz="1800" b="1" kern="100" baseline="0" dirty="0" err="1" smtClean="0">
                          <a:solidFill>
                            <a:srgbClr val="EC7328"/>
                          </a:solidFill>
                          <a:latin typeface="Times New Roman"/>
                          <a:ea typeface="宋体"/>
                          <a:cs typeface="Times New Roman"/>
                        </a:rPr>
                        <a:t>ctx.setState</a:t>
                      </a:r>
                      <a:r>
                        <a:rPr lang="en-US" sz="1800" b="1" kern="100" baseline="0" dirty="0" smtClean="0">
                          <a:solidFill>
                            <a:srgbClr val="EC7328"/>
                          </a:solidFill>
                          <a:latin typeface="Times New Roman"/>
                          <a:ea typeface="宋体"/>
                          <a:cs typeface="Times New Roman"/>
                        </a:rPr>
                        <a:t>(new </a:t>
                      </a:r>
                      <a:r>
                        <a:rPr lang="en-US" sz="1800" b="1" kern="100" baseline="0" dirty="0" err="1" smtClean="0">
                          <a:solidFill>
                            <a:srgbClr val="EC7328"/>
                          </a:solidFill>
                          <a:latin typeface="Times New Roman"/>
                          <a:ea typeface="宋体"/>
                          <a:cs typeface="Times New Roman"/>
                        </a:rPr>
                        <a:t>ConcreteStateB</a:t>
                      </a:r>
                      <a:r>
                        <a:rPr lang="en-US" sz="1800" b="1" kern="100" baseline="0" dirty="0" smtClean="0">
                          <a:solidFill>
                            <a:srgbClr val="EC7328"/>
                          </a:solidFill>
                          <a:latin typeface="Times New Roman"/>
                          <a:ea typeface="宋体"/>
                          <a:cs typeface="Times New Roman"/>
                        </a:rPr>
                        <a:t>());</a:t>
                      </a:r>
                    </a:p>
                    <a:p>
                      <a:pPr algn="l">
                        <a:spcAft>
                          <a:spcPts val="0"/>
                        </a:spcAft>
                      </a:pPr>
                      <a:r>
                        <a:rPr lang="en-US" sz="1800" b="1" kern="100" baseline="0" dirty="0" smtClean="0">
                          <a:solidFill>
                            <a:srgbClr val="EC7328"/>
                          </a:solidFill>
                          <a:latin typeface="Times New Roman"/>
                          <a:ea typeface="宋体"/>
                          <a:cs typeface="Times New Roman"/>
                        </a:rPr>
                        <a:t>        }</a:t>
                      </a:r>
                    </a:p>
                    <a:p>
                      <a:pPr algn="l">
                        <a:spcAft>
                          <a:spcPts val="0"/>
                        </a:spcAft>
                      </a:pPr>
                      <a:r>
                        <a:rPr lang="en-US" sz="1800" b="1" kern="100" baseline="0" dirty="0" smtClean="0">
                          <a:solidFill>
                            <a:srgbClr val="EC7328"/>
                          </a:solidFill>
                          <a:latin typeface="Times New Roman"/>
                          <a:ea typeface="宋体"/>
                          <a:cs typeface="Times New Roman"/>
                        </a:rPr>
                        <a:t>        else if (</a:t>
                      </a:r>
                      <a:r>
                        <a:rPr lang="en-US" sz="1800" b="1" kern="100" baseline="0" dirty="0" err="1" smtClean="0">
                          <a:solidFill>
                            <a:srgbClr val="EC7328"/>
                          </a:solidFill>
                          <a:latin typeface="Times New Roman"/>
                          <a:ea typeface="宋体"/>
                          <a:cs typeface="Times New Roman"/>
                        </a:rPr>
                        <a:t>ctx.getValue</a:t>
                      </a:r>
                      <a:r>
                        <a:rPr lang="en-US" sz="1800" b="1" kern="100" baseline="0" dirty="0" smtClean="0">
                          <a:solidFill>
                            <a:srgbClr val="EC7328"/>
                          </a:solidFill>
                          <a:latin typeface="Times New Roman"/>
                          <a:ea typeface="宋体"/>
                          <a:cs typeface="Times New Roman"/>
                        </a:rPr>
                        <a:t>() == 2) {</a:t>
                      </a:r>
                    </a:p>
                    <a:p>
                      <a:pPr algn="l">
                        <a:spcAft>
                          <a:spcPts val="0"/>
                        </a:spcAft>
                      </a:pPr>
                      <a:r>
                        <a:rPr lang="en-US" sz="1800" b="1" kern="100" baseline="0" dirty="0" smtClean="0">
                          <a:solidFill>
                            <a:srgbClr val="EC7328"/>
                          </a:solidFill>
                          <a:latin typeface="Times New Roman"/>
                          <a:ea typeface="宋体"/>
                          <a:cs typeface="Times New Roman"/>
                        </a:rPr>
                        <a:t>            </a:t>
                      </a:r>
                      <a:r>
                        <a:rPr lang="en-US" sz="1800" b="1" kern="100" baseline="0" dirty="0" err="1" smtClean="0">
                          <a:solidFill>
                            <a:srgbClr val="EC7328"/>
                          </a:solidFill>
                          <a:latin typeface="Times New Roman"/>
                          <a:ea typeface="宋体"/>
                          <a:cs typeface="Times New Roman"/>
                        </a:rPr>
                        <a:t>ctx.setState</a:t>
                      </a:r>
                      <a:r>
                        <a:rPr lang="en-US" sz="1800" b="1" kern="100" baseline="0" dirty="0" smtClean="0">
                          <a:solidFill>
                            <a:srgbClr val="EC7328"/>
                          </a:solidFill>
                          <a:latin typeface="Times New Roman"/>
                          <a:ea typeface="宋体"/>
                          <a:cs typeface="Times New Roman"/>
                        </a:rPr>
                        <a:t>(new </a:t>
                      </a:r>
                      <a:r>
                        <a:rPr lang="en-US" sz="1800" b="1" kern="100" baseline="0" dirty="0" err="1" smtClean="0">
                          <a:solidFill>
                            <a:srgbClr val="EC7328"/>
                          </a:solidFill>
                          <a:latin typeface="Times New Roman"/>
                          <a:ea typeface="宋体"/>
                          <a:cs typeface="Times New Roman"/>
                        </a:rPr>
                        <a:t>ConcreteStateC</a:t>
                      </a:r>
                      <a:r>
                        <a:rPr lang="en-US" sz="1800" b="1" kern="100" baseline="0" dirty="0" smtClean="0">
                          <a:solidFill>
                            <a:srgbClr val="EC7328"/>
                          </a:solidFill>
                          <a:latin typeface="Times New Roman"/>
                          <a:ea typeface="宋体"/>
                          <a:cs typeface="Times New Roman"/>
                        </a:rPr>
                        <a:t>());</a:t>
                      </a:r>
                    </a:p>
                    <a:p>
                      <a:pPr algn="l">
                        <a:spcAft>
                          <a:spcPts val="0"/>
                        </a:spcAft>
                      </a:pPr>
                      <a:r>
                        <a:rPr lang="en-US" sz="1800" b="1" kern="100" baseline="0" dirty="0" smtClean="0">
                          <a:solidFill>
                            <a:srgbClr val="EC7328"/>
                          </a:solidFill>
                          <a:latin typeface="Times New Roman"/>
                          <a:ea typeface="宋体"/>
                          <a:cs typeface="Times New Roman"/>
                        </a:rPr>
                        <a:t>        }</a:t>
                      </a:r>
                    </a:p>
                    <a:p>
                      <a:pPr algn="l">
                        <a:spcAft>
                          <a:spcPts val="0"/>
                        </a:spcAft>
                      </a:pPr>
                      <a:r>
                        <a:rPr lang="en-US" sz="1800" b="1" kern="100" baseline="0" dirty="0" smtClean="0">
                          <a:solidFill>
                            <a:srgbClr val="EC7328"/>
                          </a:solidFill>
                          <a:latin typeface="Times New Roman"/>
                          <a:ea typeface="宋体"/>
                          <a:cs typeface="Times New Roman"/>
                        </a:rPr>
                        <a:t>        ......</a:t>
                      </a:r>
                    </a:p>
                    <a:p>
                      <a:pPr algn="l">
                        <a:spcAft>
                          <a:spcPts val="0"/>
                        </a:spcAft>
                      </a:pPr>
                      <a:r>
                        <a:rPr lang="en-US" sz="1800" b="1" kern="100" baseline="0" dirty="0" smtClean="0">
                          <a:solidFill>
                            <a:srgbClr val="EC7328"/>
                          </a:solidFill>
                          <a:latin typeface="Times New Roman"/>
                          <a:ea typeface="宋体"/>
                          <a:cs typeface="Times New Roman"/>
                        </a:rPr>
                        <a:t>    }</a:t>
                      </a:r>
                    </a:p>
                    <a:p>
                      <a:pPr algn="l">
                        <a:spcAft>
                          <a:spcPts val="0"/>
                        </a:spcAft>
                      </a:pPr>
                      <a:r>
                        <a:rPr lang="en-US" sz="1800" kern="100" baseline="0" dirty="0" smtClean="0">
                          <a:latin typeface="Times New Roman"/>
                          <a:ea typeface="宋体"/>
                          <a:cs typeface="Times New Roman"/>
                        </a:rPr>
                        <a:t>    ……</a:t>
                      </a:r>
                      <a:endParaRPr lang="zh-CN"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247005830"/>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8160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rPr>
              <a:t>模式实例</a:t>
            </a:r>
            <a:endParaRPr lang="en-US" altLang="zh-CN" sz="18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论坛用户等级：</a:t>
            </a:r>
            <a:r>
              <a:rPr lang="zh-CN" altLang="en-US" sz="1800" dirty="0" smtClean="0">
                <a:latin typeface="微软雅黑" panose="020B0503020204020204" pitchFamily="34" charset="-122"/>
                <a:ea typeface="微软雅黑" panose="020B0503020204020204" pitchFamily="34" charset="-122"/>
              </a:rPr>
              <a:t>实例说明</a:t>
            </a:r>
            <a:endParaRPr lang="zh-CN" altLang="en-US" sz="18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zh-CN" altLang="en-US" sz="1700" dirty="0">
                <a:latin typeface="微软雅黑" panose="020B0503020204020204" pitchFamily="34" charset="-122"/>
                <a:ea typeface="微软雅黑" panose="020B0503020204020204" pitchFamily="34" charset="-122"/>
              </a:rPr>
              <a:t>在某论坛系统中，用户可以发表留言，发表留言将增加积分；用户也可以回复留言，回复留言也将增加积分；用户还可以下载文件，下载文件将扣除积分。该系统用户分为三个等级，分别是新手、高手和专家，这三个等级对应三种不同的状态，这三种状态分别定义如下：</a:t>
            </a:r>
          </a:p>
          <a:p>
            <a:pPr marL="1257300" lvl="2" indent="-342900" algn="l">
              <a:lnSpc>
                <a:spcPct val="150000"/>
              </a:lnSpc>
              <a:buClr>
                <a:srgbClr val="EC7328"/>
              </a:buClr>
              <a:buFont typeface="Arial" panose="020B0604020202020204" pitchFamily="34" charset="0"/>
              <a:buChar char="•"/>
            </a:pPr>
            <a:r>
              <a:rPr lang="en-US" altLang="zh-CN" sz="1700" dirty="0">
                <a:latin typeface="微软雅黑" panose="020B0503020204020204" pitchFamily="34" charset="-122"/>
                <a:ea typeface="微软雅黑" panose="020B0503020204020204" pitchFamily="34" charset="-122"/>
              </a:rPr>
              <a:t>(1) </a:t>
            </a:r>
            <a:r>
              <a:rPr lang="zh-CN" altLang="en-US" sz="1700" dirty="0">
                <a:latin typeface="微软雅黑" panose="020B0503020204020204" pitchFamily="34" charset="-122"/>
                <a:ea typeface="微软雅黑" panose="020B0503020204020204" pitchFamily="34" charset="-122"/>
              </a:rPr>
              <a:t>如果积分小于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分，则为新手状态，用户可以发表留言、回复留言，但是不能下载文件。如果积分大于等于</a:t>
            </a:r>
            <a:r>
              <a:rPr lang="en-US" altLang="zh-CN" sz="1700" dirty="0">
                <a:latin typeface="微软雅黑" panose="020B0503020204020204" pitchFamily="34" charset="-122"/>
                <a:ea typeface="微软雅黑" panose="020B0503020204020204" pitchFamily="34" charset="-122"/>
              </a:rPr>
              <a:t>1000</a:t>
            </a:r>
            <a:r>
              <a:rPr lang="zh-CN" altLang="en-US" sz="1700" dirty="0">
                <a:latin typeface="微软雅黑" panose="020B0503020204020204" pitchFamily="34" charset="-122"/>
                <a:ea typeface="微软雅黑" panose="020B0503020204020204" pitchFamily="34" charset="-122"/>
              </a:rPr>
              <a:t>分，则转换为专家状态；如果积分大于等于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分，则转换为高手状态。</a:t>
            </a:r>
          </a:p>
          <a:p>
            <a:pPr marL="1257300" lvl="2" indent="-342900" algn="l">
              <a:lnSpc>
                <a:spcPct val="150000"/>
              </a:lnSpc>
              <a:buClr>
                <a:srgbClr val="EC7328"/>
              </a:buClr>
              <a:buFont typeface="Arial" panose="020B0604020202020204" pitchFamily="34" charset="0"/>
              <a:buChar char="•"/>
            </a:pPr>
            <a:r>
              <a:rPr lang="en-US" altLang="zh-CN" sz="1700" dirty="0">
                <a:latin typeface="微软雅黑" panose="020B0503020204020204" pitchFamily="34" charset="-122"/>
                <a:ea typeface="微软雅黑" panose="020B0503020204020204" pitchFamily="34" charset="-122"/>
              </a:rPr>
              <a:t>(2) </a:t>
            </a:r>
            <a:r>
              <a:rPr lang="zh-CN" altLang="en-US" sz="1700" dirty="0">
                <a:latin typeface="微软雅黑" panose="020B0503020204020204" pitchFamily="34" charset="-122"/>
                <a:ea typeface="微软雅黑" panose="020B0503020204020204" pitchFamily="34" charset="-122"/>
              </a:rPr>
              <a:t>如果积分大于等于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分但小于</a:t>
            </a:r>
            <a:r>
              <a:rPr lang="en-US" altLang="zh-CN" sz="1700" dirty="0">
                <a:latin typeface="微软雅黑" panose="020B0503020204020204" pitchFamily="34" charset="-122"/>
                <a:ea typeface="微软雅黑" panose="020B0503020204020204" pitchFamily="34" charset="-122"/>
              </a:rPr>
              <a:t>1000</a:t>
            </a:r>
            <a:r>
              <a:rPr lang="zh-CN" altLang="en-US" sz="1700" dirty="0">
                <a:latin typeface="微软雅黑" panose="020B0503020204020204" pitchFamily="34" charset="-122"/>
                <a:ea typeface="微软雅黑" panose="020B0503020204020204" pitchFamily="34" charset="-122"/>
              </a:rPr>
              <a:t>分，则为高手状态，用户可以发表留言、回复留言，还可以下载文件，而且用户在发表留言时可以获取双倍积分。如果积分小于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分，则转换为新手状态；如果积分大于等于</a:t>
            </a:r>
            <a:r>
              <a:rPr lang="en-US" altLang="zh-CN" sz="1700" dirty="0">
                <a:latin typeface="微软雅黑" panose="020B0503020204020204" pitchFamily="34" charset="-122"/>
                <a:ea typeface="微软雅黑" panose="020B0503020204020204" pitchFamily="34" charset="-122"/>
              </a:rPr>
              <a:t>1000</a:t>
            </a:r>
            <a:r>
              <a:rPr lang="zh-CN" altLang="en-US" sz="1700" dirty="0">
                <a:latin typeface="微软雅黑" panose="020B0503020204020204" pitchFamily="34" charset="-122"/>
                <a:ea typeface="微软雅黑" panose="020B0503020204020204" pitchFamily="34" charset="-122"/>
              </a:rPr>
              <a:t>分，则转换为专家状态；如果下载文件后积分小于</a:t>
            </a:r>
            <a:r>
              <a:rPr lang="en-US" altLang="zh-CN" sz="1700" dirty="0">
                <a:latin typeface="微软雅黑" panose="020B0503020204020204" pitchFamily="34" charset="-122"/>
                <a:ea typeface="微软雅黑" panose="020B0503020204020204" pitchFamily="34" charset="-122"/>
              </a:rPr>
              <a:t>0</a:t>
            </a:r>
            <a:r>
              <a:rPr lang="zh-CN" altLang="en-US" sz="1700" dirty="0">
                <a:latin typeface="微软雅黑" panose="020B0503020204020204" pitchFamily="34" charset="-122"/>
                <a:ea typeface="微软雅黑" panose="020B0503020204020204" pitchFamily="34" charset="-122"/>
              </a:rPr>
              <a:t>，则不能下载该文件。</a:t>
            </a:r>
          </a:p>
          <a:p>
            <a:pPr marL="1257300" lvl="2" indent="-342900" algn="l">
              <a:lnSpc>
                <a:spcPct val="150000"/>
              </a:lnSpc>
              <a:buClr>
                <a:srgbClr val="EC7328"/>
              </a:buClr>
              <a:buFont typeface="Arial" panose="020B0604020202020204" pitchFamily="34" charset="0"/>
              <a:buChar char="•"/>
            </a:pPr>
            <a:r>
              <a:rPr lang="en-US" altLang="zh-CN" sz="1700" dirty="0">
                <a:latin typeface="微软雅黑" panose="020B0503020204020204" pitchFamily="34" charset="-122"/>
                <a:ea typeface="微软雅黑" panose="020B0503020204020204" pitchFamily="34" charset="-122"/>
              </a:rPr>
              <a:t>(3) </a:t>
            </a:r>
            <a:r>
              <a:rPr lang="zh-CN" altLang="en-US" sz="1700" dirty="0">
                <a:latin typeface="微软雅黑" panose="020B0503020204020204" pitchFamily="34" charset="-122"/>
                <a:ea typeface="微软雅黑" panose="020B0503020204020204" pitchFamily="34" charset="-122"/>
              </a:rPr>
              <a:t>如果积分大于等于</a:t>
            </a:r>
            <a:r>
              <a:rPr lang="en-US" altLang="zh-CN" sz="1700" dirty="0">
                <a:latin typeface="微软雅黑" panose="020B0503020204020204" pitchFamily="34" charset="-122"/>
                <a:ea typeface="微软雅黑" panose="020B0503020204020204" pitchFamily="34" charset="-122"/>
              </a:rPr>
              <a:t>1000</a:t>
            </a:r>
            <a:r>
              <a:rPr lang="zh-CN" altLang="en-US" sz="1700" dirty="0">
                <a:latin typeface="微软雅黑" panose="020B0503020204020204" pitchFamily="34" charset="-122"/>
                <a:ea typeface="微软雅黑" panose="020B0503020204020204" pitchFamily="34" charset="-122"/>
              </a:rPr>
              <a:t>分，则为专家状态，用户可以发表留言、回复留言和下载文件，用户除了在发表留言时可以获取双倍积分外，下载文件只扣除所需积分的一半。如果积分小于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分，则转换为新手状态；如果积分小于</a:t>
            </a:r>
            <a:r>
              <a:rPr lang="en-US" altLang="zh-CN" sz="1700" dirty="0">
                <a:latin typeface="微软雅黑" panose="020B0503020204020204" pitchFamily="34" charset="-122"/>
                <a:ea typeface="微软雅黑" panose="020B0503020204020204" pitchFamily="34" charset="-122"/>
              </a:rPr>
              <a:t>1000</a:t>
            </a:r>
            <a:r>
              <a:rPr lang="zh-CN" altLang="en-US" sz="1700" dirty="0">
                <a:latin typeface="微软雅黑" panose="020B0503020204020204" pitchFamily="34" charset="-122"/>
                <a:ea typeface="微软雅黑" panose="020B0503020204020204" pitchFamily="34" charset="-122"/>
              </a:rPr>
              <a:t>分，但大于等于</a:t>
            </a:r>
            <a:r>
              <a:rPr lang="en-US" altLang="zh-CN" sz="1700" dirty="0">
                <a:latin typeface="微软雅黑" panose="020B0503020204020204" pitchFamily="34" charset="-122"/>
                <a:ea typeface="微软雅黑" panose="020B0503020204020204" pitchFamily="34" charset="-122"/>
              </a:rPr>
              <a:t>100</a:t>
            </a:r>
            <a:r>
              <a:rPr lang="zh-CN" altLang="en-US" sz="1700" dirty="0">
                <a:latin typeface="微软雅黑" panose="020B0503020204020204" pitchFamily="34" charset="-122"/>
                <a:ea typeface="微软雅黑" panose="020B0503020204020204" pitchFamily="34" charset="-122"/>
              </a:rPr>
              <a:t>，则转换为高手状态；如果下载文件后积分小于</a:t>
            </a:r>
            <a:r>
              <a:rPr lang="en-US" altLang="zh-CN" sz="1700" dirty="0">
                <a:latin typeface="微软雅黑" panose="020B0503020204020204" pitchFamily="34" charset="-122"/>
                <a:ea typeface="微软雅黑" panose="020B0503020204020204" pitchFamily="34" charset="-122"/>
              </a:rPr>
              <a:t>0</a:t>
            </a:r>
            <a:r>
              <a:rPr lang="zh-CN" altLang="en-US" sz="1700" dirty="0">
                <a:latin typeface="微软雅黑" panose="020B0503020204020204" pitchFamily="34" charset="-122"/>
                <a:ea typeface="微软雅黑" panose="020B0503020204020204" pitchFamily="34" charset="-122"/>
              </a:rPr>
              <a:t>，则不能下载该文件</a:t>
            </a:r>
            <a:r>
              <a:rPr lang="zh-CN" altLang="en-US" sz="1700" dirty="0" smtClean="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250369"/>
      </p:ext>
    </p:extLst>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论坛用户等级：</a:t>
            </a:r>
            <a:r>
              <a:rPr lang="zh-CN" altLang="en-US" sz="2400" dirty="0" smtClean="0">
                <a:latin typeface="微软雅黑" panose="020B0503020204020204" pitchFamily="34" charset="-122"/>
                <a:ea typeface="微软雅黑" panose="020B0503020204020204" pitchFamily="34" charset="-122"/>
              </a:rPr>
              <a:t>参考类</a:t>
            </a:r>
            <a:r>
              <a:rPr lang="zh-CN" altLang="en-US" sz="2400" dirty="0" smtClean="0">
                <a:latin typeface="微软雅黑" panose="020B0503020204020204" pitchFamily="34" charset="-122"/>
                <a:ea typeface="微软雅黑" panose="020B0503020204020204" pitchFamily="34" charset="-122"/>
              </a:rPr>
              <a:t>图</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1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804" y="1962325"/>
            <a:ext cx="8132569" cy="47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957660"/>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模式实例与解析</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模式实例</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论坛用户等级：</a:t>
            </a:r>
            <a:r>
              <a:rPr lang="zh-CN" altLang="en-US" sz="2400" dirty="0" smtClean="0">
                <a:latin typeface="微软雅黑" panose="020B0503020204020204" pitchFamily="34" charset="-122"/>
                <a:ea typeface="微软雅黑" panose="020B0503020204020204" pitchFamily="34" charset="-122"/>
              </a:rPr>
              <a:t>参考</a:t>
            </a: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DesignPatterns</a:t>
            </a:r>
            <a:r>
              <a:rPr lang="zh-CN" altLang="en-US" sz="2400" dirty="0" smtClean="0">
                <a:latin typeface="微软雅黑" panose="020B0503020204020204" pitchFamily="34" charset="-122"/>
                <a:ea typeface="微软雅黑" panose="020B0503020204020204" pitchFamily="34" charset="-122"/>
              </a:rPr>
              <a:t>之</a:t>
            </a:r>
            <a:r>
              <a:rPr lang="en-US" altLang="zh-CN" sz="2400" dirty="0" smtClean="0">
                <a:latin typeface="微软雅黑" panose="020B0503020204020204" pitchFamily="34" charset="-122"/>
                <a:ea typeface="微软雅黑" panose="020B0503020204020204" pitchFamily="34" charset="-122"/>
              </a:rPr>
              <a:t>state</a:t>
            </a:r>
            <a:r>
              <a:rPr lang="zh-CN" altLang="en-US" sz="2400" dirty="0" smtClean="0">
                <a:latin typeface="微软雅黑" panose="020B0503020204020204" pitchFamily="34" charset="-122"/>
                <a:ea typeface="微软雅黑" panose="020B0503020204020204" pitchFamily="34" charset="-122"/>
              </a:rPr>
              <a:t>包</a:t>
            </a:r>
            <a:endParaRPr lang="zh-CN" altLang="en-US" sz="2400" dirty="0">
              <a:latin typeface="微软雅黑" panose="020B0503020204020204" pitchFamily="34" charset="-122"/>
              <a:ea typeface="微软雅黑" panose="020B0503020204020204" pitchFamily="34" charset="-122"/>
            </a:endParaRPr>
          </a:p>
          <a:p>
            <a:pPr marL="1257300" lvl="2" indent="-342900" algn="l">
              <a:lnSpc>
                <a:spcPct val="150000"/>
              </a:lnSpc>
              <a:buClr>
                <a:srgbClr val="EC7328"/>
              </a:buClr>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grpSp>
        <p:nvGrpSpPr>
          <p:cNvPr id="10" name="Group 5"/>
          <p:cNvGrpSpPr>
            <a:grpSpLocks/>
          </p:cNvGrpSpPr>
          <p:nvPr/>
        </p:nvGrpSpPr>
        <p:grpSpPr bwMode="auto">
          <a:xfrm>
            <a:off x="5002039" y="3233202"/>
            <a:ext cx="2160588" cy="809625"/>
            <a:chOff x="2381" y="3283"/>
            <a:chExt cx="1361" cy="510"/>
          </a:xfrm>
        </p:grpSpPr>
        <p:pic>
          <p:nvPicPr>
            <p:cNvPr id="11" name="Picture 6" descr="gif00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dirty="0">
                  <a:solidFill>
                    <a:srgbClr val="44B3BE"/>
                  </a:solidFill>
                  <a:latin typeface="华文行楷" pitchFamily="2" charset="-122"/>
                  <a:ea typeface="华文行楷" pitchFamily="2" charset="-122"/>
                </a:rPr>
                <a:t>演示</a:t>
              </a:r>
              <a:r>
                <a:rPr lang="en-US" altLang="zh-CN" sz="2400" b="1" dirty="0">
                  <a:solidFill>
                    <a:srgbClr val="44B3BE"/>
                  </a:solidFill>
                  <a:latin typeface="Arial"/>
                  <a:ea typeface="华文行楷" pitchFamily="2" charset="-122"/>
                </a:rPr>
                <a:t>……</a:t>
              </a:r>
              <a:endParaRPr lang="en-US" altLang="zh-CN" sz="2400" b="1" dirty="0">
                <a:solidFill>
                  <a:srgbClr val="44B3BE"/>
                </a:solidFill>
                <a:latin typeface="华文行楷" pitchFamily="2" charset="-122"/>
                <a:ea typeface="华文行楷" pitchFamily="2" charset="-122"/>
              </a:endParaRPr>
            </a:p>
          </p:txBody>
        </p:sp>
      </p:grpSp>
    </p:spTree>
    <p:extLst>
      <p:ext uri="{BB962C8B-B14F-4D97-AF65-F5344CB8AC3E}">
        <p14:creationId xmlns:p14="http://schemas.microsoft.com/office/powerpoint/2010/main" val="2845854419"/>
      </p:ext>
    </p:extLst>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状态模式优点：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封装</a:t>
            </a:r>
            <a:r>
              <a:rPr lang="zh-CN" altLang="en-US" sz="2400" dirty="0">
                <a:solidFill>
                  <a:srgbClr val="EC7328"/>
                </a:solidFill>
                <a:latin typeface="微软雅黑" panose="020B0503020204020204" pitchFamily="34" charset="-122"/>
                <a:ea typeface="微软雅黑" panose="020B0503020204020204" pitchFamily="34" charset="-122"/>
              </a:rPr>
              <a:t>了状态的转换规则</a:t>
            </a:r>
            <a:r>
              <a:rPr lang="zh-CN" altLang="en-US" sz="2400" dirty="0">
                <a:latin typeface="微软雅黑" panose="020B0503020204020204" pitchFamily="34" charset="-122"/>
                <a:ea typeface="微软雅黑" panose="020B0503020204020204" pitchFamily="34" charset="-122"/>
              </a:rPr>
              <a:t>，可以对状态转换代码进行</a:t>
            </a:r>
            <a:r>
              <a:rPr lang="zh-CN" altLang="en-US" sz="2400" dirty="0">
                <a:solidFill>
                  <a:srgbClr val="EC7328"/>
                </a:solidFill>
                <a:latin typeface="微软雅黑" panose="020B0503020204020204" pitchFamily="34" charset="-122"/>
                <a:ea typeface="微软雅黑" panose="020B0503020204020204" pitchFamily="34" charset="-122"/>
              </a:rPr>
              <a:t>集中管理</a:t>
            </a:r>
            <a:r>
              <a:rPr lang="zh-CN" altLang="en-US" sz="2400" dirty="0">
                <a:latin typeface="微软雅黑" panose="020B0503020204020204" pitchFamily="34" charset="-122"/>
                <a:ea typeface="微软雅黑" panose="020B0503020204020204" pitchFamily="34" charset="-122"/>
              </a:rPr>
              <a:t>，而不是分散在一个个业务方法中</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将所有与某个状态有关的行为放到一个类中</a:t>
            </a:r>
            <a:r>
              <a:rPr lang="zh-CN" altLang="en-US" sz="2400" dirty="0">
                <a:latin typeface="微软雅黑" panose="020B0503020204020204" pitchFamily="34" charset="-122"/>
                <a:ea typeface="微软雅黑" panose="020B0503020204020204" pitchFamily="34" charset="-122"/>
              </a:rPr>
              <a:t>，只需要注入一个不同的状态对象即可使环境对象拥有不同的行为</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允许状态转换逻辑与状态对象合成一体，而不是提供一个巨大的条件语句块</a:t>
            </a:r>
            <a:r>
              <a:rPr lang="zh-CN" altLang="en-US" sz="2400" dirty="0">
                <a:latin typeface="微软雅黑" panose="020B0503020204020204" pitchFamily="34" charset="-122"/>
                <a:ea typeface="微软雅黑" panose="020B0503020204020204" pitchFamily="34" charset="-122"/>
              </a:rPr>
              <a:t>，可以避免使用庞大的条件语句来将业务方法和状态转换代码交织在一起</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可以让多个环境对象</a:t>
            </a:r>
            <a:r>
              <a:rPr lang="zh-CN" altLang="en-US" sz="2400" dirty="0">
                <a:solidFill>
                  <a:srgbClr val="EC7328"/>
                </a:solidFill>
                <a:latin typeface="微软雅黑" panose="020B0503020204020204" pitchFamily="34" charset="-122"/>
                <a:ea typeface="微软雅黑" panose="020B0503020204020204" pitchFamily="34" charset="-122"/>
              </a:rPr>
              <a:t>共享一个状态对象</a:t>
            </a:r>
            <a:r>
              <a:rPr lang="zh-CN" altLang="en-US" sz="2400" dirty="0">
                <a:latin typeface="微软雅黑" panose="020B0503020204020204" pitchFamily="34" charset="-122"/>
                <a:ea typeface="微软雅黑" panose="020B0503020204020204" pitchFamily="34" charset="-122"/>
              </a:rPr>
              <a:t>，从而</a:t>
            </a:r>
            <a:r>
              <a:rPr lang="zh-CN" altLang="en-US" sz="2400" dirty="0">
                <a:solidFill>
                  <a:srgbClr val="EC7328"/>
                </a:solidFill>
                <a:latin typeface="微软雅黑" panose="020B0503020204020204" pitchFamily="34" charset="-122"/>
                <a:ea typeface="微软雅黑" panose="020B0503020204020204" pitchFamily="34" charset="-122"/>
              </a:rPr>
              <a:t>减少系统中对象的个数</a:t>
            </a:r>
            <a:endParaRPr lang="en-US" altLang="zh-CN" sz="2400" dirty="0" smtClean="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622664"/>
      </p:ext>
    </p:extLst>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状态模式缺点：</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会</a:t>
            </a:r>
            <a:r>
              <a:rPr lang="zh-CN" altLang="en-US" sz="2400" dirty="0">
                <a:solidFill>
                  <a:srgbClr val="EC7328"/>
                </a:solidFill>
                <a:latin typeface="微软雅黑" panose="020B0503020204020204" pitchFamily="34" charset="-122"/>
                <a:ea typeface="微软雅黑" panose="020B0503020204020204" pitchFamily="34" charset="-122"/>
              </a:rPr>
              <a:t>增加系统中类和对象的个数</a:t>
            </a:r>
            <a:r>
              <a:rPr lang="zh-CN" altLang="en-US" sz="2400" dirty="0">
                <a:latin typeface="微软雅黑" panose="020B0503020204020204" pitchFamily="34" charset="-122"/>
                <a:ea typeface="微软雅黑" panose="020B0503020204020204" pitchFamily="34" charset="-122"/>
              </a:rPr>
              <a:t>，导致系统运行开销增大</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结构与实现都较为复杂，</a:t>
            </a:r>
            <a:r>
              <a:rPr lang="zh-CN" altLang="en-US" sz="2400" dirty="0">
                <a:solidFill>
                  <a:srgbClr val="EC7328"/>
                </a:solidFill>
                <a:latin typeface="微软雅黑" panose="020B0503020204020204" pitchFamily="34" charset="-122"/>
                <a:ea typeface="微软雅黑" panose="020B0503020204020204" pitchFamily="34" charset="-122"/>
              </a:rPr>
              <a:t>如果使用不当将导致程序结构和代码混乱，增加系统设计的难度</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对开闭原则的支持并不太好</a:t>
            </a:r>
            <a:r>
              <a:rPr lang="zh-CN" altLang="en-US" sz="2400" dirty="0">
                <a:latin typeface="微软雅黑" panose="020B0503020204020204" pitchFamily="34" charset="-122"/>
                <a:ea typeface="微软雅黑" panose="020B0503020204020204" pitchFamily="34" charset="-122"/>
              </a:rPr>
              <a:t>，增加新的状态类需要修改负责状态转换的源代码，否则无法转换到新增状态；而且修改某个状态类的行为也需要修改对应类的源代码</a:t>
            </a: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517441"/>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a:extLst>
              <a:ext uri="{FF2B5EF4-FFF2-40B4-BE49-F238E27FC236}">
                <a16:creationId xmlns="" xmlns:a16="http://schemas.microsoft.com/office/drawing/2014/main" id="{EBD5E048-5A13-4A92-92B4-3DBB2F0287B1}"/>
              </a:ext>
            </a:extLst>
          </p:cNvPr>
          <p:cNvSpPr/>
          <p:nvPr/>
        </p:nvSpPr>
        <p:spPr>
          <a:xfrm rot="5400000">
            <a:off x="-17286" y="-3759"/>
            <a:ext cx="2068442" cy="2068442"/>
          </a:xfrm>
          <a:prstGeom prst="rtTriangle">
            <a:avLst/>
          </a:prstGeom>
          <a:solidFill>
            <a:schemeClr val="bg1">
              <a:lumMod val="75000"/>
              <a:alpha val="60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直角三角形 7">
            <a:extLst>
              <a:ext uri="{FF2B5EF4-FFF2-40B4-BE49-F238E27FC236}">
                <a16:creationId xmlns="" xmlns:a16="http://schemas.microsoft.com/office/drawing/2014/main" id="{67ED0B5B-CA3E-462D-A71E-98F2340C08EF}"/>
              </a:ext>
            </a:extLst>
          </p:cNvPr>
          <p:cNvSpPr>
            <a:spLocks noChangeAspect="1"/>
          </p:cNvSpPr>
          <p:nvPr/>
        </p:nvSpPr>
        <p:spPr>
          <a:xfrm rot="2700000" flipH="1">
            <a:off x="5857713" y="-992441"/>
            <a:ext cx="1984885" cy="1984885"/>
          </a:xfrm>
          <a:prstGeom prst="rtTriangle">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a:extLst>
              <a:ext uri="{FF2B5EF4-FFF2-40B4-BE49-F238E27FC236}">
                <a16:creationId xmlns="" xmlns:a16="http://schemas.microsoft.com/office/drawing/2014/main" id="{0B4E0ECE-A760-4DCA-A871-F4B015BD67B7}"/>
              </a:ext>
            </a:extLst>
          </p:cNvPr>
          <p:cNvSpPr>
            <a:spLocks noChangeAspect="1"/>
          </p:cNvSpPr>
          <p:nvPr/>
        </p:nvSpPr>
        <p:spPr>
          <a:xfrm rot="2700000" flipH="1">
            <a:off x="2664630" y="-992442"/>
            <a:ext cx="1984885" cy="1984885"/>
          </a:xfrm>
          <a:prstGeom prst="rtTriangle">
            <a:avLst/>
          </a:prstGeom>
          <a:solidFill>
            <a:schemeClr val="accent2"/>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 xmlns:a16="http://schemas.microsoft.com/office/drawing/2014/main" id="{5AB0D5A5-465E-4EEB-AE13-34389412D6E9}"/>
              </a:ext>
            </a:extLst>
          </p:cNvPr>
          <p:cNvSpPr txBox="1"/>
          <p:nvPr/>
        </p:nvSpPr>
        <p:spPr>
          <a:xfrm>
            <a:off x="1236729" y="2979936"/>
            <a:ext cx="303519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大  纲</a:t>
            </a:r>
            <a:endParaRPr kumimoji="0" lang="en-US" altLang="zh-CN" sz="4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圆角 15">
            <a:extLst>
              <a:ext uri="{FF2B5EF4-FFF2-40B4-BE49-F238E27FC236}">
                <a16:creationId xmlns="" xmlns:a16="http://schemas.microsoft.com/office/drawing/2014/main" id="{16E7744A-19DB-49CF-A911-E16E8F0ADE60}"/>
              </a:ext>
            </a:extLst>
          </p:cNvPr>
          <p:cNvSpPr/>
          <p:nvPr/>
        </p:nvSpPr>
        <p:spPr>
          <a:xfrm>
            <a:off x="4919932" y="1583179"/>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圆角 16">
            <a:extLst>
              <a:ext uri="{FF2B5EF4-FFF2-40B4-BE49-F238E27FC236}">
                <a16:creationId xmlns="" xmlns:a16="http://schemas.microsoft.com/office/drawing/2014/main" id="{E914CFF0-7E04-4C83-9FCB-E5238EA0244E}"/>
              </a:ext>
            </a:extLst>
          </p:cNvPr>
          <p:cNvSpPr/>
          <p:nvPr/>
        </p:nvSpPr>
        <p:spPr>
          <a:xfrm>
            <a:off x="4919932" y="2504296"/>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矩形: 圆角 17">
            <a:extLst>
              <a:ext uri="{FF2B5EF4-FFF2-40B4-BE49-F238E27FC236}">
                <a16:creationId xmlns="" xmlns:a16="http://schemas.microsoft.com/office/drawing/2014/main" id="{9D1D4DBC-3D4E-4023-94D2-FCB5C3A0E021}"/>
              </a:ext>
            </a:extLst>
          </p:cNvPr>
          <p:cNvSpPr/>
          <p:nvPr/>
        </p:nvSpPr>
        <p:spPr>
          <a:xfrm>
            <a:off x="4919932" y="3425413"/>
            <a:ext cx="857250" cy="616774"/>
          </a:xfrm>
          <a:prstGeom prst="roundRect">
            <a:avLst/>
          </a:prstGeom>
          <a:solidFill>
            <a:srgbClr val="EC7328"/>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89A9F1AD-96E2-4639-B84C-B70436EECEE1}"/>
              </a:ext>
            </a:extLst>
          </p:cNvPr>
          <p:cNvSpPr txBox="1"/>
          <p:nvPr/>
        </p:nvSpPr>
        <p:spPr>
          <a:xfrm>
            <a:off x="5934437" y="1616686"/>
            <a:ext cx="3321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模式动机与定义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 xmlns:a16="http://schemas.microsoft.com/office/drawing/2014/main" id="{5D64C658-AEB3-4793-A737-384B28C45163}"/>
              </a:ext>
            </a:extLst>
          </p:cNvPr>
          <p:cNvSpPr txBox="1"/>
          <p:nvPr/>
        </p:nvSpPr>
        <p:spPr>
          <a:xfrm>
            <a:off x="5934437" y="2551073"/>
            <a:ext cx="31079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模式结构与分析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 xmlns:a16="http://schemas.microsoft.com/office/drawing/2014/main" id="{0019CCB8-ACCA-43A2-A14C-97D10F8B17FC}"/>
              </a:ext>
            </a:extLst>
          </p:cNvPr>
          <p:cNvSpPr txBox="1"/>
          <p:nvPr/>
        </p:nvSpPr>
        <p:spPr>
          <a:xfrm>
            <a:off x="5934437" y="3487767"/>
            <a:ext cx="2813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模式实例与解析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8" name="图片 27"/>
          <p:cNvPicPr>
            <a:picLocks noChangeAspect="1"/>
          </p:cNvPicPr>
          <p:nvPr/>
        </p:nvPicPr>
        <p:blipFill>
          <a:blip r:embed="rId3"/>
          <a:stretch>
            <a:fillRect/>
          </a:stretch>
        </p:blipFill>
        <p:spPr>
          <a:xfrm flipH="1">
            <a:off x="11244946" y="3638015"/>
            <a:ext cx="947054" cy="3219985"/>
          </a:xfrm>
          <a:prstGeom prst="rect">
            <a:avLst/>
          </a:prstGeom>
        </p:spPr>
      </p:pic>
      <p:pic>
        <p:nvPicPr>
          <p:cNvPr id="3" name="图片 2"/>
          <p:cNvPicPr>
            <a:picLocks noChangeAspect="1"/>
          </p:cNvPicPr>
          <p:nvPr/>
        </p:nvPicPr>
        <p:blipFill>
          <a:blip r:embed="rId4"/>
          <a:stretch>
            <a:fillRect/>
          </a:stretch>
        </p:blipFill>
        <p:spPr>
          <a:xfrm>
            <a:off x="11903" y="3808767"/>
            <a:ext cx="4260019" cy="3049234"/>
          </a:xfrm>
          <a:prstGeom prst="rect">
            <a:avLst/>
          </a:prstGeom>
        </p:spPr>
      </p:pic>
      <p:sp>
        <p:nvSpPr>
          <p:cNvPr id="14" name="矩形: 圆角 16">
            <a:extLst>
              <a:ext uri="{FF2B5EF4-FFF2-40B4-BE49-F238E27FC236}">
                <a16:creationId xmlns="" xmlns:a16="http://schemas.microsoft.com/office/drawing/2014/main" id="{E914CFF0-7E04-4C83-9FCB-E5238EA0244E}"/>
              </a:ext>
            </a:extLst>
          </p:cNvPr>
          <p:cNvSpPr/>
          <p:nvPr/>
        </p:nvSpPr>
        <p:spPr>
          <a:xfrm>
            <a:off x="4919932" y="4346530"/>
            <a:ext cx="857250" cy="616774"/>
          </a:xfrm>
          <a:prstGeom prst="roundRect">
            <a:avLst/>
          </a:prstGeom>
          <a:solidFill>
            <a:srgbClr val="44B3BE"/>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 xmlns:a16="http://schemas.microsoft.com/office/drawing/2014/main" id="{5D64C658-AEB3-4793-A737-384B28C45163}"/>
              </a:ext>
            </a:extLst>
          </p:cNvPr>
          <p:cNvSpPr txBox="1"/>
          <p:nvPr/>
        </p:nvSpPr>
        <p:spPr>
          <a:xfrm>
            <a:off x="5934437" y="4393307"/>
            <a:ext cx="3107963" cy="523220"/>
          </a:xfrm>
          <a:prstGeom prst="rect">
            <a:avLst/>
          </a:prstGeom>
          <a:noFill/>
        </p:spPr>
        <p:txBody>
          <a:bodyPr wrap="square" rtlCol="0">
            <a:spAutoFit/>
          </a:bodyPr>
          <a:lstStyle/>
          <a:p>
            <a:pPr lvl="0">
              <a:defRPr/>
            </a:pPr>
            <a:r>
              <a:rPr lang="zh-CN" altLang="en-US" sz="2800" dirty="0">
                <a:solidFill>
                  <a:prstClr val="black"/>
                </a:solidFill>
                <a:latin typeface="微软雅黑" panose="020B0503020204020204" pitchFamily="34" charset="-122"/>
                <a:ea typeface="微软雅黑" panose="020B0503020204020204" pitchFamily="34" charset="-122"/>
              </a:rPr>
              <a:t>模式效果与应用</a:t>
            </a:r>
          </a:p>
        </p:txBody>
      </p:sp>
    </p:spTree>
    <p:extLst>
      <p:ext uri="{BB962C8B-B14F-4D97-AF65-F5344CB8AC3E}">
        <p14:creationId xmlns:p14="http://schemas.microsoft.com/office/powerpoint/2010/main" val="218632360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微软雅黑" panose="020B0503020204020204" pitchFamily="34" charset="-122"/>
                  <a:ea typeface="微软雅黑" panose="020B0503020204020204" pitchFamily="34" charset="-122"/>
                </a:rPr>
                <a:t>模式效果与应用</a:t>
              </a: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6421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以下情况下可以</a:t>
            </a:r>
            <a:r>
              <a:rPr lang="zh-CN" altLang="en-US" b="1" dirty="0" smtClean="0">
                <a:latin typeface="微软雅黑" panose="020B0503020204020204" pitchFamily="34" charset="-122"/>
                <a:ea typeface="微软雅黑" panose="020B0503020204020204" pitchFamily="34" charset="-122"/>
              </a:rPr>
              <a:t>使用状态模式</a:t>
            </a:r>
            <a:r>
              <a:rPr lang="zh-CN" altLang="en-US" b="1"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EC7328"/>
                </a:solidFill>
                <a:latin typeface="微软雅黑" panose="020B0503020204020204" pitchFamily="34" charset="-122"/>
                <a:ea typeface="微软雅黑" panose="020B0503020204020204" pitchFamily="34" charset="-122"/>
              </a:rPr>
              <a:t>对象</a:t>
            </a:r>
            <a:r>
              <a:rPr lang="zh-CN" altLang="en-US" sz="2400" dirty="0">
                <a:solidFill>
                  <a:srgbClr val="EC7328"/>
                </a:solidFill>
                <a:latin typeface="微软雅黑" panose="020B0503020204020204" pitchFamily="34" charset="-122"/>
                <a:ea typeface="微软雅黑" panose="020B0503020204020204" pitchFamily="34" charset="-122"/>
              </a:rPr>
              <a:t>的行为依赖于它的状态</a:t>
            </a:r>
            <a:r>
              <a:rPr lang="zh-CN" altLang="en-US" sz="2400" dirty="0">
                <a:latin typeface="微软雅黑" panose="020B0503020204020204" pitchFamily="34" charset="-122"/>
                <a:ea typeface="微软雅黑" panose="020B0503020204020204" pitchFamily="34" charset="-122"/>
              </a:rPr>
              <a:t>（例如某些属性值），</a:t>
            </a:r>
            <a:r>
              <a:rPr lang="zh-CN" altLang="en-US" sz="2400" dirty="0">
                <a:solidFill>
                  <a:srgbClr val="EC7328"/>
                </a:solidFill>
                <a:latin typeface="微软雅黑" panose="020B0503020204020204" pitchFamily="34" charset="-122"/>
                <a:ea typeface="微软雅黑" panose="020B0503020204020204" pitchFamily="34" charset="-122"/>
              </a:rPr>
              <a:t>状态的改变将导致行为的变化</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在代码中包含大量与对象状态有关的条件语句</a:t>
            </a:r>
            <a:r>
              <a:rPr lang="zh-CN" altLang="en-US" sz="2400" dirty="0">
                <a:latin typeface="微软雅黑" panose="020B0503020204020204" pitchFamily="34" charset="-122"/>
                <a:ea typeface="微软雅黑" panose="020B0503020204020204" pitchFamily="34" charset="-122"/>
              </a:rPr>
              <a:t>，这些条件语句的出现会导致代码的可维护性和灵活性变差，不能方便地增加和删除状态，并且导致客户类与类库之间的耦合增强</a:t>
            </a:r>
          </a:p>
          <a:p>
            <a:pPr marL="800100" lvl="1" indent="-342900" algn="l">
              <a:lnSpc>
                <a:spcPct val="150000"/>
              </a:lnSpc>
              <a:buClr>
                <a:srgbClr val="EC7328"/>
              </a:buClr>
              <a:buFont typeface="Wingdings" panose="05000000000000000000" pitchFamily="2" charset="2"/>
              <a:buChar char="ü"/>
            </a:pP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zh-CN" altLang="en-US" sz="2400" dirty="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26136"/>
      </p:ext>
    </p:extLst>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267314"/>
            <a:ext cx="6413548" cy="4590686"/>
          </a:xfrm>
          <a:prstGeom prst="rect">
            <a:avLst/>
          </a:prstGeom>
        </p:spPr>
      </p:pic>
      <p:sp>
        <p:nvSpPr>
          <p:cNvPr id="11" name="文本框 10">
            <a:extLst>
              <a:ext uri="{FF2B5EF4-FFF2-40B4-BE49-F238E27FC236}">
                <a16:creationId xmlns="" xmlns:a16="http://schemas.microsoft.com/office/drawing/2014/main" id="{E56D209E-5EF8-4144-9EC7-21F7888775CA}"/>
              </a:ext>
            </a:extLst>
          </p:cNvPr>
          <p:cNvSpPr txBox="1"/>
          <p:nvPr/>
        </p:nvSpPr>
        <p:spPr>
          <a:xfrm>
            <a:off x="3717026" y="2225667"/>
            <a:ext cx="532428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1" i="0" u="none" strike="noStrike" kern="1200" cap="none" spc="0" normalizeH="0" baseline="0" noProof="0" dirty="0" smtClean="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THANKS</a:t>
            </a:r>
            <a:endParaRPr kumimoji="0" lang="en-US" altLang="zh-CN" sz="3600" b="1" i="0" u="none" strike="noStrike" kern="1200" cap="none" spc="0" normalizeH="0" baseline="0" noProof="0" dirty="0">
              <a:ln>
                <a:noFill/>
              </a:ln>
              <a:solidFill>
                <a:srgbClr val="EC732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flipH="1">
            <a:off x="10964289" y="633780"/>
            <a:ext cx="947054" cy="3219985"/>
          </a:xfrm>
          <a:prstGeom prst="rect">
            <a:avLst/>
          </a:prstGeom>
        </p:spPr>
      </p:pic>
    </p:spTree>
    <p:extLst>
      <p:ext uri="{BB962C8B-B14F-4D97-AF65-F5344CB8AC3E}">
        <p14:creationId xmlns:p14="http://schemas.microsoft.com/office/powerpoint/2010/main" val="208541129"/>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b="1" dirty="0" smtClean="0">
                <a:solidFill>
                  <a:srgbClr val="EC7328"/>
                </a:solidFill>
                <a:latin typeface="微软雅黑" panose="020B0503020204020204" pitchFamily="34" charset="-122"/>
                <a:ea typeface="微软雅黑" panose="020B0503020204020204" pitchFamily="34" charset="-122"/>
              </a:rPr>
              <a:t>人有悲欢离合</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743" y="2101281"/>
            <a:ext cx="7162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699" y="3638015"/>
            <a:ext cx="3917950"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47512"/>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模式动机</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软件系统中：</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有些对象</a:t>
            </a:r>
            <a:r>
              <a:rPr lang="zh-CN" altLang="en-US" sz="2400" dirty="0">
                <a:solidFill>
                  <a:srgbClr val="EC7328"/>
                </a:solidFill>
                <a:latin typeface="微软雅黑" panose="020B0503020204020204" pitchFamily="34" charset="-122"/>
                <a:ea typeface="微软雅黑" panose="020B0503020204020204" pitchFamily="34" charset="-122"/>
              </a:rPr>
              <a:t>具有多种状态</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这些状态在某些情况下</a:t>
            </a:r>
            <a:r>
              <a:rPr lang="zh-CN" altLang="en-US" sz="2400" dirty="0">
                <a:solidFill>
                  <a:srgbClr val="EC7328"/>
                </a:solidFill>
                <a:latin typeface="微软雅黑" panose="020B0503020204020204" pitchFamily="34" charset="-122"/>
                <a:ea typeface="微软雅黑" panose="020B0503020204020204" pitchFamily="34" charset="-122"/>
              </a:rPr>
              <a:t>能够相互转换</a:t>
            </a:r>
          </a:p>
          <a:p>
            <a:pPr marL="1257300" lvl="2" indent="-342900" algn="l">
              <a:lnSpc>
                <a:spcPct val="150000"/>
              </a:lnSpc>
              <a:buClr>
                <a:srgbClr val="EC7328"/>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对象在不同的状态下将</a:t>
            </a:r>
            <a:r>
              <a:rPr lang="zh-CN" altLang="en-US" sz="2400" dirty="0">
                <a:solidFill>
                  <a:srgbClr val="EC7328"/>
                </a:solidFill>
                <a:latin typeface="微软雅黑" panose="020B0503020204020204" pitchFamily="34" charset="-122"/>
                <a:ea typeface="微软雅黑" panose="020B0503020204020204" pitchFamily="34" charset="-122"/>
              </a:rPr>
              <a:t>具有不同的行为</a:t>
            </a:r>
          </a:p>
          <a:p>
            <a:pPr marL="800100" lvl="1" indent="-342900" algn="l">
              <a:lnSpc>
                <a:spcPct val="150000"/>
              </a:lnSpc>
              <a:buClr>
                <a:srgbClr val="EC7328"/>
              </a:buClr>
              <a:buFont typeface="Wingdings" panose="05000000000000000000" pitchFamily="2" charset="2"/>
              <a:buChar char="ü"/>
            </a:pPr>
            <a:r>
              <a:rPr lang="zh-CN" altLang="en-US" sz="2400" dirty="0" smtClean="0">
                <a:solidFill>
                  <a:srgbClr val="47B3BF"/>
                </a:solidFill>
                <a:latin typeface="微软雅黑" panose="020B0503020204020204" pitchFamily="34" charset="-122"/>
                <a:ea typeface="微软雅黑" panose="020B0503020204020204" pitchFamily="34" charset="-122"/>
              </a:rPr>
              <a:t>传统做法</a:t>
            </a:r>
            <a:r>
              <a:rPr lang="zh-CN" altLang="en-US" sz="2400" dirty="0" smtClean="0">
                <a:latin typeface="微软雅黑" panose="020B0503020204020204" pitchFamily="34" charset="-122"/>
                <a:ea typeface="微软雅黑" panose="020B0503020204020204" pitchFamily="34" charset="-122"/>
              </a:rPr>
              <a:t>：使用复杂</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EC7328"/>
                </a:solidFill>
                <a:latin typeface="微软雅黑" panose="020B0503020204020204" pitchFamily="34" charset="-122"/>
                <a:ea typeface="微软雅黑" panose="020B0503020204020204" pitchFamily="34" charset="-122"/>
              </a:rPr>
              <a:t>条件判断语句</a:t>
            </a:r>
            <a:r>
              <a:rPr lang="zh-CN" altLang="en-US" sz="2400" dirty="0">
                <a:latin typeface="微软雅黑" panose="020B0503020204020204" pitchFamily="34" charset="-122"/>
                <a:ea typeface="微软雅黑" panose="020B0503020204020204" pitchFamily="34" charset="-122"/>
              </a:rPr>
              <a:t>来进行状态的判断和转换操作 </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smtClean="0">
                <a:latin typeface="微软雅黑" panose="020B0503020204020204" pitchFamily="34" charset="-122"/>
                <a:ea typeface="微软雅黑" panose="020B0503020204020204" pitchFamily="34" charset="-122"/>
              </a:rPr>
              <a:t> </a:t>
            </a:r>
            <a:r>
              <a:rPr lang="zh-CN" altLang="en-US" sz="2400" dirty="0">
                <a:solidFill>
                  <a:srgbClr val="EC7328"/>
                </a:solidFill>
                <a:latin typeface="微软雅黑" panose="020B0503020204020204" pitchFamily="34" charset="-122"/>
                <a:ea typeface="微软雅黑" panose="020B0503020204020204" pitchFamily="34" charset="-122"/>
              </a:rPr>
              <a:t>导致代码的可维护性和灵活性下降</a:t>
            </a:r>
            <a:r>
              <a:rPr lang="zh-CN" altLang="en-US"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出现新的状态时，</a:t>
            </a:r>
            <a:r>
              <a:rPr lang="zh-CN" altLang="en-US" sz="2400" dirty="0">
                <a:solidFill>
                  <a:srgbClr val="EC7328"/>
                </a:solidFill>
                <a:latin typeface="微软雅黑" panose="020B0503020204020204" pitchFamily="34" charset="-122"/>
                <a:ea typeface="微软雅黑" panose="020B0503020204020204" pitchFamily="34" charset="-122"/>
              </a:rPr>
              <a:t>代码的扩展性很差</a:t>
            </a:r>
            <a:r>
              <a:rPr lang="zh-CN" altLang="en-US" sz="2400" dirty="0">
                <a:latin typeface="微软雅黑" panose="020B0503020204020204" pitchFamily="34" charset="-122"/>
                <a:ea typeface="微软雅黑" panose="020B0503020204020204" pitchFamily="34" charset="-122"/>
              </a:rPr>
              <a:t>，客户端</a:t>
            </a:r>
            <a:r>
              <a:rPr lang="zh-CN" altLang="en-US" sz="2400" dirty="0" smtClean="0">
                <a:latin typeface="微软雅黑" panose="020B0503020204020204" pitchFamily="34" charset="-122"/>
                <a:ea typeface="微软雅黑" panose="020B0503020204020204" pitchFamily="34" charset="-122"/>
              </a:rPr>
              <a:t>代码需要</a:t>
            </a:r>
            <a:r>
              <a:rPr lang="zh-CN" altLang="en-US" sz="2400" dirty="0">
                <a:latin typeface="微软雅黑" panose="020B0503020204020204" pitchFamily="34" charset="-122"/>
                <a:ea typeface="微软雅黑" panose="020B0503020204020204" pitchFamily="34" charset="-122"/>
              </a:rPr>
              <a:t>进行相应的修改，</a:t>
            </a:r>
            <a:r>
              <a:rPr lang="zh-CN" altLang="en-US" sz="2400" dirty="0">
                <a:solidFill>
                  <a:srgbClr val="EC7328"/>
                </a:solidFill>
                <a:latin typeface="微软雅黑" panose="020B0503020204020204" pitchFamily="34" charset="-122"/>
                <a:ea typeface="微软雅黑" panose="020B0503020204020204" pitchFamily="34" charset="-122"/>
              </a:rPr>
              <a:t>违背了开闭原则</a:t>
            </a: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189315"/>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13" name="组合 12"/>
          <p:cNvGrpSpPr/>
          <p:nvPr/>
        </p:nvGrpSpPr>
        <p:grpSpPr>
          <a:xfrm>
            <a:off x="-3401" y="5238"/>
            <a:ext cx="3779973" cy="626377"/>
            <a:chOff x="5652" y="5238"/>
            <a:chExt cx="3779973" cy="626377"/>
          </a:xfrm>
          <a:solidFill>
            <a:srgbClr val="44B3BE"/>
          </a:solidFill>
        </p:grpSpPr>
        <p:sp>
          <p:nvSpPr>
            <p:cNvPr id="3" name="矩形 2"/>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模式动机与定义</a:t>
              </a:r>
              <a:endParaRPr lang="zh-CN" altLang="en-US" sz="2200" b="1" dirty="0">
                <a:latin typeface="微软雅黑" panose="020B0503020204020204" pitchFamily="34" charset="-122"/>
                <a:ea typeface="微软雅黑" panose="020B0503020204020204" pitchFamily="34" charset="-122"/>
              </a:endParaRPr>
            </a:p>
          </p:txBody>
        </p:sp>
        <p:sp>
          <p:nvSpPr>
            <p:cNvPr id="12" name="等腰三角形 11"/>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2"/>
          <a:stretch>
            <a:fillRect/>
          </a:stretch>
        </p:blipFill>
        <p:spPr>
          <a:xfrm flipH="1">
            <a:off x="11244946" y="3638015"/>
            <a:ext cx="947054" cy="3219985"/>
          </a:xfrm>
          <a:prstGeom prst="rect">
            <a:avLst/>
          </a:prstGeom>
        </p:spPr>
      </p:pic>
      <p:sp>
        <p:nvSpPr>
          <p:cNvPr id="7"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模式定义</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状态</a:t>
            </a:r>
            <a:r>
              <a:rPr lang="zh-CN" altLang="en-US" sz="2400" dirty="0">
                <a:latin typeface="微软雅黑" panose="020B0503020204020204" pitchFamily="34" charset="-122"/>
                <a:ea typeface="微软雅黑" panose="020B0503020204020204" pitchFamily="34" charset="-122"/>
              </a:rPr>
              <a:t>模式</a:t>
            </a:r>
            <a:r>
              <a:rPr lang="en-US" altLang="zh-CN" sz="2400" dirty="0">
                <a:latin typeface="微软雅黑" panose="020B0503020204020204" pitchFamily="34" charset="-122"/>
                <a:ea typeface="微软雅黑" panose="020B0503020204020204" pitchFamily="34" charset="-122"/>
              </a:rPr>
              <a:t>(State Pattern) </a:t>
            </a:r>
            <a:r>
              <a:rPr lang="zh-CN" altLang="en-US" sz="2400" dirty="0">
                <a:latin typeface="微软雅黑" panose="020B0503020204020204" pitchFamily="34" charset="-122"/>
                <a:ea typeface="微软雅黑" panose="020B0503020204020204" pitchFamily="34" charset="-122"/>
              </a:rPr>
              <a:t>：允许一个对象在其</a:t>
            </a:r>
            <a:r>
              <a:rPr lang="zh-CN" altLang="en-US" sz="2400" dirty="0">
                <a:solidFill>
                  <a:srgbClr val="EC7328"/>
                </a:solidFill>
                <a:latin typeface="微软雅黑" panose="020B0503020204020204" pitchFamily="34" charset="-122"/>
                <a:ea typeface="微软雅黑" panose="020B0503020204020204" pitchFamily="34" charset="-122"/>
              </a:rPr>
              <a:t>内部状态改变时改变它的行为</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对象看起来似乎修改了它的类</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其</a:t>
            </a:r>
            <a:r>
              <a:rPr lang="zh-CN" altLang="en-US" sz="2400" dirty="0">
                <a:latin typeface="微软雅黑" panose="020B0503020204020204" pitchFamily="34" charset="-122"/>
                <a:ea typeface="微软雅黑" panose="020B0503020204020204" pitchFamily="34" charset="-122"/>
              </a:rPr>
              <a:t>别名为状态对象</a:t>
            </a:r>
            <a:r>
              <a:rPr lang="en-US" altLang="zh-CN" sz="2400" dirty="0">
                <a:latin typeface="微软雅黑" panose="020B0503020204020204" pitchFamily="34" charset="-122"/>
                <a:ea typeface="微软雅黑" panose="020B0503020204020204" pitchFamily="34" charset="-122"/>
              </a:rPr>
              <a:t>(Objects for States)</a:t>
            </a:r>
            <a:r>
              <a:rPr lang="zh-CN" altLang="en-US" sz="2400" dirty="0">
                <a:latin typeface="微软雅黑" panose="020B0503020204020204" pitchFamily="34" charset="-122"/>
                <a:ea typeface="微软雅黑" panose="020B0503020204020204" pitchFamily="34" charset="-122"/>
              </a:rPr>
              <a:t>，状态模式是一种</a:t>
            </a:r>
            <a:r>
              <a:rPr lang="zh-CN" altLang="en-US" sz="2400" dirty="0">
                <a:solidFill>
                  <a:srgbClr val="EC7328"/>
                </a:solidFill>
                <a:latin typeface="微软雅黑" panose="020B0503020204020204" pitchFamily="34" charset="-122"/>
                <a:ea typeface="微软雅黑" panose="020B0503020204020204" pitchFamily="34" charset="-122"/>
              </a:rPr>
              <a:t>对象行为型</a:t>
            </a:r>
            <a:r>
              <a:rPr lang="zh-CN" altLang="en-US" sz="2400" dirty="0" smtClean="0">
                <a:solidFill>
                  <a:srgbClr val="EC7328"/>
                </a:solidFill>
                <a:latin typeface="微软雅黑" panose="020B0503020204020204" pitchFamily="34" charset="-122"/>
                <a:ea typeface="微软雅黑" panose="020B0503020204020204" pitchFamily="34" charset="-122"/>
              </a:rPr>
              <a:t>模式</a:t>
            </a:r>
            <a:endParaRPr lang="zh-CN" altLang="en-US" sz="2400" dirty="0">
              <a:solidFill>
                <a:srgbClr val="EC7328"/>
              </a:solidFill>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2162086" y="2375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19016"/>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8"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 模式</a:t>
            </a:r>
            <a:r>
              <a:rPr lang="zh-CN" altLang="en-US" b="1" dirty="0">
                <a:latin typeface="微软雅黑" panose="020B0503020204020204" pitchFamily="34" charset="-122"/>
                <a:ea typeface="微软雅黑" panose="020B0503020204020204" pitchFamily="34" charset="-122"/>
              </a:rPr>
              <a:t>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129" y="1960780"/>
            <a:ext cx="8908024" cy="322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90639"/>
      </p:ext>
    </p:extLst>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模式结构</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状态模式</a:t>
            </a:r>
            <a:r>
              <a:rPr lang="zh-CN" altLang="en-US" sz="2400" dirty="0">
                <a:latin typeface="微软雅黑" panose="020B0503020204020204" pitchFamily="34" charset="-122"/>
                <a:ea typeface="微软雅黑" panose="020B0503020204020204" pitchFamily="34" charset="-122"/>
              </a:rPr>
              <a:t>包含如下角色：</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Context: </a:t>
            </a:r>
            <a:r>
              <a:rPr lang="zh-CN" altLang="en-US" sz="2400" dirty="0">
                <a:latin typeface="微软雅黑" panose="020B0503020204020204" pitchFamily="34" charset="-122"/>
                <a:ea typeface="微软雅黑" panose="020B0503020204020204" pitchFamily="34" charset="-122"/>
              </a:rPr>
              <a:t>环境类</a:t>
            </a:r>
          </a:p>
          <a:p>
            <a:pPr marL="1257300" lvl="2" indent="-342900" algn="l">
              <a:lnSpc>
                <a:spcPct val="150000"/>
              </a:lnSpc>
              <a:buClr>
                <a:srgbClr val="EC7328"/>
              </a:buCl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State: </a:t>
            </a:r>
            <a:r>
              <a:rPr lang="zh-CN" altLang="en-US" sz="2400" dirty="0">
                <a:latin typeface="微软雅黑" panose="020B0503020204020204" pitchFamily="34" charset="-122"/>
                <a:ea typeface="微软雅黑" panose="020B0503020204020204" pitchFamily="34" charset="-122"/>
              </a:rPr>
              <a:t>抽象状态类</a:t>
            </a:r>
          </a:p>
          <a:p>
            <a:pPr marL="1257300" lvl="2" indent="-342900" algn="l">
              <a:lnSpc>
                <a:spcPct val="150000"/>
              </a:lnSpc>
              <a:buClr>
                <a:srgbClr val="EC7328"/>
              </a:buClr>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ConcreteState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具体状态类</a:t>
            </a: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212869"/>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用于解决系统中</a:t>
            </a:r>
            <a:r>
              <a:rPr lang="zh-CN" altLang="en-US" sz="2400" dirty="0">
                <a:solidFill>
                  <a:srgbClr val="EC7328"/>
                </a:solidFill>
                <a:latin typeface="微软雅黑" panose="020B0503020204020204" pitchFamily="34" charset="-122"/>
                <a:ea typeface="微软雅黑" panose="020B0503020204020204" pitchFamily="34" charset="-122"/>
              </a:rPr>
              <a:t>复杂对象的状态转换以及不同状态下行为的封装问题</a:t>
            </a:r>
          </a:p>
          <a:p>
            <a:pPr marL="800100" lvl="1" indent="-342900" algn="l">
              <a:lnSpc>
                <a:spcPct val="150000"/>
              </a:lnSpc>
              <a:buClr>
                <a:srgbClr val="EC7328"/>
              </a:buClr>
              <a:buFont typeface="Wingdings" panose="05000000000000000000" pitchFamily="2" charset="2"/>
              <a:buChar char="ü"/>
            </a:pPr>
            <a:r>
              <a:rPr lang="zh-CN" altLang="en-US" sz="2400" dirty="0">
                <a:solidFill>
                  <a:srgbClr val="EC7328"/>
                </a:solidFill>
                <a:latin typeface="微软雅黑" panose="020B0503020204020204" pitchFamily="34" charset="-122"/>
                <a:ea typeface="微软雅黑" panose="020B0503020204020204" pitchFamily="34" charset="-122"/>
              </a:rPr>
              <a:t>将一个对象的状态从该对象中分离出来</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EC7328"/>
                </a:solidFill>
                <a:latin typeface="微软雅黑" panose="020B0503020204020204" pitchFamily="34" charset="-122"/>
                <a:ea typeface="微软雅黑" panose="020B0503020204020204" pitchFamily="34" charset="-122"/>
              </a:rPr>
              <a:t>封装到专门的状态类中</a:t>
            </a:r>
            <a:r>
              <a:rPr lang="zh-CN" altLang="en-US" sz="2400" dirty="0">
                <a:latin typeface="微软雅黑" panose="020B0503020204020204" pitchFamily="34" charset="-122"/>
                <a:ea typeface="微软雅黑" panose="020B0503020204020204" pitchFamily="34" charset="-122"/>
              </a:rPr>
              <a:t>，使得对象状态可以灵活变化</a:t>
            </a:r>
          </a:p>
          <a:p>
            <a:pPr marL="800100" lvl="1" indent="-342900" algn="l">
              <a:lnSpc>
                <a:spcPct val="150000"/>
              </a:lnSpc>
              <a:buClr>
                <a:srgbClr val="EC7328"/>
              </a:buClr>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对于客户端而言，</a:t>
            </a:r>
            <a:r>
              <a:rPr lang="zh-CN" altLang="en-US" sz="2400" dirty="0">
                <a:solidFill>
                  <a:srgbClr val="EC7328"/>
                </a:solidFill>
                <a:latin typeface="微软雅黑" panose="020B0503020204020204" pitchFamily="34" charset="-122"/>
                <a:ea typeface="微软雅黑" panose="020B0503020204020204" pitchFamily="34" charset="-122"/>
              </a:rPr>
              <a:t>无须关心对象状态的转换以及对象所处的当前状态</a:t>
            </a:r>
            <a:r>
              <a:rPr lang="zh-CN" altLang="en-US" sz="2400" dirty="0">
                <a:latin typeface="微软雅黑" panose="020B0503020204020204" pitchFamily="34" charset="-122"/>
                <a:ea typeface="微软雅黑" panose="020B0503020204020204" pitchFamily="34" charset="-122"/>
              </a:rPr>
              <a:t>，无论对于何种状态的对象，客户端都可以一致</a:t>
            </a:r>
            <a:r>
              <a:rPr lang="zh-CN" altLang="en-US" sz="2400" dirty="0" smtClean="0">
                <a:latin typeface="微软雅黑" panose="020B0503020204020204" pitchFamily="34" charset="-122"/>
                <a:ea typeface="微软雅黑" panose="020B0503020204020204" pitchFamily="34" charset="-122"/>
              </a:rPr>
              <a:t>处理</a:t>
            </a:r>
            <a:endParaRPr lang="en-US" altLang="zh-CN" sz="2400"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797346"/>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 xmlns:a16="http://schemas.microsoft.com/office/drawing/2014/main" id="{EFA2B194-F505-4131-9568-59D0C6BDF9C7}"/>
              </a:ext>
            </a:extLst>
          </p:cNvPr>
          <p:cNvSpPr/>
          <p:nvPr/>
        </p:nvSpPr>
        <p:spPr>
          <a:xfrm>
            <a:off x="0" y="0"/>
            <a:ext cx="10004079" cy="631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p:cNvGrpSpPr/>
          <p:nvPr/>
        </p:nvGrpSpPr>
        <p:grpSpPr>
          <a:xfrm>
            <a:off x="-3401" y="5238"/>
            <a:ext cx="3779973" cy="626377"/>
            <a:chOff x="5652" y="5238"/>
            <a:chExt cx="3779973" cy="626377"/>
          </a:xfrm>
          <a:solidFill>
            <a:srgbClr val="EC7328"/>
          </a:solidFill>
        </p:grpSpPr>
        <p:sp>
          <p:nvSpPr>
            <p:cNvPr id="25" name="矩形 24"/>
            <p:cNvSpPr/>
            <p:nvPr/>
          </p:nvSpPr>
          <p:spPr>
            <a:xfrm>
              <a:off x="5652" y="6925"/>
              <a:ext cx="3186815" cy="6246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latin typeface="微软雅黑" panose="020B0503020204020204" pitchFamily="34" charset="-122"/>
                  <a:ea typeface="微软雅黑" panose="020B0503020204020204" pitchFamily="34" charset="-122"/>
                </a:rPr>
                <a:t>模式结构与分析</a:t>
              </a:r>
              <a:endParaRPr lang="zh-CN" altLang="en-US" sz="2200" b="1" dirty="0">
                <a:latin typeface="微软雅黑" panose="020B0503020204020204" pitchFamily="34" charset="-122"/>
                <a:ea typeface="微软雅黑" panose="020B0503020204020204" pitchFamily="34" charset="-122"/>
              </a:endParaRPr>
            </a:p>
          </p:txBody>
        </p:sp>
        <p:sp>
          <p:nvSpPr>
            <p:cNvPr id="26" name="等腰三角形 25"/>
            <p:cNvSpPr/>
            <p:nvPr/>
          </p:nvSpPr>
          <p:spPr>
            <a:xfrm rot="5400000">
              <a:off x="3175857" y="21847"/>
              <a:ext cx="626377" cy="593159"/>
            </a:xfrm>
            <a:prstGeom prst="triangle">
              <a:avLst>
                <a:gd name="adj" fmla="val 1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stretch>
            <a:fillRect/>
          </a:stretch>
        </p:blipFill>
        <p:spPr>
          <a:xfrm flipH="1">
            <a:off x="11244946" y="3638015"/>
            <a:ext cx="947054" cy="3219985"/>
          </a:xfrm>
          <a:prstGeom prst="rect">
            <a:avLst/>
          </a:prstGeom>
        </p:spPr>
      </p:pic>
      <p:sp>
        <p:nvSpPr>
          <p:cNvPr id="10" name="内容占位符 2">
            <a:extLst>
              <a:ext uri="{FF2B5EF4-FFF2-40B4-BE49-F238E27FC236}">
                <a16:creationId xmlns:a16="http://schemas.microsoft.com/office/drawing/2014/main" xmlns="" id="{023EF74F-C9E1-4C8F-BA0A-3B5CAD3674C7}"/>
              </a:ext>
            </a:extLst>
          </p:cNvPr>
          <p:cNvSpPr txBox="1">
            <a:spLocks/>
          </p:cNvSpPr>
          <p:nvPr/>
        </p:nvSpPr>
        <p:spPr>
          <a:xfrm>
            <a:off x="236079" y="900912"/>
            <a:ext cx="11144128" cy="5207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EC7328"/>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模式分析</a:t>
            </a:r>
            <a:endParaRPr lang="en-US" altLang="zh-CN"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sz="2400" b="1" dirty="0" smtClean="0">
              <a:latin typeface="微软雅黑" panose="020B0503020204020204" pitchFamily="34" charset="-122"/>
              <a:ea typeface="微软雅黑" panose="020B0503020204020204" pitchFamily="34" charset="-122"/>
            </a:endParaRPr>
          </a:p>
          <a:p>
            <a:pPr marL="800100" lvl="1" indent="-342900" algn="l">
              <a:lnSpc>
                <a:spcPct val="150000"/>
              </a:lnSpc>
              <a:buClr>
                <a:srgbClr val="EC7328"/>
              </a:buClr>
              <a:buFont typeface="Wingdings" panose="05000000000000000000" pitchFamily="2" charset="2"/>
              <a:buChar char="ü"/>
            </a:pPr>
            <a:endParaRPr lang="en-US" altLang="zh-CN" b="1" dirty="0" smtClean="0">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213" y="1883000"/>
            <a:ext cx="5562600"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88824"/>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5785</TotalTime>
  <Words>1201</Words>
  <Application>Microsoft Office PowerPoint</Application>
  <PresentationFormat>宽屏</PresentationFormat>
  <Paragraphs>182</Paragraphs>
  <Slides>21</Slides>
  <Notes>13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21</vt:i4>
      </vt:variant>
    </vt:vector>
  </HeadingPairs>
  <TitlesOfParts>
    <vt:vector size="34" baseType="lpstr">
      <vt:lpstr>等线</vt:lpstr>
      <vt:lpstr>等线 Light</vt:lpstr>
      <vt:lpstr>华文行楷</vt:lpstr>
      <vt:lpstr>华文中宋</vt:lpstr>
      <vt:lpstr>隶书</vt:lpstr>
      <vt:lpstr>宋体</vt:lpstr>
      <vt:lpstr>微软雅黑</vt:lpstr>
      <vt:lpstr>Arial</vt:lpstr>
      <vt:lpstr>Times New Roman</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Yun</dc:creator>
  <cp:lastModifiedBy>未定义</cp:lastModifiedBy>
  <cp:revision>591</cp:revision>
  <dcterms:created xsi:type="dcterms:W3CDTF">2018-05-21T14:26:42Z</dcterms:created>
  <dcterms:modified xsi:type="dcterms:W3CDTF">2018-11-21T16:52:50Z</dcterms:modified>
</cp:coreProperties>
</file>