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368" r:id="rId4"/>
    <p:sldId id="303" r:id="rId5"/>
    <p:sldId id="367" r:id="rId6"/>
    <p:sldId id="383" r:id="rId7"/>
    <p:sldId id="393" r:id="rId8"/>
    <p:sldId id="380" r:id="rId9"/>
    <p:sldId id="366" r:id="rId10"/>
    <p:sldId id="372" r:id="rId11"/>
    <p:sldId id="384" r:id="rId12"/>
    <p:sldId id="394" r:id="rId13"/>
    <p:sldId id="395" r:id="rId14"/>
    <p:sldId id="385" r:id="rId15"/>
    <p:sldId id="396" r:id="rId16"/>
    <p:sldId id="370" r:id="rId17"/>
    <p:sldId id="374" r:id="rId18"/>
    <p:sldId id="375" r:id="rId19"/>
    <p:sldId id="376" r:id="rId20"/>
    <p:sldId id="392" r:id="rId21"/>
    <p:sldId id="391" r:id="rId22"/>
    <p:sldId id="3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9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85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6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5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访问者模式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者类示例代码：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35247"/>
              </p:ext>
            </p:extLst>
          </p:nvPr>
        </p:nvGraphicFramePr>
        <p:xfrm>
          <a:off x="1249680" y="1992095"/>
          <a:ext cx="8839200" cy="3291840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ConcreteVisitor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Visitor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visit(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ConcreteElementA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elementA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ConcreteElementA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操作代码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visit(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ConcreteElementB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elementB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ConcreteElementB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操作代码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7389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抽象元素类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类示例代码：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86145"/>
              </p:ext>
            </p:extLst>
          </p:nvPr>
        </p:nvGraphicFramePr>
        <p:xfrm>
          <a:off x="1005839" y="2037080"/>
          <a:ext cx="9099839" cy="1036638"/>
        </p:xfrm>
        <a:graphic>
          <a:graphicData uri="http://schemas.openxmlformats.org/drawingml/2006/table">
            <a:tbl>
              <a:tblPr/>
              <a:tblGrid>
                <a:gridCol w="9099839"/>
              </a:tblGrid>
              <a:tr h="1036638">
                <a:tc>
                  <a:txBody>
                    <a:bodyPr/>
                    <a:lstStyle/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interface Element {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accept(Visitor visitor);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2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01591"/>
              </p:ext>
            </p:extLst>
          </p:nvPr>
        </p:nvGraphicFramePr>
        <p:xfrm>
          <a:off x="995680" y="3759200"/>
          <a:ext cx="9144000" cy="301752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042160">
                <a:tc>
                  <a:txBody>
                    <a:bodyPr/>
                    <a:lstStyle/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ConcreteElementA</a:t>
                      </a: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Element {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accept(Visitor visitor) {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2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visitor.visit</a:t>
                      </a:r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(this);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operationA</a:t>
                      </a: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业务方法</a:t>
                      </a:r>
                      <a:endParaRPr lang="en-US" altLang="zh-CN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2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217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对象结构示例代码：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2490"/>
              </p:ext>
            </p:extLst>
          </p:nvPr>
        </p:nvGraphicFramePr>
        <p:xfrm>
          <a:off x="1066799" y="152400"/>
          <a:ext cx="9394479" cy="6583363"/>
        </p:xfrm>
        <a:graphic>
          <a:graphicData uri="http://schemas.openxmlformats.org/drawingml/2006/table">
            <a:tbl>
              <a:tblPr/>
              <a:tblGrid>
                <a:gridCol w="9394479"/>
              </a:tblGrid>
              <a:tr h="658336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java.util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ObjectStructure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&lt;Element&gt; list = new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&lt;Element&gt;();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定义一个集合用于存储元素对象</a:t>
                      </a:r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接受访问者的访问操作</a:t>
                      </a:r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accept(Visitor visitor)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Iterator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list.iterator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while(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i.hasNext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((Element)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i.next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()).accept(visitor);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遍历访问集合中的每一个元素</a:t>
                      </a:r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(Element element)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list.add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(element);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removeElement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(Element element)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list.remove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(element);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双重分派机制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具体元素类的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accept(Visitor visitor)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子类对象作为其参数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在具体元素类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accept(Visitor visitor)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方法内部调用传入的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visit()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ConcreteElementA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将当前具体元素类对象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visitor.visit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visit()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，在其中还可以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调用具体元素对象的业务方法</a:t>
            </a:r>
            <a:endParaRPr lang="en-US" altLang="zh-CN" sz="2400" b="1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036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客在超市中将选择的商品，如苹果、图书等放在购物车中，然后到收银员处付款。在购物过程中，顾客需要对这些商品进行访问，以便确认这些商品的质量，之后收银员计算价格时也需要访问购物车内顾客所选择的商品。此时，购物车作为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ObjectStructure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结构）用于存储各种类型的商品，而顾客和收银员作为访问这些商品的访问者，他们需要对商品进行检查和计价。不同类型的商品其访问形式也可能不同，如苹果需要过秤之后再计价，而图书不需要。使用访问者模式来设计该购物过程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54" y="1105218"/>
            <a:ext cx="794385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新的访问操作很方便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将有关元素对象的访问行为集中到一个访问者对象中，而不是分散在一个个的元素类中，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类的职责更加清晰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让用户能够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在不修改现有元素类层次结构的情况下，定义作用于该层次结构的操作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Clr>
                <a:srgbClr val="EC7328"/>
              </a:buClr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增加新的元素类很困难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破坏了对象的封装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使用访问者模式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个对象结构包含多个类型的对象，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希望对这些对象实施一些依赖其具体类型的操作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对一个对象结构中的对象进行很多不同的且不相关的操作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让这些操作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“污染”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这些对象的类，也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不希望在增加新操作时修改这些类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对象结构中对象对应的类很少改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变，但经常需要在此对象结构上定义新的操作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处方单处理示意图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03" y="1925977"/>
            <a:ext cx="6057899" cy="474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847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药品信息的集合，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包含一种或多种不同类型的药品信息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不同类型的工作人员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（例如划价人员和药房工作人员）在操作同一个药品信息集合时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将提供不同的处理方式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增加新类型的工作人员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来操作处方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软件开发：</a:t>
            </a:r>
          </a:p>
          <a:p>
            <a:pPr lvl="3" algn="l">
              <a:lnSpc>
                <a:spcPct val="150000"/>
              </a:lnSpc>
              <a:buClr>
                <a:srgbClr val="EC7328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处方单     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3" algn="l">
              <a:lnSpc>
                <a:spcPct val="150000"/>
              </a:lnSpc>
              <a:buClr>
                <a:srgbClr val="EC7328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药品信息                    元素</a:t>
            </a:r>
          </a:p>
          <a:p>
            <a:pPr lvl="3" algn="l">
              <a:lnSpc>
                <a:spcPct val="150000"/>
              </a:lnSpc>
              <a:buClr>
                <a:srgbClr val="EC7328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工作人员                    访问者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2828375" y="4866829"/>
            <a:ext cx="1675258" cy="209372"/>
          </a:xfrm>
          <a:prstGeom prst="leftRightArrow">
            <a:avLst/>
          </a:prstGeom>
          <a:solidFill>
            <a:srgbClr val="47B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956035" y="5422306"/>
            <a:ext cx="1675258" cy="209372"/>
          </a:xfrm>
          <a:prstGeom prst="leftRightArrow">
            <a:avLst/>
          </a:prstGeom>
          <a:solidFill>
            <a:srgbClr val="47B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2956035" y="6004989"/>
            <a:ext cx="1675258" cy="209372"/>
          </a:xfrm>
          <a:prstGeom prst="leftRightArrow">
            <a:avLst/>
          </a:prstGeom>
          <a:solidFill>
            <a:srgbClr val="47B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84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对象结构中存储了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多种不同类型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的对象信息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对同一对象结构中的元素的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操作方式并不唯一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提供多种不同的处理方式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还有可能需要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增加新的处理方式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以不同的方式操作复杂对象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访问者模式</a:t>
            </a:r>
            <a:endParaRPr lang="en-US" altLang="zh-CN" sz="2400" dirty="0" smtClean="0">
              <a:solidFill>
                <a:srgbClr val="47B3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593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(Visitor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：表示一个作用于某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中的各元素的操作，它使我们可以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在不改变各元素的类的前提下定义作用于这些元素的新操作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者模式是一种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对象行为型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43" y="315807"/>
            <a:ext cx="8305800" cy="63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（抽象访问者）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ConcreteVisitor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（具体访问者）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（抽象元素）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（具体元素）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ObjectStructure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（对象结构）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操作存储不同类型元素的对象结构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提供了一种解决方案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可以对不同类型的元素施加不同的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抽象访问者类示例代码：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89806"/>
              </p:ext>
            </p:extLst>
          </p:nvPr>
        </p:nvGraphicFramePr>
        <p:xfrm>
          <a:off x="1198880" y="3307080"/>
          <a:ext cx="8656320" cy="2926080"/>
        </p:xfrm>
        <a:graphic>
          <a:graphicData uri="http://schemas.openxmlformats.org/drawingml/2006/table">
            <a:tbl>
              <a:tblPr/>
              <a:tblGrid>
                <a:gridCol w="8656320"/>
              </a:tblGrid>
              <a:tr h="2575560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Visitor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abstract void visit(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ConcreteElementA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elementA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abstract void visit(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ConcreteElementB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elementB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visit(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ConcreteElementC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elementC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ConcreteElementC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操作代码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1002</Words>
  <Application>Microsoft Office PowerPoint</Application>
  <PresentationFormat>宽屏</PresentationFormat>
  <Paragraphs>171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614</cp:revision>
  <dcterms:created xsi:type="dcterms:W3CDTF">2018-05-21T14:26:42Z</dcterms:created>
  <dcterms:modified xsi:type="dcterms:W3CDTF">2018-11-20T14:45:14Z</dcterms:modified>
</cp:coreProperties>
</file>