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4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370" r:id="rId21"/>
    <p:sldId id="374" r:id="rId22"/>
    <p:sldId id="375" r:id="rId23"/>
    <p:sldId id="376" r:id="rId24"/>
    <p:sldId id="392" r:id="rId25"/>
    <p:sldId id="391" r:id="rId26"/>
    <p:sldId id="3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5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12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0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0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87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86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28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09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20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单例模式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饿汉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(Eager Singleton)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05917"/>
              </p:ext>
            </p:extLst>
          </p:nvPr>
        </p:nvGraphicFramePr>
        <p:xfrm>
          <a:off x="1259080" y="2377937"/>
          <a:ext cx="9312067" cy="2468563"/>
        </p:xfrm>
        <a:graphic>
          <a:graphicData uri="http://schemas.openxmlformats.org/drawingml/2006/table">
            <a:tbl>
              <a:tblPr/>
              <a:tblGrid>
                <a:gridCol w="9312067"/>
              </a:tblGrid>
              <a:tr h="24685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800">
                          <a:solidFill>
                            <a:srgbClr val="080808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>
                          <a:solidFill>
                            <a:srgbClr val="333333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EagerSingleton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{ 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private static final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EagerSingleton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instance = new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EagerSingleton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(); 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EagerSingleton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 { } 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public static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EagerSingleton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() {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    return instance; 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}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1860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懒汉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式单例类与双重检查锁定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懒汉式单例类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(Lazy Singleton)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13" y="2781122"/>
            <a:ext cx="64008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250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懒汉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式单例类与双重检查锁定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2920"/>
              </p:ext>
            </p:extLst>
          </p:nvPr>
        </p:nvGraphicFramePr>
        <p:xfrm>
          <a:off x="1823103" y="2561602"/>
          <a:ext cx="79248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 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static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instance = null;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} 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(instance == null) {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0327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= new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47B3B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instance;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标注 12"/>
          <p:cNvSpPr/>
          <p:nvPr/>
        </p:nvSpPr>
        <p:spPr>
          <a:xfrm>
            <a:off x="5785503" y="5196852"/>
            <a:ext cx="2695575" cy="688975"/>
          </a:xfrm>
          <a:prstGeom prst="cloudCallout">
            <a:avLst>
              <a:gd name="adj1" fmla="val -37212"/>
              <a:gd name="adj2" fmla="val -778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EC7328"/>
                </a:solidFill>
              </a:rPr>
              <a:t>需要较长时间</a:t>
            </a:r>
          </a:p>
        </p:txBody>
      </p:sp>
      <p:sp>
        <p:nvSpPr>
          <p:cNvPr id="14" name="右箭头 13"/>
          <p:cNvSpPr/>
          <p:nvPr/>
        </p:nvSpPr>
        <p:spPr>
          <a:xfrm rot="7830230">
            <a:off x="6757211" y="3343341"/>
            <a:ext cx="1658490" cy="381000"/>
          </a:xfrm>
          <a:prstGeom prst="rightArrow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46350" y="1829682"/>
            <a:ext cx="3810000" cy="1219200"/>
          </a:xfrm>
          <a:prstGeom prst="rect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多个线程同时访问将导致创建多个单例对象！怎么办？</a:t>
            </a:r>
          </a:p>
        </p:txBody>
      </p:sp>
    </p:spTree>
    <p:extLst>
      <p:ext uri="{BB962C8B-B14F-4D97-AF65-F5344CB8AC3E}">
        <p14:creationId xmlns:p14="http://schemas.microsoft.com/office/powerpoint/2010/main" val="22030173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懒汉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式单例类与双重检查锁定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93553"/>
              </p:ext>
            </p:extLst>
          </p:nvPr>
        </p:nvGraphicFramePr>
        <p:xfrm>
          <a:off x="1729099" y="2612877"/>
          <a:ext cx="79248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 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static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instance = null;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} 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47B3B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synchronized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 static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(instance == null) {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0327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= new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35305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instance; 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740495" y="1955036"/>
            <a:ext cx="3810000" cy="685800"/>
          </a:xfrm>
          <a:prstGeom prst="rect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锁方法</a:t>
            </a:r>
          </a:p>
        </p:txBody>
      </p:sp>
      <p:sp>
        <p:nvSpPr>
          <p:cNvPr id="17" name="右箭头 16"/>
          <p:cNvSpPr/>
          <p:nvPr/>
        </p:nvSpPr>
        <p:spPr>
          <a:xfrm rot="7830230">
            <a:off x="6587647" y="3195573"/>
            <a:ext cx="2103778" cy="381000"/>
          </a:xfrm>
          <a:prstGeom prst="rightArrow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315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懒汉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式单例类与双重检查锁定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94762"/>
              </p:ext>
            </p:extLst>
          </p:nvPr>
        </p:nvGraphicFramePr>
        <p:xfrm>
          <a:off x="1951290" y="2903433"/>
          <a:ext cx="7924800" cy="3048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48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</a:t>
                      </a:r>
                      <a:r>
                        <a:rPr lang="en-US" sz="20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if (instance == null)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synchronized (</a:t>
                      </a:r>
                      <a:r>
                        <a:rPr lang="en-US" sz="2000" b="1" kern="100" cap="none" spc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LazySingleton.class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instance = new </a:t>
                      </a:r>
                      <a:r>
                        <a:rPr lang="en-US" sz="2000" b="1" kern="100" cap="none" spc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instance;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796755" y="1686204"/>
            <a:ext cx="3810000" cy="685800"/>
          </a:xfrm>
          <a:prstGeom prst="rect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锁代码段</a:t>
            </a:r>
          </a:p>
        </p:txBody>
      </p:sp>
      <p:sp>
        <p:nvSpPr>
          <p:cNvPr id="13" name="右箭头 12"/>
          <p:cNvSpPr/>
          <p:nvPr/>
        </p:nvSpPr>
        <p:spPr>
          <a:xfrm rot="7830230">
            <a:off x="6438352" y="2789674"/>
            <a:ext cx="2078997" cy="381000"/>
          </a:xfrm>
          <a:prstGeom prst="rightArrow">
            <a:avLst/>
          </a:prstGeom>
          <a:solidFill>
            <a:srgbClr val="EC7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617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懒汉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式单例类与双重检查锁定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50408"/>
              </p:ext>
            </p:extLst>
          </p:nvPr>
        </p:nvGraphicFramePr>
        <p:xfrm>
          <a:off x="3037318" y="1966705"/>
          <a:ext cx="7924800" cy="47287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4800"/>
              </a:tblGrid>
              <a:tr h="4728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instance = null;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public static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第一重判断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(instance == null)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锁定代码块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synchronized (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LazySingleton.class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第二重判断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if (instance == null)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instance = new </a:t>
                      </a:r>
                      <a:r>
                        <a:rPr lang="en-US" sz="1600" b="1" kern="100" cap="none" spc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LazySingleton</a:t>
                      </a:r>
                      <a:r>
                        <a:rPr 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</a:t>
                      </a:r>
                      <a:r>
                        <a:rPr lang="zh-CN" altLang="en-US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创建单例实例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CN" sz="16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instance;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5"/>
          <p:cNvGrpSpPr>
            <a:grpSpLocks/>
          </p:cNvGrpSpPr>
          <p:nvPr/>
        </p:nvGrpSpPr>
        <p:grpSpPr bwMode="auto">
          <a:xfrm>
            <a:off x="8295118" y="1286334"/>
            <a:ext cx="3810000" cy="2800053"/>
            <a:chOff x="5181600" y="2295347"/>
            <a:chExt cx="3810000" cy="2799542"/>
          </a:xfrm>
        </p:grpSpPr>
        <p:sp>
          <p:nvSpPr>
            <p:cNvPr id="16" name="矩形 15"/>
            <p:cNvSpPr/>
            <p:nvPr/>
          </p:nvSpPr>
          <p:spPr>
            <a:xfrm>
              <a:off x="5181600" y="2295347"/>
              <a:ext cx="3810000" cy="990548"/>
            </a:xfrm>
            <a:prstGeom prst="rect">
              <a:avLst/>
            </a:prstGeom>
            <a:solidFill>
              <a:srgbClr val="EC7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/>
                <a:t>Double-Check Locking</a:t>
              </a:r>
            </a:p>
            <a:p>
              <a:pPr algn="ctr">
                <a:defRPr/>
              </a:pPr>
              <a:r>
                <a:rPr lang="zh-CN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FFFF"/>
                  </a:solidFill>
                </a:rPr>
                <a:t>双重检查锁定</a:t>
              </a:r>
              <a:endParaRPr lang="zh-CN" altLang="en-US" sz="24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7830230">
              <a:off x="4370986" y="3769190"/>
              <a:ext cx="2270399" cy="381000"/>
            </a:xfrm>
            <a:prstGeom prst="rightArrow">
              <a:avLst/>
            </a:prstGeom>
            <a:solidFill>
              <a:srgbClr val="EC7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363072" y="3455049"/>
            <a:ext cx="7010400" cy="2417432"/>
          </a:xfrm>
          <a:prstGeom prst="rect">
            <a:avLst/>
          </a:prstGeom>
          <a:noFill/>
          <a:ln w="12700">
            <a:solidFill>
              <a:srgbClr val="EC73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EC7328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038059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饿汉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式单例类与懒汉式单例类的比较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饿汉式单例类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：无须考虑多个线程同时访问的问题；调用速度和反应时间优于懒汉式单例；资源利用效率不及懒汉式单例；系统加载时间可能会比较长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懒汉式单例类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：实现了延迟加载；必须处理好多个线程同时访问的问题；需通过双重检查锁定等机制进行控制，将导致系统性能受到一定影响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8159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使用静态内部类实现单例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语言中最好的实现方式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 on Demand Holder (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IoDH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使用静态内部类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(static inner class)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73819"/>
              </p:ext>
            </p:extLst>
          </p:nvPr>
        </p:nvGraphicFramePr>
        <p:xfrm>
          <a:off x="1573895" y="335280"/>
          <a:ext cx="8575945" cy="6400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7594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//Initialization on Demand Holder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{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Singleton() {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2000" b="0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静态内部类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class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HolderClass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static Singleton instance = new Singleton();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Singleton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</a:t>
                      </a:r>
                      <a:r>
                        <a:rPr lang="en-US" sz="2000" b="1" kern="100" cap="none" spc="0" dirty="0" err="1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HolderClass.instance</a:t>
                      </a:r>
                      <a:r>
                        <a:rPr lang="en-US" sz="2000" b="1" kern="100" cap="none" spc="0" dirty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cap="none" spc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00" cap="none" spc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1" kern="100" cap="none" spc="0" dirty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void main(String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 {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s2; 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 =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Singleton.getInstance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 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0" kern="10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Singleton.getInstance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b="0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(s1</a:t>
                      </a: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==s2);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0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sz="2000" b="0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969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打印池：实例说明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在操作系统中，打印池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(Print Spooler)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管理打印任务的应用程序，通过打印池用户可以删除、中止或者改变打印任务的优先级，在一个系统中只允许运行一个打印池对象，如果重复创建打印池则抛出异常。现使用单例模式来模拟实现打印池的设计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打印池：参考类图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04" y="2049493"/>
            <a:ext cx="5832400" cy="423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对唯一实例的受控访问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节约系统资源，提高系统的性能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允许可变数目的实例（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多例类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413" y="3616136"/>
            <a:ext cx="2286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73613" y="3668332"/>
            <a:ext cx="6858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86950" y="3897171"/>
            <a:ext cx="6858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00288" y="3638015"/>
            <a:ext cx="6858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6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63" y="3566332"/>
            <a:ext cx="3651235" cy="203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扩展困难（缺少抽象层）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单例类的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职责过重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由于自动垃圾回收机制，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可能会导致共享的单例对象的状态丢失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使用单例模式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只需要一个实例对象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，或者因为资源消耗太大而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只允许创建一个对象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客户调用类的单个实例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只允许使用一个公共访问点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，除了该公共访问点，不能通过其他途径访问该实例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6" y="1513318"/>
            <a:ext cx="44958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928857" y="2791092"/>
            <a:ext cx="2497137" cy="400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任务管理器</a:t>
            </a:r>
            <a:endParaRPr lang="zh-CN" altLang="en-US" sz="20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6575079" y="3724624"/>
            <a:ext cx="3429000" cy="830997"/>
          </a:xfrm>
          <a:prstGeom prst="rect">
            <a:avLst/>
          </a:prstGeom>
          <a:solidFill>
            <a:srgbClr val="EC732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charset="0"/>
              </a:rPr>
              <a:t>在正常情况下只能打开唯一一个任务管理器！</a:t>
            </a:r>
          </a:p>
        </p:txBody>
      </p:sp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如何确保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个类只有一个实例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并且这个实例易于被访问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让类自身负责创建和保存它的唯一实例，并保证不能创建其他实例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，并且提供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一个访问该实例的方法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992" y="3647416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7200" b="1" dirty="0">
                <a:solidFill>
                  <a:srgbClr val="EC732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单例模式</a:t>
            </a: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(Singleton Pattern)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某一个类只有一个实例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自行实例化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向整个系统提供这个实例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，这个类称为单例类，它提供全局访问的方法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单例模式的要点有三个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类只能有一个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自行创建这个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自行向整个系统提供这个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例模式是一种对象创建型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80" y="1704440"/>
            <a:ext cx="6615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3276242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单例模式的实现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私有构造函数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静态私有成员变量（自身类型）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静态公有的工厂方法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32787"/>
              </p:ext>
            </p:extLst>
          </p:nvPr>
        </p:nvGraphicFramePr>
        <p:xfrm>
          <a:off x="3708205" y="1291055"/>
          <a:ext cx="8001000" cy="469392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733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class Singleton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private static Singleton instance=null;  //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静态私有成员变量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//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私有构造函数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C7328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 Singleton() {	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//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静态公有工厂方法，返回唯一实例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static Singleton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getInstance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C732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if(instance==null)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    instance=new Singleton();	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return instance;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饿汉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式单例类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(Eager Singleton)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13" y="2474377"/>
            <a:ext cx="69342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9258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1024</Words>
  <Application>Microsoft Office PowerPoint</Application>
  <PresentationFormat>宽屏</PresentationFormat>
  <Paragraphs>235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华文行楷</vt:lpstr>
      <vt:lpstr>华文中宋</vt:lpstr>
      <vt:lpstr>隶书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592</cp:revision>
  <dcterms:created xsi:type="dcterms:W3CDTF">2018-05-21T14:26:42Z</dcterms:created>
  <dcterms:modified xsi:type="dcterms:W3CDTF">2018-11-23T01:38:57Z</dcterms:modified>
</cp:coreProperties>
</file>