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58" r:id="rId3"/>
    <p:sldId id="257" r:id="rId4"/>
    <p:sldId id="275" r:id="rId5"/>
    <p:sldId id="259" r:id="rId6"/>
    <p:sldId id="260" r:id="rId7"/>
    <p:sldId id="261" r:id="rId8"/>
    <p:sldId id="262" r:id="rId9"/>
    <p:sldId id="271" r:id="rId10"/>
    <p:sldId id="273" r:id="rId11"/>
    <p:sldId id="264" r:id="rId12"/>
    <p:sldId id="267" r:id="rId13"/>
    <p:sldId id="268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E615-FA4D-4DBD-ACAD-CD210BA2864A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CC20-47EC-435E-ACE6-ED279473A4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667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E615-FA4D-4DBD-ACAD-CD210BA2864A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CC20-47EC-435E-ACE6-ED279473A4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79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E615-FA4D-4DBD-ACAD-CD210BA2864A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CC20-47EC-435E-ACE6-ED279473A4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184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E615-FA4D-4DBD-ACAD-CD210BA2864A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CC20-47EC-435E-ACE6-ED279473A4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457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E615-FA4D-4DBD-ACAD-CD210BA2864A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CC20-47EC-435E-ACE6-ED279473A4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546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E615-FA4D-4DBD-ACAD-CD210BA2864A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CC20-47EC-435E-ACE6-ED279473A4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5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E615-FA4D-4DBD-ACAD-CD210BA2864A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CC20-47EC-435E-ACE6-ED279473A4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380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E615-FA4D-4DBD-ACAD-CD210BA2864A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CC20-47EC-435E-ACE6-ED279473A4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406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E615-FA4D-4DBD-ACAD-CD210BA2864A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CC20-47EC-435E-ACE6-ED279473A4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16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E615-FA4D-4DBD-ACAD-CD210BA2864A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CC20-47EC-435E-ACE6-ED279473A4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128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E615-FA4D-4DBD-ACAD-CD210BA2864A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CC20-47EC-435E-ACE6-ED279473A4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381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7E615-FA4D-4DBD-ACAD-CD210BA2864A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ECC20-47EC-435E-ACE6-ED279473A4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67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04DC2A-116D-F744-0DDD-2BD388C31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 fontScale="90000"/>
          </a:bodyPr>
          <a:lstStyle/>
          <a:p>
            <a:r>
              <a:rPr lang="es-MX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s-MX" sz="5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brief</a:t>
            </a:r>
            <a:r>
              <a:rPr lang="es-MX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MX" sz="5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r>
              <a:rPr lang="es-MX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</a:t>
            </a:r>
            <a:r>
              <a:rPr lang="es-MX" sz="5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Functional</a:t>
            </a:r>
            <a:r>
              <a:rPr lang="es-MX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</a:t>
            </a:r>
            <a:r>
              <a:rPr lang="es-MX" sz="5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Analysis</a:t>
            </a:r>
            <a:endParaRPr lang="es-MX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BE61332-C74C-04C1-63CF-C7068AE6E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 lnSpcReduction="10000"/>
          </a:bodyPr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Gabriel Graciano Herrera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Mentor: Lucia Tabacu</a:t>
            </a:r>
          </a:p>
        </p:txBody>
      </p:sp>
    </p:spTree>
    <p:extLst>
      <p:ext uri="{BB962C8B-B14F-4D97-AF65-F5344CB8AC3E}">
        <p14:creationId xmlns:p14="http://schemas.microsoft.com/office/powerpoint/2010/main" val="4249956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7DD662D-73C3-AD0B-6E76-E9FE3264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084" y="685800"/>
            <a:ext cx="9670982" cy="761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Basis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D75F5D75-461A-1BD0-233D-D317F9A5B1CF}"/>
                  </a:ext>
                </a:extLst>
              </p:cNvPr>
              <p:cNvSpPr txBox="1"/>
              <p:nvPr/>
            </p:nvSpPr>
            <p:spPr>
              <a:xfrm>
                <a:off x="1074198" y="1518082"/>
                <a:ext cx="1012942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MX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Basis </a:t>
                </a:r>
                <a:r>
                  <a:rPr kumimoji="0" lang="es-MX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expansion</a:t>
                </a:r>
                <a:r>
                  <a:rPr kumimoji="0" lang="es-MX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:r>
                  <a:rPr kumimoji="0" lang="es-MX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allow</a:t>
                </a:r>
                <a:r>
                  <a:rPr lang="es-MX" sz="2800" dirty="0">
                    <a:solidFill>
                      <a:prstClr val="black"/>
                    </a:solidFill>
                    <a:latin typeface="Calibri" panose="020F0502020204030204"/>
                  </a:rPr>
                  <a:t>s to build a </a:t>
                </a:r>
                <a:r>
                  <a:rPr lang="es-MX" sz="2800" dirty="0" err="1">
                    <a:solidFill>
                      <a:prstClr val="black"/>
                    </a:solidFill>
                    <a:latin typeface="Calibri" panose="020F0502020204030204"/>
                  </a:rPr>
                  <a:t>smooth</a:t>
                </a:r>
                <a:r>
                  <a:rPr lang="es-MX" sz="28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s-MX" sz="2800" dirty="0" err="1">
                    <a:solidFill>
                      <a:prstClr val="black"/>
                    </a:solidFill>
                    <a:latin typeface="Calibri" panose="020F0502020204030204"/>
                  </a:rPr>
                  <a:t>function</a:t>
                </a:r>
                <a:r>
                  <a:rPr lang="es-MX" sz="28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a:rPr lang="es-MX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s-MX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kumimoji="0" lang="es-MX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as a linear</a:t>
                </a:r>
                <a:r>
                  <a:rPr kumimoji="0" lang="es-MX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:r>
                  <a:rPr kumimoji="0" lang="es-MX" sz="2800" b="0" i="0" u="none" strike="noStrike" kern="1200" cap="none" spc="0" normalizeH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combination</a:t>
                </a:r>
                <a:r>
                  <a:rPr kumimoji="0" lang="es-MX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:r>
                  <a:rPr kumimoji="0" lang="es-MX" sz="2800" b="0" i="0" u="none" strike="noStrike" kern="1200" cap="none" spc="0" normalizeH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of</a:t>
                </a:r>
                <a:r>
                  <a:rPr kumimoji="0" lang="es-MX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basis </a:t>
                </a:r>
                <a:r>
                  <a:rPr kumimoji="0" lang="es-MX" sz="2800" b="0" i="0" u="none" strike="noStrike" kern="1200" cap="none" spc="0" normalizeH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functions</a:t>
                </a:r>
                <a:endParaRPr lang="es-MX" sz="28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285750" marR="0" lvl="0" indent="-2857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MX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The</a:t>
                </a:r>
                <a:r>
                  <a:rPr kumimoji="0" lang="es-MX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basis </a:t>
                </a:r>
                <a:r>
                  <a:rPr kumimoji="0" lang="es-MX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functions</a:t>
                </a:r>
                <a:r>
                  <a:rPr kumimoji="0" lang="es-MX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:r>
                  <a:rPr kumimoji="0" lang="es-MX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is</a:t>
                </a:r>
                <a:r>
                  <a:rPr kumimoji="0" lang="es-MX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a </a:t>
                </a:r>
                <a:r>
                  <a:rPr kumimoji="0" lang="es-MX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system</a:t>
                </a:r>
                <a:r>
                  <a:rPr kumimoji="0" lang="es-MX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:r>
                  <a:rPr kumimoji="0" lang="es-MX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of</a:t>
                </a:r>
                <a:r>
                  <a:rPr kumimoji="0" lang="es-MX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:r>
                  <a:rPr kumimoji="0" lang="es-MX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functions</a:t>
                </a:r>
                <a:r>
                  <a:rPr kumimoji="0" lang="es-MX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MX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kumimoji="0" lang="es-MX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s-MX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s-MX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kumimoji="0" lang="es-MX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0" lang="es-MX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0" lang="es-MX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kumimoji="0" lang="es-MX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that are </a:t>
                </a:r>
                <a:r>
                  <a:rPr kumimoji="0" lang="es-MX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independet</a:t>
                </a:r>
                <a:endParaRPr kumimoji="0" lang="es-MX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285750" marR="0" lvl="0" indent="-2857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MX" sz="2800" dirty="0" err="1">
                    <a:solidFill>
                      <a:prstClr val="black"/>
                    </a:solidFill>
                    <a:latin typeface="Calibri" panose="020F0502020204030204"/>
                  </a:rPr>
                  <a:t>The</a:t>
                </a:r>
                <a:r>
                  <a:rPr lang="es-MX" sz="2800" dirty="0">
                    <a:solidFill>
                      <a:prstClr val="black"/>
                    </a:solidFill>
                    <a:latin typeface="Calibri" panose="020F0502020204030204"/>
                  </a:rPr>
                  <a:t> infinite dimensional </a:t>
                </a:r>
                <a:r>
                  <a:rPr lang="es-MX" sz="2800" dirty="0" err="1">
                    <a:solidFill>
                      <a:prstClr val="black"/>
                    </a:solidFill>
                    <a:latin typeface="Calibri" panose="020F0502020204030204"/>
                  </a:rPr>
                  <a:t>process</a:t>
                </a:r>
                <a:r>
                  <a:rPr lang="es-MX" sz="28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s-MX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kumimoji="0" lang="es-MX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s-MX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kumimoji="0" lang="es-MX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can be </a:t>
                </a:r>
                <a:r>
                  <a:rPr kumimoji="0" lang="es-MX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expressed</a:t>
                </a:r>
                <a:r>
                  <a:rPr kumimoji="0" lang="es-MX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as a finite </a:t>
                </a:r>
                <a:r>
                  <a:rPr kumimoji="0" lang="es-MX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function</a:t>
                </a:r>
                <a:r>
                  <a:rPr kumimoji="0" lang="es-MX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in</a:t>
                </a:r>
                <a:r>
                  <a:rPr kumimoji="0" lang="es-MX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terms </a:t>
                </a:r>
                <a:r>
                  <a:rPr kumimoji="0" lang="es-MX" sz="2800" b="0" i="0" u="none" strike="noStrike" kern="1200" cap="none" spc="0" normalizeH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of</a:t>
                </a:r>
                <a:r>
                  <a:rPr kumimoji="0" lang="es-MX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MX" sz="2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s-MX" sz="2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kumimoji="0" lang="es-MX" sz="2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s-MX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and </a:t>
                </a:r>
                <a:r>
                  <a:rPr kumimoji="0" lang="es-MX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the</a:t>
                </a:r>
                <a:r>
                  <a:rPr kumimoji="0" lang="es-MX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:r>
                  <a:rPr kumimoji="0" lang="es-MX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scalar</a:t>
                </a:r>
                <a:r>
                  <a:rPr kumimoji="0" lang="es-MX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vector </a:t>
                </a:r>
                <a14:m>
                  <m:oMath xmlns:m="http://schemas.openxmlformats.org/officeDocument/2006/math">
                    <m:r>
                      <a:rPr kumimoji="0" lang="es-MX" sz="28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0" lang="es-MX" sz="28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0" lang="es-MX" sz="2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es-MX" sz="28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s-MX" sz="2800" b="0" i="1" u="none" strike="noStrike" kern="1200" cap="none" spc="0" normalizeH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s-MX" sz="2800" b="0" i="1" u="none" strike="noStrike" kern="1200" cap="none" spc="0" normalizeH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s-MX" sz="2800" b="0" i="1" u="none" strike="noStrike" kern="1200" cap="none" spc="0" normalizeH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s-MX" sz="28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kumimoji="0" lang="es-MX" sz="2800" b="0" i="1" u="none" strike="noStrike" kern="1200" cap="none" spc="0" normalizeH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s-MX" sz="2800" b="0" i="1" u="none" strike="noStrike" kern="1200" cap="none" spc="0" normalizeH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s-MX" sz="2800" b="0" i="1" u="none" strike="noStrike" kern="1200" cap="none" spc="0" normalizeH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0" lang="es-MX" sz="2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kumimoji="0" lang="es-MX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D75F5D75-461A-1BD0-233D-D317F9A5B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98" y="1518082"/>
                <a:ext cx="10129421" cy="2677656"/>
              </a:xfrm>
              <a:prstGeom prst="rect">
                <a:avLst/>
              </a:prstGeom>
              <a:blipFill>
                <a:blip r:embed="rId2"/>
                <a:stretch>
                  <a:fillRect l="-1083" t="-2050" b="-569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75B871C-C8CF-46A4-8A51-26D67A5497CA}"/>
                  </a:ext>
                </a:extLst>
              </p:cNvPr>
              <p:cNvSpPr txBox="1"/>
              <p:nvPr/>
            </p:nvSpPr>
            <p:spPr>
              <a:xfrm>
                <a:off x="2840856" y="4794535"/>
                <a:ext cx="2071898" cy="778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75B871C-C8CF-46A4-8A51-26D67A549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56" y="4794535"/>
                <a:ext cx="2071898" cy="778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7A13139-C0E2-78B4-5041-4C1960D4FC6F}"/>
                  </a:ext>
                </a:extLst>
              </p:cNvPr>
              <p:cNvSpPr txBox="1"/>
              <p:nvPr/>
            </p:nvSpPr>
            <p:spPr>
              <a:xfrm>
                <a:off x="6744541" y="4721740"/>
                <a:ext cx="2920158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7A13139-C0E2-78B4-5041-4C1960D4F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541" y="4721740"/>
                <a:ext cx="2920158" cy="778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BE83037C-CED0-1F61-B1D7-5C02478AE662}"/>
              </a:ext>
            </a:extLst>
          </p:cNvPr>
          <p:cNvSpPr txBox="1"/>
          <p:nvPr/>
        </p:nvSpPr>
        <p:spPr>
          <a:xfrm flipH="1">
            <a:off x="1750898" y="4353972"/>
            <a:ext cx="425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Single </a:t>
            </a:r>
            <a:r>
              <a:rPr lang="es-MX" b="1" dirty="0" err="1"/>
              <a:t>Sample</a:t>
            </a:r>
            <a:endParaRPr lang="es-MX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983373-5E14-D8CE-7CA1-E8868B529FBA}"/>
              </a:ext>
            </a:extLst>
          </p:cNvPr>
          <p:cNvSpPr txBox="1"/>
          <p:nvPr/>
        </p:nvSpPr>
        <p:spPr>
          <a:xfrm flipH="1">
            <a:off x="6078713" y="4346868"/>
            <a:ext cx="425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More </a:t>
            </a:r>
            <a:r>
              <a:rPr lang="es-MX" b="1" dirty="0" err="1"/>
              <a:t>than</a:t>
            </a:r>
            <a:r>
              <a:rPr lang="es-MX" b="1" dirty="0"/>
              <a:t> one </a:t>
            </a:r>
            <a:r>
              <a:rPr lang="es-MX" b="1" dirty="0" err="1"/>
              <a:t>samples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4291980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85A354F7-ECD3-6949-53E5-27D566C7D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789" y="1066800"/>
            <a:ext cx="8961698" cy="4219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DFBA287-A92F-D7AF-2AF1-7533DD9BC063}"/>
                  </a:ext>
                </a:extLst>
              </p:cNvPr>
              <p:cNvSpPr txBox="1"/>
              <p:nvPr/>
            </p:nvSpPr>
            <p:spPr>
              <a:xfrm>
                <a:off x="847725" y="2576422"/>
                <a:ext cx="168706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DFBA287-A92F-D7AF-2AF1-7533DD9BC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25" y="2576422"/>
                <a:ext cx="1687063" cy="1200329"/>
              </a:xfrm>
              <a:prstGeom prst="rect">
                <a:avLst/>
              </a:prstGeom>
              <a:blipFill>
                <a:blip r:embed="rId3"/>
                <a:stretch>
                  <a:fillRect b="-304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179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898B7D-4F47-FD11-98B4-8EA29CF0A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360" y="735034"/>
            <a:ext cx="7354905" cy="43737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B2EB0D5-D2B9-636E-A902-5D728A05E689}"/>
                  </a:ext>
                </a:extLst>
              </p:cNvPr>
              <p:cNvSpPr txBox="1"/>
              <p:nvPr/>
            </p:nvSpPr>
            <p:spPr>
              <a:xfrm>
                <a:off x="825761" y="995994"/>
                <a:ext cx="1720086" cy="41195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br>
                  <a:rPr lang="es-MX" b="0" dirty="0"/>
                </a:br>
                <a:br>
                  <a:rPr lang="es-MX" b="0" dirty="0"/>
                </a:br>
                <a:br>
                  <a:rPr lang="es-MX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=1+2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𝑝𝑒𝑟𝑖𝑜𝑑</m:t>
                      </m:r>
                    </m:oMath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s-MX" b="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B2EB0D5-D2B9-636E-A902-5D728A05E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61" y="995994"/>
                <a:ext cx="1720086" cy="41195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3549B210-B39C-82A5-4DE4-F247279A4FA7}"/>
              </a:ext>
            </a:extLst>
          </p:cNvPr>
          <p:cNvSpPr txBox="1"/>
          <p:nvPr/>
        </p:nvSpPr>
        <p:spPr>
          <a:xfrm>
            <a:off x="4598633" y="5211192"/>
            <a:ext cx="5397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/>
              <a:t>Useful</a:t>
            </a:r>
            <a:r>
              <a:rPr lang="es-MX" b="1" dirty="0"/>
              <a:t> </a:t>
            </a:r>
            <a:r>
              <a:rPr lang="es-MX" b="1" dirty="0" err="1"/>
              <a:t>for</a:t>
            </a:r>
            <a:r>
              <a:rPr lang="es-MX" b="1" dirty="0"/>
              <a:t> </a:t>
            </a:r>
            <a:r>
              <a:rPr lang="es-MX" b="1" dirty="0" err="1"/>
              <a:t>periodic</a:t>
            </a:r>
            <a:r>
              <a:rPr lang="es-MX" b="1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70316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B2EB0D5-D2B9-636E-A902-5D728A05E689}"/>
              </a:ext>
            </a:extLst>
          </p:cNvPr>
          <p:cNvSpPr txBox="1"/>
          <p:nvPr/>
        </p:nvSpPr>
        <p:spPr>
          <a:xfrm>
            <a:off x="888855" y="2317071"/>
            <a:ext cx="1623393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Breakpoints</a:t>
            </a:r>
            <a:endParaRPr lang="es-MX" sz="2000" b="1" dirty="0">
              <a:solidFill>
                <a:prstClr val="black"/>
              </a:solidFill>
              <a:latin typeface="Calibri" panose="020F0502020204030204"/>
            </a:endParaRPr>
          </a:p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Knots</a:t>
            </a:r>
            <a:endParaRPr lang="es-MX" sz="2000" b="1" dirty="0">
              <a:solidFill>
                <a:prstClr val="black"/>
              </a:solidFill>
              <a:latin typeface="Calibri" panose="020F0502020204030204"/>
            </a:endParaRPr>
          </a:p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2000" b="1" dirty="0">
                <a:solidFill>
                  <a:prstClr val="black"/>
                </a:solidFill>
                <a:latin typeface="Calibri" panose="020F0502020204030204"/>
              </a:rPr>
              <a:t>Order</a:t>
            </a:r>
          </a:p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</a:t>
            </a:r>
            <a:r>
              <a:rPr lang="es-MX" sz="2000" b="1" dirty="0" err="1">
                <a:solidFill>
                  <a:prstClr val="black"/>
                </a:solidFill>
                <a:latin typeface="Calibri" panose="020F0502020204030204"/>
              </a:rPr>
              <a:t>gree</a:t>
            </a:r>
            <a:endParaRPr kumimoji="0" lang="es-MX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A8AC9B7-736E-DC73-7732-8D0287D48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190" y="1642368"/>
            <a:ext cx="8297607" cy="30173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E80B137-FD6D-DB76-D8CA-8724E9EA2EC8}"/>
              </a:ext>
            </a:extLst>
          </p:cNvPr>
          <p:cNvSpPr txBox="1"/>
          <p:nvPr/>
        </p:nvSpPr>
        <p:spPr>
          <a:xfrm>
            <a:off x="4371181" y="5046608"/>
            <a:ext cx="5397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/>
              <a:t>Useful</a:t>
            </a:r>
            <a:r>
              <a:rPr lang="es-MX" b="1" dirty="0"/>
              <a:t> </a:t>
            </a:r>
            <a:r>
              <a:rPr lang="es-MX" b="1" dirty="0" err="1"/>
              <a:t>for</a:t>
            </a:r>
            <a:r>
              <a:rPr lang="es-MX" b="1" dirty="0"/>
              <a:t> non-</a:t>
            </a:r>
            <a:r>
              <a:rPr lang="es-MX" b="1" dirty="0" err="1"/>
              <a:t>periodic</a:t>
            </a:r>
            <a:r>
              <a:rPr lang="es-MX" b="1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059621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EDF5F9D6-81C3-1909-ACC5-ED184A25A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6" y="1181518"/>
            <a:ext cx="10185387" cy="2495341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D4A6400-5890-61C3-305B-20ACECB1A340}"/>
              </a:ext>
            </a:extLst>
          </p:cNvPr>
          <p:cNvSpPr txBox="1"/>
          <p:nvPr/>
        </p:nvSpPr>
        <p:spPr>
          <a:xfrm>
            <a:off x="1151201" y="3930178"/>
            <a:ext cx="98895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We can see that some points differ significantly from other values, to minimize the difference we can smooth the observed points and build a function that match them. There are multiple approaches to smooth a function, we used the linear regression approach for smoothing.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070315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D4A6400-5890-61C3-305B-20ACECB1A340}"/>
              </a:ext>
            </a:extLst>
          </p:cNvPr>
          <p:cNvSpPr txBox="1"/>
          <p:nvPr/>
        </p:nvSpPr>
        <p:spPr>
          <a:xfrm>
            <a:off x="1151202" y="4463752"/>
            <a:ext cx="9889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The left and right functions look quite similar, the process of building a function is try and error, often a Fourier basis can match very well a type of data and do a bad job in other, there are not a guide to build functions. 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Marcador de contenido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20BB1622-B8A2-D5B2-8A6A-3D417DDDD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8" y="810140"/>
            <a:ext cx="9563102" cy="3551167"/>
          </a:xfrm>
        </p:spPr>
      </p:pic>
    </p:spTree>
    <p:extLst>
      <p:ext uri="{BB962C8B-B14F-4D97-AF65-F5344CB8AC3E}">
        <p14:creationId xmlns:p14="http://schemas.microsoft.com/office/powerpoint/2010/main" val="189565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CCDD320-F060-4CF7-AE20-8592F7C95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447484-2A82-1D8B-8483-9D0446876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53" y="1905000"/>
            <a:ext cx="5072158" cy="3598037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FDA is useful to analyze data from a variety of sensors, medical equipment like electrocardiogram machines, accelerometers, etc, data from climate, weather and financial, among others.</a:t>
            </a:r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4B49AD00-D954-4DA1-88A1-FFCD8F59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8064" y="0"/>
            <a:ext cx="6123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Parásito techo Inmundo iot sensors puede Afirmar Pickering">
            <a:extLst>
              <a:ext uri="{FF2B5EF4-FFF2-40B4-BE49-F238E27FC236}">
                <a16:creationId xmlns:a16="http://schemas.microsoft.com/office/drawing/2014/main" id="{ECDE6F23-5868-C7F6-6608-F63DCA1C3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24768" y="1905000"/>
            <a:ext cx="5122691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71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C6FC42E6-6C25-4922-95D2-B97B1E123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Rectangle 2056">
            <a:extLst>
              <a:ext uri="{FF2B5EF4-FFF2-40B4-BE49-F238E27FC236}">
                <a16:creationId xmlns:a16="http://schemas.microsoft.com/office/drawing/2014/main" id="{0295F874-A8A5-4A14-8CFC-828968DE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754" y="0"/>
            <a:ext cx="4731782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FF8A947-8303-3B1A-00BA-67E76B4EF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75" y="2281561"/>
            <a:ext cx="4403324" cy="1694930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595959"/>
                </a:solidFill>
              </a:rPr>
              <a:t>Functional data are the variables or units of interest in a dataset that can view as a smooth curve or function</a:t>
            </a:r>
            <a:endParaRPr lang="es-MX" sz="2800" dirty="0">
              <a:solidFill>
                <a:srgbClr val="595959"/>
              </a:solidFill>
            </a:endParaRPr>
          </a:p>
        </p:txBody>
      </p:sp>
      <p:pic>
        <p:nvPicPr>
          <p:cNvPr id="2050" name="Picture 2" descr="python - How to smooth a curve in the right way? - Stack Overflow">
            <a:extLst>
              <a:ext uri="{FF2B5EF4-FFF2-40B4-BE49-F238E27FC236}">
                <a16:creationId xmlns:a16="http://schemas.microsoft.com/office/drawing/2014/main" id="{CA1CD551-4A3F-5252-B876-A76D2A8A7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0716" y="1138879"/>
            <a:ext cx="6106987" cy="458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214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04DC2A-116D-F744-0DDD-2BD388C31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1560" y="954134"/>
            <a:ext cx="8561846" cy="830134"/>
          </a:xfrm>
        </p:spPr>
        <p:txBody>
          <a:bodyPr anchor="b">
            <a:normAutofit fontScale="90000"/>
          </a:bodyPr>
          <a:lstStyle/>
          <a:p>
            <a:r>
              <a:rPr lang="es-MX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more technical </a:t>
            </a:r>
            <a:r>
              <a:rPr lang="es-MX" sz="5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definition</a:t>
            </a:r>
            <a:endParaRPr lang="es-MX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título 4">
                <a:extLst>
                  <a:ext uri="{FF2B5EF4-FFF2-40B4-BE49-F238E27FC236}">
                    <a16:creationId xmlns:a16="http://schemas.microsoft.com/office/drawing/2014/main" id="{2BE61332-C74C-04C1-63CF-C7068AE6EA6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18586" y="2183907"/>
                <a:ext cx="10120544" cy="3488924"/>
              </a:xfrm>
            </p:spPr>
            <p:txBody>
              <a:bodyPr anchor="t">
                <a:normAutofit/>
              </a:bodyPr>
              <a:lstStyle/>
              <a:p>
                <a:r>
                  <a:rPr lang="es-MX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Observations </a:t>
                </a:r>
                <a:r>
                  <a:rPr lang="es-MX" sz="3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on</a:t>
                </a:r>
                <a:r>
                  <a:rPr lang="es-MX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s-MX" sz="3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subjects</a:t>
                </a:r>
                <a:r>
                  <a:rPr lang="es-MX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 </a:t>
                </a:r>
                <a:r>
                  <a:rPr lang="es-MX" sz="3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taht</a:t>
                </a:r>
                <a:r>
                  <a:rPr lang="es-MX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you can imagine as </a:t>
                </a:r>
                <a:r>
                  <a:rPr lang="es-MX" sz="3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arising</a:t>
                </a:r>
                <a:r>
                  <a:rPr lang="es-MX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s-MX" sz="3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from</a:t>
                </a:r>
                <a:r>
                  <a:rPr lang="es-MX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s-MX" sz="3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evaluation</a:t>
                </a:r>
                <a:r>
                  <a:rPr lang="es-MX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s-MX" sz="3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of</a:t>
                </a:r>
                <a:r>
                  <a:rPr lang="es-MX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 </a:t>
                </a:r>
                <a:r>
                  <a:rPr lang="es-MX" sz="3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subj-random</a:t>
                </a:r>
                <a:r>
                  <a:rPr lang="es-MX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curve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MX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s-MX" sz="3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defined</a:t>
                </a:r>
                <a:r>
                  <a:rPr lang="es-MX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s-MX" sz="3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on</a:t>
                </a:r>
                <a:r>
                  <a:rPr lang="es-MX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 [</a:t>
                </a:r>
                <a:r>
                  <a:rPr lang="es-MX" sz="3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a,b</a:t>
                </a:r>
                <a:r>
                  <a:rPr lang="es-MX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] at finite </a:t>
                </a:r>
                <a:r>
                  <a:rPr lang="es-MX" sz="3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frid</a:t>
                </a:r>
                <a:r>
                  <a:rPr lang="es-MX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s-MX" sz="3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of</a:t>
                </a:r>
                <a:r>
                  <a:rPr lang="es-MX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s-MX" sz="3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points</a:t>
                </a:r>
                <a:r>
                  <a:rPr lang="es-MX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32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MX" sz="32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MX" sz="32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MX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3200" b="0" i="0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</m:oMath>
                </a14:m>
                <a:r>
                  <a:rPr lang="es-MX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 </a:t>
                </a:r>
                <a:r>
                  <a:rPr lang="es-MX" sz="3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Often</a:t>
                </a:r>
                <a:r>
                  <a:rPr lang="es-MX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s-MX" sz="3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such</a:t>
                </a:r>
                <a:r>
                  <a:rPr lang="es-MX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s-MX" sz="3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evaluations</a:t>
                </a:r>
                <a:r>
                  <a:rPr lang="es-MX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are </a:t>
                </a:r>
                <a:r>
                  <a:rPr lang="es-MX" sz="3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contaminated</a:t>
                </a:r>
                <a:r>
                  <a:rPr lang="es-MX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With noise; so we 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s-MX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s-MX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MX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𝑁𝑜𝑖𝑠</m:t>
                    </m:r>
                    <m:sSub>
                      <m:sSubPr>
                        <m:ctrlPr>
                          <a:rPr lang="es-MX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s-MX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s-MX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Subtítulo 4">
                <a:extLst>
                  <a:ext uri="{FF2B5EF4-FFF2-40B4-BE49-F238E27FC236}">
                    <a16:creationId xmlns:a16="http://schemas.microsoft.com/office/drawing/2014/main" id="{2BE61332-C74C-04C1-63CF-C7068AE6EA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18586" y="2183907"/>
                <a:ext cx="10120544" cy="3488924"/>
              </a:xfrm>
              <a:blipFill>
                <a:blip r:embed="rId2"/>
                <a:stretch>
                  <a:fillRect t="-3665" r="-90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64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FCFAB8-9E9C-414D-9FCB-CECED12D5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C16827-9A48-4468-BE81-11EC18E0A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799"/>
            <a:ext cx="54102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680AB0-FEE7-A401-E3D0-CB9E4DB4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047" y="959397"/>
            <a:ext cx="3516922" cy="14240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Type that depends on the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9956BA-5C38-49F9-88D6-BD6C71E9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85799"/>
            <a:ext cx="5410200" cy="5486401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CA2A874-CD23-9CE3-6DAF-7169F5D8B67C}"/>
              </a:ext>
            </a:extLst>
          </p:cNvPr>
          <p:cNvSpPr txBox="1"/>
          <p:nvPr/>
        </p:nvSpPr>
        <p:spPr>
          <a:xfrm>
            <a:off x="1351409" y="1984566"/>
            <a:ext cx="4110198" cy="4187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Independent replications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 long record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Input/Output events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Multivariate events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1417FF1-A511-6C6F-195D-83796D9176C3}"/>
              </a:ext>
            </a:extLst>
          </p:cNvPr>
          <p:cNvSpPr txBox="1">
            <a:spLocks/>
          </p:cNvSpPr>
          <p:nvPr/>
        </p:nvSpPr>
        <p:spPr>
          <a:xfrm>
            <a:off x="1648047" y="4062037"/>
            <a:ext cx="2934586" cy="1551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A0C1F81C-90A9-BC00-48D6-08D6DD3E5696}"/>
              </a:ext>
            </a:extLst>
          </p:cNvPr>
          <p:cNvSpPr txBox="1">
            <a:spLocks/>
          </p:cNvSpPr>
          <p:nvPr/>
        </p:nvSpPr>
        <p:spPr>
          <a:xfrm>
            <a:off x="7027031" y="959397"/>
            <a:ext cx="3516922" cy="1424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595959"/>
                </a:solidFill>
              </a:rPr>
              <a:t>Type that depends on the observations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39BE595-BE27-2575-C3D0-CC6D5D73BAF2}"/>
              </a:ext>
            </a:extLst>
          </p:cNvPr>
          <p:cNvSpPr txBox="1"/>
          <p:nvPr/>
        </p:nvSpPr>
        <p:spPr>
          <a:xfrm>
            <a:off x="7027031" y="2383443"/>
            <a:ext cx="4110198" cy="1335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Sparse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137470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7" descr="Gráfico&#10;&#10;Descripción generada automáticamente">
            <a:extLst>
              <a:ext uri="{FF2B5EF4-FFF2-40B4-BE49-F238E27FC236}">
                <a16:creationId xmlns:a16="http://schemas.microsoft.com/office/drawing/2014/main" id="{89AB717C-1A84-92F4-0645-1BC78520D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49" y="1104900"/>
            <a:ext cx="10424701" cy="3409949"/>
          </a:xfr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567D2A3-A689-C042-DE61-8D31F702D9D9}"/>
              </a:ext>
            </a:extLst>
          </p:cNvPr>
          <p:cNvSpPr txBox="1"/>
          <p:nvPr/>
        </p:nvSpPr>
        <p:spPr>
          <a:xfrm>
            <a:off x="2038350" y="4591050"/>
            <a:ext cx="29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/>
              <a:t>Independent</a:t>
            </a:r>
            <a:r>
              <a:rPr lang="es-MX" b="1" dirty="0"/>
              <a:t> </a:t>
            </a:r>
            <a:r>
              <a:rPr lang="es-MX" b="1" dirty="0" err="1"/>
              <a:t>replications</a:t>
            </a:r>
            <a:endParaRPr lang="es-MX" b="1" dirty="0"/>
          </a:p>
          <a:p>
            <a:pPr algn="ctr"/>
            <a:r>
              <a:rPr lang="es-MX" b="1" dirty="0" err="1"/>
              <a:t>Sparse</a:t>
            </a:r>
            <a:endParaRPr lang="es-MX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E28FBBE-3ABA-0CE4-33CB-22712D8B35FA}"/>
              </a:ext>
            </a:extLst>
          </p:cNvPr>
          <p:cNvSpPr txBox="1"/>
          <p:nvPr/>
        </p:nvSpPr>
        <p:spPr>
          <a:xfrm>
            <a:off x="7464086" y="4591049"/>
            <a:ext cx="29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Single </a:t>
            </a:r>
            <a:r>
              <a:rPr lang="es-MX" b="1" dirty="0" err="1"/>
              <a:t>long</a:t>
            </a:r>
            <a:r>
              <a:rPr lang="es-MX" b="1" dirty="0"/>
              <a:t> </a:t>
            </a:r>
            <a:r>
              <a:rPr lang="es-MX" b="1" dirty="0" err="1"/>
              <a:t>record</a:t>
            </a:r>
            <a:endParaRPr lang="es-MX" b="1" dirty="0"/>
          </a:p>
          <a:p>
            <a:pPr algn="ctr"/>
            <a:r>
              <a:rPr lang="es-MX" b="1" dirty="0"/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260598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CF42FA62-033C-8145-CD61-3C4583BD7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09" y="1114425"/>
            <a:ext cx="10541181" cy="34480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06850F-ACB1-D044-20CC-4632F111F1B1}"/>
              </a:ext>
            </a:extLst>
          </p:cNvPr>
          <p:cNvSpPr txBox="1"/>
          <p:nvPr/>
        </p:nvSpPr>
        <p:spPr>
          <a:xfrm>
            <a:off x="4128302" y="4562475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Input and Output event</a:t>
            </a:r>
          </a:p>
          <a:p>
            <a:pPr algn="ctr"/>
            <a:r>
              <a:rPr lang="es-MX" b="1" dirty="0"/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333151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6C48D8F6-7CA6-52F8-494A-DDFF3DDAF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48" y="1457325"/>
            <a:ext cx="10664938" cy="3488531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A52F371-07FE-8EF8-9537-667F01DF1D9C}"/>
              </a:ext>
            </a:extLst>
          </p:cNvPr>
          <p:cNvSpPr txBox="1"/>
          <p:nvPr/>
        </p:nvSpPr>
        <p:spPr>
          <a:xfrm>
            <a:off x="5267325" y="4945856"/>
            <a:ext cx="200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/>
              <a:t>Multivariate</a:t>
            </a:r>
            <a:r>
              <a:rPr lang="es-MX" b="1" dirty="0"/>
              <a:t> Event</a:t>
            </a:r>
          </a:p>
          <a:p>
            <a:pPr algn="ctr"/>
            <a:r>
              <a:rPr lang="es-MX" b="1" dirty="0"/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245187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7DD662D-73C3-AD0B-6E76-E9FE3264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084" y="685800"/>
            <a:ext cx="9670982" cy="761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How to build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D75F5D75-461A-1BD0-233D-D317F9A5B1CF}"/>
                  </a:ext>
                </a:extLst>
              </p:cNvPr>
              <p:cNvSpPr txBox="1"/>
              <p:nvPr/>
            </p:nvSpPr>
            <p:spPr>
              <a:xfrm>
                <a:off x="1074198" y="1518082"/>
                <a:ext cx="10129421" cy="312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3200" dirty="0"/>
                  <a:t>We have discrete </a:t>
                </a:r>
                <a:r>
                  <a:rPr lang="es-MX" sz="3200" dirty="0" err="1"/>
                  <a:t>observations</a:t>
                </a:r>
                <a:r>
                  <a:rPr lang="es-MX" sz="3200" dirty="0"/>
                  <a:t> </a:t>
                </a:r>
                <a:r>
                  <a:rPr lang="es-MX" sz="3200" dirty="0" err="1"/>
                  <a:t>on</a:t>
                </a:r>
                <a:r>
                  <a:rPr lang="es-MX" sz="3200" dirty="0"/>
                  <a:t> Subject i: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s-MX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s-MX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</m:e>
                      </m:d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MX" sz="3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3200" dirty="0" err="1"/>
                  <a:t>The</a:t>
                </a:r>
                <a:r>
                  <a:rPr lang="es-MX" sz="3200" dirty="0"/>
                  <a:t> true </a:t>
                </a:r>
                <a:r>
                  <a:rPr lang="es-MX" sz="3200" dirty="0" err="1"/>
                  <a:t>signal</a:t>
                </a:r>
                <a:r>
                  <a:rPr lang="es-MX" sz="3200" dirty="0"/>
                  <a:t> </a:t>
                </a:r>
                <a:r>
                  <a:rPr lang="es-MX" sz="3200" dirty="0" err="1"/>
                  <a:t>is</a:t>
                </a:r>
                <a:r>
                  <a:rPr lang="es-MX" sz="3200" dirty="0"/>
                  <a:t> </a:t>
                </a:r>
                <a:r>
                  <a:rPr lang="es-MX" sz="3200" dirty="0" err="1"/>
                  <a:t>the</a:t>
                </a:r>
                <a:r>
                  <a:rPr lang="es-MX" sz="3200" dirty="0"/>
                  <a:t> </a:t>
                </a:r>
                <a:r>
                  <a:rPr lang="es-MX" sz="3200" dirty="0" err="1"/>
                  <a:t>smooth</a:t>
                </a:r>
                <a:r>
                  <a:rPr lang="es-MX" sz="3200" dirty="0"/>
                  <a:t> </a:t>
                </a:r>
                <a:r>
                  <a:rPr lang="es-MX" sz="3200" dirty="0" err="1"/>
                  <a:t>function</a:t>
                </a:r>
                <a:r>
                  <a:rPr lang="es-MX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MX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3200" dirty="0"/>
                  <a:t>, </a:t>
                </a:r>
                <a:r>
                  <a:rPr lang="es-MX" sz="3200" dirty="0" err="1"/>
                  <a:t>possibly</a:t>
                </a:r>
                <a:r>
                  <a:rPr lang="es-MX" sz="3200" dirty="0"/>
                  <a:t> </a:t>
                </a:r>
                <a:r>
                  <a:rPr lang="es-MX" sz="3200" dirty="0" err="1"/>
                  <a:t>contaminated</a:t>
                </a:r>
                <a:r>
                  <a:rPr lang="es-MX" sz="3200" dirty="0"/>
                  <a:t> by noise </a:t>
                </a:r>
                <a:r>
                  <a:rPr lang="es-MX" sz="3200" dirty="0" err="1"/>
                  <a:t>such</a:t>
                </a:r>
                <a:r>
                  <a:rPr lang="es-MX" sz="3200" dirty="0"/>
                  <a:t> that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s-MX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s-MX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MX" sz="32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3200" dirty="0" err="1">
                    <a:ea typeface="Cambria Math" panose="02040503050406030204" pitchFamily="18" charset="0"/>
                  </a:rPr>
                  <a:t>The</a:t>
                </a:r>
                <a:r>
                  <a:rPr lang="es-MX" sz="3200" dirty="0">
                    <a:ea typeface="Cambria Math" panose="02040503050406030204" pitchFamily="18" charset="0"/>
                  </a:rPr>
                  <a:t> </a:t>
                </a:r>
                <a:r>
                  <a:rPr lang="es-MX" sz="3200" dirty="0" err="1">
                    <a:ea typeface="Cambria Math" panose="02040503050406030204" pitchFamily="18" charset="0"/>
                  </a:rPr>
                  <a:t>goal</a:t>
                </a:r>
                <a:r>
                  <a:rPr lang="es-MX" sz="3200" dirty="0">
                    <a:ea typeface="Cambria Math" panose="02040503050406030204" pitchFamily="18" charset="0"/>
                  </a:rPr>
                  <a:t> </a:t>
                </a:r>
                <a:r>
                  <a:rPr lang="es-MX" sz="3200" dirty="0" err="1">
                    <a:ea typeface="Cambria Math" panose="02040503050406030204" pitchFamily="18" charset="0"/>
                  </a:rPr>
                  <a:t>is</a:t>
                </a:r>
                <a:r>
                  <a:rPr lang="es-MX" sz="3200" dirty="0">
                    <a:ea typeface="Cambria Math" panose="02040503050406030204" pitchFamily="18" charset="0"/>
                  </a:rPr>
                  <a:t> to </a:t>
                </a:r>
                <a:r>
                  <a:rPr lang="es-MX" sz="3200" dirty="0" err="1">
                    <a:ea typeface="Cambria Math" panose="02040503050406030204" pitchFamily="18" charset="0"/>
                  </a:rPr>
                  <a:t>estimate</a:t>
                </a:r>
                <a:r>
                  <a:rPr lang="es-MX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s-MX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endParaRPr lang="es-MX" sz="3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D75F5D75-461A-1BD0-233D-D317F9A5B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98" y="1518082"/>
                <a:ext cx="10129421" cy="3121817"/>
              </a:xfrm>
              <a:prstGeom prst="rect">
                <a:avLst/>
              </a:prstGeom>
              <a:blipFill>
                <a:blip r:embed="rId2"/>
                <a:stretch>
                  <a:fillRect l="-1384" t="-2539" b="-585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543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454</Words>
  <Application>Microsoft Office PowerPoint</Application>
  <PresentationFormat>Panorámica</PresentationFormat>
  <Paragraphs>47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A brief introduction to Functional Data Analysis</vt:lpstr>
      <vt:lpstr>Presentación de PowerPoint</vt:lpstr>
      <vt:lpstr>Functional data are the variables or units of interest in a dataset that can view as a smooth curve or function</vt:lpstr>
      <vt:lpstr>A more technical definition</vt:lpstr>
      <vt:lpstr>Type that depends on the data</vt:lpstr>
      <vt:lpstr>Presentación de PowerPoint</vt:lpstr>
      <vt:lpstr>Presentación de PowerPoint</vt:lpstr>
      <vt:lpstr>Presentación de PowerPoint</vt:lpstr>
      <vt:lpstr>How to build functions</vt:lpstr>
      <vt:lpstr>Basis expansion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introduction to Functional Data Analysis</dc:title>
  <dc:creator>gabriel herrera</dc:creator>
  <cp:lastModifiedBy>gabriel herrera</cp:lastModifiedBy>
  <cp:revision>3</cp:revision>
  <dcterms:created xsi:type="dcterms:W3CDTF">2022-09-08T05:02:24Z</dcterms:created>
  <dcterms:modified xsi:type="dcterms:W3CDTF">2022-09-09T18:38:28Z</dcterms:modified>
</cp:coreProperties>
</file>