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61" r:id="rId2"/>
    <p:sldId id="314" r:id="rId3"/>
    <p:sldId id="293" r:id="rId4"/>
    <p:sldId id="294" r:id="rId5"/>
    <p:sldId id="312" r:id="rId6"/>
    <p:sldId id="318" r:id="rId7"/>
    <p:sldId id="297" r:id="rId8"/>
    <p:sldId id="313" r:id="rId9"/>
    <p:sldId id="319" r:id="rId10"/>
    <p:sldId id="317" r:id="rId11"/>
  </p:sldIdLst>
  <p:sldSz cx="9144000" cy="6858000" type="screen4x3"/>
  <p:notesSz cx="6858000" cy="91741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401E"/>
    <a:srgbClr val="643D01"/>
    <a:srgbClr val="FF9933"/>
    <a:srgbClr val="D32128"/>
    <a:srgbClr val="00457F"/>
    <a:srgbClr val="002E4B"/>
    <a:srgbClr val="D6D01E"/>
    <a:srgbClr val="00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15" autoAdjust="0"/>
    <p:restoredTop sz="93892" autoAdjust="0"/>
  </p:normalViewPr>
  <p:slideViewPr>
    <p:cSldViewPr>
      <p:cViewPr varScale="1">
        <p:scale>
          <a:sx n="79" d="100"/>
          <a:sy n="79" d="100"/>
        </p:scale>
        <p:origin x="2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2" y="1572"/>
      </p:cViewPr>
      <p:guideLst>
        <p:guide orient="horz" pos="289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07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56100"/>
            <a:ext cx="5033963" cy="413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83" tIns="44939" rIns="91483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93738"/>
            <a:ext cx="4570413" cy="3427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2128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6674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21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57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0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90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4" name="Text Box 18"/>
          <p:cNvSpPr txBox="1">
            <a:spLocks noChangeArrowheads="1"/>
          </p:cNvSpPr>
          <p:nvPr userDrawn="1"/>
        </p:nvSpPr>
        <p:spPr bwMode="auto">
          <a:xfrm>
            <a:off x="-76200" y="1447800"/>
            <a:ext cx="685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dirty="0"/>
              <a:t>559</a:t>
            </a:r>
          </a:p>
        </p:txBody>
      </p:sp>
      <p:sp>
        <p:nvSpPr>
          <p:cNvPr id="163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79C5A58-0FA9-4FE0-A22B-A2D8BF5B5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7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3415-B766-4AC0-9B0C-5A299AF41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01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080BD-1691-46E8-8C85-4A551A340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98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054E7-2F68-4A8F-AAEB-06C016827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2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3AA8-782A-457F-9517-8E33F0B13D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03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0A2C9-6386-4C08-A39F-A70C03276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2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CEF65-8CD0-4F23-9C47-D7BDD04DC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27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F8BC-A4C6-4A10-BF96-41B1DD5F5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1ED0D-8284-4E17-BB1F-5579ADE49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8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563FC-73C3-4E96-97C4-A3B868917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7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C61A0-6CF3-41FE-816B-913C9CCF4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08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4241-C0CD-426A-B39A-B1932E0A8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6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762000" y="1752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2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580E4D-938F-4D1B-89A8-EC0CC1820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76200" y="1447800"/>
            <a:ext cx="684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/>
              <a:t>559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981200"/>
            <a:ext cx="8763000" cy="2209800"/>
          </a:xfrm>
        </p:spPr>
        <p:txBody>
          <a:bodyPr/>
          <a:lstStyle/>
          <a:p>
            <a:pPr algn="ctr" eaLnBrk="1" hangingPunct="1"/>
            <a:b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altLang="en-US" sz="3200" b="1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620000" cy="1600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D32128"/>
                </a:solidFill>
              </a:rPr>
              <a:t>Day 1: 13h00-13h30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965325" y="2243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397250" y="2133600"/>
            <a:ext cx="2427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b="1">
                <a:latin typeface="Arial" panose="020B0604020202020204" pitchFamily="34" charset="0"/>
              </a:rPr>
              <a:t>Welcome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68B5EFB-6668-4940-A5A1-B97743DA5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Rtools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E78D3C3-94F3-4A6C-8ABA-5A486E1E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90738"/>
            <a:ext cx="4572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library(devtools)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assignInNamespace("version_info", c(devtools:::version_info, list("3.5" = list(version_min = "3.3.0", version_max = "99.99.99", path = "bin"))), "devtools")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find_rtools() # is TRUE now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Likelihoods are a reoccurring them.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>
                <a:solidFill>
                  <a:srgbClr val="FF0000"/>
                </a:solidFill>
              </a:rPr>
              <a:t>This workshop is centered around three principles of modeling</a:t>
            </a:r>
          </a:p>
          <a:p>
            <a:pPr lvl="1"/>
            <a:r>
              <a:rPr lang="en-US" altLang="en-US" sz="1600">
                <a:solidFill>
                  <a:srgbClr val="FF0000"/>
                </a:solidFill>
              </a:rPr>
              <a:t>Formulation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Building models from first principles using biologically meaningful parameters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Likelihoods</a:t>
            </a:r>
          </a:p>
          <a:p>
            <a:pPr lvl="1"/>
            <a:r>
              <a:rPr lang="en-US" altLang="en-US" sz="1600">
                <a:solidFill>
                  <a:srgbClr val="FF0000"/>
                </a:solidFill>
              </a:rPr>
              <a:t>Implementation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Fitting your model to data using TMB.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Likelihoods</a:t>
            </a:r>
          </a:p>
          <a:p>
            <a:pPr lvl="1"/>
            <a:r>
              <a:rPr lang="en-US" altLang="en-US" sz="1600">
                <a:solidFill>
                  <a:srgbClr val="FF0000"/>
                </a:solidFill>
              </a:rPr>
              <a:t>Evaluation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Likelihoods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Residual diagnostics</a:t>
            </a:r>
          </a:p>
          <a:p>
            <a:pPr lvl="2"/>
            <a:r>
              <a:rPr lang="en-US" altLang="en-US" sz="1600">
                <a:solidFill>
                  <a:srgbClr val="FF0000"/>
                </a:solidFill>
              </a:rPr>
              <a:t>Management risk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What Does TMB Do?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Parameters are hypotheses describing nature.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TMB finds the hypotheses that best describe your system.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TMB can find the value of the parameter vector that minimizes a (complex) non-linear function of many variables and of many data sources.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Uncertainty for models fitted using TMB can be computed by: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estimating asymptotic variance-covariance matrices;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computing likelihood profiles for parameters and model outputs - relatively how much better is one hypothesis over another;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sampling parameter vectors from Bayesian posteriors using the Markov Chain Monte Carlo (MCMC) algorithm.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/>
              <a:t>Why Use TMB?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It is fast because the minimization algorithm uses analytical derivatives and a quasi-Newton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There is no need to supply the derivatives of the function to be minimized with respect to the parameters; these are computed automatically using Reverse Mode </a:t>
            </a:r>
            <a:r>
              <a:rPr lang="en-US" altLang="en-US" sz="2400" dirty="0" err="1"/>
              <a:t>Autodifferentiation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TMB code is essentially C++ but includes: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commands to specify the function to be minimized;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support for additional data structures (in particular it can deal with matrices and array).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/>
              <a:t>Aims of this Workshop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Introduce students to TMB.</a:t>
            </a:r>
          </a:p>
          <a:p>
            <a:r>
              <a:rPr lang="en-AU" altLang="en-US" dirty="0"/>
              <a:t>Conduct several in-class examples.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TMB Tricks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900" y="2286000"/>
            <a:ext cx="83280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TMB “tricks” (according to Kasper </a:t>
            </a:r>
            <a:r>
              <a:rPr lang="en-AU" dirty="0" err="1"/>
              <a:t>Kristensen</a:t>
            </a:r>
            <a:r>
              <a:rPr lang="en-AU" dirty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sparsity of the Hessian is detected and accounted for.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Laplace approximation is calculated using automatic differentiation.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Automatic bias-corrections are applied when reporting a non-linear function of the random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The model can be parallelized.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You can check the Laplace approximation using the “</a:t>
            </a:r>
            <a:r>
              <a:rPr lang="en-AU" sz="2000" dirty="0" err="1"/>
              <a:t>checkConsistency</a:t>
            </a:r>
            <a:r>
              <a:rPr lang="en-AU" sz="2000" dirty="0"/>
              <a:t>” function in TMB and the SIMULATE aspects (we will not cover this here).</a:t>
            </a:r>
          </a:p>
        </p:txBody>
      </p:sp>
    </p:spTree>
    <p:extLst>
      <p:ext uri="{BB962C8B-B14F-4D97-AF65-F5344CB8AC3E}">
        <p14:creationId xmlns:p14="http://schemas.microsoft.com/office/powerpoint/2010/main" val="157782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4A6B1C7-ADDF-4BB5-A768-28A05E82A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TMB-I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A564B4F4-FA1C-4302-AF89-7FFB2AA8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EF9B5A-3336-4A5C-86B7-0CC41D5C3A0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BA5BDE7-C095-4B7C-8A97-23C43B0C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01950"/>
            <a:ext cx="556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https://github.com/kaskr/adcomp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FB88EF8-67CE-4FB7-83A6-58EA8904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300288"/>
            <a:ext cx="50466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800"/>
              <a:t>TMB is available is from githib:</a:t>
            </a:r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45C5568E-9FC0-4E6A-B935-C23F614BB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3441700"/>
            <a:ext cx="875823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Download the ZIP file and UNZIP it to a folder call “</a:t>
            </a:r>
            <a:r>
              <a:rPr lang="en-AU" altLang="en-US" sz="2400" dirty="0" err="1"/>
              <a:t>adcomp</a:t>
            </a:r>
            <a:r>
              <a:rPr lang="en-AU" altLang="en-US" sz="2400" dirty="0"/>
              <a:t>”. You can clone the web-site using: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    </a:t>
            </a:r>
            <a:r>
              <a:rPr lang="en-AU" altLang="en-US" sz="2400" dirty="0">
                <a:solidFill>
                  <a:srgbClr val="FF0000"/>
                </a:solidFill>
              </a:rPr>
              <a:t> git clone https://github.com/kaskr/adcomp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I downloaded TMB from CRAN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Hint: You may need to install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 (if so – do this FIRST)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44A5489-77D5-4207-89E1-69E869FE0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TMB-II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A30F4695-6A74-4528-BBC8-C90495C5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029584-FB16-48E0-9B0B-3EB3B4B3FFC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325C156E-5F49-4700-B6DB-8B2F8F81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38400"/>
            <a:ext cx="87582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OR install from R: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AU" altLang="en-US" sz="2400" dirty="0"/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 err="1"/>
              <a:t>install.packages</a:t>
            </a:r>
            <a:r>
              <a:rPr lang="en-AU" altLang="en-US" sz="2400" dirty="0"/>
              <a:t>("TMB")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library(TMB)</a:t>
            </a:r>
          </a:p>
          <a:p>
            <a:pPr marL="0" indent="0"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AU" altLang="en-US" sz="2400" dirty="0"/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/>
              <a:t>#test that TMB is working: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 err="1"/>
              <a:t>runExample</a:t>
            </a:r>
            <a:r>
              <a:rPr lang="en-AU" altLang="en-US" sz="2400" dirty="0"/>
              <a:t>(all=TRUE)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Hint: You may need to install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 (if so – do this FIRST)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C07BF82-2952-4150-B025-0EDD5B2D8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Installing Rtools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5D69E5E8-9CED-4ECC-928A-4960E516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F6D7B-EA7E-425D-92EE-C3A76527C02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7174" name="TextBox 6">
            <a:extLst>
              <a:ext uri="{FF2B5EF4-FFF2-40B4-BE49-F238E27FC236}">
                <a16:creationId xmlns:a16="http://schemas.microsoft.com/office/drawing/2014/main" id="{69A8D7CC-5188-41EE-9A21-D22C77AA7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2286000"/>
            <a:ext cx="87582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Hint: You may need to install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 (if so – do this FIRST)</a:t>
            </a:r>
          </a:p>
          <a:p>
            <a:pPr marL="0" indent="0" algn="ct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AU" altLang="en-US" sz="2400" dirty="0">
                <a:hlinkClick r:id="rId2"/>
              </a:rPr>
              <a:t>https://cran.r-project.org/bin/windows/Rtools/</a:t>
            </a: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When installing with the Install Wizard (Windows), </a:t>
            </a:r>
            <a:r>
              <a:rPr lang="en-AU" altLang="en-US" sz="2400" u="sng" dirty="0"/>
              <a:t>check the box that allows the installer to modify your PATH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AU" altLang="en-US" sz="2400" dirty="0"/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AU" altLang="en-US" sz="2400" dirty="0"/>
              <a:t>Restart R after installing </a:t>
            </a:r>
            <a:r>
              <a:rPr lang="en-AU" altLang="en-US" sz="2400" dirty="0" err="1"/>
              <a:t>Rtools</a:t>
            </a:r>
            <a:r>
              <a:rPr lang="en-AU" altLang="en-US"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46137</TotalTime>
  <Pages>1</Pages>
  <Words>560</Words>
  <Application>Microsoft Office PowerPoint</Application>
  <PresentationFormat>On-screen Show (4:3)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Wingdings</vt:lpstr>
      <vt:lpstr>Blends</vt:lpstr>
      <vt:lpstr> </vt:lpstr>
      <vt:lpstr>Likelihoods are a reoccurring them.</vt:lpstr>
      <vt:lpstr>What Does TMB Do?</vt:lpstr>
      <vt:lpstr>Why Use TMB?</vt:lpstr>
      <vt:lpstr>Aims of this Workshop</vt:lpstr>
      <vt:lpstr>TMB Tricks</vt:lpstr>
      <vt:lpstr>Installing TMB-I</vt:lpstr>
      <vt:lpstr>Installing TMB-II</vt:lpstr>
      <vt:lpstr>Installing Rtools</vt:lpstr>
      <vt:lpstr>Installing Rtools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Paul Boult</dc:creator>
  <cp:lastModifiedBy>Andre E Punt</cp:lastModifiedBy>
  <cp:revision>279</cp:revision>
  <cp:lastPrinted>1998-05-27T11:59:50Z</cp:lastPrinted>
  <dcterms:created xsi:type="dcterms:W3CDTF">1998-06-03T00:23:14Z</dcterms:created>
  <dcterms:modified xsi:type="dcterms:W3CDTF">2021-12-18T00:05:10Z</dcterms:modified>
</cp:coreProperties>
</file>