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298" r:id="rId2"/>
    <p:sldId id="301" r:id="rId3"/>
    <p:sldId id="302" r:id="rId4"/>
    <p:sldId id="303" r:id="rId5"/>
    <p:sldId id="315" r:id="rId6"/>
    <p:sldId id="304" r:id="rId7"/>
    <p:sldId id="311" r:id="rId8"/>
    <p:sldId id="322" r:id="rId9"/>
    <p:sldId id="320" r:id="rId10"/>
    <p:sldId id="321" r:id="rId11"/>
    <p:sldId id="324" r:id="rId12"/>
  </p:sldIdLst>
  <p:sldSz cx="9144000" cy="6858000" type="screen4x3"/>
  <p:notesSz cx="6858000" cy="917416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6401E"/>
    <a:srgbClr val="643D01"/>
    <a:srgbClr val="FF9933"/>
    <a:srgbClr val="D32128"/>
    <a:srgbClr val="00457F"/>
    <a:srgbClr val="002E4B"/>
    <a:srgbClr val="D6D01E"/>
    <a:srgbClr val="003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81655" autoAdjust="0"/>
  </p:normalViewPr>
  <p:slideViewPr>
    <p:cSldViewPr>
      <p:cViewPr varScale="1">
        <p:scale>
          <a:sx n="91" d="100"/>
          <a:sy n="91" d="100"/>
        </p:scale>
        <p:origin x="178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92" y="1572"/>
      </p:cViewPr>
      <p:guideLst>
        <p:guide orient="horz" pos="289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5074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356100"/>
            <a:ext cx="5033963" cy="4130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83" tIns="44939" rIns="91483" bIns="449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30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93738"/>
            <a:ext cx="4570413" cy="3427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0212807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81729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7BE5C7F8-5B9D-479B-A4E6-D0AC4C4B3E6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B432063D-A90F-4086-B15B-38FD3DAF7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7955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9636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540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2 </a:t>
            </a:r>
            <a:r>
              <a:rPr lang="en-US" altLang="en-US" dirty="0" err="1"/>
              <a:t>paremeter</a:t>
            </a:r>
            <a:r>
              <a:rPr lang="en-US" altLang="en-US" dirty="0"/>
              <a:t> model. </a:t>
            </a:r>
          </a:p>
          <a:p>
            <a:r>
              <a:rPr lang="en-US" altLang="en-US" dirty="0"/>
              <a:t>1</a:t>
            </a:r>
            <a:r>
              <a:rPr lang="en-US" altLang="en-US" baseline="30000" dirty="0"/>
              <a:t>st</a:t>
            </a:r>
            <a:r>
              <a:rPr lang="en-US" altLang="en-US" dirty="0"/>
              <a:t>. Identify relationship between mean from model and parameters. </a:t>
            </a:r>
          </a:p>
          <a:p>
            <a:r>
              <a:rPr lang="en-US" altLang="en-US" dirty="0"/>
              <a:t>Parameters = l inf and kapa </a:t>
            </a:r>
          </a:p>
          <a:p>
            <a:r>
              <a:rPr lang="en-US" altLang="en-US" dirty="0"/>
              <a:t>Independent = a and dependent = l(a)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67736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7410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4064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7BE5C7F8-5B9D-479B-A4E6-D0AC4C4B3E6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B432063D-A90F-4086-B15B-38FD3DAF7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0567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7BE5C7F8-5B9D-479B-A4E6-D0AC4C4B3E6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B432063D-A90F-4086-B15B-38FD3DAF7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C9073E94-D2C0-49FB-81B7-250F08E0B1A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9953BDAA-316C-4F3A-9B73-59CCCC188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906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  <p:sp>
        <p:nvSpPr>
          <p:cNvPr id="163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685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63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5" name="Date Placeholder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Footer Placeholder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79C5A58-0FA9-4FE0-A22B-A2D8BF5B55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57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73415-B766-4AC0-9B0C-5A299AF41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101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C080BD-1691-46E8-8C85-4A551A3401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398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054E7-2F68-4A8F-AAEB-06C0168271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207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93AA8-782A-457F-9517-8E33F0B13D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203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0A2C9-6386-4C08-A39F-A70C032765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423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CEF65-8CD0-4F23-9C47-D7BDD04DC9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727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8F8BC-A4C6-4A10-BF96-41B1DD5F51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874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1ED0D-8284-4E17-BB1F-5579ADE496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384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563FC-73C3-4E96-97C4-A3B8689170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727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C61A0-6CF3-41FE-816B-913C9CCF4C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708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D4241-C0CD-426A-B39A-B1932E0A87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576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kumimoji="1" lang="en-US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kumimoji="1" lang="en-US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kumimoji="1" lang="en-US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kumimoji="1" lang="en-US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kumimoji="1" lang="en-US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kumimoji="1" lang="en-US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762000" y="17526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kumimoji="1" lang="en-US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62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2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2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A580E4D-938F-4D1B-89A8-EC0CC1820C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981200"/>
            <a:ext cx="8763000" cy="2209800"/>
          </a:xfrm>
        </p:spPr>
        <p:txBody>
          <a:bodyPr/>
          <a:lstStyle/>
          <a:p>
            <a:pPr algn="ctr" eaLnBrk="1" hangingPunct="1"/>
            <a:br>
              <a:rPr lang="en-US" altLang="en-US"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AU" altLang="en-US" sz="3200" b="1">
              <a:solidFill>
                <a:schemeClr val="tx1"/>
              </a:solidFill>
            </a:endParaRP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1965325" y="22431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1982616" y="2133600"/>
            <a:ext cx="525656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latin typeface="Arial" panose="020B0604020202020204" pitchFamily="34" charset="0"/>
              </a:rPr>
              <a:t>Maximum Likelihood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latin typeface="Arial" panose="020B0604020202020204" pitchFamily="34" charset="0"/>
              </a:rPr>
              <a:t>Estimation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3E76D65-8F70-4D01-929A-A3655DE507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AU" altLang="en-US" b="1" dirty="0" err="1"/>
              <a:t>mle</a:t>
            </a:r>
            <a:r>
              <a:rPr lang="en-AU" altLang="en-US" dirty="0"/>
              <a:t> - III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66AD11B-AF60-49AB-91AB-9A3951DF26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sz="2800" dirty="0"/>
              <a:t>The methods associated with </a:t>
            </a:r>
            <a:r>
              <a:rPr lang="en-AU" altLang="en-US" sz="2800" b="1" dirty="0" err="1"/>
              <a:t>mle</a:t>
            </a:r>
            <a:r>
              <a:rPr lang="en-AU" altLang="en-US" sz="2800" dirty="0"/>
              <a:t> can be used to: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 dirty="0"/>
              <a:t>extract the log-likelihood (</a:t>
            </a:r>
            <a:r>
              <a:rPr lang="en-AU" altLang="en-US" sz="2400" b="1" dirty="0" err="1"/>
              <a:t>logLik</a:t>
            </a:r>
            <a:r>
              <a:rPr lang="en-AU" altLang="en-US" sz="2400" dirty="0"/>
              <a:t>);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 dirty="0"/>
              <a:t>extract the estimated parameters (</a:t>
            </a:r>
            <a:r>
              <a:rPr lang="en-AU" altLang="en-US" sz="2400" b="1" dirty="0" err="1"/>
              <a:t>coef</a:t>
            </a:r>
            <a:r>
              <a:rPr lang="en-AU" altLang="en-US" sz="2400" dirty="0"/>
              <a:t>); and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 dirty="0"/>
              <a:t>extract the variance-covariance matrix (</a:t>
            </a:r>
            <a:r>
              <a:rPr lang="en-AU" altLang="en-US" sz="2400" b="1" dirty="0" err="1"/>
              <a:t>vcov</a:t>
            </a:r>
            <a:r>
              <a:rPr lang="en-AU" altLang="en-US" sz="24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 b="1" dirty="0" err="1"/>
              <a:t>mle</a:t>
            </a:r>
            <a:r>
              <a:rPr lang="en-AU" altLang="en-US" sz="2800" dirty="0"/>
              <a:t> provides estimates of the standard errors of the estimates (unlike </a:t>
            </a:r>
            <a:r>
              <a:rPr lang="en-AU" altLang="en-US" sz="2800" b="1" dirty="0" err="1"/>
              <a:t>optim</a:t>
            </a:r>
            <a:r>
              <a:rPr lang="en-AU" altLang="en-US" sz="2800" dirty="0"/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 dirty="0"/>
              <a:t>Hint: </a:t>
            </a:r>
            <a:r>
              <a:rPr lang="en-AU" altLang="en-US" sz="2800" b="1" dirty="0" err="1"/>
              <a:t>mle</a:t>
            </a:r>
            <a:r>
              <a:rPr lang="en-AU" altLang="en-US" sz="2800" dirty="0"/>
              <a:t> makes computing profile likelihood very easy (compared to </a:t>
            </a:r>
            <a:r>
              <a:rPr lang="en-AU" altLang="en-US" sz="2800" b="1" dirty="0" err="1"/>
              <a:t>optim</a:t>
            </a:r>
            <a:r>
              <a:rPr lang="en-AU" altLang="en-US" sz="2800" dirty="0"/>
              <a:t>)</a:t>
            </a:r>
          </a:p>
        </p:txBody>
      </p:sp>
      <p:sp>
        <p:nvSpPr>
          <p:cNvPr id="31748" name="Slide Number Placeholder 1">
            <a:extLst>
              <a:ext uri="{FF2B5EF4-FFF2-40B4-BE49-F238E27FC236}">
                <a16:creationId xmlns:a16="http://schemas.microsoft.com/office/drawing/2014/main" id="{C5CF46BC-C135-43A9-B77A-20ECF118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B98187-336E-4061-BFDD-C9AFACF0230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FE6ED499-0CE5-4638-9E3E-6F30A4CB63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AU" altLang="en-US" b="1" dirty="0"/>
              <a:t>Exercise</a:t>
            </a:r>
            <a:endParaRPr lang="en-AU" altLang="en-US" dirty="0"/>
          </a:p>
        </p:txBody>
      </p:sp>
      <p:sp>
        <p:nvSpPr>
          <p:cNvPr id="29700" name="Slide Number Placeholder 1">
            <a:extLst>
              <a:ext uri="{FF2B5EF4-FFF2-40B4-BE49-F238E27FC236}">
                <a16:creationId xmlns:a16="http://schemas.microsoft.com/office/drawing/2014/main" id="{588BA906-C955-463B-9970-3CEB9A4E5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A6A373-91E7-4ABB-B267-B8C0B9DD21E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1AE531-EF47-400D-B370-18E3322695C7}"/>
              </a:ext>
            </a:extLst>
          </p:cNvPr>
          <p:cNvSpPr/>
          <p:nvPr/>
        </p:nvSpPr>
        <p:spPr>
          <a:xfrm>
            <a:off x="609600" y="2028885"/>
            <a:ext cx="7848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We will now step through the use of </a:t>
            </a:r>
            <a:r>
              <a:rPr lang="en-US" altLang="en-US" b="1" dirty="0" err="1"/>
              <a:t>mle</a:t>
            </a:r>
            <a:r>
              <a:rPr lang="en-US" altLang="en-US" dirty="0"/>
              <a:t> to fit a von </a:t>
            </a:r>
            <a:r>
              <a:rPr lang="en-US" altLang="en-US" dirty="0" err="1"/>
              <a:t>Bertalanffy</a:t>
            </a:r>
            <a:r>
              <a:rPr lang="en-US" altLang="en-US" dirty="0"/>
              <a:t> growth curve. I would normally use TMB for this because (a) it is faster, and (b) can get asymptotic standard errors for L</a:t>
            </a:r>
            <a:r>
              <a:rPr lang="en-US" altLang="en-US" baseline="-25000"/>
              <a:t>∞</a:t>
            </a:r>
            <a:r>
              <a:rPr lang="en-US" altLang="en-US"/>
              <a:t> rather </a:t>
            </a:r>
            <a:r>
              <a:rPr lang="en-US" altLang="en-US" dirty="0"/>
              <a:t>than log L</a:t>
            </a:r>
            <a:r>
              <a:rPr lang="en-US" altLang="en-US" baseline="-25000" dirty="0"/>
              <a:t>∞</a:t>
            </a:r>
            <a:r>
              <a:rPr lang="en-US" altLang="en-US" dirty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Bonus challenge: use R to create a data set based on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and then use </a:t>
            </a:r>
            <a:r>
              <a:rPr lang="en-US" altLang="en-US" b="1" dirty="0" err="1"/>
              <a:t>mle</a:t>
            </a:r>
            <a:r>
              <a:rPr lang="en-US" altLang="en-US" dirty="0"/>
              <a:t> to estimate its parameters (Hint: the estimates of the parameters should be near-extract with large sample sizes).</a:t>
            </a:r>
            <a:endParaRPr lang="en-AU" altLang="en-US" dirty="0"/>
          </a:p>
        </p:txBody>
      </p:sp>
      <p:graphicFrame>
        <p:nvGraphicFramePr>
          <p:cNvPr id="5" name="Object 9">
            <a:extLst>
              <a:ext uri="{FF2B5EF4-FFF2-40B4-BE49-F238E27FC236}">
                <a16:creationId xmlns:a16="http://schemas.microsoft.com/office/drawing/2014/main" id="{F57F4B34-A983-47A3-A18D-418303C4E8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072055"/>
              </p:ext>
            </p:extLst>
          </p:nvPr>
        </p:nvGraphicFramePr>
        <p:xfrm>
          <a:off x="2812256" y="4648200"/>
          <a:ext cx="3443288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58920" imgH="228600" progId="Equation.DSMT4">
                  <p:embed/>
                </p:oleObj>
              </mc:Choice>
              <mc:Fallback>
                <p:oleObj name="Equation" r:id="rId3" imgW="2158920" imgH="228600" progId="Equation.DSMT4">
                  <p:embed/>
                  <p:pic>
                    <p:nvPicPr>
                      <p:cNvPr id="2355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2256" y="4648200"/>
                        <a:ext cx="3443288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54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AU" altLang="en-US" sz="4000"/>
              <a:t>Maximum Likelihood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444500" y="2133600"/>
            <a:ext cx="84566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/>
              <a:t>Given a set of data, and a probability model, maximum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/>
              <a:t>likelihood “chooses” the values for the parameters that make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/>
              <a:t>the data “most likely”.</a:t>
            </a:r>
          </a:p>
        </p:txBody>
      </p:sp>
      <p:graphicFrame>
        <p:nvGraphicFramePr>
          <p:cNvPr id="15364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2684463" y="3530600"/>
          <a:ext cx="34877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96394" imgH="203112" progId="Equation.DSMT4">
                  <p:embed/>
                </p:oleObj>
              </mc:Choice>
              <mc:Fallback>
                <p:oleObj name="Equation" r:id="rId3" imgW="1396394" imgH="20311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4463" y="3530600"/>
                        <a:ext cx="348773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Text Box 7"/>
          <p:cNvSpPr txBox="1">
            <a:spLocks noChangeArrowheads="1"/>
          </p:cNvSpPr>
          <p:nvPr/>
        </p:nvSpPr>
        <p:spPr bwMode="auto">
          <a:xfrm>
            <a:off x="219924" y="4301470"/>
            <a:ext cx="892712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dirty="0"/>
              <a:t>The likelihood of the data </a:t>
            </a:r>
            <a:r>
              <a:rPr lang="en-AU" altLang="en-US" sz="2400" i="1" dirty="0"/>
              <a:t>D</a:t>
            </a:r>
            <a:r>
              <a:rPr lang="en-AU" altLang="en-US" sz="2400" dirty="0"/>
              <a:t> given the parameter(s)</a:t>
            </a:r>
            <a:r>
              <a:rPr lang="en-AU" altLang="en-US" sz="2400" i="1" dirty="0"/>
              <a:t> p </a:t>
            </a:r>
            <a:r>
              <a:rPr lang="en-AU" altLang="en-US" sz="2400" dirty="0"/>
              <a:t>is the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dirty="0"/>
              <a:t>probability of the data given the parameter(s).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b="1" i="1" dirty="0"/>
              <a:t>Note</a:t>
            </a:r>
            <a:r>
              <a:rPr lang="en-AU" altLang="en-US" sz="2400" dirty="0"/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dirty="0"/>
              <a:t>   </a:t>
            </a:r>
            <a:r>
              <a:rPr lang="en-AU" altLang="en-US" sz="2400" b="1" i="1" dirty="0"/>
              <a:t>Probability</a:t>
            </a:r>
            <a:r>
              <a:rPr lang="en-AU" altLang="en-US" sz="2400" dirty="0"/>
              <a:t>: knowing parameters -&gt; predicting data. (</a:t>
            </a:r>
            <a:r>
              <a:rPr lang="en-AU" altLang="en-US" sz="2400" dirty="0" err="1"/>
              <a:t>rnorm</a:t>
            </a:r>
            <a:r>
              <a:rPr lang="en-AU" altLang="en-US" sz="2400" dirty="0"/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dirty="0"/>
              <a:t>  </a:t>
            </a:r>
            <a:r>
              <a:rPr lang="en-AU" altLang="en-US" sz="2400" b="1" i="1" dirty="0"/>
              <a:t> Likelihood</a:t>
            </a:r>
            <a:r>
              <a:rPr lang="en-AU" altLang="en-US" sz="2400" dirty="0"/>
              <a:t>: knowing data -&gt; parameter estimation. (</a:t>
            </a:r>
            <a:r>
              <a:rPr lang="en-AU" altLang="en-US" sz="2400" dirty="0" err="1"/>
              <a:t>dnorm</a:t>
            </a:r>
            <a:r>
              <a:rPr lang="en-AU" altLang="en-US" sz="2400" dirty="0"/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AU" altLang="en-US"/>
              <a:t>Basics of Likelihood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762000" y="2362200"/>
            <a:ext cx="787241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/>
              <a:t>If the data consists of two parts </a:t>
            </a:r>
            <a:r>
              <a:rPr lang="en-AU" altLang="en-US" sz="2400" i="1"/>
              <a:t>D</a:t>
            </a:r>
            <a:r>
              <a:rPr lang="en-AU" altLang="en-US" sz="2400" baseline="-25000"/>
              <a:t>1</a:t>
            </a:r>
            <a:r>
              <a:rPr lang="en-AU" altLang="en-US" sz="2400"/>
              <a:t> and </a:t>
            </a:r>
            <a:r>
              <a:rPr lang="en-AU" altLang="en-US" sz="2400" i="1"/>
              <a:t>D</a:t>
            </a:r>
            <a:r>
              <a:rPr lang="en-AU" altLang="en-US" sz="2400" baseline="-25000"/>
              <a:t>2</a:t>
            </a:r>
            <a:r>
              <a:rPr lang="en-AU" altLang="en-US" sz="2400"/>
              <a:t>, the likelihood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/>
              <a:t>of the data </a:t>
            </a:r>
            <a:r>
              <a:rPr lang="en-AU" altLang="en-US" sz="2400" i="1"/>
              <a:t>D</a:t>
            </a:r>
            <a:r>
              <a:rPr lang="en-AU" altLang="en-US" sz="2400"/>
              <a:t>=</a:t>
            </a:r>
            <a:r>
              <a:rPr lang="en-AU" altLang="en-US" sz="2400" i="1"/>
              <a:t>D</a:t>
            </a:r>
            <a:r>
              <a:rPr lang="en-AU" altLang="en-US" sz="2400" baseline="-25000"/>
              <a:t>1</a:t>
            </a:r>
            <a:r>
              <a:rPr lang="en-AU" altLang="en-US" sz="2400"/>
              <a:t>+</a:t>
            </a:r>
            <a:r>
              <a:rPr lang="en-AU" altLang="en-US" sz="2400" i="1"/>
              <a:t>D</a:t>
            </a:r>
            <a:r>
              <a:rPr lang="en-AU" altLang="en-US" sz="2400" baseline="-25000"/>
              <a:t>2</a:t>
            </a:r>
            <a:r>
              <a:rPr lang="en-AU" altLang="en-US" sz="2400"/>
              <a:t> is the product of the likelihoods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/>
              <a:t>of each of </a:t>
            </a:r>
            <a:r>
              <a:rPr lang="en-AU" altLang="en-US" sz="2400" i="1"/>
              <a:t>D</a:t>
            </a:r>
            <a:r>
              <a:rPr lang="en-AU" altLang="en-US" sz="2400" baseline="-25000"/>
              <a:t>1</a:t>
            </a:r>
            <a:r>
              <a:rPr lang="en-AU" altLang="en-US" sz="2400"/>
              <a:t> and </a:t>
            </a:r>
            <a:r>
              <a:rPr lang="en-AU" altLang="en-US" sz="2400" i="1"/>
              <a:t>D</a:t>
            </a:r>
            <a:r>
              <a:rPr lang="en-AU" altLang="en-US" sz="2400" baseline="-25000"/>
              <a:t>2</a:t>
            </a:r>
            <a:r>
              <a:rPr lang="en-AU" altLang="en-US" sz="2400"/>
              <a:t>:</a:t>
            </a:r>
          </a:p>
        </p:txBody>
      </p:sp>
      <p:graphicFrame>
        <p:nvGraphicFramePr>
          <p:cNvPr id="17412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1676400" y="3886200"/>
          <a:ext cx="60960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90700" imgH="228600" progId="Equation.DSMT4">
                  <p:embed/>
                </p:oleObj>
              </mc:Choice>
              <mc:Fallback>
                <p:oleObj name="Equation" r:id="rId3" imgW="17907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886200"/>
                        <a:ext cx="60960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8"/>
          <p:cNvSpPr txBox="1">
            <a:spLocks noChangeArrowheads="1"/>
          </p:cNvSpPr>
          <p:nvPr/>
        </p:nvSpPr>
        <p:spPr bwMode="auto">
          <a:xfrm>
            <a:off x="3886200" y="5334000"/>
            <a:ext cx="184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/>
              <a:t>Data point 1</a:t>
            </a:r>
          </a:p>
        </p:txBody>
      </p:sp>
      <p:sp>
        <p:nvSpPr>
          <p:cNvPr id="17414" name="Text Box 9"/>
          <p:cNvSpPr txBox="1">
            <a:spLocks noChangeArrowheads="1"/>
          </p:cNvSpPr>
          <p:nvPr/>
        </p:nvSpPr>
        <p:spPr bwMode="auto">
          <a:xfrm>
            <a:off x="6324600" y="5334000"/>
            <a:ext cx="184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/>
              <a:t>Data point 2</a:t>
            </a:r>
          </a:p>
        </p:txBody>
      </p:sp>
      <p:sp>
        <p:nvSpPr>
          <p:cNvPr id="17415" name="Line 10"/>
          <p:cNvSpPr>
            <a:spLocks noChangeShapeType="1"/>
          </p:cNvSpPr>
          <p:nvPr/>
        </p:nvSpPr>
        <p:spPr bwMode="auto">
          <a:xfrm flipV="1">
            <a:off x="4648200" y="4495800"/>
            <a:ext cx="152400" cy="914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16" name="Line 11"/>
          <p:cNvSpPr>
            <a:spLocks noChangeShapeType="1"/>
          </p:cNvSpPr>
          <p:nvPr/>
        </p:nvSpPr>
        <p:spPr bwMode="auto">
          <a:xfrm flipH="1" flipV="1">
            <a:off x="6553200" y="4572000"/>
            <a:ext cx="685800" cy="838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5"/>
          <p:cNvSpPr txBox="1">
            <a:spLocks noChangeArrowheads="1"/>
          </p:cNvSpPr>
          <p:nvPr/>
        </p:nvSpPr>
        <p:spPr bwMode="auto">
          <a:xfrm>
            <a:off x="381000" y="3352800"/>
            <a:ext cx="8382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v"/>
            </a:pPr>
            <a:r>
              <a:rPr lang="en-AU" altLang="en-US" sz="2400" dirty="0"/>
              <a:t> The deterministic (model) relationship between the input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AU" altLang="en-US" sz="2400" dirty="0"/>
              <a:t>    variables (covariates) and the (expected) data: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AU" altLang="en-US" sz="2400" dirty="0"/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AU" altLang="en-US" sz="2400" dirty="0"/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v"/>
            </a:pPr>
            <a:r>
              <a:rPr lang="en-AU" altLang="en-US" sz="2400" dirty="0"/>
              <a:t> How the data pertain to the model predictions – the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dirty="0"/>
              <a:t>   “sampling” distribution (in this case normal), i.e.: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AU" altLang="en-US" sz="3600"/>
              <a:t>Further Likelihood Considerations</a:t>
            </a:r>
          </a:p>
        </p:txBody>
      </p:sp>
      <p:graphicFrame>
        <p:nvGraphicFramePr>
          <p:cNvPr id="19460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3048000" y="4241800"/>
          <a:ext cx="23352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68400" imgH="241300" progId="Equation.DSMT4">
                  <p:embed/>
                </p:oleObj>
              </mc:Choice>
              <mc:Fallback>
                <p:oleObj name="Equation" r:id="rId3" imgW="1168400" imgH="241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241800"/>
                        <a:ext cx="23352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152400" y="2209800"/>
            <a:ext cx="71548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800"/>
              <a:t>To compute the likelihood for a given set of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800"/>
              <a:t>parameters we need:</a:t>
            </a:r>
          </a:p>
        </p:txBody>
      </p:sp>
      <p:graphicFrame>
        <p:nvGraphicFramePr>
          <p:cNvPr id="19462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2971800" y="5638800"/>
          <a:ext cx="266382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33500" imgH="292100" progId="Equation.DSMT4">
                  <p:embed/>
                </p:oleObj>
              </mc:Choice>
              <mc:Fallback>
                <p:oleObj name="Equation" r:id="rId5" imgW="1333500" imgH="292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638800"/>
                        <a:ext cx="2663825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Text Box 10"/>
          <p:cNvSpPr txBox="1">
            <a:spLocks noChangeArrowheads="1"/>
          </p:cNvSpPr>
          <p:nvPr/>
        </p:nvSpPr>
        <p:spPr bwMode="auto">
          <a:xfrm>
            <a:off x="2286000" y="6324600"/>
            <a:ext cx="2033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/>
              <a:t>Model prediction</a:t>
            </a:r>
          </a:p>
        </p:txBody>
      </p:sp>
      <p:sp>
        <p:nvSpPr>
          <p:cNvPr id="19464" name="Text Box 11"/>
          <p:cNvSpPr txBox="1">
            <a:spLocks noChangeArrowheads="1"/>
          </p:cNvSpPr>
          <p:nvPr/>
        </p:nvSpPr>
        <p:spPr bwMode="auto">
          <a:xfrm>
            <a:off x="5410200" y="6308725"/>
            <a:ext cx="709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/>
              <a:t>Data</a:t>
            </a:r>
          </a:p>
        </p:txBody>
      </p:sp>
      <p:sp>
        <p:nvSpPr>
          <p:cNvPr id="19465" name="Line 12"/>
          <p:cNvSpPr>
            <a:spLocks noChangeShapeType="1"/>
          </p:cNvSpPr>
          <p:nvPr/>
        </p:nvSpPr>
        <p:spPr bwMode="auto">
          <a:xfrm flipV="1">
            <a:off x="4038600" y="5943600"/>
            <a:ext cx="457200" cy="457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66" name="Line 13"/>
          <p:cNvSpPr>
            <a:spLocks noChangeShapeType="1"/>
          </p:cNvSpPr>
          <p:nvPr/>
        </p:nvSpPr>
        <p:spPr bwMode="auto">
          <a:xfrm flipH="1" flipV="1">
            <a:off x="4876800" y="5943600"/>
            <a:ext cx="762000" cy="457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got here</a:t>
            </a: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1581151" y="2590800"/>
          <a:ext cx="34877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6394" imgH="203112" progId="Equation.DSMT4">
                  <p:embed/>
                </p:oleObj>
              </mc:Choice>
              <mc:Fallback>
                <p:oleObj name="Equation" r:id="rId2" imgW="1396394" imgH="203112" progId="Equation.DSMT4">
                  <p:embed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1" y="2590800"/>
                        <a:ext cx="348773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Remember: </a:t>
            </a:r>
          </a:p>
          <a:p>
            <a:endParaRPr lang="en-US" dirty="0"/>
          </a:p>
          <a:p>
            <a:r>
              <a:rPr lang="en-US" dirty="0"/>
              <a:t>Normal distribution of data: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1" y="3772577"/>
            <a:ext cx="3554523" cy="1028023"/>
          </a:xfrm>
          <a:prstGeom prst="rect">
            <a:avLst/>
          </a:prstGeom>
        </p:spPr>
      </p:pic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2590800" y="4953000"/>
          <a:ext cx="3353368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33500" imgH="292100" progId="Equation.DSMT4">
                  <p:embed/>
                </p:oleObj>
              </mc:Choice>
              <mc:Fallback>
                <p:oleObj name="Equation" r:id="rId5" imgW="1333500" imgH="292100" progId="Equation.DSMT4">
                  <p:embed/>
                  <p:pic>
                    <p:nvPicPr>
                      <p:cNvPr id="1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953000"/>
                        <a:ext cx="3353368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021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AU" altLang="en-US" sz="4000"/>
              <a:t>Maximum Likelihood</a:t>
            </a: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444500" y="2133600"/>
            <a:ext cx="858517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dirty="0"/>
              <a:t>Given a likelihood function, we find the maximum likelihood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dirty="0"/>
              <a:t>estimates for the parameters of the model by maximizing the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dirty="0"/>
              <a:t>log-likelihood, or minimizing the negative log-likelihood, i.e.:</a:t>
            </a:r>
          </a:p>
        </p:txBody>
      </p:sp>
      <p:graphicFrame>
        <p:nvGraphicFramePr>
          <p:cNvPr id="21508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3287713" y="3598863"/>
          <a:ext cx="1739900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19200" imgH="419100" progId="Equation.DSMT4">
                  <p:embed/>
                </p:oleObj>
              </mc:Choice>
              <mc:Fallback>
                <p:oleObj name="Equation" r:id="rId3" imgW="1219200" imgH="419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3598863"/>
                        <a:ext cx="1739900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Text Box 7"/>
          <p:cNvSpPr txBox="1">
            <a:spLocks noChangeArrowheads="1"/>
          </p:cNvSpPr>
          <p:nvPr/>
        </p:nvSpPr>
        <p:spPr bwMode="auto">
          <a:xfrm>
            <a:off x="457200" y="4343400"/>
            <a:ext cx="807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dirty="0"/>
              <a:t>It is seldom the case that one can solve this equation, but it is possible (such as a linear regression).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Thoughts on likelihoods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444500" y="2133600"/>
            <a:ext cx="8077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dirty="0"/>
              <a:t>It is traditional to assume that count data are Poisson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dirty="0"/>
              <a:t>distributed and yes-no data are binomial, but actual data are usually </a:t>
            </a:r>
            <a:r>
              <a:rPr lang="en-AU" altLang="en-US" sz="2400" dirty="0" err="1"/>
              <a:t>overdispersed</a:t>
            </a:r>
            <a:r>
              <a:rPr lang="en-AU" altLang="en-US" sz="2400" dirty="0"/>
              <a:t> (move variable than </a:t>
            </a:r>
            <a:r>
              <a:rPr lang="en-AU" altLang="en-US" sz="2400" dirty="0" err="1"/>
              <a:t>poisson</a:t>
            </a:r>
            <a:r>
              <a:rPr lang="en-AU" altLang="en-US" sz="2400" dirty="0"/>
              <a:t> and binomial distributions). In these cases one should assume: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457200" y="3729038"/>
            <a:ext cx="8077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dirty="0"/>
              <a:t>Negative binomial likelihood: (count data)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457200" y="5176838"/>
            <a:ext cx="8077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dirty="0"/>
              <a:t>Beta-binomial likelihood: (yes/no data)</a:t>
            </a:r>
          </a:p>
        </p:txBody>
      </p:sp>
      <p:graphicFrame>
        <p:nvGraphicFramePr>
          <p:cNvPr id="23558" name="Object 9"/>
          <p:cNvGraphicFramePr>
            <a:graphicFrameLocks noChangeAspect="1"/>
          </p:cNvGraphicFramePr>
          <p:nvPr/>
        </p:nvGraphicFramePr>
        <p:xfrm>
          <a:off x="2043113" y="4279900"/>
          <a:ext cx="41116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78100" imgH="469900" progId="Equation.DSMT4">
                  <p:embed/>
                </p:oleObj>
              </mc:Choice>
              <mc:Fallback>
                <p:oleObj name="Equation" r:id="rId3" imgW="2578100" imgH="469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113" y="4279900"/>
                        <a:ext cx="411162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3"/>
          <p:cNvGraphicFramePr>
            <a:graphicFrameLocks noChangeAspect="1"/>
          </p:cNvGraphicFramePr>
          <p:nvPr/>
        </p:nvGraphicFramePr>
        <p:xfrm>
          <a:off x="838200" y="5715000"/>
          <a:ext cx="6523038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89400" imgH="419100" progId="Equation.DSMT4">
                  <p:embed/>
                </p:oleObj>
              </mc:Choice>
              <mc:Fallback>
                <p:oleObj name="Equation" r:id="rId5" imgW="4089400" imgH="419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715000"/>
                        <a:ext cx="6523038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FE6ED499-0CE5-4638-9E3E-6F30A4CB63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AU" altLang="en-US" b="1" dirty="0" err="1"/>
              <a:t>mle</a:t>
            </a:r>
            <a:r>
              <a:rPr lang="en-AU" altLang="en-US" dirty="0"/>
              <a:t> - I</a:t>
            </a:r>
          </a:p>
        </p:txBody>
      </p:sp>
      <p:sp>
        <p:nvSpPr>
          <p:cNvPr id="29700" name="Slide Number Placeholder 1">
            <a:extLst>
              <a:ext uri="{FF2B5EF4-FFF2-40B4-BE49-F238E27FC236}">
                <a16:creationId xmlns:a16="http://schemas.microsoft.com/office/drawing/2014/main" id="{588BA906-C955-463B-9970-3CEB9A4E5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A6A373-91E7-4ABB-B267-B8C0B9DD21E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1AE531-EF47-400D-B370-18E3322695C7}"/>
              </a:ext>
            </a:extLst>
          </p:cNvPr>
          <p:cNvSpPr/>
          <p:nvPr/>
        </p:nvSpPr>
        <p:spPr>
          <a:xfrm>
            <a:off x="609600" y="2247937"/>
            <a:ext cx="7848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The </a:t>
            </a:r>
            <a:r>
              <a:rPr lang="en-US" altLang="en-US" b="1" dirty="0" err="1"/>
              <a:t>mle</a:t>
            </a:r>
            <a:r>
              <a:rPr lang="en-US" altLang="en-US" dirty="0"/>
              <a:t> function in R can be used to find the maximum likelihood estimates of the parameters of a model. Other functions such as </a:t>
            </a:r>
            <a:r>
              <a:rPr lang="en-US" altLang="en-US" b="1" dirty="0" err="1"/>
              <a:t>optim</a:t>
            </a:r>
            <a:r>
              <a:rPr lang="en-US" altLang="en-US" dirty="0"/>
              <a:t> and </a:t>
            </a:r>
            <a:r>
              <a:rPr lang="en-US" altLang="en-US" b="1" dirty="0" err="1"/>
              <a:t>nlminb</a:t>
            </a:r>
            <a:r>
              <a:rPr lang="en-US" altLang="en-US" dirty="0"/>
              <a:t> can also be used for this purpose but I prefer </a:t>
            </a:r>
            <a:r>
              <a:rPr lang="en-US" altLang="en-US" b="1" dirty="0" err="1"/>
              <a:t>mle</a:t>
            </a:r>
            <a:r>
              <a:rPr lang="en-US" altLang="en-US" dirty="0"/>
              <a:t> because it automatically provides estimates of the asymptotic standard errors for the parameters.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dirty="0" err="1"/>
              <a:t>mle</a:t>
            </a:r>
            <a:r>
              <a:rPr lang="en-US" altLang="en-US" dirty="0"/>
              <a:t> is found in the library </a:t>
            </a:r>
            <a:r>
              <a:rPr lang="en-US" altLang="en-US" b="1" dirty="0"/>
              <a:t>stats4 </a:t>
            </a:r>
            <a:r>
              <a:rPr lang="en-US" altLang="en-US" dirty="0"/>
              <a:t>(you have this library already but you need to install it).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339900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FE6ED499-0CE5-4638-9E3E-6F30A4CB63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AU" altLang="en-US" b="1" dirty="0" err="1"/>
              <a:t>mle</a:t>
            </a:r>
            <a:r>
              <a:rPr lang="en-AU" altLang="en-US" dirty="0"/>
              <a:t> - II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8507A45-049C-472A-9CE2-3CC2EC7DE6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34686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/>
              <a:t>mle(minuslogl, start, method, fixed, lower, upper)</a:t>
            </a:r>
          </a:p>
          <a:p>
            <a:pPr eaLnBrk="1" hangingPunct="1"/>
            <a:r>
              <a:rPr lang="en-US" altLang="en-US" sz="2000" b="1"/>
              <a:t>minuslogl</a:t>
            </a:r>
            <a:r>
              <a:rPr lang="en-US" altLang="en-US" sz="2000"/>
              <a:t> – the negative log-likelihood function – that which is to be minimized.</a:t>
            </a:r>
          </a:p>
          <a:p>
            <a:pPr eaLnBrk="1" hangingPunct="1"/>
            <a:r>
              <a:rPr lang="en-US" altLang="en-US" sz="2000" b="1"/>
              <a:t>start</a:t>
            </a:r>
            <a:r>
              <a:rPr lang="en-US" altLang="en-US" sz="2000"/>
              <a:t> – a named list of estimated parameters (the initial guesses).</a:t>
            </a:r>
          </a:p>
          <a:p>
            <a:pPr eaLnBrk="1" hangingPunct="1"/>
            <a:r>
              <a:rPr lang="en-US" altLang="en-US" sz="2000" b="1"/>
              <a:t>fixed</a:t>
            </a:r>
            <a:r>
              <a:rPr lang="en-US" altLang="en-US" sz="2000"/>
              <a:t> – a named list of parameters (including data) that is passed to the objective function.</a:t>
            </a:r>
          </a:p>
          <a:p>
            <a:pPr eaLnBrk="1" hangingPunct="1"/>
            <a:r>
              <a:rPr lang="en-US" altLang="en-US" sz="2000" b="1"/>
              <a:t>method</a:t>
            </a:r>
            <a:r>
              <a:rPr lang="en-US" altLang="en-US" sz="2000"/>
              <a:t> – which of the various types of minimization algorithm to use.</a:t>
            </a:r>
          </a:p>
          <a:p>
            <a:pPr eaLnBrk="1" hangingPunct="1"/>
            <a:endParaRPr lang="en-US" altLang="en-US" sz="2000"/>
          </a:p>
          <a:p>
            <a:pPr eaLnBrk="1" hangingPunct="1"/>
            <a:endParaRPr lang="en-AU" altLang="en-US"/>
          </a:p>
        </p:txBody>
      </p:sp>
      <p:sp>
        <p:nvSpPr>
          <p:cNvPr id="29700" name="Slide Number Placeholder 1">
            <a:extLst>
              <a:ext uri="{FF2B5EF4-FFF2-40B4-BE49-F238E27FC236}">
                <a16:creationId xmlns:a16="http://schemas.microsoft.com/office/drawing/2014/main" id="{588BA906-C955-463B-9970-3CEB9A4E5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A6A373-91E7-4ABB-B267-B8C0B9DD21E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46169</TotalTime>
  <Pages>1</Pages>
  <Words>662</Words>
  <Application>Microsoft Office PowerPoint</Application>
  <PresentationFormat>On-screen Show (4:3)</PresentationFormat>
  <Paragraphs>80</Paragraphs>
  <Slides>11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Tahoma</vt:lpstr>
      <vt:lpstr>Times New Roman</vt:lpstr>
      <vt:lpstr>Wingdings</vt:lpstr>
      <vt:lpstr>Blends</vt:lpstr>
      <vt:lpstr>Equation</vt:lpstr>
      <vt:lpstr> </vt:lpstr>
      <vt:lpstr>Maximum Likelihood</vt:lpstr>
      <vt:lpstr>Basics of Likelihood</vt:lpstr>
      <vt:lpstr>Further Likelihood Considerations</vt:lpstr>
      <vt:lpstr>How we got here</vt:lpstr>
      <vt:lpstr>Maximum Likelihood</vt:lpstr>
      <vt:lpstr>Thoughts on likelihoods</vt:lpstr>
      <vt:lpstr>mle - I</vt:lpstr>
      <vt:lpstr>mle - II</vt:lpstr>
      <vt:lpstr>mle - III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Paul Boult</dc:creator>
  <cp:lastModifiedBy>Brielle K Thompson</cp:lastModifiedBy>
  <cp:revision>283</cp:revision>
  <cp:lastPrinted>1998-05-27T11:59:50Z</cp:lastPrinted>
  <dcterms:created xsi:type="dcterms:W3CDTF">1998-06-03T00:23:14Z</dcterms:created>
  <dcterms:modified xsi:type="dcterms:W3CDTF">2022-09-16T22:43:15Z</dcterms:modified>
</cp:coreProperties>
</file>