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98" r:id="rId2"/>
    <p:sldId id="305" r:id="rId3"/>
    <p:sldId id="306" r:id="rId4"/>
    <p:sldId id="307" r:id="rId5"/>
    <p:sldId id="308" r:id="rId6"/>
    <p:sldId id="310" r:id="rId7"/>
    <p:sldId id="309" r:id="rId8"/>
    <p:sldId id="320" r:id="rId9"/>
    <p:sldId id="316" r:id="rId10"/>
    <p:sldId id="317" r:id="rId11"/>
  </p:sldIdLst>
  <p:sldSz cx="9144000" cy="6858000" type="screen4x3"/>
  <p:notesSz cx="6858000" cy="91741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401E"/>
    <a:srgbClr val="643D01"/>
    <a:srgbClr val="FF9933"/>
    <a:srgbClr val="D32128"/>
    <a:srgbClr val="00457F"/>
    <a:srgbClr val="002E4B"/>
    <a:srgbClr val="D6D01E"/>
    <a:srgbClr val="00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3892" autoAdjust="0"/>
  </p:normalViewPr>
  <p:slideViewPr>
    <p:cSldViewPr>
      <p:cViewPr varScale="1">
        <p:scale>
          <a:sx n="105" d="100"/>
          <a:sy n="105" d="100"/>
        </p:scale>
        <p:origin x="13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" y="1572"/>
      </p:cViewPr>
      <p:guideLst>
        <p:guide orient="horz" pos="289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07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56100"/>
            <a:ext cx="5033963" cy="413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83" tIns="44939" rIns="91483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3738"/>
            <a:ext cx="4570413" cy="3427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2128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8172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05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96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7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0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73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87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effects represent the way data is collected, </a:t>
            </a:r>
          </a:p>
        </p:txBody>
      </p:sp>
    </p:spTree>
    <p:extLst>
      <p:ext uri="{BB962C8B-B14F-4D97-AF65-F5344CB8AC3E}">
        <p14:creationId xmlns:p14="http://schemas.microsoft.com/office/powerpoint/2010/main" val="86657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90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63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9C5A58-0FA9-4FE0-A22B-A2D8BF5B5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3415-B766-4AC0-9B0C-5A299AF41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0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80BD-1691-46E8-8C85-4A551A340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8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054E7-2F68-4A8F-AAEB-06C016827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0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E4903-595B-49B3-89D6-F9C6B898E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3AA8-782A-457F-9517-8E33F0B13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0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A2C9-6386-4C08-A39F-A70C03276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EF65-8CD0-4F23-9C47-D7BDD04DC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F8BC-A4C6-4A10-BF96-41B1DD5F5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1ED0D-8284-4E17-BB1F-5579ADE49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8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63FC-73C3-4E96-97C4-A3B868917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61A0-6CF3-41FE-816B-913C9CCF4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4241-C0CD-426A-B39A-B1932E0A8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6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762000" y="1752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580E4D-938F-4D1B-89A8-EC0CC1820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763000" cy="2209800"/>
          </a:xfrm>
        </p:spPr>
        <p:txBody>
          <a:bodyPr/>
          <a:lstStyle/>
          <a:p>
            <a:pPr algn="ctr" eaLnBrk="1" hangingPunct="1"/>
            <a:b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altLang="en-US" sz="3200" b="1">
              <a:solidFill>
                <a:schemeClr val="tx1"/>
              </a:solidFill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965325" y="2243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57120" y="2133600"/>
            <a:ext cx="770755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latin typeface="Arial" panose="020B0604020202020204" pitchFamily="34" charset="0"/>
              </a:rPr>
              <a:t>Likelihood Profiles, Model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latin typeface="Arial" panose="020B0604020202020204" pitchFamily="34" charset="0"/>
              </a:rPr>
              <a:t>Selection, and Random Effects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Laplace approximation-II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" y="2362200"/>
          <a:ext cx="7848600" cy="58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3880" imgH="266400" progId="Equation.DSMT4">
                  <p:embed/>
                </p:oleObj>
              </mc:Choice>
              <mc:Fallback>
                <p:oleObj name="Equation" r:id="rId2" imgW="3593880" imgH="266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362200"/>
                        <a:ext cx="7848600" cy="58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3329632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where        is the maximum likelihood estimate of </a:t>
            </a:r>
            <a:r>
              <a:rPr lang="en-AU" i="1" dirty="0"/>
              <a:t>u</a:t>
            </a:r>
            <a:r>
              <a:rPr lang="en-AU" dirty="0"/>
              <a:t> conditional on the current value for </a:t>
            </a:r>
            <a:r>
              <a:rPr lang="en-AU" dirty="0">
                <a:sym typeface="Symbol" panose="05050102010706020507" pitchFamily="18" charset="2"/>
              </a:rPr>
              <a:t>, and </a:t>
            </a:r>
            <a:r>
              <a:rPr lang="en-AU" i="1" dirty="0">
                <a:sym typeface="Symbol" panose="05050102010706020507" pitchFamily="18" charset="2"/>
              </a:rPr>
              <a:t>H</a:t>
            </a:r>
            <a:r>
              <a:rPr lang="en-AU" dirty="0">
                <a:sym typeface="Symbol" panose="05050102010706020507" pitchFamily="18" charset="2"/>
              </a:rPr>
              <a:t>[] is the hessian matrix for f(</a:t>
            </a:r>
            <a:r>
              <a:rPr lang="en-AU" i="1" dirty="0">
                <a:sym typeface="Symbol" panose="05050102010706020507" pitchFamily="18" charset="2"/>
              </a:rPr>
              <a:t>u</a:t>
            </a:r>
            <a:r>
              <a:rPr lang="en-AU" dirty="0">
                <a:sym typeface="Symbol" panose="05050102010706020507" pitchFamily="18" charset="2"/>
              </a:rPr>
              <a:t>,</a:t>
            </a:r>
            <a:r>
              <a:rPr lang="en-AU" i="1" dirty="0">
                <a:sym typeface="Symbol" panose="05050102010706020507" pitchFamily="18" charset="2"/>
              </a:rPr>
              <a:t></a:t>
            </a:r>
            <a:r>
              <a:rPr lang="en-AU" dirty="0">
                <a:sym typeface="Symbol" panose="05050102010706020507" pitchFamily="18" charset="2"/>
              </a:rPr>
              <a:t>) with respect to </a:t>
            </a:r>
            <a:r>
              <a:rPr lang="en-AU" i="1" dirty="0">
                <a:sym typeface="Symbol" panose="05050102010706020507" pitchFamily="18" charset="2"/>
              </a:rPr>
              <a:t>u</a:t>
            </a:r>
            <a:r>
              <a:rPr lang="en-AU" dirty="0">
                <a:sym typeface="Symbol" panose="05050102010706020507" pitchFamily="18" charset="2"/>
              </a:rPr>
              <a:t>. </a:t>
            </a:r>
            <a:endParaRPr lang="en-A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22400" y="3384897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2400" y="3384897"/>
                        <a:ext cx="63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3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87693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Likelihood profile is a way to estimate a confidence interval for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the estimate of a model parameter when the model is fitted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using maximum likelihood.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The problem. We have a model based on a vector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parameters     . One of these parameters is “</a:t>
            </a:r>
            <a:r>
              <a:rPr lang="en-AU" altLang="en-US" sz="2400" i="1"/>
              <a:t>p</a:t>
            </a:r>
            <a:r>
              <a:rPr lang="en-AU" altLang="en-US" sz="2400"/>
              <a:t>” and we want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a x% confidence interval for it. The negative log-likelihood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function for this problem is                or (separating out </a:t>
            </a:r>
            <a:r>
              <a:rPr lang="en-AU" altLang="en-US" sz="2400" i="1"/>
              <a:t>p)</a:t>
            </a:r>
            <a:r>
              <a:rPr lang="en-AU" altLang="en-US" sz="2400"/>
              <a:t>,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              . Note:             .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AU" altLang="en-US"/>
              <a:t>Likelihood Profile-I</a:t>
            </a:r>
          </a:p>
        </p:txBody>
      </p:sp>
      <p:graphicFrame>
        <p:nvGraphicFramePr>
          <p:cNvPr id="25604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33600" y="4518025"/>
          <a:ext cx="2238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835" imgH="202936" progId="Equation.DSMT4">
                  <p:embed/>
                </p:oleObj>
              </mc:Choice>
              <mc:Fallback>
                <p:oleObj name="Equation" r:id="rId3" imgW="126835" imgH="20293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18025"/>
                        <a:ext cx="2238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73550" y="5238750"/>
          <a:ext cx="1212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669" imgH="203112" progId="Equation.DSMT4">
                  <p:embed/>
                </p:oleObj>
              </mc:Choice>
              <mc:Fallback>
                <p:oleObj name="Equation" r:id="rId5" imgW="761669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5238750"/>
                        <a:ext cx="1212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5562600"/>
          <a:ext cx="15192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087" imgH="203112" progId="Equation.DSMT4">
                  <p:embed/>
                </p:oleObj>
              </mc:Choice>
              <mc:Fallback>
                <p:oleObj name="Equation" r:id="rId7" imgW="95208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15192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971800" y="5619750"/>
          <a:ext cx="1073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08" imgH="203112" progId="Equation.DSMT4">
                  <p:embed/>
                </p:oleObj>
              </mc:Choice>
              <mc:Fallback>
                <p:oleObj name="Equation" r:id="rId9" imgW="672808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19750"/>
                        <a:ext cx="10731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27025" y="2286000"/>
            <a:ext cx="82073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The steps in computing a likelihood profile: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AU" altLang="en-US" sz="2400"/>
              <a:t> Fit the model to find the maximum likelihood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 estimates for the parameters and also the lowest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 negative log-likelihood           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AU" altLang="en-US" sz="2400"/>
              <a:t> Select a wide range of values for </a:t>
            </a:r>
            <a:r>
              <a:rPr lang="en-AU" altLang="en-US" sz="2400" i="1"/>
              <a:t>p</a:t>
            </a:r>
            <a:r>
              <a:rPr lang="en-AU" altLang="en-US" sz="2400"/>
              <a:t>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AU" altLang="en-US" sz="2400"/>
              <a:t> For each value of </a:t>
            </a:r>
            <a:r>
              <a:rPr lang="en-AU" altLang="en-US" sz="2400" i="1"/>
              <a:t>p</a:t>
            </a:r>
            <a:r>
              <a:rPr lang="en-AU" altLang="en-US" sz="2400"/>
              <a:t>=</a:t>
            </a:r>
            <a:r>
              <a:rPr lang="en-AU" altLang="en-US" sz="2400" i="1"/>
              <a:t>A</a:t>
            </a:r>
            <a:r>
              <a:rPr lang="en-AU" altLang="en-US" sz="2400"/>
              <a:t>, find the values for the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parameters     such that                           is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minimized. Record the negative log-likelihood for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each value of </a:t>
            </a:r>
            <a:r>
              <a:rPr lang="en-AU" altLang="en-US" sz="2400" i="1"/>
              <a:t>p</a:t>
            </a:r>
            <a:r>
              <a:rPr lang="en-AU" altLang="en-US" sz="2400"/>
              <a:t>,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AU" altLang="en-US" sz="2400"/>
              <a:t> Plot                                         against </a:t>
            </a:r>
            <a:r>
              <a:rPr lang="en-AU" altLang="en-US" sz="2400" i="1"/>
              <a:t>p</a:t>
            </a:r>
            <a:r>
              <a:rPr lang="en-AU" altLang="en-US" sz="2400"/>
              <a:t>.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AU" altLang="en-US"/>
              <a:t>Likelihood Profile-II</a:t>
            </a:r>
          </a:p>
        </p:txBody>
      </p:sp>
      <p:graphicFrame>
        <p:nvGraphicFramePr>
          <p:cNvPr id="27652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217988" y="3352800"/>
          <a:ext cx="1039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700" imgH="228600" progId="Equation.DSMT4">
                  <p:embed/>
                </p:oleObj>
              </mc:Choice>
              <mc:Fallback>
                <p:oleObj name="Equation" r:id="rId3" imgW="520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3352800"/>
                        <a:ext cx="1039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4546600"/>
          <a:ext cx="24145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203200" progId="Equation.DSMT4">
                  <p:embed/>
                </p:oleObj>
              </mc:Choice>
              <mc:Fallback>
                <p:oleObj name="Equation" r:id="rId5" imgW="12065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46600"/>
                        <a:ext cx="24145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66900" y="5562600"/>
          <a:ext cx="3475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400" imgH="254000" progId="Equation.DSMT4">
                  <p:embed/>
                </p:oleObj>
              </mc:Choice>
              <mc:Fallback>
                <p:oleObj name="Equation" r:id="rId7" imgW="19304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562600"/>
                        <a:ext cx="3475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616200" y="45466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569" imgH="202936" progId="Equation.DSMT4">
                  <p:embed/>
                </p:oleObj>
              </mc:Choice>
              <mc:Fallback>
                <p:oleObj name="Equation" r:id="rId9" imgW="177569" imgH="20293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54660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3"/>
          <p:cNvGraphicFramePr>
            <a:graphicFrameLocks noChangeAspect="1"/>
          </p:cNvGraphicFramePr>
          <p:nvPr/>
        </p:nvGraphicFramePr>
        <p:xfrm>
          <a:off x="3276600" y="5257800"/>
          <a:ext cx="2171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06500" imgH="241300" progId="Equation.DSMT4">
                  <p:embed/>
                </p:oleObj>
              </mc:Choice>
              <mc:Fallback>
                <p:oleObj name="Equation" r:id="rId11" imgW="12065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21717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/>
              <a:t>Likelihood Profile-I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447800" y="4648200"/>
            <a:ext cx="617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971800" y="4724400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Parameter of Interest</a:t>
            </a: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 flipV="1">
            <a:off x="1447800" y="1981200"/>
            <a:ext cx="0" cy="266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0" y="2438400"/>
            <a:ext cx="1444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-log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likelihood</a:t>
            </a:r>
          </a:p>
        </p:txBody>
      </p:sp>
      <p:sp>
        <p:nvSpPr>
          <p:cNvPr id="454664" name="AutoShape 8"/>
          <p:cNvSpPr>
            <a:spLocks noChangeArrowheads="1"/>
          </p:cNvSpPr>
          <p:nvPr/>
        </p:nvSpPr>
        <p:spPr bwMode="auto">
          <a:xfrm>
            <a:off x="4448175" y="4191000"/>
            <a:ext cx="276225" cy="3048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5876925" y="41148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MLE</a:t>
            </a: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4953000" y="4343400"/>
            <a:ext cx="990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676400" y="4343400"/>
            <a:ext cx="23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352675" y="4343400"/>
            <a:ext cx="23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3124200" y="4343400"/>
            <a:ext cx="23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800475" y="4343400"/>
            <a:ext cx="23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5172075" y="4343400"/>
            <a:ext cx="23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6096000" y="4343400"/>
            <a:ext cx="23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848475" y="4343400"/>
            <a:ext cx="23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454675" name="AutoShape 19"/>
          <p:cNvSpPr>
            <a:spLocks noChangeArrowheads="1"/>
          </p:cNvSpPr>
          <p:nvPr/>
        </p:nvSpPr>
        <p:spPr bwMode="auto">
          <a:xfrm>
            <a:off x="3810000" y="4038600"/>
            <a:ext cx="276225" cy="304800"/>
          </a:xfrm>
          <a:prstGeom prst="star5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54676" name="AutoShape 20"/>
          <p:cNvSpPr>
            <a:spLocks noChangeArrowheads="1"/>
          </p:cNvSpPr>
          <p:nvPr/>
        </p:nvSpPr>
        <p:spPr bwMode="auto">
          <a:xfrm>
            <a:off x="3048000" y="3810000"/>
            <a:ext cx="276225" cy="304800"/>
          </a:xfrm>
          <a:prstGeom prst="star5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54677" name="AutoShape 21"/>
          <p:cNvSpPr>
            <a:spLocks noChangeArrowheads="1"/>
          </p:cNvSpPr>
          <p:nvPr/>
        </p:nvSpPr>
        <p:spPr bwMode="auto">
          <a:xfrm>
            <a:off x="2514600" y="3048000"/>
            <a:ext cx="276225" cy="304800"/>
          </a:xfrm>
          <a:prstGeom prst="star5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54678" name="AutoShape 22"/>
          <p:cNvSpPr>
            <a:spLocks noChangeArrowheads="1"/>
          </p:cNvSpPr>
          <p:nvPr/>
        </p:nvSpPr>
        <p:spPr bwMode="auto">
          <a:xfrm>
            <a:off x="1676400" y="2057400"/>
            <a:ext cx="276225" cy="304800"/>
          </a:xfrm>
          <a:prstGeom prst="star5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54679" name="AutoShape 23"/>
          <p:cNvSpPr>
            <a:spLocks noChangeArrowheads="1"/>
          </p:cNvSpPr>
          <p:nvPr/>
        </p:nvSpPr>
        <p:spPr bwMode="auto">
          <a:xfrm>
            <a:off x="5257800" y="3886200"/>
            <a:ext cx="276225" cy="304800"/>
          </a:xfrm>
          <a:prstGeom prst="star5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54680" name="AutoShape 24"/>
          <p:cNvSpPr>
            <a:spLocks noChangeArrowheads="1"/>
          </p:cNvSpPr>
          <p:nvPr/>
        </p:nvSpPr>
        <p:spPr bwMode="auto">
          <a:xfrm>
            <a:off x="6096000" y="3352800"/>
            <a:ext cx="276225" cy="304800"/>
          </a:xfrm>
          <a:prstGeom prst="star5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54681" name="AutoShape 25"/>
          <p:cNvSpPr>
            <a:spLocks noChangeArrowheads="1"/>
          </p:cNvSpPr>
          <p:nvPr/>
        </p:nvSpPr>
        <p:spPr bwMode="auto">
          <a:xfrm>
            <a:off x="6810375" y="2590800"/>
            <a:ext cx="276225" cy="304800"/>
          </a:xfrm>
          <a:prstGeom prst="star5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9720" name="Text Box 26"/>
          <p:cNvSpPr txBox="1">
            <a:spLocks noChangeArrowheads="1"/>
          </p:cNvSpPr>
          <p:nvPr/>
        </p:nvSpPr>
        <p:spPr bwMode="auto">
          <a:xfrm>
            <a:off x="6629400" y="5334000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parameter</a:t>
            </a:r>
          </a:p>
        </p:txBody>
      </p:sp>
      <p:sp>
        <p:nvSpPr>
          <p:cNvPr id="29721" name="Line 27"/>
          <p:cNvSpPr>
            <a:spLocks noChangeShapeType="1"/>
          </p:cNvSpPr>
          <p:nvPr/>
        </p:nvSpPr>
        <p:spPr bwMode="auto">
          <a:xfrm flipH="1" flipV="1">
            <a:off x="6324600" y="4724400"/>
            <a:ext cx="76200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2" name="Line 28"/>
          <p:cNvSpPr>
            <a:spLocks noChangeShapeType="1"/>
          </p:cNvSpPr>
          <p:nvPr/>
        </p:nvSpPr>
        <p:spPr bwMode="auto">
          <a:xfrm flipH="1" flipV="1">
            <a:off x="7086600" y="4724400"/>
            <a:ext cx="533400" cy="762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1998663" y="1905000"/>
            <a:ext cx="47545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Negative log-likelihood, fixing the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parameter to each value in turn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(minimize on the rest of the parameters)</a:t>
            </a:r>
          </a:p>
        </p:txBody>
      </p:sp>
      <p:sp>
        <p:nvSpPr>
          <p:cNvPr id="29724" name="Line 30"/>
          <p:cNvSpPr>
            <a:spLocks noChangeShapeType="1"/>
          </p:cNvSpPr>
          <p:nvPr/>
        </p:nvSpPr>
        <p:spPr bwMode="auto">
          <a:xfrm flipH="1">
            <a:off x="2971800" y="2895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5" name="Line 31"/>
          <p:cNvSpPr>
            <a:spLocks noChangeShapeType="1"/>
          </p:cNvSpPr>
          <p:nvPr/>
        </p:nvSpPr>
        <p:spPr bwMode="auto">
          <a:xfrm flipH="1">
            <a:off x="3733800" y="2895600"/>
            <a:ext cx="304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6" name="Line 32"/>
          <p:cNvSpPr>
            <a:spLocks noChangeShapeType="1"/>
          </p:cNvSpPr>
          <p:nvPr/>
        </p:nvSpPr>
        <p:spPr bwMode="auto">
          <a:xfrm>
            <a:off x="4648200" y="2895600"/>
            <a:ext cx="609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7" name="Line 33"/>
          <p:cNvSpPr>
            <a:spLocks noChangeShapeType="1"/>
          </p:cNvSpPr>
          <p:nvPr/>
        </p:nvSpPr>
        <p:spPr bwMode="auto">
          <a:xfrm>
            <a:off x="5257800" y="2895600"/>
            <a:ext cx="762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/>
              <a:t>Model Selection-I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27025" y="2286000"/>
            <a:ext cx="8228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Given N models that are all fitted to the same data set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(denoted D), we can identify the best approximating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by calculating the AIC, BIC, etc.</a:t>
            </a:r>
          </a:p>
        </p:txBody>
      </p:sp>
      <p:graphicFrame>
        <p:nvGraphicFramePr>
          <p:cNvPr id="31748" name="Object 13"/>
          <p:cNvGraphicFramePr>
            <a:graphicFrameLocks noChangeAspect="1"/>
          </p:cNvGraphicFramePr>
          <p:nvPr/>
        </p:nvGraphicFramePr>
        <p:xfrm>
          <a:off x="2495550" y="3722688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254000" progId="Equation.DSMT4">
                  <p:embed/>
                </p:oleObj>
              </mc:Choice>
              <mc:Fallback>
                <p:oleObj name="Equation" r:id="rId3" imgW="16510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722688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2298700" y="4267200"/>
          <a:ext cx="3405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254000" progId="Equation.DSMT4">
                  <p:embed/>
                </p:oleObj>
              </mc:Choice>
              <mc:Fallback>
                <p:oleObj name="Equation" r:id="rId5" imgW="18923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267200"/>
                        <a:ext cx="3405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381000" y="4819650"/>
            <a:ext cx="7920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where </a:t>
            </a:r>
            <a:r>
              <a:rPr lang="en-AU" altLang="en-US" sz="2400" i="1" dirty="0"/>
              <a:t>p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 is the number of parameters in model </a:t>
            </a:r>
            <a:r>
              <a:rPr lang="en-AU" altLang="en-US" sz="2400" i="1" dirty="0" err="1"/>
              <a:t>i</a:t>
            </a:r>
            <a:r>
              <a:rPr lang="en-AU" altLang="en-US" sz="2400" dirty="0"/>
              <a:t> and </a:t>
            </a:r>
            <a:r>
              <a:rPr lang="en-AU" altLang="en-US" sz="2400" i="1" dirty="0"/>
              <a:t>n</a:t>
            </a:r>
            <a:r>
              <a:rPr lang="en-AU" altLang="en-US" sz="2400" dirty="0"/>
              <a:t>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the number of data 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/>
              <a:t>Model Selection-II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27025" y="2286000"/>
            <a:ext cx="8270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All things equal, BIC will select less complex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than AIC. AIC</a:t>
            </a:r>
            <a:r>
              <a:rPr lang="en-AU" altLang="en-US" sz="2400" baseline="-25000"/>
              <a:t>c</a:t>
            </a:r>
            <a:r>
              <a:rPr lang="en-AU" altLang="en-US" sz="2400"/>
              <a:t> takes small sample size effects into account:</a:t>
            </a:r>
          </a:p>
        </p:txBody>
      </p:sp>
      <p:graphicFrame>
        <p:nvGraphicFramePr>
          <p:cNvPr id="3379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83789"/>
              </p:ext>
            </p:extLst>
          </p:nvPr>
        </p:nvGraphicFramePr>
        <p:xfrm>
          <a:off x="1912938" y="3429000"/>
          <a:ext cx="45704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9800" imgH="431640" progId="Equation.DSMT4">
                  <p:embed/>
                </p:oleObj>
              </mc:Choice>
              <mc:Fallback>
                <p:oleObj name="Equation" r:id="rId3" imgW="25398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3429000"/>
                        <a:ext cx="45704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304800" y="4495800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I always use AIC</a:t>
            </a:r>
            <a:r>
              <a:rPr lang="en-AU" altLang="en-US" sz="2400" baseline="-25000"/>
              <a:t>c</a:t>
            </a:r>
            <a:r>
              <a:rPr lang="en-AU" altLang="en-US" sz="2400"/>
              <a:t> but its effect is small for </a:t>
            </a:r>
            <a:r>
              <a:rPr lang="en-AU" altLang="en-US" sz="2400" i="1"/>
              <a:t>n </a:t>
            </a:r>
            <a:r>
              <a:rPr lang="en-AU" altLang="en-US" sz="2400"/>
              <a:t>&gt;&gt; </a:t>
            </a:r>
            <a:r>
              <a:rPr lang="en-AU" altLang="en-US" sz="2400" i="1"/>
              <a:t>p</a:t>
            </a:r>
            <a:r>
              <a:rPr lang="en-AU" altLang="en-US" sz="2400" baseline="-25000"/>
              <a:t>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/>
              <a:t>Model Selection-III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27025" y="2286000"/>
            <a:ext cx="670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Models can be weighted with AIC and BIC, e.g.:</a:t>
            </a:r>
          </a:p>
        </p:txBody>
      </p:sp>
      <p:graphicFrame>
        <p:nvGraphicFramePr>
          <p:cNvPr id="35844" name="Object 13"/>
          <p:cNvGraphicFramePr>
            <a:graphicFrameLocks noChangeAspect="1"/>
          </p:cNvGraphicFramePr>
          <p:nvPr/>
        </p:nvGraphicFramePr>
        <p:xfrm>
          <a:off x="3200400" y="2971800"/>
          <a:ext cx="2743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4000" imgH="584200" progId="Equation.DSMT4">
                  <p:embed/>
                </p:oleObj>
              </mc:Choice>
              <mc:Fallback>
                <p:oleObj name="Equation" r:id="rId3" imgW="1524000" imgH="584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27432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79425" y="4186238"/>
            <a:ext cx="248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where            is:</a:t>
            </a:r>
          </a:p>
        </p:txBody>
      </p:sp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3124200" y="4800600"/>
          <a:ext cx="3086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500" imgH="292100" progId="Equation.DSMT4">
                  <p:embed/>
                </p:oleObj>
              </mc:Choice>
              <mc:Fallback>
                <p:oleObj name="Equation" r:id="rId5" imgW="17145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30861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1447800" y="4235450"/>
          <a:ext cx="10048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800" imgH="228600" progId="Equation.DSMT4">
                  <p:embed/>
                </p:oleObj>
              </mc:Choice>
              <mc:Fallback>
                <p:oleObj name="Equation" r:id="rId7" imgW="558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35450"/>
                        <a:ext cx="10048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51B-935B-43B4-9E96-F96F2209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effects-II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B27A-038A-40AE-99CB-78822400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Examples of random effects</a:t>
            </a:r>
          </a:p>
          <a:p>
            <a:pPr lvl="1"/>
            <a:r>
              <a:rPr lang="en-AU" dirty="0"/>
              <a:t>Lengths at different times within subject animals (subject is the random effect)</a:t>
            </a:r>
          </a:p>
          <a:p>
            <a:pPr lvl="1"/>
            <a:r>
              <a:rPr lang="en-AU" dirty="0"/>
              <a:t>Recruitment in a population model (assumed to be distributed according to a log-normal distribution)</a:t>
            </a:r>
          </a:p>
          <a:p>
            <a:pPr lvl="1"/>
            <a:r>
              <a:rPr lang="en-AU" dirty="0"/>
              <a:t>Samples are collected from a (random) set of salmon stocks (stock is the </a:t>
            </a:r>
            <a:r>
              <a:rPr lang="en-AU"/>
              <a:t>random effect).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5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Laplace approximation-I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362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models with random effects (parameters </a:t>
            </a:r>
            <a:r>
              <a:rPr lang="en-AU" i="1" dirty="0"/>
              <a:t>u</a:t>
            </a:r>
            <a:r>
              <a:rPr lang="en-AU" dirty="0"/>
              <a:t>) and fixed effects (</a:t>
            </a:r>
            <a:r>
              <a:rPr lang="en-AU" i="1" dirty="0">
                <a:sym typeface="Symbol" panose="05050102010706020507" pitchFamily="18" charset="2"/>
              </a:rPr>
              <a:t></a:t>
            </a:r>
            <a:r>
              <a:rPr lang="en-AU" dirty="0">
                <a:sym typeface="Symbol" panose="05050102010706020507" pitchFamily="18" charset="2"/>
              </a:rPr>
              <a:t>), we maximize the marginal likelihood, i.e.:</a:t>
            </a:r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1800" y="3356709"/>
          <a:ext cx="259969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380880" progId="Equation.DSMT4">
                  <p:embed/>
                </p:oleObj>
              </mc:Choice>
              <mc:Fallback>
                <p:oleObj name="Equation" r:id="rId2" imgW="1130040" imgH="3808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3356709"/>
                        <a:ext cx="259969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963" y="439652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integral is usually intractable so we use the Laplace approximation of the negative log of the marginal likelihood</a:t>
            </a:r>
          </a:p>
        </p:txBody>
      </p:sp>
    </p:spTree>
    <p:extLst>
      <p:ext uri="{BB962C8B-B14F-4D97-AF65-F5344CB8AC3E}">
        <p14:creationId xmlns:p14="http://schemas.microsoft.com/office/powerpoint/2010/main" val="259293728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46153</TotalTime>
  <Pages>1</Pages>
  <Words>466</Words>
  <Application>Microsoft Office PowerPoint</Application>
  <PresentationFormat>On-screen Show (4:3)</PresentationFormat>
  <Paragraphs>68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Tahoma</vt:lpstr>
      <vt:lpstr>Times New Roman</vt:lpstr>
      <vt:lpstr>Wingdings</vt:lpstr>
      <vt:lpstr>Blends</vt:lpstr>
      <vt:lpstr>Equation</vt:lpstr>
      <vt:lpstr> </vt:lpstr>
      <vt:lpstr>Likelihood Profile-I</vt:lpstr>
      <vt:lpstr>Likelihood Profile-II</vt:lpstr>
      <vt:lpstr>Likelihood Profile-I</vt:lpstr>
      <vt:lpstr>Model Selection-I</vt:lpstr>
      <vt:lpstr>Model Selection-II</vt:lpstr>
      <vt:lpstr>Model Selection-III</vt:lpstr>
      <vt:lpstr>Random effects-II</vt:lpstr>
      <vt:lpstr>Laplace approximation-I</vt:lpstr>
      <vt:lpstr>Laplace approximation-II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Paul Boult</dc:creator>
  <cp:lastModifiedBy>Brielle K Thompson</cp:lastModifiedBy>
  <cp:revision>279</cp:revision>
  <cp:lastPrinted>1998-05-27T11:59:50Z</cp:lastPrinted>
  <dcterms:created xsi:type="dcterms:W3CDTF">1998-06-03T00:23:14Z</dcterms:created>
  <dcterms:modified xsi:type="dcterms:W3CDTF">2022-09-16T22:59:34Z</dcterms:modified>
</cp:coreProperties>
</file>