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4"/>
  </p:notesMasterIdLst>
  <p:sldIdLst>
    <p:sldId id="358" r:id="rId2"/>
    <p:sldId id="356" r:id="rId3"/>
    <p:sldId id="316" r:id="rId4"/>
    <p:sldId id="291" r:id="rId5"/>
    <p:sldId id="295" r:id="rId6"/>
    <p:sldId id="296" r:id="rId7"/>
    <p:sldId id="317" r:id="rId8"/>
    <p:sldId id="306" r:id="rId9"/>
    <p:sldId id="308" r:id="rId10"/>
    <p:sldId id="307" r:id="rId11"/>
    <p:sldId id="349" r:id="rId12"/>
    <p:sldId id="298" r:id="rId13"/>
    <p:sldId id="309" r:id="rId14"/>
    <p:sldId id="312" r:id="rId15"/>
    <p:sldId id="340" r:id="rId16"/>
    <p:sldId id="313" r:id="rId17"/>
    <p:sldId id="338" r:id="rId18"/>
    <p:sldId id="353" r:id="rId19"/>
    <p:sldId id="345" r:id="rId20"/>
    <p:sldId id="310" r:id="rId21"/>
    <p:sldId id="355" r:id="rId22"/>
    <p:sldId id="341" r:id="rId23"/>
    <p:sldId id="360" r:id="rId24"/>
    <p:sldId id="359" r:id="rId25"/>
    <p:sldId id="342" r:id="rId26"/>
    <p:sldId id="343" r:id="rId27"/>
    <p:sldId id="354" r:id="rId28"/>
    <p:sldId id="301" r:id="rId29"/>
    <p:sldId id="315" r:id="rId30"/>
    <p:sldId id="302" r:id="rId31"/>
    <p:sldId id="303" r:id="rId32"/>
    <p:sldId id="344" r:id="rId33"/>
    <p:sldId id="304" r:id="rId34"/>
    <p:sldId id="339" r:id="rId35"/>
    <p:sldId id="305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47" r:id="rId45"/>
    <p:sldId id="337" r:id="rId46"/>
    <p:sldId id="348" r:id="rId47"/>
    <p:sldId id="281" r:id="rId48"/>
    <p:sldId id="350" r:id="rId49"/>
    <p:sldId id="351" r:id="rId50"/>
    <p:sldId id="352" r:id="rId51"/>
    <p:sldId id="286" r:id="rId52"/>
    <p:sldId id="294" r:id="rId5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6666"/>
    <a:srgbClr val="F47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576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0FAA731-F24C-46F0-BEB3-6D9DD252B33D}" type="datetimeFigureOut">
              <a:rPr lang="en-US" smtClean="0"/>
              <a:pPr/>
              <a:t>4/8/2023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77229B5-BD58-4BDD-B763-4148A17751AD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95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D183-521D-441E-BBC4-7BB7ADF5E7B7}" type="slidenum">
              <a:rPr lang="en-AU" smtClean="0"/>
              <a:pPr/>
              <a:t>3</a:t>
            </a:fld>
            <a:endParaRPr lang="en-A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Randomization in this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D183-521D-441E-BBC4-7BB7ADF5E7B7}" type="slidenum">
              <a:rPr lang="en-AU" smtClean="0"/>
              <a:pPr/>
              <a:t>11</a:t>
            </a:fld>
            <a:endParaRPr lang="en-A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scripts for these examples are in </a:t>
            </a:r>
            <a:r>
              <a:rPr lang="en-AU" dirty="0" err="1"/>
              <a:t>dae</a:t>
            </a:r>
            <a:r>
              <a:rPr lang="en-AU" dirty="0"/>
              <a:t>/.tests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229B5-BD58-4BDD-B763-4148A17751AD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7525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scripts for these examples are in </a:t>
            </a:r>
            <a:r>
              <a:rPr lang="en-AU" dirty="0" err="1"/>
              <a:t>dae</a:t>
            </a:r>
            <a:r>
              <a:rPr lang="en-AU" dirty="0"/>
              <a:t>/.tests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229B5-BD58-4BDD-B763-4148A17751AD}" type="slidenum">
              <a:rPr lang="en-AU" smtClean="0"/>
              <a:pPr/>
              <a:t>30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969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Split-unit</a:t>
            </a:r>
            <a:r>
              <a:rPr lang="en-US" baseline="0" dirty="0"/>
              <a:t> = Split-plot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C024D-EB96-41D9-95BA-AF504A4E5748}" type="slidenum">
              <a:rPr lang="en-AU" smtClean="0"/>
              <a:pPr/>
              <a:t>39</a:t>
            </a:fld>
            <a:endParaRPr lang="en-A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D183-521D-441E-BBC4-7BB7ADF5E7B7}" type="slidenum">
              <a:rPr lang="en-AU" smtClean="0"/>
              <a:pPr/>
              <a:t>40</a:t>
            </a:fld>
            <a:endParaRPr lang="en-A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Randomization in this case</a:t>
            </a:r>
          </a:p>
          <a:p>
            <a:r>
              <a:rPr lang="en-US" dirty="0" err="1"/>
              <a:t>MainUnits</a:t>
            </a:r>
            <a:r>
              <a:rPr lang="en-US" dirty="0"/>
              <a:t> and test are the EUs; restrictions</a:t>
            </a:r>
            <a:r>
              <a:rPr lang="en-US" baseline="0" dirty="0"/>
              <a:t> are to </a:t>
            </a:r>
            <a:r>
              <a:rPr lang="en-US" baseline="0" dirty="0" err="1"/>
              <a:t>MainUnits</a:t>
            </a:r>
            <a:r>
              <a:rPr lang="en-US" baseline="0" dirty="0"/>
              <a:t> in Months and </a:t>
            </a:r>
            <a:r>
              <a:rPr lang="en-US" baseline="0" dirty="0" err="1"/>
              <a:t>SubUnits</a:t>
            </a:r>
            <a:r>
              <a:rPr lang="en-US" baseline="0" dirty="0"/>
              <a:t> in M,A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D183-521D-441E-BBC4-7BB7ADF5E7B7}" type="slidenum">
              <a:rPr lang="en-AU" smtClean="0"/>
              <a:pPr/>
              <a:t>41</a:t>
            </a:fld>
            <a:endParaRPr lang="en-A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scripts for these examples are in </a:t>
            </a:r>
            <a:r>
              <a:rPr lang="en-AU" dirty="0" err="1"/>
              <a:t>dae</a:t>
            </a:r>
            <a:r>
              <a:rPr lang="en-AU" dirty="0"/>
              <a:t>/.tests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229B5-BD58-4BDD-B763-4148A17751AD}" type="slidenum">
              <a:rPr lang="en-AU" smtClean="0"/>
              <a:pPr/>
              <a:t>42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752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</p:grpSp>
      </p:grpSp>
      <p:sp>
        <p:nvSpPr>
          <p:cNvPr id="2130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30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AU" dirty="0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AU" dirty="0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F0418E0-E9F1-4C7F-BDD6-E3F7643D09C8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214422"/>
            <a:ext cx="11520000" cy="508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3600" b="1" cap="all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00" y="1260000"/>
            <a:ext cx="5520000" cy="486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6000" y="1260000"/>
            <a:ext cx="5520000" cy="486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7234808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29386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endParaRPr lang="en-AU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39272" y="6329386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fld id="{FF0418E0-E9F1-4C7F-BDD6-E3F7643D09C8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048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76000" y="208670"/>
            <a:ext cx="1152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048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6000" y="1080000"/>
            <a:ext cx="11520000" cy="52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19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1461" y="6357958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hris.brien.name/wshop2023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hris.brien.name/rpackages" TargetMode="External"/><Relationship Id="rId2" Type="http://schemas.openxmlformats.org/officeDocument/2006/relationships/hyperlink" Target="http://chris.brien.name/wshop2023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2/bimj.202200284" TargetMode="External"/><Relationship Id="rId2" Type="http://schemas.openxmlformats.org/officeDocument/2006/relationships/hyperlink" Target="http://cran.at.r-project.org/package=da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1828800"/>
            <a:ext cx="8229600" cy="2209800"/>
          </a:xfrm>
        </p:spPr>
        <p:txBody>
          <a:bodyPr/>
          <a:lstStyle/>
          <a:p>
            <a:pPr>
              <a:spcBef>
                <a:spcPts val="1200"/>
              </a:spcBef>
              <a:tabLst>
                <a:tab pos="542925" algn="l"/>
              </a:tabLst>
            </a:pPr>
            <a:r>
              <a:rPr lang="en-AU" sz="4000" dirty="0"/>
              <a:t>Designing comparative experiments using </a:t>
            </a:r>
            <a:r>
              <a:rPr lang="en-A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br>
              <a:rPr lang="en-AU" sz="4000" dirty="0"/>
            </a:br>
            <a:r>
              <a:rPr lang="en-AU" sz="3200" dirty="0"/>
              <a:t>I.	Concepts in experimental design</a:t>
            </a:r>
            <a:endParaRPr lang="en-AU" sz="3733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267201"/>
            <a:ext cx="8026400" cy="1451172"/>
          </a:xfrm>
        </p:spPr>
        <p:txBody>
          <a:bodyPr/>
          <a:lstStyle/>
          <a:p>
            <a:r>
              <a:rPr lang="en-AU" sz="2800" dirty="0"/>
              <a:t>Chris Brien</a:t>
            </a:r>
            <a:br>
              <a:rPr lang="en-AU" sz="3733" dirty="0"/>
            </a:br>
            <a:r>
              <a:rPr lang="en-US" sz="1867" dirty="0"/>
              <a:t>UniSA STEM, University of South Australia</a:t>
            </a:r>
            <a:endParaRPr lang="en-AU" sz="1867" dirty="0"/>
          </a:p>
          <a:p>
            <a:r>
              <a:rPr lang="en-US" sz="1867" dirty="0"/>
              <a:t>Australian Plant Phenomics Facility, University of Adelaide.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6" y="5859360"/>
            <a:ext cx="2320120" cy="1161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F661C7-64A9-5C45-F2A5-BC0E8BB61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405" y="6019800"/>
            <a:ext cx="2320120" cy="792917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D21BDF8-05B7-398C-C90F-8388CDC693A4}"/>
              </a:ext>
            </a:extLst>
          </p:cNvPr>
          <p:cNvSpPr txBox="1">
            <a:spLocks/>
          </p:cNvSpPr>
          <p:nvPr/>
        </p:nvSpPr>
        <p:spPr bwMode="auto">
          <a:xfrm>
            <a:off x="6847366" y="5890442"/>
            <a:ext cx="5141433" cy="89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sz="2400" kern="0" dirty="0"/>
              <a:t>(Software and materials at </a:t>
            </a:r>
            <a:r>
              <a:rPr lang="en-AU" sz="2400" u="sng" kern="0" dirty="0">
                <a:hlinkClick r:id="rId4"/>
              </a:rPr>
              <a:t>http://chris.brien.name/wshop2023/</a:t>
            </a:r>
            <a:r>
              <a:rPr lang="en-AU" sz="2400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209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RCBD on a 5 x 5 grid of plots </a:t>
            </a:r>
            <a:r>
              <a:rPr lang="en-AU" sz="2800" dirty="0"/>
              <a:t>(cont’d)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949657"/>
            <a:ext cx="11520000" cy="701932"/>
          </a:xfrm>
        </p:spPr>
        <p:txBody>
          <a:bodyPr/>
          <a:lstStyle/>
          <a:p>
            <a:r>
              <a:rPr lang="en-AU" dirty="0"/>
              <a:t>What is its factor-allocation diagram for the design?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10</a:t>
            </a:fld>
            <a:endParaRPr lang="en-AU" dirty="0"/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4350122" y="1667813"/>
            <a:ext cx="1889125" cy="1168400"/>
            <a:chOff x="1960" y="1880"/>
            <a:chExt cx="1190" cy="736"/>
          </a:xfrm>
        </p:grpSpPr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2107" y="2404"/>
              <a:ext cx="952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sz="1600" dirty="0">
                  <a:solidFill>
                    <a:srgbClr val="000000"/>
                  </a:solidFill>
                </a:rPr>
                <a:t>25 plots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8" name="AutoShape 15"/>
            <p:cNvSpPr>
              <a:spLocks noChangeArrowheads="1"/>
            </p:cNvSpPr>
            <p:nvPr/>
          </p:nvSpPr>
          <p:spPr bwMode="auto">
            <a:xfrm>
              <a:off x="1960" y="1880"/>
              <a:ext cx="1190" cy="46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7200" tIns="18000" rIns="7200" bIns="18000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5 </a:t>
              </a:r>
              <a:r>
                <a:rPr lang="en-US" b="1" dirty="0">
                  <a:solidFill>
                    <a:srgbClr val="000000"/>
                  </a:solidFill>
                </a:rPr>
                <a:t>Rows</a:t>
              </a:r>
              <a:endParaRPr lang="en-US" dirty="0">
                <a:solidFill>
                  <a:srgbClr val="000000"/>
                </a:solidFill>
              </a:endParaRPr>
            </a:p>
            <a:p>
              <a:pPr algn="ctr"/>
              <a:r>
                <a:rPr lang="en-US" dirty="0">
                  <a:solidFill>
                    <a:srgbClr val="000000"/>
                  </a:solidFill>
                </a:rPr>
                <a:t>5 </a:t>
              </a:r>
              <a:r>
                <a:rPr lang="en-US" b="1" dirty="0">
                  <a:solidFill>
                    <a:srgbClr val="000000"/>
                  </a:solidFill>
                </a:rPr>
                <a:t>Columns</a:t>
              </a:r>
              <a:r>
                <a:rPr lang="en-US" dirty="0">
                  <a:solidFill>
                    <a:srgbClr val="000000"/>
                  </a:solidFill>
                </a:rPr>
                <a:t> in </a:t>
              </a:r>
              <a:r>
                <a:rPr lang="en-US" b="1" dirty="0">
                  <a:solidFill>
                    <a:srgbClr val="000000"/>
                  </a:solidFill>
                </a:rPr>
                <a:t>R</a:t>
              </a:r>
            </a:p>
          </p:txBody>
        </p:sp>
      </p:grpSp>
      <p:sp>
        <p:nvSpPr>
          <p:cNvPr id="12" name="Line 48"/>
          <p:cNvSpPr>
            <a:spLocks noChangeShapeType="1"/>
          </p:cNvSpPr>
          <p:nvPr/>
        </p:nvSpPr>
        <p:spPr bwMode="auto">
          <a:xfrm>
            <a:off x="3600858" y="2126356"/>
            <a:ext cx="8477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AU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68186" y="1951482"/>
            <a:ext cx="1334095" cy="873446"/>
            <a:chOff x="2468186" y="2035636"/>
            <a:chExt cx="1334095" cy="873446"/>
          </a:xfrm>
        </p:grpSpPr>
        <p:sp>
          <p:nvSpPr>
            <p:cNvPr id="10" name="Text Box 44"/>
            <p:cNvSpPr txBox="1">
              <a:spLocks noChangeArrowheads="1"/>
            </p:cNvSpPr>
            <p:nvPr/>
          </p:nvSpPr>
          <p:spPr bwMode="auto">
            <a:xfrm>
              <a:off x="2608606" y="2572347"/>
              <a:ext cx="1011708" cy="33673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sz="1600" dirty="0">
                  <a:solidFill>
                    <a:srgbClr val="000000"/>
                  </a:solidFill>
                </a:rPr>
                <a:t>5 lines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3" name="AutoShape 45"/>
            <p:cNvSpPr>
              <a:spLocks noChangeArrowheads="1"/>
            </p:cNvSpPr>
            <p:nvPr/>
          </p:nvSpPr>
          <p:spPr bwMode="auto">
            <a:xfrm>
              <a:off x="2468186" y="2035636"/>
              <a:ext cx="1334095" cy="356796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7200" tIns="18000" rIns="7200" bIns="18000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5 </a:t>
              </a:r>
              <a:r>
                <a:rPr lang="en-US" b="1" dirty="0">
                  <a:solidFill>
                    <a:srgbClr val="000000"/>
                  </a:solidFill>
                </a:rPr>
                <a:t>Lines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06427" y="2993296"/>
            <a:ext cx="7762930" cy="385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AU" sz="2000" kern="0" dirty="0"/>
              <a:t>Two sets of objects (uncapitalized names) with associated factors (capitalized names): </a:t>
            </a:r>
          </a:p>
          <a:p>
            <a:pPr lvl="2"/>
            <a:r>
              <a:rPr lang="en-AU" sz="1600" kern="0" dirty="0"/>
              <a:t>Allocated objects: 5 lines; </a:t>
            </a:r>
          </a:p>
          <a:p>
            <a:pPr lvl="2"/>
            <a:r>
              <a:rPr lang="en-AU" sz="1600" kern="0" dirty="0"/>
              <a:t>Allocated factor indexes lines: {Lines};</a:t>
            </a:r>
          </a:p>
          <a:p>
            <a:pPr lvl="2"/>
            <a:r>
              <a:rPr lang="en-AU" sz="1600" kern="0" dirty="0"/>
              <a:t>Recipient objects: 25 plots;</a:t>
            </a:r>
          </a:p>
          <a:p>
            <a:pPr lvl="2"/>
            <a:r>
              <a:rPr lang="en-AU" sz="1600" kern="0" dirty="0"/>
              <a:t>Recipient set of factors indexes plots: {Rows, Columns}.</a:t>
            </a:r>
          </a:p>
          <a:p>
            <a:pPr lvl="1"/>
            <a:r>
              <a:rPr lang="en-AU" sz="2000" kern="0" dirty="0"/>
              <a:t>Columns are nested within Rows in the anticipated model and so are permuted within Rows to randomize Lines.</a:t>
            </a:r>
          </a:p>
          <a:p>
            <a:pPr lvl="1"/>
            <a:r>
              <a:rPr lang="en-AU" sz="2000" kern="0" dirty="0"/>
              <a:t>This is in spite of the plots being in a grid, for which Rows and Columns are intrinsically crossed. </a:t>
            </a:r>
          </a:p>
        </p:txBody>
      </p:sp>
      <p:pic>
        <p:nvPicPr>
          <p:cNvPr id="15" name="Picture 3" descr="d:\Analyses\Research\WorkshopsTalks\Workshop 2019\src\figures\RCBDr5c5_v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357" y="1793338"/>
            <a:ext cx="3817774" cy="381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07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8640"/>
            <a:ext cx="10972800" cy="1003300"/>
          </a:xfrm>
        </p:spPr>
        <p:txBody>
          <a:bodyPr/>
          <a:lstStyle/>
          <a:p>
            <a:pPr marL="538163" indent="-538163" eaLnBrk="1" hangingPunct="1"/>
            <a:r>
              <a:rPr lang="en-US" dirty="0"/>
              <a:t>Factor-allocation diagram for the RCBD </a:t>
            </a:r>
            <a:r>
              <a:rPr lang="en-US" sz="2800" dirty="0"/>
              <a:t>(cont’d)</a:t>
            </a:r>
            <a:endParaRPr lang="en-AU" dirty="0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872CACB-18A2-4BE9-969F-F54B9F25E4DB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94835" y="3140769"/>
            <a:ext cx="11569701" cy="364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4013" indent="-354013">
              <a:lnSpc>
                <a:spcPct val="90000"/>
              </a:lnSpc>
              <a:spcBef>
                <a:spcPts val="600"/>
              </a:spcBef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dirty="0"/>
              <a:t>One allocation (randomization): </a:t>
            </a:r>
          </a:p>
          <a:p>
            <a:pPr marL="811213" lvl="1" indent="-354013">
              <a:lnSpc>
                <a:spcPct val="90000"/>
              </a:lnSpc>
              <a:spcBef>
                <a:spcPts val="600"/>
              </a:spcBef>
              <a:buClr>
                <a:schemeClr val="tx2">
                  <a:lumMod val="75000"/>
                </a:schemeClr>
              </a:buClr>
              <a:buSzPct val="90000"/>
              <a:buFont typeface="Wingdings" pitchFamily="2" charset="2"/>
              <a:buChar char="Ø"/>
              <a:defRPr/>
            </a:pPr>
            <a:r>
              <a:rPr lang="en-US" sz="2000" dirty="0"/>
              <a:t>a set of lines is allocated to a set of plots.</a:t>
            </a:r>
            <a:endParaRPr lang="en-US" sz="2000" dirty="0">
              <a:solidFill>
                <a:srgbClr val="000000"/>
              </a:solidFill>
            </a:endParaRPr>
          </a:p>
          <a:p>
            <a:pPr marL="354013" indent="-354013">
              <a:lnSpc>
                <a:spcPct val="90000"/>
              </a:lnSpc>
              <a:spcBef>
                <a:spcPts val="600"/>
              </a:spcBef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n"/>
              <a:defRPr/>
            </a:pPr>
            <a:r>
              <a:rPr lang="en-AU" sz="2400" dirty="0">
                <a:solidFill>
                  <a:srgbClr val="000000"/>
                </a:solidFill>
              </a:rPr>
              <a:t>The set of factors belonging to a set of objects, i.e. in each panel, forms a </a:t>
            </a:r>
            <a:r>
              <a:rPr lang="en-AU" sz="2400" b="1" dirty="0">
                <a:solidFill>
                  <a:srgbClr val="000000"/>
                </a:solidFill>
              </a:rPr>
              <a:t>tier</a:t>
            </a:r>
            <a:r>
              <a:rPr lang="en-AU" sz="2400" dirty="0">
                <a:solidFill>
                  <a:srgbClr val="000000"/>
                </a:solidFill>
              </a:rPr>
              <a:t>:</a:t>
            </a:r>
          </a:p>
          <a:p>
            <a:pPr marL="811213" lvl="1" indent="-354013">
              <a:lnSpc>
                <a:spcPct val="90000"/>
              </a:lnSpc>
              <a:spcBef>
                <a:spcPts val="600"/>
              </a:spcBef>
              <a:buClr>
                <a:schemeClr val="tx2">
                  <a:lumMod val="75000"/>
                </a:schemeClr>
              </a:buClr>
              <a:buSzPct val="90000"/>
              <a:buFont typeface="Wingdings" pitchFamily="2" charset="2"/>
              <a:buChar char="Ø"/>
              <a:defRPr/>
            </a:pPr>
            <a:r>
              <a:rPr lang="en-AU" sz="2000" dirty="0">
                <a:solidFill>
                  <a:srgbClr val="000000"/>
                </a:solidFill>
              </a:rPr>
              <a:t>they have the same status in the allocation (randomization):</a:t>
            </a:r>
          </a:p>
          <a:p>
            <a:pPr marL="1268413" lvl="2" indent="-354013">
              <a:lnSpc>
                <a:spcPct val="90000"/>
              </a:lnSpc>
              <a:spcBef>
                <a:spcPts val="600"/>
              </a:spcBef>
              <a:buClr>
                <a:schemeClr val="tx2">
                  <a:lumMod val="75000"/>
                </a:schemeClr>
              </a:buClr>
              <a:buSzPct val="90000"/>
              <a:buFont typeface="Wingdings" pitchFamily="2" charset="2"/>
              <a:buChar char="Ø"/>
              <a:defRPr/>
            </a:pPr>
            <a:r>
              <a:rPr lang="en-AU" sz="2000" dirty="0">
                <a:solidFill>
                  <a:srgbClr val="000000"/>
                </a:solidFill>
              </a:rPr>
              <a:t>allocated or recipient.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dirty="0">
                <a:solidFill>
                  <a:srgbClr val="000000"/>
                </a:solidFill>
              </a:rPr>
              <a:t>Textbook experiments are two-tiered: </a:t>
            </a:r>
            <a:endParaRPr lang="en-AU" sz="2000" dirty="0">
              <a:solidFill>
                <a:srgbClr val="000000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dirty="0">
                <a:solidFill>
                  <a:srgbClr val="000000"/>
                </a:solidFill>
              </a:rPr>
              <a:t>The factor-allocation diagram shows the EU and restrictions on randomization/allocation</a:t>
            </a:r>
            <a:r>
              <a:rPr lang="en-US" sz="2400" dirty="0"/>
              <a:t>.</a:t>
            </a:r>
            <a:endParaRPr lang="en-AU" sz="2400" dirty="0"/>
          </a:p>
        </p:txBody>
      </p:sp>
      <p:grpSp>
        <p:nvGrpSpPr>
          <p:cNvPr id="15" name="Group 41"/>
          <p:cNvGrpSpPr>
            <a:grpSpLocks/>
          </p:cNvGrpSpPr>
          <p:nvPr/>
        </p:nvGrpSpPr>
        <p:grpSpPr bwMode="auto">
          <a:xfrm>
            <a:off x="5542802" y="1419338"/>
            <a:ext cx="1889125" cy="1168400"/>
            <a:chOff x="1960" y="1880"/>
            <a:chExt cx="1190" cy="736"/>
          </a:xfrm>
        </p:grpSpPr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107" y="2404"/>
              <a:ext cx="952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sz="1600" dirty="0">
                  <a:solidFill>
                    <a:srgbClr val="000000"/>
                  </a:solidFill>
                </a:rPr>
                <a:t>25 plots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4" name="AutoShape 15"/>
            <p:cNvSpPr>
              <a:spLocks noChangeArrowheads="1"/>
            </p:cNvSpPr>
            <p:nvPr/>
          </p:nvSpPr>
          <p:spPr bwMode="auto">
            <a:xfrm>
              <a:off x="1960" y="1880"/>
              <a:ext cx="1190" cy="46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7200" tIns="18000" rIns="7200" bIns="18000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5 </a:t>
              </a:r>
              <a:r>
                <a:rPr lang="en-US" b="1" dirty="0">
                  <a:solidFill>
                    <a:srgbClr val="000000"/>
                  </a:solidFill>
                </a:rPr>
                <a:t>Rows</a:t>
              </a:r>
              <a:endParaRPr lang="en-US" dirty="0">
                <a:solidFill>
                  <a:srgbClr val="000000"/>
                </a:solidFill>
              </a:endParaRPr>
            </a:p>
            <a:p>
              <a:pPr algn="ctr"/>
              <a:r>
                <a:rPr lang="en-US" dirty="0">
                  <a:solidFill>
                    <a:srgbClr val="000000"/>
                  </a:solidFill>
                </a:rPr>
                <a:t>5 </a:t>
              </a:r>
              <a:r>
                <a:rPr lang="en-US" b="1" dirty="0">
                  <a:solidFill>
                    <a:srgbClr val="000000"/>
                  </a:solidFill>
                </a:rPr>
                <a:t>Columns</a:t>
              </a:r>
              <a:r>
                <a:rPr lang="en-US" dirty="0">
                  <a:solidFill>
                    <a:srgbClr val="000000"/>
                  </a:solidFill>
                </a:rPr>
                <a:t> in </a:t>
              </a:r>
              <a:r>
                <a:rPr lang="en-US" b="1" dirty="0">
                  <a:solidFill>
                    <a:srgbClr val="000000"/>
                  </a:solidFill>
                </a:rPr>
                <a:t>R</a:t>
              </a:r>
            </a:p>
          </p:txBody>
        </p:sp>
      </p:grpSp>
      <p:sp>
        <p:nvSpPr>
          <p:cNvPr id="25" name="Line 48"/>
          <p:cNvSpPr>
            <a:spLocks noChangeShapeType="1"/>
          </p:cNvSpPr>
          <p:nvPr/>
        </p:nvSpPr>
        <p:spPr bwMode="auto">
          <a:xfrm>
            <a:off x="4793538" y="1877881"/>
            <a:ext cx="8477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AU" dirty="0">
              <a:solidFill>
                <a:srgbClr val="00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660866" y="1703007"/>
            <a:ext cx="1334095" cy="873446"/>
            <a:chOff x="2468186" y="2035636"/>
            <a:chExt cx="1334095" cy="873446"/>
          </a:xfrm>
        </p:grpSpPr>
        <p:sp>
          <p:nvSpPr>
            <p:cNvPr id="27" name="Text Box 44"/>
            <p:cNvSpPr txBox="1">
              <a:spLocks noChangeArrowheads="1"/>
            </p:cNvSpPr>
            <p:nvPr/>
          </p:nvSpPr>
          <p:spPr bwMode="auto">
            <a:xfrm>
              <a:off x="2608606" y="2572347"/>
              <a:ext cx="1011708" cy="33673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sz="1600" dirty="0">
                  <a:solidFill>
                    <a:srgbClr val="000000"/>
                  </a:solidFill>
                </a:rPr>
                <a:t>5 lines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8" name="AutoShape 45"/>
            <p:cNvSpPr>
              <a:spLocks noChangeArrowheads="1"/>
            </p:cNvSpPr>
            <p:nvPr/>
          </p:nvSpPr>
          <p:spPr bwMode="auto">
            <a:xfrm>
              <a:off x="2468186" y="2035636"/>
              <a:ext cx="1334095" cy="356796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7200" tIns="18000" rIns="7200" bIns="18000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5 </a:t>
              </a:r>
              <a:r>
                <a:rPr lang="en-US" b="1" dirty="0">
                  <a:solidFill>
                    <a:srgbClr val="000000"/>
                  </a:solidFill>
                </a:rPr>
                <a:t>Lines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87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use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designRandomize</a:t>
            </a:r>
            <a:r>
              <a:rPr lang="en-AU" dirty="0"/>
              <a:t> to get a layout for an RCBD on 5 × 5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3487586"/>
            <a:ext cx="11684826" cy="2558357"/>
          </a:xfrm>
        </p:spPr>
        <p:txBody>
          <a:bodyPr/>
          <a:lstStyle/>
          <a:p>
            <a:pPr marL="349250" lvl="1" indent="0"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 &lt;- 5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 &lt;- 5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RCBD.sys &lt;- cbind(fac.gen(generate = list(Rows=b, Columns=t)),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fac.gen(generate = list(Lines = LETTERS[1:t]), times = b))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RCBD.lay &lt;- designRandomize(allocated         = RCBD.sys["Lines"], 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recipient         = RCBD.sys[c("Rows", "Columns")], </a:t>
            </a:r>
            <a:r>
              <a:rPr lang="en-GB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nested.recipients = list(Columns = "Rows"),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GB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seed              = 1134)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RCBD.lay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733558" y="2777509"/>
            <a:ext cx="4458440" cy="107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en-AU" sz="2000" dirty="0">
                <a:solidFill>
                  <a:srgbClr val="7030A0"/>
                </a:solidFill>
              </a:rPr>
              <a:t> is in a systematic order appropriate for an RCBD, consistent with the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AU" sz="2000" dirty="0">
                <a:solidFill>
                  <a:srgbClr val="7030A0"/>
                </a:solidFill>
              </a:rPr>
              <a:t>-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AU" sz="2000" dirty="0">
                <a:solidFill>
                  <a:srgbClr val="7030A0"/>
                </a:solidFill>
              </a:rPr>
              <a:t> order.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3027" y="1839814"/>
            <a:ext cx="57289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7030A0"/>
                </a:solidFill>
              </a:rPr>
              <a:t>Order of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AU" sz="2000" dirty="0">
                <a:solidFill>
                  <a:srgbClr val="7030A0"/>
                </a:solidFill>
              </a:rPr>
              <a:t> then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AU" sz="2000" dirty="0">
                <a:solidFill>
                  <a:srgbClr val="7030A0"/>
                </a:solidFill>
              </a:rPr>
              <a:t> in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en-AU" sz="2000" dirty="0">
                <a:solidFill>
                  <a:srgbClr val="7030A0"/>
                </a:solidFill>
              </a:rPr>
              <a:t> means that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AU" sz="2000" dirty="0">
                <a:solidFill>
                  <a:srgbClr val="7030A0"/>
                </a:solidFill>
              </a:rPr>
              <a:t> will move faster than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AU" sz="2000" dirty="0">
                <a:solidFill>
                  <a:srgbClr val="7030A0"/>
                </a:solidFill>
              </a:rPr>
              <a:t>. </a:t>
            </a:r>
          </a:p>
        </p:txBody>
      </p:sp>
      <p:sp>
        <p:nvSpPr>
          <p:cNvPr id="7" name="Rectangle 6"/>
          <p:cNvSpPr/>
          <p:nvPr/>
        </p:nvSpPr>
        <p:spPr>
          <a:xfrm>
            <a:off x="1272208" y="6142567"/>
            <a:ext cx="33320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nested.recipients</a:t>
            </a:r>
            <a:r>
              <a:rPr lang="en-AU" sz="2000" dirty="0">
                <a:solidFill>
                  <a:srgbClr val="7030A0"/>
                </a:solidFill>
              </a:rPr>
              <a:t> controls the randomization.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06452" y="2454858"/>
            <a:ext cx="6267144" cy="1032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20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Euclid Symbol"/>
              </a:rPr>
              <a:t>fac.gen</a:t>
            </a:r>
            <a:r>
              <a:rPr lang="en-AU" sz="2000" kern="0" dirty="0">
                <a:solidFill>
                  <a:srgbClr val="7030A0"/>
                </a:solidFill>
                <a:sym typeface="Euclid Symbol"/>
              </a:rPr>
              <a:t> is convenient because it produces a </a:t>
            </a:r>
            <a:r>
              <a:rPr lang="en-AU" sz="20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Euclid Symbol"/>
              </a:rPr>
              <a:t>data.frame</a:t>
            </a:r>
            <a:r>
              <a:rPr lang="en-AU" sz="2000" kern="0" dirty="0">
                <a:solidFill>
                  <a:srgbClr val="7030A0"/>
                </a:solidFill>
                <a:sym typeface="Euclid Symbol"/>
              </a:rPr>
              <a:t> containing factors </a:t>
            </a:r>
            <a:r>
              <a:rPr lang="en-AU" sz="20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Euclid Symbol"/>
              </a:rPr>
              <a:t>Rows</a:t>
            </a:r>
            <a:r>
              <a:rPr lang="en-AU" sz="2000" kern="0" dirty="0">
                <a:solidFill>
                  <a:srgbClr val="7030A0"/>
                </a:solidFill>
                <a:sym typeface="Euclid Symbol"/>
              </a:rPr>
              <a:t> and </a:t>
            </a:r>
            <a:r>
              <a:rPr lang="en-AU" sz="20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Euclid Symbol"/>
              </a:rPr>
              <a:t>Columns</a:t>
            </a:r>
            <a:r>
              <a:rPr lang="en-AU" sz="2000" kern="0" dirty="0">
                <a:solidFill>
                  <a:srgbClr val="7030A0"/>
                </a:solidFill>
                <a:sym typeface="Euclid Symbol"/>
              </a:rPr>
              <a:t> and another with </a:t>
            </a:r>
            <a:r>
              <a:rPr lang="en-AU" sz="20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Euclid Symbol"/>
              </a:rPr>
              <a:t>Lines</a:t>
            </a:r>
            <a:r>
              <a:rPr lang="en-AU" sz="2000" kern="0" dirty="0">
                <a:solidFill>
                  <a:srgbClr val="7030A0"/>
                </a:solidFill>
                <a:sym typeface="Euclid Symbol"/>
              </a:rPr>
              <a:t>; they are combined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3840024" y="3487587"/>
            <a:ext cx="342870" cy="605653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480668" y="3850047"/>
            <a:ext cx="1613636" cy="572856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463028" y="2643800"/>
            <a:ext cx="1021137" cy="1449440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0"/>
          </p:cNvCxnSpPr>
          <p:nvPr/>
        </p:nvCxnSpPr>
        <p:spPr>
          <a:xfrm flipV="1">
            <a:off x="2938241" y="5364923"/>
            <a:ext cx="2150594" cy="777644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576000" y="1138498"/>
            <a:ext cx="11520000" cy="701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AU" sz="2000" kern="0" dirty="0"/>
              <a:t>There are many ways to approach this in </a:t>
            </a:r>
            <a:r>
              <a:rPr lang="en-AU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AU" sz="2000" kern="0" dirty="0"/>
              <a:t>:</a:t>
            </a:r>
          </a:p>
          <a:p>
            <a:pPr lvl="1">
              <a:spcBef>
                <a:spcPts val="0"/>
              </a:spcBef>
            </a:pPr>
            <a:r>
              <a:rPr lang="en-AU" sz="1800" kern="0" dirty="0"/>
              <a:t>I chose to always start by creating a systematic </a:t>
            </a:r>
            <a:r>
              <a:rPr lang="en-AU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data.frame </a:t>
            </a:r>
            <a:r>
              <a:rPr lang="en-AU" sz="1800" kern="0" dirty="0"/>
              <a:t>to make the process more transparent.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55078" y="5853889"/>
            <a:ext cx="47010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7030A0"/>
                </a:solidFill>
              </a:rPr>
              <a:t>Note nesting of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AU" sz="2000" dirty="0">
                <a:solidFill>
                  <a:srgbClr val="7030A0"/>
                </a:solidFill>
              </a:rPr>
              <a:t> within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AU" sz="2000" dirty="0">
                <a:solidFill>
                  <a:srgbClr val="7030A0"/>
                </a:solidFill>
              </a:rPr>
              <a:t>, </a:t>
            </a:r>
            <a:br>
              <a:rPr lang="en-AU" sz="2000" dirty="0">
                <a:solidFill>
                  <a:srgbClr val="7030A0"/>
                </a:solidFill>
              </a:rPr>
            </a:br>
            <a:r>
              <a:rPr lang="en-AU" sz="2000" dirty="0">
                <a:solidFill>
                  <a:srgbClr val="7030A0"/>
                </a:solidFill>
              </a:rPr>
              <a:t>i.e. randomization involves permutation of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AU" sz="2000" dirty="0">
                <a:solidFill>
                  <a:srgbClr val="7030A0"/>
                </a:solidFill>
              </a:rPr>
              <a:t> within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Rows.</a:t>
            </a:r>
            <a:endParaRPr lang="en-AU" sz="2000" dirty="0">
              <a:solidFill>
                <a:srgbClr val="7030A0"/>
              </a:solidFill>
            </a:endParaRPr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>
          <a:xfrm flipH="1" flipV="1">
            <a:off x="9251576" y="5443369"/>
            <a:ext cx="554039" cy="410520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2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92" y="33566"/>
            <a:ext cx="3219857" cy="720000"/>
          </a:xfrm>
        </p:spPr>
        <p:txBody>
          <a:bodyPr/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RCBD.lay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747" y="295852"/>
            <a:ext cx="3197049" cy="649405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Rows Columns Lines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   1       1    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   1       2    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   1       3   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    1       4    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   1       5     D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    2       1    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    2       2   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     2       3    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     2       4     D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   2       5    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   3       1    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   3       2    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    3       3    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    3       4   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    3       5     D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    4       1    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17    4       2   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18    4       3     D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19    4       4    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    4       5    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21    5       1     D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22    5       2    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23    5       3    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24    5       4   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25    5       5     E</a:t>
            </a:r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792279" y="1590261"/>
            <a:ext cx="4262826" cy="278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dirty="0"/>
              <a:t>This randomization results from the specified permutations.</a:t>
            </a:r>
          </a:p>
          <a:p>
            <a:pPr lvl="1"/>
            <a:r>
              <a:rPr lang="en-AU" dirty="0"/>
              <a:t>Columns within Rows</a:t>
            </a:r>
          </a:p>
          <a:p>
            <a:pPr lvl="1"/>
            <a:r>
              <a:rPr lang="en-AU" dirty="0"/>
              <a:t>Rows</a:t>
            </a:r>
          </a:p>
        </p:txBody>
      </p:sp>
      <p:pic>
        <p:nvPicPr>
          <p:cNvPr id="9" name="Picture 3" descr="d:\Analyses\Research\WorkshopsTalks\Workshop 2019\src\figures\RCBDr5c5_v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4" y="1217071"/>
            <a:ext cx="3887086" cy="388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18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129158"/>
            <a:ext cx="11520000" cy="1189664"/>
          </a:xfrm>
        </p:spPr>
        <p:txBody>
          <a:bodyPr/>
          <a:lstStyle/>
          <a:p>
            <a:r>
              <a:rPr lang="en-AU" dirty="0">
                <a:solidFill>
                  <a:srgbClr val="008080"/>
                </a:solidFill>
              </a:rPr>
              <a:t>The initial allocation-based </a:t>
            </a:r>
            <a:br>
              <a:rPr lang="en-AU" dirty="0">
                <a:solidFill>
                  <a:srgbClr val="008080"/>
                </a:solidFill>
              </a:rPr>
            </a:br>
            <a:r>
              <a:rPr lang="en-AU" dirty="0">
                <a:solidFill>
                  <a:srgbClr val="008080"/>
                </a:solidFill>
              </a:rPr>
              <a:t>mixed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311971"/>
            <a:ext cx="11520000" cy="3289846"/>
          </a:xfrm>
        </p:spPr>
        <p:txBody>
          <a:bodyPr/>
          <a:lstStyle/>
          <a:p>
            <a:r>
              <a:rPr lang="en-AU" dirty="0"/>
              <a:t>This model is based on the factor allocation diagram.</a:t>
            </a:r>
          </a:p>
          <a:p>
            <a:pPr lvl="1"/>
            <a:r>
              <a:rPr lang="en-AU" dirty="0"/>
              <a:t>Take all combinations of the factors within a tier, subject to the restriction that if a factor is nested within another then the nesting factor must always be included in terms involving it.</a:t>
            </a:r>
          </a:p>
          <a:p>
            <a:pPr lvl="1"/>
            <a:r>
              <a:rPr lang="en-AU" dirty="0"/>
              <a:t>The allocated (treatment) </a:t>
            </a:r>
            <a:r>
              <a:rPr lang="en-A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terms</a:t>
            </a:r>
            <a:r>
              <a:rPr lang="en-AU" dirty="0"/>
              <a:t> derived from the allocated factors are designated as fixed (to the left of a ‘|’).</a:t>
            </a:r>
          </a:p>
          <a:p>
            <a:pPr lvl="1"/>
            <a:r>
              <a:rPr lang="en-AU" dirty="0"/>
              <a:t>The recipient (unit) </a:t>
            </a:r>
            <a:r>
              <a:rPr lang="en-A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terms</a:t>
            </a:r>
            <a:r>
              <a:rPr lang="en-AU" dirty="0"/>
              <a:t> derived from the recipient factors are designated as random.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14</a:t>
            </a:fld>
            <a:endParaRPr lang="en-AU" dirty="0"/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9816644" y="72851"/>
            <a:ext cx="1889125" cy="1168400"/>
            <a:chOff x="1960" y="1880"/>
            <a:chExt cx="1190" cy="736"/>
          </a:xfrm>
        </p:grpSpPr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2107" y="2404"/>
              <a:ext cx="952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sz="1600" dirty="0">
                  <a:solidFill>
                    <a:srgbClr val="000000"/>
                  </a:solidFill>
                </a:rPr>
                <a:t>25 plots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" name="AutoShape 15"/>
            <p:cNvSpPr>
              <a:spLocks noChangeArrowheads="1"/>
            </p:cNvSpPr>
            <p:nvPr/>
          </p:nvSpPr>
          <p:spPr bwMode="auto">
            <a:xfrm>
              <a:off x="1960" y="1880"/>
              <a:ext cx="1190" cy="46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7200" tIns="18000" rIns="7200" bIns="18000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5 </a:t>
              </a:r>
              <a:r>
                <a:rPr lang="en-US" b="1" dirty="0">
                  <a:solidFill>
                    <a:srgbClr val="000000"/>
                  </a:solidFill>
                </a:rPr>
                <a:t>Rows</a:t>
              </a:r>
              <a:endParaRPr lang="en-US" dirty="0">
                <a:solidFill>
                  <a:srgbClr val="000000"/>
                </a:solidFill>
              </a:endParaRPr>
            </a:p>
            <a:p>
              <a:pPr algn="ctr"/>
              <a:r>
                <a:rPr lang="en-US" dirty="0">
                  <a:solidFill>
                    <a:srgbClr val="000000"/>
                  </a:solidFill>
                </a:rPr>
                <a:t>5 </a:t>
              </a:r>
              <a:r>
                <a:rPr lang="en-US" b="1" dirty="0">
                  <a:solidFill>
                    <a:srgbClr val="000000"/>
                  </a:solidFill>
                </a:rPr>
                <a:t>Columns</a:t>
              </a:r>
              <a:r>
                <a:rPr lang="en-US" dirty="0">
                  <a:solidFill>
                    <a:srgbClr val="000000"/>
                  </a:solidFill>
                </a:rPr>
                <a:t> in </a:t>
              </a:r>
              <a:r>
                <a:rPr lang="en-US" b="1" dirty="0">
                  <a:solidFill>
                    <a:srgbClr val="000000"/>
                  </a:solidFill>
                </a:rPr>
                <a:t>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934708" y="356520"/>
            <a:ext cx="1980397" cy="873446"/>
            <a:chOff x="3287688" y="5275268"/>
            <a:chExt cx="1980397" cy="873446"/>
          </a:xfrm>
        </p:grpSpPr>
        <p:sp>
          <p:nvSpPr>
            <p:cNvPr id="9" name="Text Box 44"/>
            <p:cNvSpPr txBox="1">
              <a:spLocks noChangeArrowheads="1"/>
            </p:cNvSpPr>
            <p:nvPr/>
          </p:nvSpPr>
          <p:spPr bwMode="auto">
            <a:xfrm>
              <a:off x="3428108" y="5811979"/>
              <a:ext cx="1011708" cy="33673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sz="1600" dirty="0">
                  <a:solidFill>
                    <a:srgbClr val="000000"/>
                  </a:solidFill>
                </a:rPr>
                <a:t>5 lines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287688" y="5275268"/>
              <a:ext cx="1980397" cy="356796"/>
              <a:chOff x="3287688" y="5275268"/>
              <a:chExt cx="1980397" cy="356796"/>
            </a:xfrm>
          </p:grpSpPr>
          <p:sp>
            <p:nvSpPr>
              <p:cNvPr id="11" name="Line 48"/>
              <p:cNvSpPr>
                <a:spLocks noChangeShapeType="1"/>
              </p:cNvSpPr>
              <p:nvPr/>
            </p:nvSpPr>
            <p:spPr bwMode="auto">
              <a:xfrm>
                <a:off x="4420360" y="5450142"/>
                <a:ext cx="84772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lg" len="med"/>
              </a:ln>
            </p:spPr>
            <p:txBody>
              <a:bodyPr/>
              <a:lstStyle/>
              <a:p>
                <a:endParaRPr lang="en-A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AutoShape 45"/>
              <p:cNvSpPr>
                <a:spLocks noChangeArrowheads="1"/>
              </p:cNvSpPr>
              <p:nvPr/>
            </p:nvSpPr>
            <p:spPr bwMode="auto">
              <a:xfrm>
                <a:off x="3287688" y="5275268"/>
                <a:ext cx="1334095" cy="356796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7200" tIns="18000" rIns="7200" bIns="18000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5 </a:t>
                </a:r>
                <a:r>
                  <a:rPr lang="en-US" b="1" dirty="0">
                    <a:solidFill>
                      <a:srgbClr val="000000"/>
                    </a:solidFill>
                  </a:rPr>
                  <a:t>Lines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4187652" y="4331053"/>
            <a:ext cx="1026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Lines |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76108" y="4331053"/>
            <a:ext cx="295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Rows + </a:t>
            </a:r>
            <a:r>
              <a:rPr lang="en-AU" sz="2000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Rows:Columns</a:t>
            </a:r>
            <a:endParaRPr lang="en-AU" sz="2000" b="1" u="sng" dirty="0">
              <a:solidFill>
                <a:schemeClr val="bg2">
                  <a:lumMod val="60000"/>
                  <a:lumOff val="40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569376" y="4803875"/>
            <a:ext cx="11622624" cy="2074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AU" kern="0" dirty="0"/>
              <a:t>Because the allocation involved randomization, this model is equivalent to a randomization model (provided Rows component is allowed to be negative).</a:t>
            </a:r>
          </a:p>
          <a:p>
            <a:pPr lvl="1"/>
            <a:r>
              <a:rPr lang="en-AU" kern="0" dirty="0"/>
              <a:t>This model and the anticipated model are different — here Rows is random.</a:t>
            </a:r>
          </a:p>
          <a:p>
            <a:pPr lvl="1"/>
            <a:r>
              <a:rPr lang="en-AU" kern="0" dirty="0"/>
              <a:t>The Rows terms could be moved to the fixed model to form a homogeneous allocation model, and this might become the prior allocation model.</a:t>
            </a:r>
          </a:p>
        </p:txBody>
      </p:sp>
    </p:spTree>
    <p:extLst>
      <p:ext uri="{BB962C8B-B14F-4D97-AF65-F5344CB8AC3E}">
        <p14:creationId xmlns:p14="http://schemas.microsoft.com/office/powerpoint/2010/main" val="306216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216060"/>
            <a:ext cx="11520000" cy="720000"/>
          </a:xfrm>
        </p:spPr>
        <p:txBody>
          <a:bodyPr/>
          <a:lstStyle/>
          <a:p>
            <a:r>
              <a:rPr lang="en-AU" sz="2800" dirty="0"/>
              <a:t>What do you need?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2817130"/>
            <a:ext cx="11520000" cy="2615869"/>
          </a:xfrm>
        </p:spPr>
        <p:txBody>
          <a:bodyPr/>
          <a:lstStyle/>
          <a:p>
            <a:r>
              <a:rPr lang="en-AU" dirty="0"/>
              <a:t>The tiers: the sets of factors in the panels.</a:t>
            </a:r>
          </a:p>
          <a:p>
            <a:pPr lvl="1">
              <a:spcBef>
                <a:spcPts val="0"/>
              </a:spcBef>
            </a:pPr>
            <a:r>
              <a:rPr lang="en-AU" dirty="0"/>
              <a:t>plots tier: the recipient factors are {Rows, Columns};</a:t>
            </a:r>
          </a:p>
          <a:p>
            <a:pPr lvl="1">
              <a:spcBef>
                <a:spcPts val="0"/>
              </a:spcBef>
            </a:pPr>
            <a:r>
              <a:rPr lang="en-AU" dirty="0"/>
              <a:t>lines tier: the allocated factor is {Lines}.</a:t>
            </a:r>
          </a:p>
          <a:p>
            <a:r>
              <a:rPr lang="en-AU" dirty="0"/>
              <a:t>The relationships between the factors within a tier.</a:t>
            </a:r>
          </a:p>
          <a:p>
            <a:pPr lvl="1">
              <a:spcBef>
                <a:spcPts val="0"/>
              </a:spcBef>
            </a:pPr>
            <a:r>
              <a:rPr lang="en-AU" dirty="0"/>
              <a:t>Columns within Rows (given the allocation).</a:t>
            </a:r>
          </a:p>
          <a:p>
            <a:r>
              <a:rPr lang="en-AU" dirty="0"/>
              <a:t>The layout for the experiment, but no response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576000" y="640171"/>
            <a:ext cx="1152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sz="2800" kern="0" dirty="0"/>
              <a:t>What is the purpose?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69376" y="1252151"/>
            <a:ext cx="11520000" cy="115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kern="0" dirty="0"/>
              <a:t>To evaluate the design by establishing the confounding present in it.</a:t>
            </a:r>
          </a:p>
          <a:p>
            <a:r>
              <a:rPr lang="en-AU" kern="0" dirty="0"/>
              <a:t>Provides insight into the analysis of the experiments based upon it.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869755" y="68433"/>
            <a:ext cx="3771061" cy="1168400"/>
            <a:chOff x="7706108" y="2279147"/>
            <a:chExt cx="3771061" cy="1168400"/>
          </a:xfrm>
        </p:grpSpPr>
        <p:grpSp>
          <p:nvGrpSpPr>
            <p:cNvPr id="19" name="Group 41"/>
            <p:cNvGrpSpPr>
              <a:grpSpLocks/>
            </p:cNvGrpSpPr>
            <p:nvPr/>
          </p:nvGrpSpPr>
          <p:grpSpPr bwMode="auto">
            <a:xfrm>
              <a:off x="9588044" y="2279147"/>
              <a:ext cx="1889125" cy="1168400"/>
              <a:chOff x="1960" y="1880"/>
              <a:chExt cx="1190" cy="736"/>
            </a:xfrm>
          </p:grpSpPr>
          <p:sp>
            <p:nvSpPr>
              <p:cNvPr id="20" name="Text Box 14"/>
              <p:cNvSpPr txBox="1">
                <a:spLocks noChangeArrowheads="1"/>
              </p:cNvSpPr>
              <p:nvPr/>
            </p:nvSpPr>
            <p:spPr bwMode="auto">
              <a:xfrm>
                <a:off x="2107" y="2404"/>
                <a:ext cx="95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AU" sz="1600" dirty="0">
                    <a:solidFill>
                      <a:srgbClr val="000000"/>
                    </a:solidFill>
                  </a:rPr>
                  <a:t>25 plots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AutoShape 15"/>
              <p:cNvSpPr>
                <a:spLocks noChangeArrowheads="1"/>
              </p:cNvSpPr>
              <p:nvPr/>
            </p:nvSpPr>
            <p:spPr bwMode="auto">
              <a:xfrm>
                <a:off x="1960" y="1880"/>
                <a:ext cx="1190" cy="463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7200" tIns="18000" rIns="7200" bIns="18000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5 </a:t>
                </a:r>
                <a:r>
                  <a:rPr lang="en-US" b="1" dirty="0">
                    <a:solidFill>
                      <a:srgbClr val="000000"/>
                    </a:solidFill>
                  </a:rPr>
                  <a:t>Rows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5 </a:t>
                </a:r>
                <a:r>
                  <a:rPr lang="en-US" b="1" dirty="0">
                    <a:solidFill>
                      <a:srgbClr val="000000"/>
                    </a:solidFill>
                  </a:rPr>
                  <a:t>Columns</a:t>
                </a:r>
                <a:r>
                  <a:rPr lang="en-US" dirty="0">
                    <a:solidFill>
                      <a:srgbClr val="000000"/>
                    </a:solidFill>
                  </a:rPr>
                  <a:t> in </a:t>
                </a:r>
                <a:r>
                  <a:rPr lang="en-US" b="1" dirty="0">
                    <a:solidFill>
                      <a:srgbClr val="000000"/>
                    </a:solidFill>
                  </a:rPr>
                  <a:t>R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706108" y="2562816"/>
              <a:ext cx="1980397" cy="873446"/>
              <a:chOff x="3287688" y="5275268"/>
              <a:chExt cx="1980397" cy="873446"/>
            </a:xfrm>
          </p:grpSpPr>
          <p:sp>
            <p:nvSpPr>
              <p:cNvPr id="23" name="Text Box 44"/>
              <p:cNvSpPr txBox="1">
                <a:spLocks noChangeArrowheads="1"/>
              </p:cNvSpPr>
              <p:nvPr/>
            </p:nvSpPr>
            <p:spPr bwMode="auto">
              <a:xfrm>
                <a:off x="3428108" y="5811979"/>
                <a:ext cx="1011708" cy="33673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AU" sz="1600" dirty="0">
                    <a:solidFill>
                      <a:srgbClr val="000000"/>
                    </a:solidFill>
                  </a:rPr>
                  <a:t>5 lines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3287688" y="5275268"/>
                <a:ext cx="1980397" cy="356796"/>
                <a:chOff x="3287688" y="5275268"/>
                <a:chExt cx="1980397" cy="356796"/>
              </a:xfrm>
            </p:grpSpPr>
            <p:sp>
              <p:nvSpPr>
                <p:cNvPr id="25" name="Line 48"/>
                <p:cNvSpPr>
                  <a:spLocks noChangeShapeType="1"/>
                </p:cNvSpPr>
                <p:nvPr/>
              </p:nvSpPr>
              <p:spPr bwMode="auto">
                <a:xfrm>
                  <a:off x="4420360" y="5450142"/>
                  <a:ext cx="847725" cy="158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AU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AutoShape 45"/>
                <p:cNvSpPr>
                  <a:spLocks noChangeArrowheads="1"/>
                </p:cNvSpPr>
                <p:nvPr/>
              </p:nvSpPr>
              <p:spPr bwMode="auto">
                <a:xfrm>
                  <a:off x="3287688" y="5275268"/>
                  <a:ext cx="1334095" cy="356796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7200" tIns="18000" rIns="7200" bIns="18000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5 </a:t>
                  </a:r>
                  <a:r>
                    <a:rPr lang="en-US" b="1" dirty="0">
                      <a:solidFill>
                        <a:srgbClr val="000000"/>
                      </a:solidFill>
                    </a:rPr>
                    <a:t>Lines</a:t>
                  </a: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7" name="Title 1"/>
          <p:cNvSpPr txBox="1">
            <a:spLocks/>
          </p:cNvSpPr>
          <p:nvPr/>
        </p:nvSpPr>
        <p:spPr bwMode="auto">
          <a:xfrm>
            <a:off x="576000" y="95592"/>
            <a:ext cx="11520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kern="0" dirty="0">
                <a:solidFill>
                  <a:srgbClr val="008080"/>
                </a:solidFill>
              </a:rPr>
              <a:t>Anatomy of the design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569376" y="5463792"/>
            <a:ext cx="11520000" cy="6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sz="2800" kern="0" dirty="0"/>
              <a:t>What do you get?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571464" y="5981661"/>
            <a:ext cx="11520000" cy="971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kern="0" dirty="0"/>
              <a:t>A table showing the confounding relationships between lines </a:t>
            </a:r>
            <a:r>
              <a:rPr lang="en-AU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sources</a:t>
            </a:r>
            <a:r>
              <a:rPr lang="en-AU" kern="0" dirty="0"/>
              <a:t> and treatments </a:t>
            </a:r>
            <a:r>
              <a:rPr lang="en-AU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sources</a:t>
            </a:r>
            <a:r>
              <a:rPr lang="en-AU" kern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764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build="p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18733"/>
            <a:ext cx="11520000" cy="720000"/>
          </a:xfrm>
        </p:spPr>
        <p:txBody>
          <a:bodyPr/>
          <a:lstStyle/>
          <a:p>
            <a:r>
              <a:rPr lang="en-AU" dirty="0">
                <a:solidFill>
                  <a:srgbClr val="008080"/>
                </a:solidFill>
              </a:rPr>
              <a:t>Term versus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999" y="845575"/>
            <a:ext cx="11370195" cy="3826014"/>
          </a:xfrm>
        </p:spPr>
        <p:txBody>
          <a:bodyPr/>
          <a:lstStyle/>
          <a:p>
            <a:r>
              <a:rPr lang="en-AU" sz="3200" dirty="0"/>
              <a:t>A term represents the </a:t>
            </a:r>
            <a:r>
              <a:rPr lang="en-AU" sz="3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differences between the levels of a (generalized or joint) factor in a model</a:t>
            </a:r>
            <a:r>
              <a:rPr lang="en-AU" sz="3200" dirty="0"/>
              <a:t>.</a:t>
            </a:r>
          </a:p>
          <a:p>
            <a:pPr lvl="1">
              <a:spcBef>
                <a:spcPts val="0"/>
              </a:spcBef>
            </a:pPr>
            <a:r>
              <a:rPr lang="en-AU" sz="2700" dirty="0"/>
              <a:t>Mathematically it is of the form </a:t>
            </a:r>
            <a:r>
              <a:rPr lang="en-AU" sz="2700" b="1" dirty="0"/>
              <a:t>X</a:t>
            </a:r>
            <a:r>
              <a:rPr lang="en-AU" sz="2700" b="1" dirty="0">
                <a:latin typeface="Symbol" panose="05050102010706020507" pitchFamily="18" charset="2"/>
              </a:rPr>
              <a:t>b</a:t>
            </a:r>
            <a:r>
              <a:rPr lang="en-AU" sz="2700" dirty="0"/>
              <a:t> or </a:t>
            </a:r>
            <a:r>
              <a:rPr lang="en-AU" sz="2700" b="1" dirty="0"/>
              <a:t>Zu</a:t>
            </a:r>
            <a:r>
              <a:rPr lang="en-AU" sz="2700" dirty="0"/>
              <a:t>.</a:t>
            </a:r>
          </a:p>
          <a:p>
            <a:pPr lvl="1">
              <a:spcBef>
                <a:spcPts val="0"/>
              </a:spcBef>
            </a:pPr>
            <a:r>
              <a:rPr lang="en-AU" sz="2700" dirty="0"/>
              <a:t>Its dimension is the number of columns of </a:t>
            </a:r>
            <a:r>
              <a:rPr lang="en-AU" sz="2700" b="1" dirty="0"/>
              <a:t>X</a:t>
            </a:r>
            <a:r>
              <a:rPr lang="en-AU" sz="2700" dirty="0"/>
              <a:t> or </a:t>
            </a:r>
            <a:r>
              <a:rPr lang="en-AU" sz="2700" b="1" dirty="0"/>
              <a:t>Z</a:t>
            </a:r>
            <a:r>
              <a:rPr lang="en-AU" sz="2700" dirty="0"/>
              <a:t>.</a:t>
            </a:r>
          </a:p>
          <a:p>
            <a:pPr lvl="2">
              <a:spcBef>
                <a:spcPts val="0"/>
              </a:spcBef>
            </a:pPr>
            <a:r>
              <a:rPr lang="en-AU" sz="2100" dirty="0"/>
              <a:t>For example, factor Rows:Columns represents the difference between the combinations of Rows and Columns.</a:t>
            </a:r>
          </a:p>
          <a:p>
            <a:pPr lvl="2">
              <a:spcBef>
                <a:spcPts val="0"/>
              </a:spcBef>
            </a:pPr>
            <a:r>
              <a:rPr lang="en-AU" sz="2100" dirty="0"/>
              <a:t>It has dimension </a:t>
            </a:r>
            <a:r>
              <a:rPr lang="en-AU" sz="2100" i="1" dirty="0"/>
              <a:t>bt </a:t>
            </a:r>
            <a:r>
              <a:rPr lang="en-AU" sz="2100" dirty="0"/>
              <a:t>: the </a:t>
            </a:r>
            <a:r>
              <a:rPr lang="en-AU" sz="2100" b="1" dirty="0"/>
              <a:t>Z</a:t>
            </a:r>
            <a:r>
              <a:rPr lang="en-AU" sz="2100" baseline="-25000" dirty="0"/>
              <a:t>RC</a:t>
            </a:r>
            <a:r>
              <a:rPr lang="en-AU" sz="2100" dirty="0"/>
              <a:t> matrix has </a:t>
            </a:r>
            <a:r>
              <a:rPr lang="en-AU" sz="2100" i="1" dirty="0"/>
              <a:t>bt</a:t>
            </a:r>
            <a:r>
              <a:rPr lang="en-AU" sz="2100" dirty="0"/>
              <a:t> columns. (The associated means projector </a:t>
            </a:r>
            <a:r>
              <a:rPr lang="en-AU" sz="2400" b="1" dirty="0"/>
              <a:t>Z</a:t>
            </a:r>
            <a:r>
              <a:rPr lang="en-AU" sz="2400" baseline="-25000" dirty="0"/>
              <a:t>RC</a:t>
            </a:r>
            <a:r>
              <a:rPr lang="en-AU" sz="2400" dirty="0"/>
              <a:t>(</a:t>
            </a:r>
            <a:r>
              <a:rPr lang="en-AU" sz="2400" b="1" dirty="0"/>
              <a:t>Z</a:t>
            </a:r>
            <a:r>
              <a:rPr lang="en-AU" sz="2400" baseline="30000" dirty="0"/>
              <a:t>T</a:t>
            </a:r>
            <a:r>
              <a:rPr lang="en-AU" sz="2400" baseline="-25000" dirty="0"/>
              <a:t>RC</a:t>
            </a:r>
            <a:r>
              <a:rPr lang="en-AU" sz="2400" b="1" dirty="0"/>
              <a:t> Z</a:t>
            </a:r>
            <a:r>
              <a:rPr lang="en-AU" sz="2400" baseline="-25000" dirty="0"/>
              <a:t>RC</a:t>
            </a:r>
            <a:r>
              <a:rPr lang="en-AU" sz="2400" dirty="0"/>
              <a:t>)</a:t>
            </a:r>
            <a:r>
              <a:rPr lang="en-AU" sz="2400" baseline="30000" dirty="0"/>
              <a:t>-1</a:t>
            </a:r>
            <a:r>
              <a:rPr lang="en-AU" sz="2400" b="1" dirty="0"/>
              <a:t> Z</a:t>
            </a:r>
            <a:r>
              <a:rPr lang="en-AU" sz="2400" baseline="30000" dirty="0"/>
              <a:t>T</a:t>
            </a:r>
            <a:r>
              <a:rPr lang="en-AU" sz="2400" baseline="-25000" dirty="0"/>
              <a:t>RC</a:t>
            </a:r>
            <a:r>
              <a:rPr lang="en-AU" sz="2400" dirty="0"/>
              <a:t> has dimension </a:t>
            </a:r>
            <a:r>
              <a:rPr lang="en-AU" sz="2400" i="1" dirty="0" err="1"/>
              <a:t>bt</a:t>
            </a:r>
            <a:r>
              <a:rPr lang="en-AU" sz="2400" dirty="0" err="1"/>
              <a:t>.</a:t>
            </a:r>
            <a:r>
              <a:rPr lang="en-AU" sz="2400" dirty="0"/>
              <a:t>) </a:t>
            </a:r>
          </a:p>
          <a:p>
            <a:pPr>
              <a:spcBef>
                <a:spcPts val="0"/>
              </a:spcBef>
            </a:pPr>
            <a:r>
              <a:rPr lang="en-AU" sz="2900" dirty="0"/>
              <a:t>For the RCBD with </a:t>
            </a:r>
            <a:r>
              <a:rPr lang="en-AU" sz="3200" i="1" dirty="0"/>
              <a:t>b</a:t>
            </a:r>
            <a:r>
              <a:rPr lang="en-AU" sz="3200" dirty="0"/>
              <a:t> </a:t>
            </a:r>
            <a:r>
              <a:rPr lang="en-AU" sz="3200" dirty="0">
                <a:latin typeface="Symbol" pitchFamily="18" charset="2"/>
              </a:rPr>
              <a:t>=</a:t>
            </a:r>
            <a:r>
              <a:rPr lang="en-AU" sz="3200" dirty="0"/>
              <a:t> 2, </a:t>
            </a:r>
            <a:r>
              <a:rPr lang="en-AU" sz="3200" i="1" dirty="0"/>
              <a:t>k</a:t>
            </a:r>
            <a:r>
              <a:rPr lang="en-AU" sz="3200" dirty="0"/>
              <a:t> </a:t>
            </a:r>
            <a:r>
              <a:rPr lang="en-AU" sz="3200" dirty="0">
                <a:latin typeface="Symbol" pitchFamily="18" charset="2"/>
              </a:rPr>
              <a:t>=</a:t>
            </a:r>
            <a:r>
              <a:rPr lang="en-AU" sz="3200" dirty="0"/>
              <a:t> </a:t>
            </a:r>
            <a:r>
              <a:rPr lang="en-AU" sz="3200" i="1" dirty="0"/>
              <a:t>v</a:t>
            </a:r>
            <a:r>
              <a:rPr lang="en-AU" sz="3200" dirty="0"/>
              <a:t> </a:t>
            </a:r>
            <a:r>
              <a:rPr lang="en-AU" sz="3200" dirty="0">
                <a:latin typeface="Symbol" pitchFamily="18" charset="2"/>
              </a:rPr>
              <a:t>=</a:t>
            </a:r>
            <a:r>
              <a:rPr lang="en-AU" sz="3200" dirty="0"/>
              <a:t> 2.</a:t>
            </a:r>
            <a:endParaRPr lang="en-AU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16</a:t>
            </a:fld>
            <a:endParaRPr lang="en-A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230BBDB-AE0A-9D02-FD24-AF3D3160D9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295785"/>
              </p:ext>
            </p:extLst>
          </p:nvPr>
        </p:nvGraphicFramePr>
        <p:xfrm>
          <a:off x="1618697" y="4736586"/>
          <a:ext cx="1509713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1143000" progId="Equation.DSMT4">
                  <p:embed/>
                </p:oleObj>
              </mc:Choice>
              <mc:Fallback>
                <p:oleObj name="Equation" r:id="rId2" imgW="952200" imgH="11430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8697" y="4736586"/>
                        <a:ext cx="1509713" cy="181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94721BB-1A2F-0372-DE89-7EBFC470EC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614347"/>
              </p:ext>
            </p:extLst>
          </p:nvPr>
        </p:nvGraphicFramePr>
        <p:xfrm>
          <a:off x="4466286" y="4686258"/>
          <a:ext cx="7307263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09800" imgH="1193760" progId="Equation.DSMT4">
                  <p:embed/>
                </p:oleObj>
              </mc:Choice>
              <mc:Fallback>
                <p:oleObj name="Equation" r:id="rId4" imgW="4609800" imgH="11937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230BBDB-AE0A-9D02-FD24-AF3D3160D9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6286" y="4686258"/>
                        <a:ext cx="7307263" cy="189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A0F4E0F-76A8-F9E6-3923-17F232385F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458282"/>
              </p:ext>
            </p:extLst>
          </p:nvPr>
        </p:nvGraphicFramePr>
        <p:xfrm>
          <a:off x="4497545" y="6278946"/>
          <a:ext cx="10271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640" imgH="253800" progId="Equation.DSMT4">
                  <p:embed/>
                </p:oleObj>
              </mc:Choice>
              <mc:Fallback>
                <p:oleObj name="Equation" r:id="rId6" imgW="647640" imgH="253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94721BB-1A2F-0372-DE89-7EBFC470EC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97545" y="6278946"/>
                        <a:ext cx="1027113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82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369651"/>
            <a:ext cx="11520000" cy="933855"/>
          </a:xfrm>
        </p:spPr>
        <p:txBody>
          <a:bodyPr/>
          <a:lstStyle/>
          <a:p>
            <a:r>
              <a:rPr lang="en-AU" dirty="0">
                <a:solidFill>
                  <a:srgbClr val="008080"/>
                </a:solidFill>
              </a:rPr>
              <a:t>Marginality relationships between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526355"/>
            <a:ext cx="11520000" cy="51489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AU" sz="3200" dirty="0"/>
              <a:t>A property of the column spaces of the incidence matrices for the terms.</a:t>
            </a:r>
          </a:p>
          <a:p>
            <a:pPr lvl="1">
              <a:spcBef>
                <a:spcPts val="0"/>
              </a:spcBef>
            </a:pPr>
            <a:r>
              <a:rPr lang="en-AU" sz="2700" dirty="0"/>
              <a:t>One term is marginal to another if the column space of the first term is a subspace of that of the marginal term.</a:t>
            </a:r>
          </a:p>
          <a:p>
            <a:pPr lvl="1">
              <a:spcBef>
                <a:spcPts val="0"/>
              </a:spcBef>
            </a:pPr>
            <a:r>
              <a:rPr lang="en-AU" sz="2700" dirty="0"/>
              <a:t>This property is independent of the replications of the levels of the factors that make up the term.</a:t>
            </a:r>
          </a:p>
          <a:p>
            <a:pPr lvl="1">
              <a:spcBef>
                <a:spcPts val="0"/>
              </a:spcBef>
            </a:pPr>
            <a:r>
              <a:rPr lang="en-AU" sz="2700" dirty="0"/>
              <a:t>For example, the term for A is marginal to A:B irrespective of the number of values for each combination of the levels of A and B.</a:t>
            </a:r>
          </a:p>
          <a:p>
            <a:pPr lvl="1">
              <a:spcBef>
                <a:spcPts val="0"/>
              </a:spcBef>
            </a:pPr>
            <a:r>
              <a:rPr lang="en-AU" sz="2700" dirty="0"/>
              <a:t>When nesting is explicit, because nested factors are numbered within the nesting factors (e.g. Columns within Rows), </a:t>
            </a:r>
          </a:p>
          <a:p>
            <a:pPr lvl="2">
              <a:spcBef>
                <a:spcPts val="0"/>
              </a:spcBef>
            </a:pPr>
            <a:r>
              <a:rPr lang="en-AU" sz="2300" dirty="0"/>
              <a:t>then a term is marginal to another if its factors are a subset of those in the marginal term (e.g. Rows is marginal to Rows:Columns).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624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18733"/>
            <a:ext cx="11520000" cy="720000"/>
          </a:xfrm>
        </p:spPr>
        <p:txBody>
          <a:bodyPr/>
          <a:lstStyle/>
          <a:p>
            <a:r>
              <a:rPr lang="en-AU" dirty="0">
                <a:solidFill>
                  <a:srgbClr val="008080"/>
                </a:solidFill>
              </a:rPr>
              <a:t>Term versus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999" y="760491"/>
            <a:ext cx="11688887" cy="5622202"/>
          </a:xfrm>
        </p:spPr>
        <p:txBody>
          <a:bodyPr/>
          <a:lstStyle/>
          <a:p>
            <a:r>
              <a:rPr lang="en-AU" sz="3200" dirty="0"/>
              <a:t>A term represents the </a:t>
            </a:r>
            <a:r>
              <a:rPr lang="en-AU" sz="3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differences between the levels of a (generalized or joint) factor in a model</a:t>
            </a:r>
            <a:r>
              <a:rPr lang="en-AU" sz="3200" dirty="0"/>
              <a:t>.</a:t>
            </a:r>
          </a:p>
          <a:p>
            <a:pPr lvl="2">
              <a:spcBef>
                <a:spcPts val="0"/>
              </a:spcBef>
            </a:pPr>
            <a:r>
              <a:rPr lang="en-AU" dirty="0"/>
              <a:t>For example, Rows:Columns has dimension </a:t>
            </a:r>
            <a:r>
              <a:rPr lang="en-AU" i="1" dirty="0"/>
              <a:t>bt</a:t>
            </a:r>
            <a:r>
              <a:rPr lang="en-AU" dirty="0"/>
              <a:t>,  being the number of columns in the matrix </a:t>
            </a:r>
            <a:r>
              <a:rPr lang="en-AU" b="1" dirty="0"/>
              <a:t>Z</a:t>
            </a:r>
            <a:r>
              <a:rPr lang="en-AU" baseline="-25000" dirty="0"/>
              <a:t>RC</a:t>
            </a:r>
            <a:r>
              <a:rPr lang="en-AU" dirty="0"/>
              <a:t>. (Also, the associated projector </a:t>
            </a:r>
            <a:r>
              <a:rPr lang="en-AU" sz="2400" b="1" dirty="0"/>
              <a:t>Z</a:t>
            </a:r>
            <a:r>
              <a:rPr lang="en-AU" sz="2400" baseline="-25000" dirty="0"/>
              <a:t>RC</a:t>
            </a:r>
            <a:r>
              <a:rPr lang="en-AU" sz="2400" dirty="0"/>
              <a:t>(</a:t>
            </a:r>
            <a:r>
              <a:rPr lang="en-AU" sz="2400" b="1" dirty="0"/>
              <a:t>Z</a:t>
            </a:r>
            <a:r>
              <a:rPr lang="en-AU" sz="2400" baseline="30000" dirty="0"/>
              <a:t>T</a:t>
            </a:r>
            <a:r>
              <a:rPr lang="en-AU" sz="2400" baseline="-25000" dirty="0"/>
              <a:t>RC</a:t>
            </a:r>
            <a:r>
              <a:rPr lang="en-AU" sz="2400" b="1" dirty="0"/>
              <a:t> Z</a:t>
            </a:r>
            <a:r>
              <a:rPr lang="en-AU" sz="2400" baseline="-25000" dirty="0"/>
              <a:t>RC</a:t>
            </a:r>
            <a:r>
              <a:rPr lang="en-AU" sz="2400" dirty="0"/>
              <a:t>)</a:t>
            </a:r>
            <a:r>
              <a:rPr lang="en-AU" sz="2400" baseline="30000" dirty="0"/>
              <a:t>-1</a:t>
            </a:r>
            <a:r>
              <a:rPr lang="en-AU" sz="2400" b="1" dirty="0"/>
              <a:t> Z</a:t>
            </a:r>
            <a:r>
              <a:rPr lang="en-AU" sz="2400" baseline="-25000" dirty="0"/>
              <a:t>RC</a:t>
            </a:r>
            <a:r>
              <a:rPr lang="en-AU" sz="2400" dirty="0"/>
              <a:t> has dimension </a:t>
            </a:r>
            <a:r>
              <a:rPr lang="en-AU" sz="2400" i="1" dirty="0"/>
              <a:t>bt</a:t>
            </a:r>
            <a:r>
              <a:rPr lang="en-AU" sz="2400" dirty="0"/>
              <a:t>.)</a:t>
            </a:r>
            <a:endParaRPr lang="en-AU" dirty="0"/>
          </a:p>
          <a:p>
            <a:r>
              <a:rPr lang="en-AU" sz="3200" dirty="0"/>
              <a:t>A source represents </a:t>
            </a:r>
            <a:r>
              <a:rPr lang="en-AU" sz="3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differences after marginal terms are eliminated.</a:t>
            </a:r>
          </a:p>
          <a:p>
            <a:pPr lvl="1">
              <a:spcBef>
                <a:spcPts val="0"/>
              </a:spcBef>
            </a:pPr>
            <a:r>
              <a:rPr lang="en-AU" sz="2800" dirty="0"/>
              <a:t>Mathematically it is characterized by the projection matrix, </a:t>
            </a:r>
            <a:r>
              <a:rPr lang="en-AU" sz="2800" b="1" dirty="0"/>
              <a:t>Q</a:t>
            </a:r>
            <a:r>
              <a:rPr lang="en-AU" sz="2800" dirty="0"/>
              <a:t>, that is the matrix of the quadratic form for its sum of squares, </a:t>
            </a:r>
            <a:r>
              <a:rPr lang="en-AU" sz="2800" b="1" dirty="0"/>
              <a:t>y</a:t>
            </a:r>
            <a:r>
              <a:rPr lang="en-AU" sz="2800" baseline="30000" dirty="0"/>
              <a:t>T</a:t>
            </a:r>
            <a:r>
              <a:rPr lang="en-AU" sz="2800" b="1" dirty="0"/>
              <a:t>Qy</a:t>
            </a:r>
            <a:r>
              <a:rPr lang="en-AU" sz="2800" dirty="0"/>
              <a:t>.</a:t>
            </a:r>
          </a:p>
          <a:p>
            <a:pPr lvl="1">
              <a:spcBef>
                <a:spcPts val="0"/>
              </a:spcBef>
            </a:pPr>
            <a:r>
              <a:rPr lang="en-AU" sz="2800" dirty="0"/>
              <a:t>Its dimension is the rank of </a:t>
            </a:r>
            <a:r>
              <a:rPr lang="en-AU" sz="2800" b="1" dirty="0"/>
              <a:t>Q</a:t>
            </a:r>
            <a:r>
              <a:rPr lang="en-AU" sz="2800" dirty="0"/>
              <a:t>.</a:t>
            </a:r>
          </a:p>
          <a:p>
            <a:pPr lvl="2">
              <a:spcBef>
                <a:spcPts val="0"/>
              </a:spcBef>
            </a:pPr>
            <a:r>
              <a:rPr lang="en-AU" dirty="0"/>
              <a:t>The source Columns[Rows] represents Rows:Columns differences, after the marginal Rows term has been eliminated, i.e. differences between Columns within Rows.</a:t>
            </a:r>
          </a:p>
          <a:p>
            <a:pPr lvl="2">
              <a:spcBef>
                <a:spcPts val="0"/>
              </a:spcBef>
            </a:pPr>
            <a:r>
              <a:rPr lang="en-AU" dirty="0"/>
              <a:t>Its dimension is </a:t>
            </a:r>
            <a:r>
              <a:rPr lang="en-AU" i="1" dirty="0"/>
              <a:t>bt</a:t>
            </a:r>
            <a:r>
              <a:rPr lang="en-AU" dirty="0"/>
              <a:t> – </a:t>
            </a:r>
            <a:r>
              <a:rPr lang="en-AU" i="1" dirty="0"/>
              <a:t>b</a:t>
            </a:r>
            <a:r>
              <a:rPr lang="en-AU" dirty="0"/>
              <a:t> = (</a:t>
            </a:r>
            <a:r>
              <a:rPr lang="en-AU" i="1" dirty="0"/>
              <a:t>t</a:t>
            </a:r>
            <a:r>
              <a:rPr lang="en-AU" dirty="0"/>
              <a:t> – 1)</a:t>
            </a:r>
            <a:r>
              <a:rPr lang="en-AU" i="1" dirty="0"/>
              <a:t>b</a:t>
            </a:r>
            <a:r>
              <a:rPr lang="en-AU" dirty="0"/>
              <a:t>.</a:t>
            </a:r>
          </a:p>
          <a:p>
            <a:pPr>
              <a:spcBef>
                <a:spcPts val="0"/>
              </a:spcBef>
            </a:pPr>
            <a:r>
              <a:rPr lang="en-AU" sz="3200" dirty="0">
                <a:solidFill>
                  <a:srgbClr val="7030A0"/>
                </a:solidFill>
              </a:rPr>
              <a:t>For each term in a model there is a source in the anatomy.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900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8080"/>
                </a:solidFill>
              </a:rPr>
              <a:t>Notation for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115032"/>
            <a:ext cx="11520000" cy="5643578"/>
          </a:xfrm>
        </p:spPr>
        <p:txBody>
          <a:bodyPr/>
          <a:lstStyle/>
          <a:p>
            <a:r>
              <a:rPr lang="en-AU" sz="2400" dirty="0"/>
              <a:t>When all factors and/or variables in a term are crossed, </a:t>
            </a:r>
          </a:p>
          <a:p>
            <a:pPr lvl="1">
              <a:spcBef>
                <a:spcPts val="0"/>
              </a:spcBef>
            </a:pPr>
            <a:r>
              <a:rPr lang="en-AU" sz="2000" dirty="0"/>
              <a:t>They form an interaction, in which all are joined together with hashes (#), </a:t>
            </a:r>
          </a:p>
          <a:p>
            <a:pPr lvl="1">
              <a:spcBef>
                <a:spcPts val="0"/>
              </a:spcBef>
            </a:pPr>
            <a:r>
              <a:rPr lang="en-AU" sz="2000" dirty="0"/>
              <a:t>e.g. A#B#C.</a:t>
            </a:r>
          </a:p>
          <a:p>
            <a:r>
              <a:rPr lang="en-AU" sz="2400" dirty="0"/>
              <a:t>When there is nesting between factors and/or variables in a term, </a:t>
            </a:r>
          </a:p>
          <a:p>
            <a:pPr lvl="1"/>
            <a:r>
              <a:rPr lang="en-AU" sz="2000" dirty="0"/>
              <a:t>the nested factors are placed first and joined by hashes, while the nesting factors are enclosed in square brackets ([…]) and joined by colons (:).</a:t>
            </a:r>
          </a:p>
          <a:p>
            <a:r>
              <a:rPr lang="en-AU" sz="2400" dirty="0"/>
              <a:t>Rule for determining where factors occur in a source with nesting is:</a:t>
            </a:r>
          </a:p>
          <a:p>
            <a:pPr lvl="1">
              <a:spcBef>
                <a:spcPts val="0"/>
              </a:spcBef>
            </a:pPr>
            <a:r>
              <a:rPr lang="en-GB" sz="2000" dirty="0"/>
              <a:t>those factors in the term that nest other factors in it are placed within the square brackets, and joined by ‘:’; </a:t>
            </a:r>
          </a:p>
          <a:p>
            <a:pPr lvl="1">
              <a:spcBef>
                <a:spcPts val="0"/>
              </a:spcBef>
            </a:pPr>
            <a:r>
              <a:rPr lang="en-GB" sz="2000" dirty="0"/>
              <a:t>the rest are put to the left of the </a:t>
            </a:r>
            <a:r>
              <a:rPr lang="en-AU" sz="2000" dirty="0"/>
              <a:t>square brackets joined by ‘#’.</a:t>
            </a:r>
          </a:p>
          <a:p>
            <a:pPr lvl="1">
              <a:spcBef>
                <a:spcPts val="0"/>
              </a:spcBef>
            </a:pPr>
            <a:r>
              <a:rPr lang="en-AU" sz="2000" dirty="0"/>
              <a:t>e.g. A#B[C:D], where C and D nest one or more of A and B; </a:t>
            </a:r>
            <a:br>
              <a:rPr lang="en-AU" sz="2000" dirty="0"/>
            </a:br>
            <a:r>
              <a:rPr lang="en-AU" sz="2000" dirty="0"/>
              <a:t>here C:D indicates all observed combinations of C and D.</a:t>
            </a:r>
          </a:p>
          <a:p>
            <a:pPr>
              <a:spcBef>
                <a:spcPts val="0"/>
              </a:spcBef>
            </a:pPr>
            <a:r>
              <a:rPr lang="en-AU" sz="2400" dirty="0"/>
              <a:t>For the RCBD example:</a:t>
            </a:r>
          </a:p>
          <a:p>
            <a:pPr lvl="1">
              <a:spcBef>
                <a:spcPts val="0"/>
              </a:spcBef>
            </a:pPr>
            <a:r>
              <a:rPr lang="en-AU" sz="2000" dirty="0"/>
              <a:t>For the plots terms Rows (5) and </a:t>
            </a:r>
            <a:r>
              <a:rPr lang="en-AU" sz="2000" dirty="0" err="1"/>
              <a:t>Rows:Columns</a:t>
            </a:r>
            <a:r>
              <a:rPr lang="en-AU" sz="2000" dirty="0"/>
              <a:t> (25), the sources are Rows (4) and Columns[Rows] (20).</a:t>
            </a:r>
          </a:p>
          <a:p>
            <a:pPr lvl="1">
              <a:spcBef>
                <a:spcPts val="0"/>
              </a:spcBef>
            </a:pPr>
            <a:r>
              <a:rPr lang="en-AU" sz="2000" dirty="0"/>
              <a:t>For the Lines (5) term, Lines (4) is the source.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52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45038"/>
            <a:ext cx="11520000" cy="629700"/>
          </a:xfrm>
        </p:spPr>
        <p:txBody>
          <a:bodyPr/>
          <a:lstStyle/>
          <a:p>
            <a:r>
              <a:rPr lang="en-AU" dirty="0"/>
              <a:t>Programme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718708"/>
            <a:ext cx="11616000" cy="5956810"/>
          </a:xfrm>
        </p:spPr>
        <p:txBody>
          <a:bodyPr/>
          <a:lstStyle/>
          <a:p>
            <a:pPr marL="2335213" indent="-2335213">
              <a:buNone/>
            </a:pPr>
            <a:r>
              <a:rPr lang="en-A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Day 1:</a:t>
            </a:r>
          </a:p>
          <a:p>
            <a:pPr marL="2335213" indent="-2335213">
              <a:buNone/>
            </a:pPr>
            <a:r>
              <a:rPr lang="en-AU" dirty="0"/>
              <a:t>12:00‒13:00:	1. Concepts in experimental design.</a:t>
            </a:r>
          </a:p>
          <a:p>
            <a:pPr marL="2335213" indent="-2335213">
              <a:buNone/>
            </a:pPr>
            <a:r>
              <a:rPr lang="en-GB" dirty="0"/>
              <a:t>13:00</a:t>
            </a:r>
            <a:r>
              <a:rPr lang="en-AU" dirty="0"/>
              <a:t>‒13:45:	Lunch</a:t>
            </a:r>
            <a:endParaRPr lang="en-GB" dirty="0"/>
          </a:p>
          <a:p>
            <a:pPr marL="2335213" indent="-2335213">
              <a:buNone/>
            </a:pPr>
            <a:r>
              <a:rPr lang="en-GB" dirty="0"/>
              <a:t>13:45</a:t>
            </a:r>
            <a:r>
              <a:rPr lang="en-AU" dirty="0"/>
              <a:t>‒</a:t>
            </a:r>
            <a:r>
              <a:rPr lang="en-GB" dirty="0"/>
              <a:t>14:30: 	1. (cont’d) Orthogonal experimental design in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GB" dirty="0"/>
              <a:t>.</a:t>
            </a:r>
          </a:p>
          <a:p>
            <a:pPr marL="2335213" indent="-2335213">
              <a:buNone/>
            </a:pPr>
            <a:r>
              <a:rPr lang="en-GB" dirty="0"/>
              <a:t>14:30</a:t>
            </a:r>
            <a:r>
              <a:rPr lang="en-AU" dirty="0"/>
              <a:t>‒</a:t>
            </a:r>
            <a:r>
              <a:rPr lang="en-GB" dirty="0"/>
              <a:t>15:30:	2. Nonorthogonal experimental design.</a:t>
            </a:r>
          </a:p>
          <a:p>
            <a:pPr marL="2335213" indent="-2335213">
              <a:buNone/>
            </a:pPr>
            <a:r>
              <a:rPr lang="en-GB" dirty="0"/>
              <a:t>15:30</a:t>
            </a:r>
            <a:r>
              <a:rPr lang="en-AU" dirty="0"/>
              <a:t>‒</a:t>
            </a:r>
            <a:r>
              <a:rPr lang="en-GB" dirty="0"/>
              <a:t>16:00</a:t>
            </a:r>
            <a:r>
              <a:rPr lang="en-AU" dirty="0"/>
              <a:t>:	Afternoon tea</a:t>
            </a:r>
            <a:endParaRPr lang="en-GB" dirty="0"/>
          </a:p>
          <a:p>
            <a:pPr marL="2335213" indent="-2335213">
              <a:buNone/>
            </a:pPr>
            <a:r>
              <a:rPr lang="en-GB" dirty="0"/>
              <a:t>16:00</a:t>
            </a:r>
            <a:r>
              <a:rPr lang="en-AU" dirty="0"/>
              <a:t>‒</a:t>
            </a:r>
            <a:r>
              <a:rPr lang="en-GB" dirty="0"/>
              <a:t>17:00:	2 . (cont’d) Nonorthogonal experimental design in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R.</a:t>
            </a:r>
            <a:endParaRPr lang="en-GB" dirty="0"/>
          </a:p>
          <a:p>
            <a:pPr marL="2335213" indent="-2335213">
              <a:buNone/>
            </a:pPr>
            <a:r>
              <a:rPr lang="en-A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Day 2:</a:t>
            </a:r>
          </a:p>
          <a:p>
            <a:pPr marL="2335213" indent="-2335213">
              <a:buNone/>
            </a:pPr>
            <a:r>
              <a:rPr lang="en-AU" dirty="0"/>
              <a:t>13:00‒</a:t>
            </a:r>
            <a:r>
              <a:rPr lang="en-GB" dirty="0"/>
              <a:t>14:00:	3. Miscellaneous topics in experimental design: effect of missing values, recognizing pseudoreplication and nested factorials.</a:t>
            </a:r>
          </a:p>
          <a:p>
            <a:pPr marL="2335213" indent="-2335213">
              <a:buNone/>
            </a:pPr>
            <a:r>
              <a:rPr lang="en-GB" dirty="0"/>
              <a:t>14:00</a:t>
            </a:r>
            <a:r>
              <a:rPr lang="en-AU" dirty="0"/>
              <a:t>‒</a:t>
            </a:r>
            <a:r>
              <a:rPr lang="en-GB" dirty="0"/>
              <a:t>15:00:	3. (cont’d) Miscellaneous experimental design topics in</a:t>
            </a:r>
            <a:r>
              <a:rPr lang="en-AU" dirty="0"/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A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5304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Anatomy of the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143006"/>
            <a:ext cx="11633900" cy="4117057"/>
          </a:xfrm>
        </p:spPr>
        <p:txBody>
          <a:bodyPr/>
          <a:lstStyle/>
          <a:p>
            <a:r>
              <a:rPr lang="en-AU" dirty="0"/>
              <a:t>An anatomy is based on the allocation (in a factor-allocation diagram).</a:t>
            </a:r>
          </a:p>
          <a:p>
            <a:pPr lvl="1"/>
            <a:r>
              <a:rPr lang="en-AU" dirty="0"/>
              <a:t>A formula per panel with nesting in the panel incorporated.</a:t>
            </a:r>
          </a:p>
          <a:p>
            <a:pPr>
              <a:spcBef>
                <a:spcPts val="0"/>
              </a:spcBef>
            </a:pPr>
            <a:r>
              <a:rPr lang="en-AU" sz="2400" dirty="0"/>
              <a:t>Shorthand  for terms (Wilkinson and Rogers, 1973):</a:t>
            </a:r>
          </a:p>
          <a:p>
            <a:pPr lvl="1">
              <a:spcBef>
                <a:spcPts val="0"/>
              </a:spcBef>
            </a:pPr>
            <a:r>
              <a:rPr lang="en-AU" sz="2000" dirty="0"/>
              <a:t>A/B = A + A:B           (‘/’ is called the nesting operator)</a:t>
            </a:r>
          </a:p>
          <a:p>
            <a:pPr lvl="1"/>
            <a:r>
              <a:rPr lang="en-AU" sz="2000" dirty="0"/>
              <a:t>A*B = A + B + A:B    (‘*’ is called the crossed operator)</a:t>
            </a:r>
            <a:endParaRPr lang="en-AU" dirty="0"/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RCBD.canon &lt;- designAnatomy(formulae = list(plots = ~ Rows/Columns, 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  lines = ~ Lines), 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data = RCBD.lay) </a:t>
            </a:r>
          </a:p>
          <a:p>
            <a:pPr>
              <a:spcBef>
                <a:spcPts val="0"/>
              </a:spcBef>
            </a:pPr>
            <a:r>
              <a:rPr lang="en-AU" sz="2400" dirty="0"/>
              <a:t>The terms for each formula are transformed into sources by </a:t>
            </a:r>
            <a:r>
              <a:rPr lang="en-A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designAnatomy</a:t>
            </a:r>
            <a:r>
              <a:rPr lang="en-AU" sz="2400" dirty="0"/>
              <a:t>.</a:t>
            </a:r>
          </a:p>
          <a:p>
            <a:pPr lvl="1">
              <a:spcBef>
                <a:spcPts val="0"/>
              </a:spcBef>
            </a:pPr>
            <a:r>
              <a:rPr lang="en-AU" sz="2000" dirty="0"/>
              <a:t>To do this, it works out the marginality relationships between terms.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20</a:t>
            </a:fld>
            <a:endParaRPr lang="en-AU" dirty="0"/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9816644" y="72256"/>
            <a:ext cx="1889125" cy="1168400"/>
            <a:chOff x="1960" y="1880"/>
            <a:chExt cx="1190" cy="736"/>
          </a:xfrm>
        </p:grpSpPr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2107" y="2404"/>
              <a:ext cx="952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sz="1600" dirty="0">
                  <a:solidFill>
                    <a:srgbClr val="000000"/>
                  </a:solidFill>
                </a:rPr>
                <a:t>25 plots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" name="AutoShape 15"/>
            <p:cNvSpPr>
              <a:spLocks noChangeArrowheads="1"/>
            </p:cNvSpPr>
            <p:nvPr/>
          </p:nvSpPr>
          <p:spPr bwMode="auto">
            <a:xfrm>
              <a:off x="1960" y="1880"/>
              <a:ext cx="1190" cy="46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7200" tIns="18000" rIns="7200" bIns="18000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5 </a:t>
              </a:r>
              <a:r>
                <a:rPr lang="en-US" b="1" dirty="0">
                  <a:solidFill>
                    <a:srgbClr val="000000"/>
                  </a:solidFill>
                </a:rPr>
                <a:t>Rows</a:t>
              </a:r>
              <a:endParaRPr lang="en-US" dirty="0">
                <a:solidFill>
                  <a:srgbClr val="000000"/>
                </a:solidFill>
              </a:endParaRPr>
            </a:p>
            <a:p>
              <a:pPr algn="ctr"/>
              <a:r>
                <a:rPr lang="en-US" dirty="0">
                  <a:solidFill>
                    <a:srgbClr val="000000"/>
                  </a:solidFill>
                </a:rPr>
                <a:t>5 </a:t>
              </a:r>
              <a:r>
                <a:rPr lang="en-US" b="1" dirty="0">
                  <a:solidFill>
                    <a:srgbClr val="000000"/>
                  </a:solidFill>
                </a:rPr>
                <a:t>Columns</a:t>
              </a:r>
              <a:r>
                <a:rPr lang="en-US" dirty="0">
                  <a:solidFill>
                    <a:srgbClr val="000000"/>
                  </a:solidFill>
                </a:rPr>
                <a:t> in </a:t>
              </a:r>
              <a:r>
                <a:rPr lang="en-US" b="1" dirty="0">
                  <a:solidFill>
                    <a:srgbClr val="000000"/>
                  </a:solidFill>
                </a:rPr>
                <a:t>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934708" y="355925"/>
            <a:ext cx="1980397" cy="873446"/>
            <a:chOff x="3287688" y="5275268"/>
            <a:chExt cx="1980397" cy="873446"/>
          </a:xfrm>
        </p:grpSpPr>
        <p:sp>
          <p:nvSpPr>
            <p:cNvPr id="9" name="Text Box 44"/>
            <p:cNvSpPr txBox="1">
              <a:spLocks noChangeArrowheads="1"/>
            </p:cNvSpPr>
            <p:nvPr/>
          </p:nvSpPr>
          <p:spPr bwMode="auto">
            <a:xfrm>
              <a:off x="3428108" y="5811979"/>
              <a:ext cx="1011708" cy="33673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sz="1600" dirty="0">
                  <a:solidFill>
                    <a:srgbClr val="000000"/>
                  </a:solidFill>
                </a:rPr>
                <a:t>5 lines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287688" y="5275268"/>
              <a:ext cx="1980397" cy="356796"/>
              <a:chOff x="3287688" y="5275268"/>
              <a:chExt cx="1980397" cy="356796"/>
            </a:xfrm>
          </p:grpSpPr>
          <p:sp>
            <p:nvSpPr>
              <p:cNvPr id="11" name="Line 48"/>
              <p:cNvSpPr>
                <a:spLocks noChangeShapeType="1"/>
              </p:cNvSpPr>
              <p:nvPr/>
            </p:nvSpPr>
            <p:spPr bwMode="auto">
              <a:xfrm>
                <a:off x="4420360" y="5450142"/>
                <a:ext cx="84772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lg" len="med"/>
              </a:ln>
            </p:spPr>
            <p:txBody>
              <a:bodyPr/>
              <a:lstStyle/>
              <a:p>
                <a:endParaRPr lang="en-A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AutoShape 45"/>
              <p:cNvSpPr>
                <a:spLocks noChangeArrowheads="1"/>
              </p:cNvSpPr>
              <p:nvPr/>
            </p:nvSpPr>
            <p:spPr bwMode="auto">
              <a:xfrm>
                <a:off x="3287688" y="5275268"/>
                <a:ext cx="1334095" cy="356796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7200" tIns="18000" rIns="7200" bIns="18000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5 </a:t>
                </a:r>
                <a:r>
                  <a:rPr lang="en-US" b="1" dirty="0">
                    <a:solidFill>
                      <a:srgbClr val="000000"/>
                    </a:solidFill>
                  </a:rPr>
                  <a:t>Lines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374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150471"/>
            <a:ext cx="11520000" cy="579029"/>
          </a:xfrm>
        </p:spPr>
        <p:txBody>
          <a:bodyPr/>
          <a:lstStyle/>
          <a:p>
            <a:r>
              <a:rPr lang="en-AU" dirty="0"/>
              <a:t>Anatomy of the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744675"/>
            <a:ext cx="11633900" cy="4014172"/>
          </a:xfrm>
        </p:spPr>
        <p:txBody>
          <a:bodyPr/>
          <a:lstStyle/>
          <a:p>
            <a:r>
              <a:rPr lang="en-AU" dirty="0"/>
              <a:t>Shows how Lines is confounded with the plots sources?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RCBD.canon &lt;- designAnatomy(formulae = list(plots = ~ Rows/Columns, 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  lines = ~ Lines), 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data = RCBD.lay) 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AU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RCBD.canon</a:t>
            </a:r>
            <a:r>
              <a:rPr lang="en-AU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 table of the decomposition for plots &amp; lines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Source.plots df1 Source.lines df2 aefficiency eefficiency order 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Rows           3 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Columns[Rows] 20 Lines          4      1.0000      1.0000     1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Residual      16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655978" y="5088591"/>
            <a:ext cx="40352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en-AU" sz="2000" dirty="0">
                <a:solidFill>
                  <a:srgbClr val="7030A0"/>
                </a:solidFill>
              </a:rPr>
              <a:t> is confounded with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Columns[Rows]</a:t>
            </a:r>
            <a:r>
              <a:rPr lang="en-AU" sz="2000" dirty="0">
                <a:solidFill>
                  <a:srgbClr val="7030A0"/>
                </a:solidFill>
                <a:cs typeface="Courier New" panose="02070309020205020404" pitchFamily="49" charset="0"/>
              </a:rPr>
              <a:t> (as expected)</a:t>
            </a:r>
            <a:r>
              <a:rPr lang="en-AU" sz="2000" dirty="0">
                <a:solidFill>
                  <a:srgbClr val="7030A0"/>
                </a:solidFill>
              </a:rPr>
              <a:t>.</a:t>
            </a:r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V="1">
            <a:off x="2673624" y="4509563"/>
            <a:ext cx="735498" cy="579028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0"/>
          </p:cNvCxnSpPr>
          <p:nvPr/>
        </p:nvCxnSpPr>
        <p:spPr>
          <a:xfrm flipH="1" flipV="1">
            <a:off x="1659838" y="4509563"/>
            <a:ext cx="1013786" cy="579028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21904" y="5091906"/>
            <a:ext cx="65466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7030A0"/>
                </a:solidFill>
              </a:rPr>
              <a:t>The Residual measures differences between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 </a:t>
            </a:r>
            <a:r>
              <a:rPr lang="en-AU" sz="2000" dirty="0">
                <a:solidFill>
                  <a:srgbClr val="7030A0"/>
                </a:solidFill>
                <a:cs typeface="Courier New" panose="02070309020205020404" pitchFamily="49" charset="0"/>
              </a:rPr>
              <a:t>within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</a:t>
            </a:r>
            <a:r>
              <a:rPr lang="en-AU" sz="2000" dirty="0">
                <a:solidFill>
                  <a:srgbClr val="7030A0"/>
                </a:solidFill>
              </a:rPr>
              <a:t>. (not the interaction of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en-AU" sz="2000" dirty="0">
                <a:solidFill>
                  <a:srgbClr val="7030A0"/>
                </a:solidFill>
              </a:rPr>
              <a:t> and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AU" sz="2000" b="1" dirty="0">
                <a:solidFill>
                  <a:srgbClr val="7030A0"/>
                </a:solidFill>
                <a:cs typeface="Courier New" panose="02070309020205020404" pitchFamily="49" charset="0"/>
              </a:rPr>
              <a:t>).</a:t>
            </a: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H="1" flipV="1">
            <a:off x="5909187" y="4696268"/>
            <a:ext cx="2486030" cy="395638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624930" y="3118644"/>
            <a:ext cx="15849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7030A0"/>
                </a:solidFill>
              </a:rPr>
              <a:t>All these are one and so design is orthogonal.</a:t>
            </a: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>
            <a:off x="9611140" y="3780364"/>
            <a:ext cx="1013790" cy="625415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679096" y="4192666"/>
            <a:ext cx="3836504" cy="3467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6B0BE7-1AD8-341F-A6E1-384417AE0C58}"/>
              </a:ext>
            </a:extLst>
          </p:cNvPr>
          <p:cNvSpPr txBox="1">
            <a:spLocks/>
          </p:cNvSpPr>
          <p:nvPr/>
        </p:nvSpPr>
        <p:spPr bwMode="auto">
          <a:xfrm>
            <a:off x="574498" y="5803906"/>
            <a:ext cx="11633900" cy="104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AU" sz="2400" kern="0" dirty="0"/>
              <a:t>The overall conclusion:</a:t>
            </a:r>
          </a:p>
          <a:p>
            <a:pPr lvl="1">
              <a:spcBef>
                <a:spcPts val="0"/>
              </a:spcBef>
            </a:pPr>
            <a:r>
              <a:rPr lang="en-AU" sz="2000" kern="0" dirty="0"/>
              <a:t>Lines differences have a contribution from variation between Columns within Rows, but not overall Rows differences; the design is orthogonal.</a:t>
            </a:r>
          </a:p>
        </p:txBody>
      </p:sp>
    </p:spTree>
    <p:extLst>
      <p:ext uri="{BB962C8B-B14F-4D97-AF65-F5344CB8AC3E}">
        <p14:creationId xmlns:p14="http://schemas.microsoft.com/office/powerpoint/2010/main" val="17759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18" grpId="0"/>
      <p:bldP spid="25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2050"/>
            <a:ext cx="11520000" cy="605524"/>
          </a:xfrm>
        </p:spPr>
        <p:txBody>
          <a:bodyPr/>
          <a:lstStyle/>
          <a:p>
            <a:r>
              <a:rPr lang="en-AU" dirty="0">
                <a:solidFill>
                  <a:srgbClr val="008080"/>
                </a:solidFill>
              </a:rPr>
              <a:t>How is it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599581"/>
            <a:ext cx="11520000" cy="1530625"/>
          </a:xfrm>
        </p:spPr>
        <p:txBody>
          <a:bodyPr/>
          <a:lstStyle/>
          <a:p>
            <a:r>
              <a:rPr lang="en-AU" sz="2400" dirty="0"/>
              <a:t>Get the Mean projectors for </a:t>
            </a:r>
            <a: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terms</a:t>
            </a:r>
            <a:r>
              <a:rPr lang="en-AU" sz="2400" dirty="0"/>
              <a:t> in each </a:t>
            </a:r>
            <a:br>
              <a:rPr lang="en-AU" sz="2400" dirty="0"/>
            </a:br>
            <a:r>
              <a:rPr lang="en-AU" sz="2400" dirty="0"/>
              <a:t>tier (</a:t>
            </a:r>
            <a:r>
              <a:rPr lang="en-AU" sz="2400" b="1" dirty="0"/>
              <a:t>X</a:t>
            </a:r>
            <a:r>
              <a:rPr lang="en-AU" sz="2400" dirty="0"/>
              <a:t>[</a:t>
            </a:r>
            <a:r>
              <a:rPr lang="en-AU" sz="2400" b="1" dirty="0"/>
              <a:t>X</a:t>
            </a:r>
            <a:r>
              <a:rPr lang="en-AU" sz="2400" baseline="30000" dirty="0"/>
              <a:t>T</a:t>
            </a:r>
            <a:r>
              <a:rPr lang="en-AU" sz="2400" b="1" dirty="0"/>
              <a:t>X</a:t>
            </a:r>
            <a:r>
              <a:rPr lang="en-AU" sz="2400" dirty="0"/>
              <a:t>]</a:t>
            </a:r>
            <a:r>
              <a:rPr lang="en-AU" sz="2400" baseline="30000" dirty="0"/>
              <a:t>-1</a:t>
            </a:r>
            <a:r>
              <a:rPr lang="en-AU" sz="2400" b="1" dirty="0"/>
              <a:t>X</a:t>
            </a:r>
            <a:r>
              <a:rPr lang="en-AU" sz="2400" baseline="30000" dirty="0"/>
              <a:t>T</a:t>
            </a:r>
            <a:r>
              <a:rPr lang="en-AU" sz="2400" dirty="0"/>
              <a:t> or </a:t>
            </a:r>
            <a:r>
              <a:rPr lang="en-AU" sz="2400" b="1" dirty="0"/>
              <a:t>Z</a:t>
            </a:r>
            <a:r>
              <a:rPr lang="en-AU" sz="2400" baseline="-25000" dirty="0"/>
              <a:t> </a:t>
            </a:r>
            <a:r>
              <a:rPr lang="en-AU" sz="2400" dirty="0"/>
              <a:t>(</a:t>
            </a:r>
            <a:r>
              <a:rPr lang="en-AU" sz="2400" b="1" dirty="0"/>
              <a:t>Z</a:t>
            </a:r>
            <a:r>
              <a:rPr lang="en-AU" sz="2400" baseline="30000" dirty="0"/>
              <a:t>T</a:t>
            </a:r>
            <a:r>
              <a:rPr lang="en-AU" sz="2400" b="1" dirty="0"/>
              <a:t>Z</a:t>
            </a:r>
            <a:r>
              <a:rPr lang="en-AU" sz="2400" dirty="0"/>
              <a:t>)</a:t>
            </a:r>
            <a:r>
              <a:rPr lang="en-AU" sz="2400" baseline="30000" dirty="0"/>
              <a:t>-1</a:t>
            </a:r>
            <a:r>
              <a:rPr lang="en-AU" sz="2400" b="1" dirty="0"/>
              <a:t> Z</a:t>
            </a:r>
            <a:r>
              <a:rPr lang="en-AU" sz="2400" b="1" baseline="30000" dirty="0"/>
              <a:t>T</a:t>
            </a:r>
            <a:r>
              <a:rPr lang="en-AU" sz="2400" dirty="0"/>
              <a:t>) :</a:t>
            </a:r>
          </a:p>
          <a:p>
            <a:pPr lvl="1"/>
            <a:r>
              <a:rPr lang="en-AU" sz="2000" dirty="0"/>
              <a:t>Allocated tier: Mean, Lines; </a:t>
            </a:r>
            <a:r>
              <a:rPr lang="en-AU" sz="2000" b="1" dirty="0"/>
              <a:t>M</a:t>
            </a:r>
            <a:r>
              <a:rPr lang="en-AU" sz="2000" baseline="-25000" dirty="0"/>
              <a:t>0</a:t>
            </a:r>
            <a:r>
              <a:rPr lang="en-AU" sz="2000" dirty="0"/>
              <a:t> &lt; </a:t>
            </a:r>
            <a:r>
              <a:rPr lang="en-AU" sz="2000" b="1" dirty="0"/>
              <a:t>M</a:t>
            </a:r>
            <a:r>
              <a:rPr lang="en-AU" sz="2000" baseline="-25000" dirty="0"/>
              <a:t>L</a:t>
            </a:r>
            <a:r>
              <a:rPr lang="en-AU" sz="2000" baseline="30000" dirty="0"/>
              <a:t>.</a:t>
            </a:r>
          </a:p>
          <a:p>
            <a:pPr lvl="1"/>
            <a:r>
              <a:rPr lang="en-AU" sz="2000" dirty="0"/>
              <a:t>Recipient tier: Mean, Rows, Rows:Columns; </a:t>
            </a:r>
            <a:r>
              <a:rPr lang="en-AU" sz="2000" b="1" dirty="0"/>
              <a:t>M</a:t>
            </a:r>
            <a:r>
              <a:rPr lang="en-AU" sz="2000" baseline="-25000" dirty="0"/>
              <a:t>0</a:t>
            </a:r>
            <a:r>
              <a:rPr lang="en-AU" sz="2000" dirty="0"/>
              <a:t>&lt; </a:t>
            </a:r>
            <a:r>
              <a:rPr lang="en-AU" sz="2000" b="1" dirty="0"/>
              <a:t>M</a:t>
            </a:r>
            <a:r>
              <a:rPr lang="en-AU" sz="2000" baseline="-25000" dirty="0"/>
              <a:t>R</a:t>
            </a:r>
            <a:r>
              <a:rPr lang="en-AU" sz="2000" dirty="0"/>
              <a:t> &lt; </a:t>
            </a:r>
            <a:r>
              <a:rPr lang="en-AU" sz="2000" b="1" dirty="0"/>
              <a:t>M</a:t>
            </a:r>
            <a:r>
              <a:rPr lang="en-AU" sz="2000" baseline="-25000" dirty="0"/>
              <a:t>RC</a:t>
            </a:r>
            <a:r>
              <a:rPr lang="en-AU" sz="2000" baseline="30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22</a:t>
            </a:fld>
            <a:endParaRPr lang="en-AU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308431"/>
              </p:ext>
            </p:extLst>
          </p:nvPr>
        </p:nvGraphicFramePr>
        <p:xfrm>
          <a:off x="8622419" y="156428"/>
          <a:ext cx="2636838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560" imgH="1143000" progId="Equation.DSMT4">
                  <p:embed/>
                </p:oleObj>
              </mc:Choice>
              <mc:Fallback>
                <p:oleObj name="Equation" r:id="rId2" imgW="166356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22419" y="156428"/>
                        <a:ext cx="2636838" cy="181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569376" y="2130205"/>
                <a:ext cx="11520000" cy="4653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Courier New" pitchFamily="49" charset="0"/>
                  <a:buChar char="o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AU" sz="2400" kern="0" dirty="0"/>
                  <a:t>Form </a:t>
                </a:r>
                <a:r>
                  <a:rPr lang="en-AU" sz="2400" kern="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source</a:t>
                </a:r>
                <a:r>
                  <a:rPr lang="en-AU" sz="2400" kern="0" dirty="0"/>
                  <a:t> projectors in a tier by orthogonalizing </a:t>
                </a:r>
                <a:r>
                  <a:rPr lang="en-AU" sz="2400" kern="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mean</a:t>
                </a:r>
                <a:r>
                  <a:rPr lang="en-AU" sz="2400" kern="0" dirty="0"/>
                  <a:t> projectors for marginal terms in the tier.</a:t>
                </a:r>
              </a:p>
              <a:p>
                <a:pPr lvl="1"/>
                <a:r>
                  <a:rPr lang="en-US" sz="2000" dirty="0"/>
                  <a:t>For equally replicated factors, this can be done by subtracting all </a:t>
                </a:r>
                <a:r>
                  <a:rPr lang="en-US" sz="2000" b="1" dirty="0"/>
                  <a:t>Q</a:t>
                </a:r>
                <a:r>
                  <a:rPr lang="en-US" sz="2000" dirty="0"/>
                  <a:t>s for terms whose </a:t>
                </a:r>
                <a:r>
                  <a:rPr lang="en-US" sz="2000" b="1" dirty="0"/>
                  <a:t>M</a:t>
                </a:r>
                <a:r>
                  <a:rPr lang="en-US" sz="2000" dirty="0"/>
                  <a:t> is a subspace of the </a:t>
                </a:r>
                <a:r>
                  <a:rPr lang="en-US" sz="2000" b="1" dirty="0"/>
                  <a:t>M</a:t>
                </a:r>
                <a:r>
                  <a:rPr lang="en-US" sz="2000" dirty="0"/>
                  <a:t> for which the </a:t>
                </a:r>
                <a:r>
                  <a:rPr lang="en-US" sz="2000" b="1" dirty="0"/>
                  <a:t>Q</a:t>
                </a:r>
                <a:r>
                  <a:rPr lang="en-US" sz="2000" dirty="0"/>
                  <a:t> is being derived (sometimes matrix </a:t>
                </a:r>
                <a:r>
                  <a:rPr lang="en-US" sz="2000"/>
                  <a:t>computations needed):</a:t>
                </a:r>
                <a:endParaRPr lang="en-US" sz="2000" b="1" dirty="0"/>
              </a:p>
              <a:p>
                <a:pPr lvl="1"/>
                <a:r>
                  <a:rPr lang="en-AU" sz="2000" kern="0" dirty="0"/>
                  <a:t>Allocated tier sources: Mean, Lines; </a:t>
                </a:r>
              </a:p>
              <a:p>
                <a:pPr lvl="2"/>
                <a:r>
                  <a:rPr lang="en-AU" sz="1600" b="1" kern="0" dirty="0"/>
                  <a:t>Q</a:t>
                </a:r>
                <a:r>
                  <a:rPr lang="en-AU" sz="1600" kern="0" baseline="-25000" dirty="0"/>
                  <a:t>0</a:t>
                </a:r>
                <a:r>
                  <a:rPr lang="en-AU" sz="1600" kern="0" dirty="0"/>
                  <a:t> </a:t>
                </a:r>
                <a:r>
                  <a:rPr lang="en-AU" sz="1600" kern="0" dirty="0">
                    <a:latin typeface="Symbol" panose="05050102010706020507" pitchFamily="18" charset="2"/>
                  </a:rPr>
                  <a:t>=</a:t>
                </a:r>
                <a:r>
                  <a:rPr lang="en-AU" sz="1600" kern="0" dirty="0"/>
                  <a:t> </a:t>
                </a:r>
                <a:r>
                  <a:rPr lang="en-AU" sz="1600" b="1" kern="0" dirty="0"/>
                  <a:t>M</a:t>
                </a:r>
                <a:r>
                  <a:rPr lang="en-AU" sz="1600" kern="0" baseline="-25000" dirty="0"/>
                  <a:t>0</a:t>
                </a:r>
                <a:r>
                  <a:rPr lang="en-AU" sz="1600" kern="0" dirty="0"/>
                  <a:t>, </a:t>
                </a:r>
                <a:r>
                  <a:rPr lang="en-US" sz="1600" dirty="0">
                    <a:solidFill>
                      <a:srgbClr val="7030A0"/>
                    </a:solidFill>
                  </a:rPr>
                  <a:t>(Overall mean: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sz="1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AU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AU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</m:e>
                          <m:sub>
                            <m:r>
                              <a:rPr lang="en-AU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..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1600" kern="0" dirty="0"/>
                  <a:t> </a:t>
                </a:r>
              </a:p>
              <a:p>
                <a:pPr lvl="2"/>
                <a:r>
                  <a:rPr lang="en-AU" sz="1600" b="1" kern="0" dirty="0"/>
                  <a:t>Q</a:t>
                </a:r>
                <a:r>
                  <a:rPr lang="en-AU" sz="1600" kern="0" baseline="-25000" dirty="0"/>
                  <a:t>L</a:t>
                </a:r>
                <a:r>
                  <a:rPr lang="en-AU" sz="1600" kern="0" dirty="0"/>
                  <a:t> </a:t>
                </a:r>
                <a:r>
                  <a:rPr lang="en-AU" sz="1600" kern="0" dirty="0">
                    <a:latin typeface="Symbol" panose="05050102010706020507" pitchFamily="18" charset="2"/>
                  </a:rPr>
                  <a:t>=</a:t>
                </a:r>
                <a:r>
                  <a:rPr lang="en-AU" sz="1600" kern="0" dirty="0"/>
                  <a:t> </a:t>
                </a:r>
                <a:r>
                  <a:rPr lang="en-AU" sz="1600" b="1" kern="0" dirty="0"/>
                  <a:t>M</a:t>
                </a:r>
                <a:r>
                  <a:rPr lang="en-AU" sz="1600" kern="0" baseline="-25000" dirty="0"/>
                  <a:t>L</a:t>
                </a:r>
                <a:r>
                  <a:rPr lang="en-AU" sz="1600" kern="0" baseline="30000" dirty="0"/>
                  <a:t> </a:t>
                </a:r>
                <a:r>
                  <a:rPr lang="en-AU" sz="1600" kern="0" baseline="30000" dirty="0">
                    <a:latin typeface="Symbol" panose="05050102010706020507" pitchFamily="18" charset="2"/>
                  </a:rPr>
                  <a:t>-</a:t>
                </a:r>
                <a:r>
                  <a:rPr lang="en-AU" sz="1600" kern="0" baseline="30000" dirty="0"/>
                  <a:t> </a:t>
                </a:r>
                <a:r>
                  <a:rPr lang="en-AU" sz="1600" b="1" kern="0" dirty="0"/>
                  <a:t>M</a:t>
                </a:r>
                <a:r>
                  <a:rPr lang="en-AU" sz="1600" kern="0" baseline="-25000" dirty="0"/>
                  <a:t>0</a:t>
                </a:r>
                <a:r>
                  <a:rPr lang="en-AU" sz="1600" kern="0" baseline="30000" dirty="0"/>
                  <a:t>, </a:t>
                </a:r>
                <a:r>
                  <a:rPr lang="en-US" sz="1600" dirty="0">
                    <a:solidFill>
                      <a:srgbClr val="7030A0"/>
                    </a:solidFill>
                  </a:rPr>
                  <a:t>(Main effect:</a:t>
                </a:r>
                <a:r>
                  <a:rPr lang="en-AU" sz="16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sz="16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AU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AU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AU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AU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AU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</m:e>
                          <m:sub>
                            <m:r>
                              <a:rPr lang="en-AU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..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1600" kern="0" baseline="30000" dirty="0"/>
                  <a:t>,</a:t>
                </a:r>
              </a:p>
              <a:p>
                <a:pPr lvl="1"/>
                <a:r>
                  <a:rPr lang="en-AU" sz="2000" kern="0" dirty="0"/>
                  <a:t>Recipient tier sources: Mean, Rows, Columns[Rows]; </a:t>
                </a:r>
              </a:p>
              <a:p>
                <a:pPr lvl="2"/>
                <a:r>
                  <a:rPr lang="en-AU" sz="1600" b="1" kern="0" dirty="0"/>
                  <a:t>P</a:t>
                </a:r>
                <a:r>
                  <a:rPr lang="en-AU" sz="1600" kern="0" baseline="-25000" dirty="0"/>
                  <a:t>0</a:t>
                </a:r>
                <a:r>
                  <a:rPr lang="en-AU" sz="1600" kern="0" dirty="0"/>
                  <a:t> </a:t>
                </a:r>
                <a:r>
                  <a:rPr lang="en-AU" sz="1600" kern="0" dirty="0">
                    <a:latin typeface="Symbol" panose="05050102010706020507" pitchFamily="18" charset="2"/>
                  </a:rPr>
                  <a:t>=</a:t>
                </a:r>
                <a:r>
                  <a:rPr lang="en-AU" sz="1600" kern="0" dirty="0"/>
                  <a:t> </a:t>
                </a:r>
                <a:r>
                  <a:rPr lang="en-AU" sz="1600" b="1" kern="0" dirty="0"/>
                  <a:t>M</a:t>
                </a:r>
                <a:r>
                  <a:rPr lang="en-AU" sz="1600" kern="0" baseline="-25000" dirty="0"/>
                  <a:t>0</a:t>
                </a:r>
                <a:r>
                  <a:rPr lang="en-AU" sz="1600" kern="0" dirty="0"/>
                  <a:t>, </a:t>
                </a:r>
                <a:r>
                  <a:rPr lang="en-US" sz="1600" dirty="0">
                    <a:solidFill>
                      <a:srgbClr val="7030A0"/>
                    </a:solidFill>
                  </a:rPr>
                  <a:t>(Overall mean: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sz="1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AU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AU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</m:e>
                          <m:sub>
                            <m:r>
                              <a:rPr lang="en-AU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..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1600" kern="0" dirty="0"/>
              </a:p>
              <a:p>
                <a:pPr lvl="2"/>
                <a:r>
                  <a:rPr lang="en-AU" sz="1600" b="1" kern="0" dirty="0"/>
                  <a:t>P</a:t>
                </a:r>
                <a:r>
                  <a:rPr lang="en-AU" sz="1600" kern="0" baseline="-25000" dirty="0"/>
                  <a:t>R</a:t>
                </a:r>
                <a:r>
                  <a:rPr lang="en-AU" sz="1600" kern="0" dirty="0"/>
                  <a:t> </a:t>
                </a:r>
                <a:r>
                  <a:rPr lang="en-AU" sz="1600" kern="0" dirty="0">
                    <a:latin typeface="Symbol" panose="05050102010706020507" pitchFamily="18" charset="2"/>
                  </a:rPr>
                  <a:t>=</a:t>
                </a:r>
                <a:r>
                  <a:rPr lang="en-AU" sz="1600" kern="0" dirty="0"/>
                  <a:t> </a:t>
                </a:r>
                <a:r>
                  <a:rPr lang="en-AU" sz="1600" b="1" kern="0" dirty="0"/>
                  <a:t>M</a:t>
                </a:r>
                <a:r>
                  <a:rPr lang="en-AU" sz="1600" kern="0" baseline="-25000" dirty="0"/>
                  <a:t>R</a:t>
                </a:r>
                <a:r>
                  <a:rPr lang="en-AU" sz="1600" kern="0" baseline="30000" dirty="0"/>
                  <a:t> </a:t>
                </a:r>
                <a:r>
                  <a:rPr lang="en-AU" sz="1600" kern="0" baseline="30000" dirty="0">
                    <a:latin typeface="Symbol" panose="05050102010706020507" pitchFamily="18" charset="2"/>
                  </a:rPr>
                  <a:t>-</a:t>
                </a:r>
                <a:r>
                  <a:rPr lang="en-AU" sz="1600" kern="0" baseline="30000" dirty="0"/>
                  <a:t> </a:t>
                </a:r>
                <a:r>
                  <a:rPr lang="en-AU" sz="1600" b="1" kern="0" dirty="0"/>
                  <a:t>P</a:t>
                </a:r>
                <a:r>
                  <a:rPr lang="en-AU" sz="1600" kern="0" baseline="-25000" dirty="0"/>
                  <a:t>0</a:t>
                </a:r>
                <a:r>
                  <a:rPr lang="en-AU" sz="1600" kern="0" dirty="0"/>
                  <a:t>, </a:t>
                </a:r>
                <a:r>
                  <a:rPr lang="en-US" sz="1600" dirty="0">
                    <a:solidFill>
                      <a:srgbClr val="7030A0"/>
                    </a:solidFill>
                  </a:rPr>
                  <a:t>(Main effect:</a:t>
                </a:r>
                <a:r>
                  <a:rPr lang="en-AU" sz="16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16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AU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AU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AU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AU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AU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</m:e>
                          <m:sub>
                            <m:r>
                              <a:rPr lang="en-AU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..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1600" kern="0" dirty="0"/>
              </a:p>
              <a:p>
                <a:pPr lvl="2"/>
                <a:r>
                  <a:rPr lang="en-AU" sz="1600" b="1" kern="0" dirty="0"/>
                  <a:t>Q</a:t>
                </a:r>
                <a:r>
                  <a:rPr lang="en-AU" sz="1600" kern="0" baseline="-25000" dirty="0"/>
                  <a:t>C[R]</a:t>
                </a:r>
                <a:r>
                  <a:rPr lang="en-AU" sz="1600" kern="0" dirty="0"/>
                  <a:t> </a:t>
                </a:r>
                <a:r>
                  <a:rPr lang="en-AU" sz="1600" kern="0" dirty="0">
                    <a:latin typeface="Symbol" panose="05050102010706020507" pitchFamily="18" charset="2"/>
                  </a:rPr>
                  <a:t>=</a:t>
                </a:r>
                <a:r>
                  <a:rPr lang="en-AU" sz="1600" kern="0" dirty="0"/>
                  <a:t> </a:t>
                </a:r>
                <a:r>
                  <a:rPr lang="en-AU" sz="1600" b="1" kern="0" dirty="0"/>
                  <a:t>P</a:t>
                </a:r>
                <a:r>
                  <a:rPr lang="en-AU" sz="1600" kern="0" baseline="-25000" dirty="0"/>
                  <a:t>RC</a:t>
                </a:r>
                <a:r>
                  <a:rPr lang="en-AU" sz="1600" kern="0" baseline="30000" dirty="0"/>
                  <a:t> </a:t>
                </a:r>
                <a:r>
                  <a:rPr lang="en-AU" sz="1600" kern="0" baseline="30000" dirty="0">
                    <a:latin typeface="Symbol" panose="05050102010706020507" pitchFamily="18" charset="2"/>
                  </a:rPr>
                  <a:t>-</a:t>
                </a:r>
                <a:r>
                  <a:rPr lang="en-AU" sz="1600" kern="0" baseline="30000" dirty="0"/>
                  <a:t> </a:t>
                </a:r>
                <a:r>
                  <a:rPr lang="en-AU" sz="1600" b="1" kern="0" dirty="0"/>
                  <a:t>Q</a:t>
                </a:r>
                <a:r>
                  <a:rPr lang="en-AU" sz="1600" kern="0" baseline="-25000" dirty="0"/>
                  <a:t>0</a:t>
                </a:r>
                <a:r>
                  <a:rPr lang="en-AU" sz="1600" kern="0" baseline="30000" dirty="0"/>
                  <a:t> </a:t>
                </a:r>
                <a:r>
                  <a:rPr lang="en-AU" sz="1600" kern="0" baseline="30000" dirty="0">
                    <a:latin typeface="Symbol" panose="05050102010706020507" pitchFamily="18" charset="2"/>
                  </a:rPr>
                  <a:t>-</a:t>
                </a:r>
                <a:r>
                  <a:rPr lang="en-AU" sz="1600" kern="0" baseline="30000" dirty="0"/>
                  <a:t> </a:t>
                </a:r>
                <a:r>
                  <a:rPr lang="en-AU" sz="1600" b="1" kern="0" dirty="0"/>
                  <a:t>Q</a:t>
                </a:r>
                <a:r>
                  <a:rPr lang="en-AU" sz="1600" kern="0" baseline="-25000" dirty="0"/>
                  <a:t>R</a:t>
                </a:r>
                <a:r>
                  <a:rPr lang="en-AU" sz="1600" kern="0" baseline="30000" dirty="0"/>
                  <a:t>, </a:t>
                </a:r>
                <a:r>
                  <a:rPr lang="en-US" sz="1600" dirty="0">
                    <a:solidFill>
                      <a:srgbClr val="7030A0"/>
                    </a:solidFill>
                  </a:rPr>
                  <a:t>(Nested effect:</a:t>
                </a:r>
                <a:r>
                  <a:rPr lang="en-AU" sz="16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sz="16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AU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AU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AU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AU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AU" sz="16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1600" kern="0" baseline="30000" dirty="0"/>
              </a:p>
              <a:p>
                <a:pPr lvl="1"/>
                <a:r>
                  <a:rPr lang="en-US" sz="2000" dirty="0"/>
                  <a:t>The </a:t>
                </a:r>
                <a:r>
                  <a:rPr lang="en-US" sz="2000" b="1" dirty="0"/>
                  <a:t>Q</a:t>
                </a:r>
                <a:r>
                  <a:rPr lang="en-US" sz="2000" dirty="0"/>
                  <a:t>s are projection operators that separate out the information for the different terms.</a:t>
                </a:r>
              </a:p>
              <a:p>
                <a:pPr lvl="2"/>
                <a:r>
                  <a:rPr lang="en-US" sz="1600" dirty="0"/>
                  <a:t>the product of any pair of </a:t>
                </a:r>
                <a:r>
                  <a:rPr lang="en-US" sz="1600" b="1" dirty="0"/>
                  <a:t>Q</a:t>
                </a:r>
                <a:r>
                  <a:rPr lang="en-US" sz="1600" dirty="0"/>
                  <a:t>s within a tier is zero i.e. </a:t>
                </a:r>
                <a:r>
                  <a:rPr lang="en-AU" sz="1600" kern="0" dirty="0"/>
                  <a:t>for each tier, the </a:t>
                </a:r>
                <a:r>
                  <a:rPr lang="en-AU" sz="1600" kern="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source</a:t>
                </a:r>
                <a:r>
                  <a:rPr lang="en-AU" sz="1600" kern="0" dirty="0"/>
                  <a:t> projectors are orthogonal.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376" y="2130205"/>
                <a:ext cx="11520000" cy="4653143"/>
              </a:xfrm>
              <a:prstGeom prst="rect">
                <a:avLst/>
              </a:prstGeom>
              <a:blipFill>
                <a:blip r:embed="rId4"/>
                <a:stretch>
                  <a:fillRect l="-317" t="-916" b="-24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37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124691"/>
            <a:ext cx="11520000" cy="720000"/>
          </a:xfrm>
        </p:spPr>
        <p:txBody>
          <a:bodyPr/>
          <a:lstStyle/>
          <a:p>
            <a:r>
              <a:rPr lang="en-AU" dirty="0">
                <a:solidFill>
                  <a:srgbClr val="008080"/>
                </a:solidFill>
              </a:rPr>
              <a:t>Now to work out the confounding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69376" y="973200"/>
            <a:ext cx="11520000" cy="366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sz="2400" kern="0" dirty="0"/>
              <a:t>We investigate the relationship between all pairs of one lines source with one plot source:</a:t>
            </a:r>
          </a:p>
          <a:p>
            <a:pPr lvl="1"/>
            <a:r>
              <a:rPr lang="en-AU" sz="2000" kern="0" dirty="0"/>
              <a:t>that is, compare the lines </a:t>
            </a:r>
            <a:r>
              <a:rPr lang="en-AU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</a:t>
            </a:r>
            <a:r>
              <a:rPr lang="en-AU" sz="2000" kern="0" dirty="0"/>
              <a:t> projector (</a:t>
            </a:r>
            <a:r>
              <a:rPr lang="en-AU" sz="2000" b="1" kern="0" dirty="0"/>
              <a:t>Q</a:t>
            </a:r>
            <a:r>
              <a:rPr lang="en-AU" sz="2000" kern="0" baseline="-25000" dirty="0"/>
              <a:t>L</a:t>
            </a:r>
            <a:r>
              <a:rPr lang="en-AU" sz="2000" kern="0" dirty="0"/>
              <a:t>) with plots </a:t>
            </a:r>
            <a:r>
              <a:rPr lang="en-AU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</a:t>
            </a:r>
            <a:r>
              <a:rPr lang="en-AU" sz="2000" kern="0" dirty="0"/>
              <a:t> projectors (</a:t>
            </a:r>
            <a:r>
              <a:rPr lang="en-AU" sz="2000" b="1" kern="0" dirty="0"/>
              <a:t>P</a:t>
            </a:r>
            <a:r>
              <a:rPr lang="en-AU" sz="2000" kern="0" baseline="-25000" dirty="0"/>
              <a:t>R</a:t>
            </a:r>
            <a:r>
              <a:rPr lang="en-AU" sz="2000" kern="0" dirty="0"/>
              <a:t>, </a:t>
            </a:r>
            <a:r>
              <a:rPr lang="en-AU" sz="2000" b="1" kern="0" dirty="0"/>
              <a:t>P</a:t>
            </a:r>
            <a:r>
              <a:rPr lang="en-AU" sz="2000" kern="0" baseline="-25000" dirty="0"/>
              <a:t>C[R]</a:t>
            </a:r>
            <a:r>
              <a:rPr lang="en-AU" sz="2000" kern="0" dirty="0"/>
              <a:t>) through the nonzero eigenvalues of </a:t>
            </a:r>
            <a:r>
              <a:rPr lang="en-AU" sz="2000" b="1" kern="0" dirty="0"/>
              <a:t>PQP</a:t>
            </a:r>
            <a:r>
              <a:rPr lang="en-AU" sz="2000" kern="0" dirty="0"/>
              <a:t> products:</a:t>
            </a:r>
          </a:p>
          <a:p>
            <a:pPr lvl="2"/>
            <a:r>
              <a:rPr lang="en-AU" sz="1600" b="1" kern="0" dirty="0"/>
              <a:t>P</a:t>
            </a:r>
            <a:r>
              <a:rPr lang="en-AU" sz="1600" kern="0" baseline="-25000" dirty="0"/>
              <a:t>R</a:t>
            </a:r>
            <a:r>
              <a:rPr lang="en-AU" sz="1600" b="1" kern="0" dirty="0"/>
              <a:t>Q</a:t>
            </a:r>
            <a:r>
              <a:rPr lang="en-AU" sz="1600" kern="0" baseline="-25000" dirty="0"/>
              <a:t>L</a:t>
            </a:r>
            <a:r>
              <a:rPr lang="en-AU" sz="1600" b="1" kern="0" dirty="0"/>
              <a:t>P</a:t>
            </a:r>
            <a:r>
              <a:rPr lang="en-AU" sz="1600" kern="0" baseline="-25000" dirty="0"/>
              <a:t>R</a:t>
            </a:r>
            <a:r>
              <a:rPr lang="en-AU" sz="1600" kern="0" dirty="0"/>
              <a:t>, which has all zero eigenvalues;</a:t>
            </a:r>
          </a:p>
          <a:p>
            <a:pPr lvl="2"/>
            <a:r>
              <a:rPr lang="en-AU" sz="1600" b="1" kern="0" dirty="0"/>
              <a:t>P</a:t>
            </a:r>
            <a:r>
              <a:rPr lang="en-AU" sz="1600" kern="0" baseline="-25000" dirty="0"/>
              <a:t>C[R]</a:t>
            </a:r>
            <a:r>
              <a:rPr lang="en-AU" sz="1600" b="1" kern="0" dirty="0"/>
              <a:t>Q</a:t>
            </a:r>
            <a:r>
              <a:rPr lang="en-AU" sz="1600" kern="0" baseline="-25000" dirty="0"/>
              <a:t>L</a:t>
            </a:r>
            <a:r>
              <a:rPr lang="en-AU" sz="1600" b="1" kern="0" dirty="0"/>
              <a:t>P</a:t>
            </a:r>
            <a:r>
              <a:rPr lang="en-AU" sz="1600" kern="0" baseline="-25000" dirty="0"/>
              <a:t>C[R]</a:t>
            </a:r>
            <a:r>
              <a:rPr lang="en-AU" sz="1600" kern="0" dirty="0"/>
              <a:t>, which has four eigenvalues all equal to one.</a:t>
            </a:r>
          </a:p>
          <a:p>
            <a:pPr lvl="1"/>
            <a:r>
              <a:rPr lang="en-AU" sz="2000" kern="0" dirty="0"/>
              <a:t>The eigenvalues are the canonical efficiency factors.</a:t>
            </a:r>
          </a:p>
          <a:p>
            <a:pPr lvl="1"/>
            <a:r>
              <a:rPr lang="en-AU" sz="2000" kern="0" dirty="0"/>
              <a:t>This information is summarized in the anatomy table.</a:t>
            </a:r>
          </a:p>
          <a:p>
            <a:r>
              <a:rPr lang="en-AU" sz="2400" dirty="0"/>
              <a:t>Summarize in an anatomy table:</a:t>
            </a:r>
          </a:p>
          <a:p>
            <a:pPr lvl="1"/>
            <a:r>
              <a:rPr lang="en-AU" sz="1800" dirty="0"/>
              <a:t>Set of Source and DF columns for plots and another for plots.</a:t>
            </a:r>
          </a:p>
          <a:p>
            <a:pPr lvl="1"/>
            <a:endParaRPr lang="en-AU" sz="2000" kern="0" dirty="0"/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B8792D43-AC82-1981-0103-3D8E8575A0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766671"/>
              </p:ext>
            </p:extLst>
          </p:nvPr>
        </p:nvGraphicFramePr>
        <p:xfrm>
          <a:off x="3779909" y="4922226"/>
          <a:ext cx="25560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952">
                  <a:extLst>
                    <a:ext uri="{9D8B030D-6E8A-4147-A177-3AD203B41FA5}">
                      <a16:colId xmlns:a16="http://schemas.microsoft.com/office/drawing/2014/main" val="4244972346"/>
                    </a:ext>
                  </a:extLst>
                </a:gridCol>
                <a:gridCol w="586139">
                  <a:extLst>
                    <a:ext uri="{9D8B030D-6E8A-4147-A177-3AD203B41FA5}">
                      <a16:colId xmlns:a16="http://schemas.microsoft.com/office/drawing/2014/main" val="130031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58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4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80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Columns[Rows]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4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983457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01A49575-04AA-925C-0005-B6F08F998E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456297"/>
              </p:ext>
            </p:extLst>
          </p:nvPr>
        </p:nvGraphicFramePr>
        <p:xfrm>
          <a:off x="6290897" y="4922226"/>
          <a:ext cx="16682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086">
                  <a:extLst>
                    <a:ext uri="{9D8B030D-6E8A-4147-A177-3AD203B41FA5}">
                      <a16:colId xmlns:a16="http://schemas.microsoft.com/office/drawing/2014/main" val="2210916071"/>
                    </a:ext>
                  </a:extLst>
                </a:gridCol>
                <a:gridCol w="595158">
                  <a:extLst>
                    <a:ext uri="{9D8B030D-6E8A-4147-A177-3AD203B41FA5}">
                      <a16:colId xmlns:a16="http://schemas.microsoft.com/office/drawing/2014/main" val="795297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58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80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4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4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Residual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16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983457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6996273C-7229-AB0F-7FA0-C7569AA01E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7628550"/>
              </p:ext>
            </p:extLst>
          </p:nvPr>
        </p:nvGraphicFramePr>
        <p:xfrm>
          <a:off x="6304118" y="4922226"/>
          <a:ext cx="16682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086">
                  <a:extLst>
                    <a:ext uri="{9D8B030D-6E8A-4147-A177-3AD203B41FA5}">
                      <a16:colId xmlns:a16="http://schemas.microsoft.com/office/drawing/2014/main" val="2210916071"/>
                    </a:ext>
                  </a:extLst>
                </a:gridCol>
                <a:gridCol w="595158">
                  <a:extLst>
                    <a:ext uri="{9D8B030D-6E8A-4147-A177-3AD203B41FA5}">
                      <a16:colId xmlns:a16="http://schemas.microsoft.com/office/drawing/2014/main" val="795297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58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80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4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4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983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19AA-0F06-7300-3E0C-22B0B961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8669"/>
            <a:ext cx="11520000" cy="1198099"/>
          </a:xfrm>
        </p:spPr>
        <p:txBody>
          <a:bodyPr/>
          <a:lstStyle/>
          <a:p>
            <a:r>
              <a:rPr lang="en-US" dirty="0"/>
              <a:t>How does an anatomy differ from a traditional skeleton-ANOVA?</a:t>
            </a:r>
            <a:endParaRPr lang="en-AU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5AE649C-69DB-4DAF-24B0-4540A4A7F8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374051"/>
              </p:ext>
            </p:extLst>
          </p:nvPr>
        </p:nvGraphicFramePr>
        <p:xfrm>
          <a:off x="699356" y="2181591"/>
          <a:ext cx="42243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952">
                  <a:extLst>
                    <a:ext uri="{9D8B030D-6E8A-4147-A177-3AD203B41FA5}">
                      <a16:colId xmlns:a16="http://schemas.microsoft.com/office/drawing/2014/main" val="4244972346"/>
                    </a:ext>
                  </a:extLst>
                </a:gridCol>
                <a:gridCol w="586139">
                  <a:extLst>
                    <a:ext uri="{9D8B030D-6E8A-4147-A177-3AD203B41FA5}">
                      <a16:colId xmlns:a16="http://schemas.microsoft.com/office/drawing/2014/main" val="130031735"/>
                    </a:ext>
                  </a:extLst>
                </a:gridCol>
                <a:gridCol w="1073086">
                  <a:extLst>
                    <a:ext uri="{9D8B030D-6E8A-4147-A177-3AD203B41FA5}">
                      <a16:colId xmlns:a16="http://schemas.microsoft.com/office/drawing/2014/main" val="2210916071"/>
                    </a:ext>
                  </a:extLst>
                </a:gridCol>
                <a:gridCol w="595158">
                  <a:extLst>
                    <a:ext uri="{9D8B030D-6E8A-4147-A177-3AD203B41FA5}">
                      <a16:colId xmlns:a16="http://schemas.microsoft.com/office/drawing/2014/main" val="795297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58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80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Columns[Rows]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4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4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Residual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16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98345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7DEC2-36EB-DC01-D39B-CE9FA6BD56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24</a:t>
            </a:fld>
            <a:endParaRPr lang="en-AU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712ED8-4D71-7CA7-939C-468162D6B3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5132358"/>
              </p:ext>
            </p:extLst>
          </p:nvPr>
        </p:nvGraphicFramePr>
        <p:xfrm>
          <a:off x="7268311" y="2181591"/>
          <a:ext cx="25560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952">
                  <a:extLst>
                    <a:ext uri="{9D8B030D-6E8A-4147-A177-3AD203B41FA5}">
                      <a16:colId xmlns:a16="http://schemas.microsoft.com/office/drawing/2014/main" val="4244972346"/>
                    </a:ext>
                  </a:extLst>
                </a:gridCol>
                <a:gridCol w="586139">
                  <a:extLst>
                    <a:ext uri="{9D8B030D-6E8A-4147-A177-3AD203B41FA5}">
                      <a16:colId xmlns:a16="http://schemas.microsoft.com/office/drawing/2014/main" val="130031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58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4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80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4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98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Residual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16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962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F17D156-3B12-8879-5D2D-2126936437ED}"/>
              </a:ext>
            </a:extLst>
          </p:cNvPr>
          <p:cNvSpPr txBox="1"/>
          <p:nvPr/>
        </p:nvSpPr>
        <p:spPr>
          <a:xfrm>
            <a:off x="437744" y="4319957"/>
            <a:ext cx="48756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sz="2000" dirty="0">
                <a:solidFill>
                  <a:srgbClr val="7030A0"/>
                </a:solidFill>
              </a:rPr>
              <a:t>The anatomy displays the confounding of Lines with differences between Columns within Rows.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sz="2000" dirty="0">
                <a:solidFill>
                  <a:srgbClr val="7030A0"/>
                </a:solidFill>
              </a:rPr>
              <a:t>The Residual is seen to be variation between Columns within Rows.</a:t>
            </a:r>
            <a:endParaRPr lang="en-AU" sz="2000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C4943-AA4B-7E44-57FA-139120CCFB3B}"/>
              </a:ext>
            </a:extLst>
          </p:cNvPr>
          <p:cNvSpPr txBox="1"/>
          <p:nvPr/>
        </p:nvSpPr>
        <p:spPr>
          <a:xfrm>
            <a:off x="7089525" y="1647094"/>
            <a:ext cx="2839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Skeleton ANOVA</a:t>
            </a:r>
            <a:endParaRPr lang="en-AU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DCE0E-99D6-FCD7-D0CD-1DB9BFD85F7C}"/>
              </a:ext>
            </a:extLst>
          </p:cNvPr>
          <p:cNvSpPr txBox="1"/>
          <p:nvPr/>
        </p:nvSpPr>
        <p:spPr>
          <a:xfrm>
            <a:off x="1391565" y="1647094"/>
            <a:ext cx="2839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Anatomy</a:t>
            </a:r>
            <a:endParaRPr lang="en-AU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A505C-5655-F076-BB37-F24316C0799B}"/>
              </a:ext>
            </a:extLst>
          </p:cNvPr>
          <p:cNvSpPr txBox="1"/>
          <p:nvPr/>
        </p:nvSpPr>
        <p:spPr>
          <a:xfrm>
            <a:off x="6652292" y="4319957"/>
            <a:ext cx="51353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sz="2000" dirty="0">
                <a:solidFill>
                  <a:srgbClr val="7030A0"/>
                </a:solidFill>
              </a:rPr>
              <a:t>The two decompositions are equivalent.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sz="2000" dirty="0">
                <a:solidFill>
                  <a:srgbClr val="7030A0"/>
                </a:solidFill>
              </a:rPr>
              <a:t>The skeleton ANOVA is silent about the confounding, Columns[Rows] not being included.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sz="2000" dirty="0">
                <a:solidFill>
                  <a:srgbClr val="7030A0"/>
                </a:solidFill>
              </a:rPr>
              <a:t>The Residual is often characterized as the interaction between Rows and Lines. </a:t>
            </a:r>
            <a:r>
              <a:rPr lang="en-US" sz="2000">
                <a:solidFill>
                  <a:srgbClr val="7030A0"/>
                </a:solidFill>
              </a:rPr>
              <a:t>(more later)</a:t>
            </a:r>
            <a:endParaRPr lang="en-AU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45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8080"/>
                </a:solidFill>
              </a:rPr>
              <a:t>Canonical efficiency (eigenvalue)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25</a:t>
            </a:fld>
            <a:endParaRPr lang="en-AU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715616" y="1271962"/>
            <a:ext cx="10485783" cy="3826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kern="0" dirty="0"/>
              <a:t>A is the harmonic mean of the efficiency factors.</a:t>
            </a:r>
          </a:p>
          <a:p>
            <a:r>
              <a:rPr lang="en-AU" kern="0" dirty="0"/>
              <a:t>M is the arithmetic mean of the efficiency factors.</a:t>
            </a:r>
          </a:p>
          <a:p>
            <a:r>
              <a:rPr lang="en-AU" kern="0" dirty="0"/>
              <a:t>S is the variance of the efficiency factors.</a:t>
            </a:r>
          </a:p>
          <a:p>
            <a:r>
              <a:rPr lang="en-AU" kern="0" dirty="0"/>
              <a:t>X is the maximum of the efficiency factors.</a:t>
            </a:r>
          </a:p>
          <a:p>
            <a:r>
              <a:rPr lang="en-AU" kern="0" dirty="0"/>
              <a:t>E is the minimum of the efficiency factors.</a:t>
            </a:r>
          </a:p>
          <a:p>
            <a:r>
              <a:rPr lang="en-AU" kern="0" dirty="0"/>
              <a:t>Order is the number of unique efficiency factors.</a:t>
            </a:r>
          </a:p>
          <a:p>
            <a:r>
              <a:rPr lang="en-AU" kern="0" dirty="0"/>
              <a:t>DForthog is the number of efficiency factors equal to one.</a:t>
            </a:r>
          </a:p>
        </p:txBody>
      </p:sp>
    </p:spTree>
    <p:extLst>
      <p:ext uri="{BB962C8B-B14F-4D97-AF65-F5344CB8AC3E}">
        <p14:creationId xmlns:p14="http://schemas.microsoft.com/office/powerpoint/2010/main" val="2197164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055571" y="4260338"/>
            <a:ext cx="45024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7030A0"/>
                </a:solidFill>
              </a:rPr>
              <a:t>The three efficiency statistics are equal to one, indicating that all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en-AU" sz="2000" dirty="0">
                <a:solidFill>
                  <a:srgbClr val="7030A0"/>
                </a:solidFill>
              </a:rPr>
              <a:t> information is confounded with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Columns[Rows]</a:t>
            </a:r>
            <a:r>
              <a:rPr lang="en-AU" sz="20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Anatomy of the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2325747"/>
            <a:ext cx="11520000" cy="1958003"/>
          </a:xfrm>
        </p:spPr>
        <p:txBody>
          <a:bodyPr/>
          <a:lstStyle/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 table of the decomposition for plots &amp; lines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Source.plots df1 Source.lines df2 aefficiency eefficiency order 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Rows           4 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Columns[Rows] 20 Lines          4      1.0000      1.0000     1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Residual      16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26</a:t>
            </a:fld>
            <a:endParaRPr lang="en-AU" dirty="0"/>
          </a:p>
        </p:txBody>
      </p:sp>
      <p:grpSp>
        <p:nvGrpSpPr>
          <p:cNvPr id="15" name="Group 14"/>
          <p:cNvGrpSpPr/>
          <p:nvPr/>
        </p:nvGrpSpPr>
        <p:grpSpPr>
          <a:xfrm>
            <a:off x="7934708" y="181585"/>
            <a:ext cx="3771061" cy="1168400"/>
            <a:chOff x="7934708" y="72256"/>
            <a:chExt cx="3771061" cy="1168400"/>
          </a:xfrm>
        </p:grpSpPr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9816644" y="72256"/>
              <a:ext cx="1889125" cy="1168400"/>
              <a:chOff x="1960" y="1880"/>
              <a:chExt cx="1190" cy="736"/>
            </a:xfrm>
          </p:grpSpPr>
          <p:sp>
            <p:nvSpPr>
              <p:cNvPr id="6" name="Text Box 14"/>
              <p:cNvSpPr txBox="1">
                <a:spLocks noChangeArrowheads="1"/>
              </p:cNvSpPr>
              <p:nvPr/>
            </p:nvSpPr>
            <p:spPr bwMode="auto">
              <a:xfrm>
                <a:off x="2107" y="2404"/>
                <a:ext cx="95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AU" sz="1600" dirty="0">
                    <a:solidFill>
                      <a:srgbClr val="000000"/>
                    </a:solidFill>
                  </a:rPr>
                  <a:t>25 plots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AutoShape 15"/>
              <p:cNvSpPr>
                <a:spLocks noChangeArrowheads="1"/>
              </p:cNvSpPr>
              <p:nvPr/>
            </p:nvSpPr>
            <p:spPr bwMode="auto">
              <a:xfrm>
                <a:off x="1960" y="1880"/>
                <a:ext cx="1190" cy="463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7200" tIns="18000" rIns="7200" bIns="18000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5 </a:t>
                </a:r>
                <a:r>
                  <a:rPr lang="en-US" b="1" dirty="0">
                    <a:solidFill>
                      <a:srgbClr val="000000"/>
                    </a:solidFill>
                  </a:rPr>
                  <a:t>Rows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5 </a:t>
                </a:r>
                <a:r>
                  <a:rPr lang="en-US" b="1" dirty="0">
                    <a:solidFill>
                      <a:srgbClr val="000000"/>
                    </a:solidFill>
                  </a:rPr>
                  <a:t>Columns</a:t>
                </a:r>
                <a:r>
                  <a:rPr lang="en-US" dirty="0">
                    <a:solidFill>
                      <a:srgbClr val="000000"/>
                    </a:solidFill>
                  </a:rPr>
                  <a:t> in </a:t>
                </a:r>
                <a:r>
                  <a:rPr lang="en-US" b="1" dirty="0">
                    <a:solidFill>
                      <a:srgbClr val="000000"/>
                    </a:solidFill>
                  </a:rPr>
                  <a:t>R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934708" y="355925"/>
              <a:ext cx="1980397" cy="873446"/>
              <a:chOff x="3287688" y="5275268"/>
              <a:chExt cx="1980397" cy="873446"/>
            </a:xfrm>
          </p:grpSpPr>
          <p:sp>
            <p:nvSpPr>
              <p:cNvPr id="9" name="Text Box 44"/>
              <p:cNvSpPr txBox="1">
                <a:spLocks noChangeArrowheads="1"/>
              </p:cNvSpPr>
              <p:nvPr/>
            </p:nvSpPr>
            <p:spPr bwMode="auto">
              <a:xfrm>
                <a:off x="3428108" y="5811979"/>
                <a:ext cx="1011708" cy="33673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AU" sz="1600" dirty="0">
                    <a:solidFill>
                      <a:srgbClr val="000000"/>
                    </a:solidFill>
                  </a:rPr>
                  <a:t>5 lines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3287688" y="5275268"/>
                <a:ext cx="1980397" cy="356796"/>
                <a:chOff x="3287688" y="5275268"/>
                <a:chExt cx="1980397" cy="356796"/>
              </a:xfrm>
            </p:grpSpPr>
            <p:sp>
              <p:nvSpPr>
                <p:cNvPr id="11" name="Line 48"/>
                <p:cNvSpPr>
                  <a:spLocks noChangeShapeType="1"/>
                </p:cNvSpPr>
                <p:nvPr/>
              </p:nvSpPr>
              <p:spPr bwMode="auto">
                <a:xfrm>
                  <a:off x="4420360" y="5450142"/>
                  <a:ext cx="847725" cy="158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lg" len="med"/>
                </a:ln>
              </p:spPr>
              <p:txBody>
                <a:bodyPr/>
                <a:lstStyle/>
                <a:p>
                  <a:endParaRPr lang="en-AU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AutoShape 45"/>
                <p:cNvSpPr>
                  <a:spLocks noChangeArrowheads="1"/>
                </p:cNvSpPr>
                <p:nvPr/>
              </p:nvSpPr>
              <p:spPr bwMode="auto">
                <a:xfrm>
                  <a:off x="3287688" y="5275268"/>
                  <a:ext cx="1334095" cy="356796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7200" tIns="18000" rIns="7200" bIns="18000"/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5 </a:t>
                  </a:r>
                  <a:r>
                    <a:rPr lang="en-US" b="1" dirty="0">
                      <a:solidFill>
                        <a:srgbClr val="000000"/>
                      </a:solidFill>
                    </a:rPr>
                    <a:t>Lines</a:t>
                  </a: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2" name="Rectangle 21"/>
          <p:cNvSpPr/>
          <p:nvPr/>
        </p:nvSpPr>
        <p:spPr>
          <a:xfrm>
            <a:off x="0" y="1361972"/>
            <a:ext cx="65466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7030A0"/>
                </a:solidFill>
              </a:rPr>
              <a:t>All eigenvalues between 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en-AU" sz="2000" dirty="0">
                <a:solidFill>
                  <a:srgbClr val="7030A0"/>
                </a:solidFill>
              </a:rPr>
              <a:t> and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AU" sz="2000" dirty="0">
                <a:solidFill>
                  <a:srgbClr val="7030A0"/>
                </a:solidFill>
              </a:rPr>
              <a:t> are zero so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en-AU" sz="2000" dirty="0">
                <a:solidFill>
                  <a:srgbClr val="7030A0"/>
                </a:solidFill>
              </a:rPr>
              <a:t> is not confounded with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AU" sz="2000" dirty="0">
                <a:solidFill>
                  <a:srgbClr val="7030A0"/>
                </a:solidFill>
              </a:rPr>
              <a:t>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7626" y="2069858"/>
            <a:ext cx="407504" cy="1130542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1550" y="4589203"/>
            <a:ext cx="45024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7030A0"/>
                </a:solidFill>
              </a:rPr>
              <a:t>There are four eigenvalues between 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en-AU" sz="2000" dirty="0">
                <a:solidFill>
                  <a:srgbClr val="7030A0"/>
                </a:solidFill>
              </a:rPr>
              <a:t> and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Columns[Rows]</a:t>
            </a:r>
            <a:r>
              <a:rPr lang="en-AU" sz="2000" dirty="0">
                <a:solidFill>
                  <a:srgbClr val="7030A0"/>
                </a:solidFill>
              </a:rPr>
              <a:t> that are equal to one.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313621" y="3737113"/>
            <a:ext cx="1301988" cy="2040578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5200" y="5777690"/>
            <a:ext cx="49442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7030A0"/>
                </a:solidFill>
              </a:rPr>
              <a:t>So there are 4 df for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en-AU" sz="2000" dirty="0">
                <a:solidFill>
                  <a:srgbClr val="7030A0"/>
                </a:solidFill>
              </a:rPr>
              <a:t> confounded with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Columns[Rows]</a:t>
            </a:r>
            <a:r>
              <a:rPr lang="en-AU" sz="2000" dirty="0">
                <a:solidFill>
                  <a:srgbClr val="7030A0"/>
                </a:solidFill>
              </a:rPr>
              <a:t>, i.e. all 4 df.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8309113" y="3737113"/>
            <a:ext cx="758267" cy="523226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498366" y="5777690"/>
            <a:ext cx="6580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7030A0"/>
                </a:solidFill>
              </a:rPr>
              <a:t>The advantage of this design is that, because no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en-AU" sz="2000" dirty="0">
                <a:solidFill>
                  <a:srgbClr val="7030A0"/>
                </a:solidFill>
              </a:rPr>
              <a:t> information is confounded with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AU" sz="2000" dirty="0">
                <a:solidFill>
                  <a:srgbClr val="7030A0"/>
                </a:solidFill>
              </a:rPr>
              <a:t>,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AU" sz="2000" dirty="0">
                <a:solidFill>
                  <a:srgbClr val="7030A0"/>
                </a:solidFill>
              </a:rPr>
              <a:t> differences will not contribute to the variability of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en-AU" sz="2000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989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2" grpId="0"/>
      <p:bldP spid="19" grpId="0"/>
      <p:bldP spid="24" grpId="0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8080"/>
                </a:solidFill>
              </a:rPr>
              <a:t>Why anatomy?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Is it not just a skeleton </a:t>
            </a:r>
            <a:r>
              <a:rPr lang="en-A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anova</a:t>
            </a:r>
            <a:r>
              <a:rPr lang="en-AU" dirty="0"/>
              <a:t> table?</a:t>
            </a:r>
          </a:p>
          <a:p>
            <a:pPr lvl="1"/>
            <a:r>
              <a:rPr lang="en-AU" dirty="0"/>
              <a:t>Yes, it is, but …</a:t>
            </a:r>
          </a:p>
          <a:p>
            <a:r>
              <a:rPr lang="en-AU" dirty="0"/>
              <a:t>An </a:t>
            </a:r>
            <a:r>
              <a:rPr lang="en-A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anova</a:t>
            </a:r>
            <a:r>
              <a:rPr lang="en-AU" dirty="0"/>
              <a:t> is used to analyse data.</a:t>
            </a:r>
          </a:p>
          <a:p>
            <a:pPr lvl="1"/>
            <a:r>
              <a:rPr lang="en-AU" dirty="0"/>
              <a:t>So, a skeleton </a:t>
            </a:r>
            <a:r>
              <a:rPr lang="en-A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anova</a:t>
            </a:r>
            <a:r>
              <a:rPr lang="en-AU" dirty="0"/>
              <a:t> is showing you how the analysis of some data will look.</a:t>
            </a:r>
          </a:p>
          <a:p>
            <a:r>
              <a:rPr lang="en-AU" dirty="0"/>
              <a:t>These days, I generally don’t do </a:t>
            </a:r>
            <a:r>
              <a:rPr lang="en-A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anova</a:t>
            </a:r>
            <a:r>
              <a:rPr lang="en-AU" dirty="0"/>
              <a:t>s– I mainly do mixed model analyses of data.</a:t>
            </a:r>
          </a:p>
          <a:p>
            <a:r>
              <a:rPr lang="en-AU" dirty="0"/>
              <a:t>An </a:t>
            </a:r>
            <a:r>
              <a:rPr lang="en-A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anatomy</a:t>
            </a:r>
            <a:r>
              <a:rPr lang="en-AU" dirty="0"/>
              <a:t> is the analysis of a design, rather than of data.</a:t>
            </a:r>
          </a:p>
          <a:p>
            <a:pPr lvl="1"/>
            <a:r>
              <a:rPr lang="en-AU" dirty="0"/>
              <a:t>It may be performed irrespective of the method to be used in analyzing the data.</a:t>
            </a:r>
          </a:p>
          <a:p>
            <a:pPr lvl="1"/>
            <a:r>
              <a:rPr lang="en-AU" dirty="0"/>
              <a:t>Further, </a:t>
            </a:r>
            <a:r>
              <a:rPr lang="en-A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anatomies</a:t>
            </a:r>
            <a:r>
              <a:rPr lang="en-AU" dirty="0"/>
              <a:t> are based on the allocations for a design.</a:t>
            </a:r>
          </a:p>
          <a:p>
            <a:r>
              <a:rPr lang="en-AU" dirty="0"/>
              <a:t>So, to emphasize this distinction I refer to the </a:t>
            </a:r>
            <a:r>
              <a:rPr lang="en-A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anatomy</a:t>
            </a:r>
            <a:r>
              <a:rPr lang="en-AU" dirty="0"/>
              <a:t> of a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27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83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973263" indent="-1973263"/>
            <a:r>
              <a:rPr lang="en-AU" dirty="0"/>
              <a:t>Case 2: 	Row and Column differences probable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075276"/>
            <a:ext cx="11520000" cy="5782724"/>
          </a:xfrm>
        </p:spPr>
        <p:txBody>
          <a:bodyPr/>
          <a:lstStyle/>
          <a:p>
            <a:r>
              <a:rPr lang="en-AU" dirty="0"/>
              <a:t>What is the anticipated model?</a:t>
            </a:r>
          </a:p>
          <a:p>
            <a:pPr lvl="1"/>
            <a:r>
              <a:rPr lang="en-AU" dirty="0"/>
              <a:t>Anticipating row and column differences means that we should consider a model that includes Rows and Columns main effects.</a:t>
            </a:r>
          </a:p>
          <a:p>
            <a:pPr lvl="1"/>
            <a:r>
              <a:rPr lang="en-A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Lines | Rows + Columns + </a:t>
            </a:r>
            <a:r>
              <a:rPr lang="en-AU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Rows:Columns</a:t>
            </a:r>
            <a:r>
              <a:rPr lang="en-AU" dirty="0"/>
              <a:t> </a:t>
            </a:r>
          </a:p>
          <a:p>
            <a:pPr lvl="2">
              <a:spcBef>
                <a:spcPts val="0"/>
              </a:spcBef>
            </a:pPr>
            <a:r>
              <a:rPr lang="en-AU" dirty="0"/>
              <a:t>(taking Rows and Columns to be random).</a:t>
            </a:r>
          </a:p>
          <a:p>
            <a:r>
              <a:rPr lang="en-AU" dirty="0"/>
              <a:t>Need a design that is A-optimal for this model.</a:t>
            </a:r>
          </a:p>
          <a:p>
            <a:pPr lvl="1"/>
            <a:r>
              <a:rPr lang="en-AU" dirty="0"/>
              <a:t>The Latin Square Design (</a:t>
            </a:r>
            <a:r>
              <a:rPr lang="en-AU" dirty="0" err="1"/>
              <a:t>LSqD</a:t>
            </a:r>
            <a:r>
              <a:rPr lang="en-AU" dirty="0"/>
              <a:t>) is such a design.</a:t>
            </a:r>
          </a:p>
          <a:p>
            <a:pPr lvl="1">
              <a:spcBef>
                <a:spcPts val="0"/>
              </a:spcBef>
            </a:pPr>
            <a:r>
              <a:rPr lang="en-AU" dirty="0"/>
              <a:t>It is A-optimal whether Rows or Columns are fixed or random.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AU" dirty="0"/>
              <a:t>Are Rows and Columns crossed or nested? Why?</a:t>
            </a:r>
          </a:p>
          <a:p>
            <a:pPr lvl="1"/>
            <a:r>
              <a:rPr lang="en-AU" dirty="0"/>
              <a:t>Crossed because expect consistent differences between Rows (across Columns) and between Columns (across Rows) and this has been allowed for in the anticipated model.</a:t>
            </a:r>
          </a:p>
          <a:p>
            <a:pPr lvl="1">
              <a:spcBef>
                <a:spcPts val="0"/>
              </a:spcBef>
            </a:pPr>
            <a:r>
              <a:rPr lang="en-AU" dirty="0"/>
              <a:t>In this case this is consistent with the intrinsic crossing of Rows and Columns.</a:t>
            </a:r>
          </a:p>
          <a:p>
            <a:pPr lvl="1">
              <a:spcBef>
                <a:spcPts val="0"/>
              </a:spcBef>
            </a:pPr>
            <a:r>
              <a:rPr lang="en-AU" dirty="0"/>
              <a:t>It implies that Rows and Columns should be independently permuted.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28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524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Factor allocation diagram for an </a:t>
            </a:r>
            <a:r>
              <a:rPr lang="en-AU" dirty="0" err="1"/>
              <a:t>LSqD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93" y="4234069"/>
            <a:ext cx="11520000" cy="1431235"/>
          </a:xfrm>
        </p:spPr>
        <p:txBody>
          <a:bodyPr/>
          <a:lstStyle/>
          <a:p>
            <a:r>
              <a:rPr lang="en-AU" dirty="0"/>
              <a:t>Again, the initial allocation model consists of terms from all combinations of the factors in each panel, taking into account any nesting: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29</a:t>
            </a:fld>
            <a:endParaRPr lang="en-AU" dirty="0"/>
          </a:p>
        </p:txBody>
      </p:sp>
      <p:grpSp>
        <p:nvGrpSpPr>
          <p:cNvPr id="18" name="Group 105"/>
          <p:cNvGrpSpPr/>
          <p:nvPr/>
        </p:nvGrpSpPr>
        <p:grpSpPr>
          <a:xfrm>
            <a:off x="4268502" y="1478333"/>
            <a:ext cx="1181829" cy="377961"/>
            <a:chOff x="6241693" y="5707315"/>
            <a:chExt cx="1181829" cy="377961"/>
          </a:xfrm>
        </p:grpSpPr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6620838" y="5718401"/>
              <a:ext cx="387350" cy="3668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AU" dirty="0">
                  <a:sym typeface="Wingdings 2" pitchFamily="18" charset="2"/>
                </a:rPr>
                <a:t></a:t>
              </a:r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6878648" y="5923279"/>
              <a:ext cx="544874" cy="1016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lg" len="med"/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 flipV="1">
              <a:off x="6869302" y="5707315"/>
              <a:ext cx="554220" cy="1508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lg" len="med"/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6672052" y="5750165"/>
              <a:ext cx="284163" cy="27475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AU" sz="1200" dirty="0">
                  <a:sym typeface="Symbol" pitchFamily="18" charset="2"/>
                </a:rPr>
                <a:t>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6241693" y="5889432"/>
              <a:ext cx="494387" cy="5399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</p:cxnSp>
      </p:grp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7952116" y="957227"/>
            <a:ext cx="3096641" cy="78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AU" sz="2000" dirty="0">
                <a:solidFill>
                  <a:srgbClr val="7030A0"/>
                </a:solidFill>
              </a:rPr>
              <a:t> is not nested in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AU" sz="2000" dirty="0">
                <a:solidFill>
                  <a:srgbClr val="7030A0"/>
                </a:solidFill>
              </a:rPr>
              <a:t>.</a:t>
            </a:r>
          </a:p>
        </p:txBody>
      </p:sp>
      <p:cxnSp>
        <p:nvCxnSpPr>
          <p:cNvPr id="24" name="Straight Arrow Connector 23"/>
          <p:cNvCxnSpPr>
            <a:stCxn id="17" idx="1"/>
          </p:cNvCxnSpPr>
          <p:nvPr/>
        </p:nvCxnSpPr>
        <p:spPr>
          <a:xfrm flipH="1">
            <a:off x="6961632" y="1351173"/>
            <a:ext cx="990484" cy="444769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5260134" y="2970309"/>
            <a:ext cx="4586537" cy="78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olidFill>
                  <a:srgbClr val="7030A0"/>
                </a:solidFill>
                <a:cs typeface="Courier New" panose="02070309020205020404" pitchFamily="49" charset="0"/>
              </a:rPr>
              <a:t>The allocation of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 </a:t>
            </a:r>
            <a:r>
              <a:rPr lang="en-AU" sz="2000" dirty="0">
                <a:solidFill>
                  <a:srgbClr val="7030A0"/>
                </a:solidFill>
              </a:rPr>
              <a:t>is now to combinations of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AU" sz="2000" dirty="0">
                <a:solidFill>
                  <a:srgbClr val="7030A0"/>
                </a:solidFill>
                <a:cs typeface="Courier New" panose="02070309020205020404" pitchFamily="49" charset="0"/>
              </a:rPr>
              <a:t> and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AU" sz="2000" dirty="0">
                <a:solidFill>
                  <a:srgbClr val="7030A0"/>
                </a:solidFill>
              </a:rPr>
              <a:t>.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5311776" y="1832141"/>
            <a:ext cx="699745" cy="1209443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1788188" y="2873782"/>
            <a:ext cx="3096641" cy="78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olidFill>
                  <a:srgbClr val="7030A0"/>
                </a:solidFill>
              </a:rPr>
              <a:t>An orthogonal design is used.</a:t>
            </a: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V="1">
            <a:off x="3336509" y="1745119"/>
            <a:ext cx="1426380" cy="1128663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41"/>
          <p:cNvGrpSpPr>
            <a:grpSpLocks/>
          </p:cNvGrpSpPr>
          <p:nvPr/>
        </p:nvGrpSpPr>
        <p:grpSpPr bwMode="auto">
          <a:xfrm>
            <a:off x="10172268" y="1646470"/>
            <a:ext cx="1889125" cy="1168400"/>
            <a:chOff x="1960" y="1880"/>
            <a:chExt cx="1190" cy="736"/>
          </a:xfrm>
        </p:grpSpPr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2107" y="2404"/>
              <a:ext cx="952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sz="1600" dirty="0">
                  <a:solidFill>
                    <a:srgbClr val="000000"/>
                  </a:solidFill>
                </a:rPr>
                <a:t>25 plots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AutoShape 15"/>
            <p:cNvSpPr>
              <a:spLocks noChangeArrowheads="1"/>
            </p:cNvSpPr>
            <p:nvPr/>
          </p:nvSpPr>
          <p:spPr bwMode="auto">
            <a:xfrm>
              <a:off x="1960" y="1880"/>
              <a:ext cx="1190" cy="46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7200" tIns="18000" rIns="7200" bIns="18000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5 </a:t>
              </a:r>
              <a:r>
                <a:rPr lang="en-US" b="1" dirty="0">
                  <a:solidFill>
                    <a:srgbClr val="000000"/>
                  </a:solidFill>
                </a:rPr>
                <a:t>Rows</a:t>
              </a:r>
              <a:endParaRPr lang="en-US" dirty="0">
                <a:solidFill>
                  <a:srgbClr val="000000"/>
                </a:solidFill>
              </a:endParaRPr>
            </a:p>
            <a:p>
              <a:pPr algn="ctr"/>
              <a:r>
                <a:rPr lang="en-US" dirty="0">
                  <a:solidFill>
                    <a:srgbClr val="000000"/>
                  </a:solidFill>
                </a:rPr>
                <a:t>5 </a:t>
              </a:r>
              <a:r>
                <a:rPr lang="en-US" b="1" dirty="0">
                  <a:solidFill>
                    <a:srgbClr val="000000"/>
                  </a:solidFill>
                </a:rPr>
                <a:t>Columns</a:t>
              </a:r>
              <a:r>
                <a:rPr lang="en-US" dirty="0">
                  <a:solidFill>
                    <a:srgbClr val="000000"/>
                  </a:solidFill>
                </a:rPr>
                <a:t> in </a:t>
              </a:r>
              <a:r>
                <a:rPr lang="en-US" b="1" dirty="0">
                  <a:solidFill>
                    <a:srgbClr val="000000"/>
                  </a:solidFill>
                </a:rPr>
                <a:t>R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290332" y="1930139"/>
            <a:ext cx="1980397" cy="873446"/>
            <a:chOff x="3287688" y="5275268"/>
            <a:chExt cx="1980397" cy="873446"/>
          </a:xfrm>
        </p:grpSpPr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3428108" y="5811979"/>
              <a:ext cx="1011708" cy="33673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sz="1600" dirty="0">
                  <a:solidFill>
                    <a:srgbClr val="000000"/>
                  </a:solidFill>
                </a:rPr>
                <a:t>5 lines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287688" y="5275268"/>
              <a:ext cx="1980397" cy="356796"/>
              <a:chOff x="3287688" y="5275268"/>
              <a:chExt cx="1980397" cy="356796"/>
            </a:xfrm>
          </p:grpSpPr>
          <p:sp>
            <p:nvSpPr>
              <p:cNvPr id="35" name="Line 48"/>
              <p:cNvSpPr>
                <a:spLocks noChangeShapeType="1"/>
              </p:cNvSpPr>
              <p:nvPr/>
            </p:nvSpPr>
            <p:spPr bwMode="auto">
              <a:xfrm>
                <a:off x="4420360" y="5450142"/>
                <a:ext cx="84772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lg" len="med"/>
              </a:ln>
            </p:spPr>
            <p:txBody>
              <a:bodyPr/>
              <a:lstStyle/>
              <a:p>
                <a:endParaRPr lang="en-A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AutoShape 45"/>
              <p:cNvSpPr>
                <a:spLocks noChangeArrowheads="1"/>
              </p:cNvSpPr>
              <p:nvPr/>
            </p:nvSpPr>
            <p:spPr bwMode="auto">
              <a:xfrm>
                <a:off x="3287688" y="5275268"/>
                <a:ext cx="1334095" cy="356796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7200" tIns="18000" rIns="7200" bIns="18000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5 </a:t>
                </a:r>
                <a:r>
                  <a:rPr lang="en-US" b="1" dirty="0">
                    <a:solidFill>
                      <a:srgbClr val="000000"/>
                    </a:solidFill>
                  </a:rPr>
                  <a:t>Lines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7" name="Rectangle 36"/>
          <p:cNvSpPr/>
          <p:nvPr/>
        </p:nvSpPr>
        <p:spPr>
          <a:xfrm>
            <a:off x="2981751" y="5643001"/>
            <a:ext cx="12588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Lines |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02085" y="5643001"/>
            <a:ext cx="5937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Rows + Columns + </a:t>
            </a:r>
            <a:r>
              <a:rPr lang="en-AU" sz="2400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Rows:Columns</a:t>
            </a:r>
            <a:endParaRPr lang="en-AU" sz="2400" b="1" u="sng" dirty="0">
              <a:solidFill>
                <a:schemeClr val="bg2">
                  <a:lumMod val="60000"/>
                  <a:lumOff val="40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 bwMode="auto">
          <a:xfrm>
            <a:off x="569376" y="6225131"/>
            <a:ext cx="11622624" cy="483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AU" kern="0" dirty="0"/>
              <a:t>This model and the anticipated model are the same.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16968" y="860089"/>
            <a:ext cx="1889125" cy="1630751"/>
            <a:chOff x="5216968" y="860089"/>
            <a:chExt cx="1889125" cy="1630751"/>
          </a:xfrm>
        </p:grpSpPr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5450331" y="2154290"/>
              <a:ext cx="1511300" cy="3365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sz="1600" dirty="0">
                  <a:solidFill>
                    <a:srgbClr val="000000"/>
                  </a:solidFill>
                </a:rPr>
                <a:t>25 plots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" name="AutoShape 15"/>
            <p:cNvSpPr>
              <a:spLocks noChangeArrowheads="1"/>
            </p:cNvSpPr>
            <p:nvPr/>
          </p:nvSpPr>
          <p:spPr bwMode="auto">
            <a:xfrm>
              <a:off x="5216968" y="1322440"/>
              <a:ext cx="1889125" cy="73501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7200" tIns="18000" rIns="7200" bIns="18000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5 </a:t>
              </a:r>
              <a:r>
                <a:rPr lang="en-US" b="1" dirty="0">
                  <a:solidFill>
                    <a:srgbClr val="000000"/>
                  </a:solidFill>
                </a:rPr>
                <a:t>Rows</a:t>
              </a:r>
              <a:endParaRPr lang="en-US" dirty="0">
                <a:solidFill>
                  <a:srgbClr val="000000"/>
                </a:solidFill>
              </a:endParaRPr>
            </a:p>
            <a:p>
              <a:pPr algn="ctr"/>
              <a:r>
                <a:rPr lang="en-US" dirty="0">
                  <a:solidFill>
                    <a:srgbClr val="000000"/>
                  </a:solidFill>
                </a:rPr>
                <a:t>5 </a:t>
              </a:r>
              <a:r>
                <a:rPr lang="en-US" b="1" dirty="0">
                  <a:solidFill>
                    <a:srgbClr val="000000"/>
                  </a:solidFill>
                </a:rPr>
                <a:t>Columns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95042" y="860089"/>
              <a:ext cx="1167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>
                  <a:solidFill>
                    <a:srgbClr val="C00000"/>
                  </a:solidFill>
                </a:rPr>
                <a:t>recipient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16374" y="858588"/>
            <a:ext cx="1399321" cy="1541455"/>
            <a:chOff x="3116374" y="858588"/>
            <a:chExt cx="1399321" cy="1541455"/>
          </a:xfrm>
        </p:grpSpPr>
        <p:sp>
          <p:nvSpPr>
            <p:cNvPr id="9" name="Text Box 44"/>
            <p:cNvSpPr txBox="1">
              <a:spLocks noChangeArrowheads="1"/>
            </p:cNvSpPr>
            <p:nvPr/>
          </p:nvSpPr>
          <p:spPr bwMode="auto">
            <a:xfrm>
              <a:off x="3256794" y="2063308"/>
              <a:ext cx="1011708" cy="33673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sz="1600" dirty="0">
                  <a:solidFill>
                    <a:srgbClr val="000000"/>
                  </a:solidFill>
                </a:rPr>
                <a:t>5 lines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2" name="AutoShape 45"/>
            <p:cNvSpPr>
              <a:spLocks noChangeArrowheads="1"/>
            </p:cNvSpPr>
            <p:nvPr/>
          </p:nvSpPr>
          <p:spPr bwMode="auto">
            <a:xfrm>
              <a:off x="3116374" y="1466963"/>
              <a:ext cx="1334095" cy="356796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7200" tIns="18000" rIns="7200" bIns="18000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5 </a:t>
              </a:r>
              <a:r>
                <a:rPr lang="en-US" b="1" dirty="0">
                  <a:solidFill>
                    <a:srgbClr val="000000"/>
                  </a:solidFill>
                </a:rPr>
                <a:t>Lines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76390" y="858588"/>
              <a:ext cx="1339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>
                  <a:solidFill>
                    <a:srgbClr val="C00000"/>
                  </a:solidFill>
                </a:rPr>
                <a:t>allocated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72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17" grpId="0"/>
      <p:bldP spid="25" grpId="0"/>
      <p:bldP spid="27" grpId="0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3881"/>
            <a:ext cx="10972800" cy="819151"/>
          </a:xfrm>
        </p:spPr>
        <p:txBody>
          <a:bodyPr/>
          <a:lstStyle/>
          <a:p>
            <a:r>
              <a:rPr lang="en-US" dirty="0"/>
              <a:t>Topic 1 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425696"/>
            <a:ext cx="11207260" cy="4878111"/>
          </a:xfrm>
        </p:spPr>
        <p:txBody>
          <a:bodyPr/>
          <a:lstStyle/>
          <a:p>
            <a:pPr marL="685783" indent="-685783">
              <a:buSzPct val="100000"/>
              <a:buFont typeface="+mj-lt"/>
              <a:buAutoNum type="arabicPeriod"/>
            </a:pPr>
            <a:r>
              <a:rPr lang="en-AU" dirty="0"/>
              <a:t>A paradigm for designing experiments.</a:t>
            </a:r>
          </a:p>
          <a:p>
            <a:pPr marL="685783" indent="-685783">
              <a:buSzPct val="100000"/>
              <a:buFont typeface="+mj-lt"/>
              <a:buAutoNum type="arabicPeriod"/>
            </a:pPr>
            <a:r>
              <a:rPr lang="en-AU" dirty="0"/>
              <a:t>Experiment on a 5 x 5 grid of plots.</a:t>
            </a:r>
          </a:p>
          <a:p>
            <a:pPr marL="685783" indent="-685783">
              <a:buSzPct val="100000"/>
              <a:buFont typeface="+mj-lt"/>
              <a:buAutoNum type="arabicPeriod"/>
            </a:pPr>
            <a:r>
              <a:rPr lang="en-AU" dirty="0"/>
              <a:t>Split-unit design.</a:t>
            </a:r>
          </a:p>
          <a:p>
            <a:pPr marL="685783" indent="-685783"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Summary of constructing orthogonal designs.</a:t>
            </a:r>
          </a:p>
          <a:p>
            <a:pPr marL="685783" indent="-685783"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Software and practical sessions.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BB237D-7F0C-44CF-A5DA-2358D9B9F2BB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1962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84467" y="4696161"/>
            <a:ext cx="11684826" cy="206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34950">
              <a:spcBef>
                <a:spcPts val="0"/>
              </a:spcBef>
            </a:pPr>
            <a:r>
              <a:rPr lang="en-AU" sz="2200" kern="0" dirty="0">
                <a:cs typeface="Courier New" panose="02070309020205020404" pitchFamily="49" charset="0"/>
              </a:rPr>
              <a:t>Compare to RCBD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AU" sz="1800" b="1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RCBD.sys &lt;- cbind(fac.gen(list(Rows=b, Columns=t)),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AU" sz="1800" b="1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fac.gen(generate = list(Lines = LETTERS[1:t]), times = b))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AU" sz="1800" b="1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RCBD.lay &lt;- designRandomize(allocated         = RCBD.sys["Lines"], 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AU" sz="1800" b="1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recipient         = RCBD.sys[c("Rows", "Columns")], +                             nested.recipients = list(Columns = "Rows"),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AU" sz="1800" b="1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seed = 1134)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08670"/>
            <a:ext cx="11520000" cy="1133114"/>
          </a:xfrm>
        </p:spPr>
        <p:txBody>
          <a:bodyPr/>
          <a:lstStyle/>
          <a:p>
            <a:r>
              <a:rPr lang="en-AU" dirty="0" err="1"/>
              <a:t>LSqD</a:t>
            </a:r>
            <a:r>
              <a:rPr lang="en-AU" dirty="0"/>
              <a:t> on 5 × 5 grid using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designRandomize</a:t>
            </a:r>
            <a:r>
              <a:rPr lang="en-AU" dirty="0"/>
              <a:t> and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designLatinSqrSys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67" y="1945060"/>
            <a:ext cx="11698826" cy="1801999"/>
          </a:xfrm>
        </p:spPr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&lt;- 5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&lt;- 5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LSqD.sys &lt;- cbind(fac.gen(list(Rows=b, Columns=t)),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Lines = factor(designLatinSqrSys(t), labels = LETTERS[1:t]))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LSqD.lay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designRandomize(allocated         = LSqD.sys["Lines"],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recipient         = LSqD.sys[c("Rows", "Columns")],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seed              = 141)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30</a:t>
            </a:fld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4429295" y="1408058"/>
            <a:ext cx="7757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designLatinSqrSys(t) </a:t>
            </a:r>
          </a:p>
          <a:p>
            <a:r>
              <a:rPr lang="fr-FR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[1] 1 2 3 4 5 </a:t>
            </a:r>
            <a:r>
              <a:rPr lang="fr-F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2 3 4 5 1</a:t>
            </a:r>
            <a:r>
              <a:rPr lang="fr-FR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3 4 5 1 2 </a:t>
            </a:r>
            <a:r>
              <a:rPr lang="fr-F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4 5 1 2 3</a:t>
            </a:r>
            <a:r>
              <a:rPr lang="fr-FR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5 1 2 3 4</a:t>
            </a:r>
            <a:endParaRPr lang="en-AU" b="1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7553739" y="2054389"/>
            <a:ext cx="754142" cy="649054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28588" y="3905667"/>
            <a:ext cx="53411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7030A0"/>
                </a:solidFill>
              </a:rPr>
              <a:t>no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nested.recipients</a:t>
            </a:r>
            <a:r>
              <a:rPr lang="en-AU" sz="2000" dirty="0">
                <a:solidFill>
                  <a:srgbClr val="7030A0"/>
                </a:solidFill>
              </a:rPr>
              <a:t>, so it is assumed that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AU" sz="2000" dirty="0">
                <a:solidFill>
                  <a:srgbClr val="7030A0"/>
                </a:solidFill>
              </a:rPr>
              <a:t> and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AU" sz="2000" dirty="0">
                <a:solidFill>
                  <a:srgbClr val="7030A0"/>
                </a:solidFill>
              </a:rPr>
              <a:t> are crossed.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10086" y="3885789"/>
            <a:ext cx="31851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AU" sz="2000" dirty="0">
                <a:solidFill>
                  <a:srgbClr val="7030A0"/>
                </a:solidFill>
              </a:rPr>
              <a:t> are permuted and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AU" sz="2000" dirty="0">
                <a:solidFill>
                  <a:srgbClr val="7030A0"/>
                </a:solidFill>
              </a:rPr>
              <a:t> are permuted.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47053" y="5347252"/>
            <a:ext cx="7961243" cy="2857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5059018" y="6171997"/>
            <a:ext cx="5953540" cy="2811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777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11" grpId="0"/>
      <p:bldP spid="12" grpId="0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LSqD.lay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583" y="279917"/>
            <a:ext cx="3518922" cy="649856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Rows Columns Lines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   1       1    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   1       2     D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   1       3    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    1       4    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   1       5   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    2       1     D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    2       2    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     2       3    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     2       4   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   2       5    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   3       1    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   3       2   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    3       3     D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    3       4    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    3       5    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    4       1   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17    4       2    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18    4       3    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19    4       4    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    4       5     D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21    5       1    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22    5       2    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23    5       3   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24    5       4     D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25    5       5     E</a:t>
            </a:r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31</a:t>
            </a:fld>
            <a:endParaRPr lang="en-AU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583558" y="1023731"/>
            <a:ext cx="4561114" cy="212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sz="2400" dirty="0"/>
              <a:t>This randomization results from the specified permutations.</a:t>
            </a:r>
          </a:p>
          <a:p>
            <a:pPr lvl="1"/>
            <a:r>
              <a:rPr lang="en-AU" sz="2000" dirty="0"/>
              <a:t>Columns</a:t>
            </a:r>
          </a:p>
          <a:p>
            <a:pPr lvl="1"/>
            <a:r>
              <a:rPr lang="en-AU" sz="2000" dirty="0"/>
              <a:t>Rows</a:t>
            </a:r>
          </a:p>
        </p:txBody>
      </p:sp>
      <p:pic>
        <p:nvPicPr>
          <p:cNvPr id="2050" name="Picture 2" descr="d:\Analyses\Research\WorkshopsTalks\Workshop 2019\src\figures\LSDr5c5_v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" y="1510280"/>
            <a:ext cx="4115738" cy="411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08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129158"/>
            <a:ext cx="11520000" cy="636155"/>
          </a:xfrm>
        </p:spPr>
        <p:txBody>
          <a:bodyPr/>
          <a:lstStyle/>
          <a:p>
            <a:r>
              <a:rPr lang="en-AU" dirty="0"/>
              <a:t>What sources and confounding?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2613998"/>
            <a:ext cx="11520000" cy="606287"/>
          </a:xfrm>
        </p:spPr>
        <p:txBody>
          <a:bodyPr/>
          <a:lstStyle/>
          <a:p>
            <a:r>
              <a:rPr lang="en-AU" dirty="0"/>
              <a:t>The initial allocation model is: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32</a:t>
            </a:fld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1520718" y="3307336"/>
            <a:ext cx="12588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Lines |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41053" y="3307336"/>
            <a:ext cx="53062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Rows + Columns + </a:t>
            </a:r>
            <a:r>
              <a:rPr lang="en-AU" sz="2400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Rows:Columns</a:t>
            </a:r>
            <a:endParaRPr lang="en-AU" sz="2400" b="1" u="sng" dirty="0">
              <a:solidFill>
                <a:schemeClr val="bg2">
                  <a:lumMod val="60000"/>
                  <a:lumOff val="40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569376" y="3909344"/>
            <a:ext cx="11622624" cy="1477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kern="0" dirty="0"/>
              <a:t>There is a source for each term: </a:t>
            </a:r>
          </a:p>
          <a:p>
            <a:pPr lvl="1"/>
            <a:r>
              <a:rPr lang="en-AU" kern="0" dirty="0"/>
              <a:t>Allocated source: Lines;</a:t>
            </a:r>
          </a:p>
          <a:p>
            <a:pPr lvl="1"/>
            <a:r>
              <a:rPr lang="en-AU" kern="0" dirty="0"/>
              <a:t>Recipient sources: Rows, Columns, Rows#Columns.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729893" y="1088322"/>
            <a:ext cx="3989719" cy="1168400"/>
            <a:chOff x="7135677" y="442271"/>
            <a:chExt cx="3989719" cy="1168400"/>
          </a:xfrm>
        </p:grpSpPr>
        <p:grpSp>
          <p:nvGrpSpPr>
            <p:cNvPr id="16" name="Group 41"/>
            <p:cNvGrpSpPr>
              <a:grpSpLocks/>
            </p:cNvGrpSpPr>
            <p:nvPr/>
          </p:nvGrpSpPr>
          <p:grpSpPr bwMode="auto">
            <a:xfrm>
              <a:off x="9236271" y="442271"/>
              <a:ext cx="1889125" cy="1168400"/>
              <a:chOff x="1960" y="1880"/>
              <a:chExt cx="1190" cy="736"/>
            </a:xfrm>
          </p:grpSpPr>
          <p:sp>
            <p:nvSpPr>
              <p:cNvPr id="17" name="Text Box 14"/>
              <p:cNvSpPr txBox="1">
                <a:spLocks noChangeArrowheads="1"/>
              </p:cNvSpPr>
              <p:nvPr/>
            </p:nvSpPr>
            <p:spPr bwMode="auto">
              <a:xfrm>
                <a:off x="2107" y="2404"/>
                <a:ext cx="95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AU" sz="1600" dirty="0">
                    <a:solidFill>
                      <a:srgbClr val="000000"/>
                    </a:solidFill>
                  </a:rPr>
                  <a:t>25 plots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AutoShape 15"/>
              <p:cNvSpPr>
                <a:spLocks noChangeArrowheads="1"/>
              </p:cNvSpPr>
              <p:nvPr/>
            </p:nvSpPr>
            <p:spPr bwMode="auto">
              <a:xfrm>
                <a:off x="1960" y="1880"/>
                <a:ext cx="1190" cy="463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7200" tIns="18000" rIns="7200" bIns="18000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5 </a:t>
                </a:r>
                <a:r>
                  <a:rPr lang="en-US" b="1" dirty="0">
                    <a:solidFill>
                      <a:srgbClr val="000000"/>
                    </a:solidFill>
                  </a:rPr>
                  <a:t>Rows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5 </a:t>
                </a:r>
                <a:r>
                  <a:rPr lang="en-US" b="1" dirty="0">
                    <a:solidFill>
                      <a:srgbClr val="000000"/>
                    </a:solidFill>
                  </a:rPr>
                  <a:t>Columns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135677" y="586794"/>
              <a:ext cx="1334095" cy="933080"/>
              <a:chOff x="3287688" y="5275268"/>
              <a:chExt cx="1334095" cy="933080"/>
            </a:xfrm>
          </p:grpSpPr>
          <p:sp>
            <p:nvSpPr>
              <p:cNvPr id="22" name="Text Box 44"/>
              <p:cNvSpPr txBox="1">
                <a:spLocks noChangeArrowheads="1"/>
              </p:cNvSpPr>
              <p:nvPr/>
            </p:nvSpPr>
            <p:spPr bwMode="auto">
              <a:xfrm>
                <a:off x="3428108" y="5871613"/>
                <a:ext cx="1011708" cy="33673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AU" sz="1600" dirty="0">
                    <a:solidFill>
                      <a:srgbClr val="000000"/>
                    </a:solidFill>
                  </a:rPr>
                  <a:t>5 lines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AutoShape 45"/>
              <p:cNvSpPr>
                <a:spLocks noChangeArrowheads="1"/>
              </p:cNvSpPr>
              <p:nvPr/>
            </p:nvSpPr>
            <p:spPr bwMode="auto">
              <a:xfrm>
                <a:off x="3287688" y="5275268"/>
                <a:ext cx="1334095" cy="356796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7200" tIns="18000" rIns="7200" bIns="18000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5 </a:t>
                </a:r>
                <a:r>
                  <a:rPr lang="en-US" b="1" dirty="0">
                    <a:solidFill>
                      <a:srgbClr val="000000"/>
                    </a:solidFill>
                  </a:rPr>
                  <a:t>Lines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" name="Group 105"/>
            <p:cNvGrpSpPr/>
            <p:nvPr/>
          </p:nvGrpSpPr>
          <p:grpSpPr>
            <a:xfrm>
              <a:off x="8287805" y="598164"/>
              <a:ext cx="1181829" cy="377961"/>
              <a:chOff x="6241693" y="5707315"/>
              <a:chExt cx="1181829" cy="377961"/>
            </a:xfrm>
          </p:grpSpPr>
          <p:sp>
            <p:nvSpPr>
              <p:cNvPr id="25" name="Rectangle 27"/>
              <p:cNvSpPr>
                <a:spLocks noChangeArrowheads="1"/>
              </p:cNvSpPr>
              <p:nvPr/>
            </p:nvSpPr>
            <p:spPr bwMode="auto">
              <a:xfrm>
                <a:off x="6620838" y="5718401"/>
                <a:ext cx="387350" cy="36687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AU" dirty="0">
                    <a:sym typeface="Wingdings 2" pitchFamily="18" charset="2"/>
                  </a:rPr>
                  <a:t></a:t>
                </a:r>
              </a:p>
            </p:txBody>
          </p:sp>
          <p:sp>
            <p:nvSpPr>
              <p:cNvPr id="26" name="Line 28"/>
              <p:cNvSpPr>
                <a:spLocks noChangeShapeType="1"/>
              </p:cNvSpPr>
              <p:nvPr/>
            </p:nvSpPr>
            <p:spPr bwMode="auto">
              <a:xfrm>
                <a:off x="6878648" y="5923279"/>
                <a:ext cx="544874" cy="1016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lg" len="med"/>
              </a:ln>
            </p:spPr>
            <p:txBody>
              <a:bodyPr/>
              <a:lstStyle/>
              <a:p>
                <a:endParaRPr lang="en-AU" dirty="0"/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 flipV="1">
                <a:off x="6869302" y="5707315"/>
                <a:ext cx="554220" cy="1508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lg" len="med"/>
              </a:ln>
            </p:spPr>
            <p:txBody>
              <a:bodyPr/>
              <a:lstStyle/>
              <a:p>
                <a:endParaRPr lang="en-AU" dirty="0"/>
              </a:p>
            </p:txBody>
          </p:sp>
          <p:sp>
            <p:nvSpPr>
              <p:cNvPr id="28" name="Rectangle 30"/>
              <p:cNvSpPr>
                <a:spLocks noChangeArrowheads="1"/>
              </p:cNvSpPr>
              <p:nvPr/>
            </p:nvSpPr>
            <p:spPr bwMode="auto">
              <a:xfrm>
                <a:off x="6672052" y="5750165"/>
                <a:ext cx="284163" cy="2747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AU" sz="1200" dirty="0">
                    <a:sym typeface="Symbol" pitchFamily="18" charset="2"/>
                  </a:rPr>
                  <a:t></a:t>
                </a: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6241693" y="5889432"/>
                <a:ext cx="494387" cy="5399"/>
              </a:xfrm>
              <a:prstGeom prst="straightConnector1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</p:cxnSp>
        </p:grpSp>
      </p:grpSp>
      <p:pic>
        <p:nvPicPr>
          <p:cNvPr id="30" name="Picture 2" descr="d:\Analyses\Research\WorkshopsTalks\Workshop 2019\src\figures\LSDr5c5_v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262" y="73"/>
            <a:ext cx="4115738" cy="411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72691" y="5307473"/>
            <a:ext cx="11622624" cy="140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dirty="0"/>
              <a:t>Lines will be confounded with which recipient (unit) sources?</a:t>
            </a:r>
          </a:p>
          <a:p>
            <a:pPr lvl="1"/>
            <a:r>
              <a:rPr lang="en-AU" dirty="0"/>
              <a:t>Not with Rows or Columns;</a:t>
            </a:r>
          </a:p>
          <a:p>
            <a:pPr lvl="1"/>
            <a:r>
              <a:rPr lang="en-AU" dirty="0"/>
              <a:t>With Rows#Columns.</a:t>
            </a:r>
          </a:p>
          <a:p>
            <a:pPr marL="0" indent="0">
              <a:buNone/>
            </a:pPr>
            <a:endParaRPr lang="en-AU" kern="0" dirty="0"/>
          </a:p>
        </p:txBody>
      </p:sp>
      <p:sp>
        <p:nvSpPr>
          <p:cNvPr id="32" name="TextBox 31"/>
          <p:cNvSpPr txBox="1"/>
          <p:nvPr/>
        </p:nvSpPr>
        <p:spPr>
          <a:xfrm>
            <a:off x="8696804" y="4371347"/>
            <a:ext cx="388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7030A0"/>
                </a:solidFill>
              </a:rPr>
              <a:t>The interaction of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AU" sz="2000" dirty="0">
                <a:solidFill>
                  <a:srgbClr val="7030A0"/>
                </a:solidFill>
              </a:rPr>
              <a:t> and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AU" sz="2000" dirty="0">
                <a:solidFill>
                  <a:srgbClr val="7030A0"/>
                </a:solidFill>
              </a:rPr>
              <a:t> because both Rows and Columns in the model.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732643" y="4740965"/>
            <a:ext cx="964161" cy="228600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99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 properties using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designAnatomy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214422"/>
            <a:ext cx="11520000" cy="418252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AU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AU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LSqD.canon</a:t>
            </a:r>
            <a:r>
              <a:rPr lang="en-AU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designAnatomy(formulae = list(plots = ~ Rows*Columns,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  lines = ~ Lines),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data = </a:t>
            </a:r>
            <a:r>
              <a:rPr lang="en-AU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LSqD.lay</a:t>
            </a:r>
            <a:r>
              <a:rPr lang="en-AU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AU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LSqD.canon</a:t>
            </a:r>
            <a:r>
              <a:rPr lang="en-AU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A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 table of the decomposition for plots &amp; lines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Source.plots df1 Source.lines df2 aefficiency eefficiency order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Rows           4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Columns        4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Rows#Columns  16 Lines          4      1.0000      1.0000   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Residual      12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33</a:t>
            </a:fld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715617" y="4601817"/>
            <a:ext cx="9879496" cy="3081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6060097" y="5664961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en-AU" sz="2000" dirty="0">
                <a:solidFill>
                  <a:srgbClr val="7030A0"/>
                </a:solidFill>
              </a:rPr>
              <a:t> is confounded with only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Rows#Columns</a:t>
            </a:r>
            <a:r>
              <a:rPr lang="en-AU" sz="2000" dirty="0">
                <a:solidFill>
                  <a:srgbClr val="7030A0"/>
                </a:solidFill>
              </a:rPr>
              <a:t>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867939" y="4989443"/>
            <a:ext cx="798443" cy="675518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57475" y="1222628"/>
            <a:ext cx="3677479" cy="725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9621077" y="2283389"/>
            <a:ext cx="2383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7030A0"/>
                </a:solidFill>
              </a:rPr>
              <a:t>Reflects the factor-allocation diagram — note the ‘*’.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H="1" flipV="1">
            <a:off x="10137914" y="1671167"/>
            <a:ext cx="674932" cy="612222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62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0" grpId="0" animBg="1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68705"/>
            <a:ext cx="11520000" cy="720000"/>
          </a:xfrm>
        </p:spPr>
        <p:txBody>
          <a:bodyPr/>
          <a:lstStyle/>
          <a:p>
            <a:r>
              <a:rPr lang="en-AU" dirty="0"/>
              <a:t>Comparing anatomies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022894"/>
            <a:ext cx="11068604" cy="2709363"/>
          </a:xfrm>
        </p:spPr>
        <p:txBody>
          <a:bodyPr/>
          <a:lstStyle/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RCBD.canon &lt;- designAnatomy(formulae = list(plots = ~ Rows/Columns, 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  lines = ~ Lines), 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data = RCBD.lay) 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Source.plots df1 Source.lines df2 aefficiency eefficiency order 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Rows           3 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Columns[Rows] 20 Lines          4      1.0000      1.0000     1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Residual      16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34</a:t>
            </a:fld>
            <a:endParaRPr lang="en-AU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566669" y="4170788"/>
            <a:ext cx="10863331" cy="250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AU" sz="2000" b="1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AU" sz="2000" b="1" kern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LSqD.canon</a:t>
            </a:r>
            <a:r>
              <a:rPr lang="en-AU" sz="2000" b="1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designAnatomy(formulae = list(plots = ~ Rows*Columns, 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AU" sz="2000" b="1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  lines = ~ Lines),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AU" sz="2000" b="1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data = </a:t>
            </a:r>
            <a:r>
              <a:rPr lang="en-AU" sz="2000" b="1" kern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LSqD.lay</a:t>
            </a:r>
            <a:r>
              <a:rPr lang="en-AU" sz="2000" b="1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AU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Source.plots df1 Source.lines df2 aefficiency eefficiency order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AU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Rows           4                                               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AU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Columns        4                                               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AU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Rows#Columns  16 Lines          4      1.0000      1.0000     1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AU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Residual      12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5617" y="2875582"/>
            <a:ext cx="5282717" cy="7540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31844" y="3720804"/>
            <a:ext cx="10729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AU" sz="2000" dirty="0">
                <a:solidFill>
                  <a:srgbClr val="7030A0"/>
                </a:solidFill>
              </a:rPr>
              <a:t> within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AU" sz="2000" dirty="0">
                <a:solidFill>
                  <a:srgbClr val="7030A0"/>
                </a:solidFill>
              </a:rPr>
              <a:t> includes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AU" sz="2000" dirty="0">
                <a:solidFill>
                  <a:srgbClr val="7030A0"/>
                </a:solidFill>
              </a:rPr>
              <a:t> and so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</a:t>
            </a:r>
            <a:r>
              <a:rPr lang="en-AU" sz="2000" dirty="0">
                <a:solidFill>
                  <a:srgbClr val="7030A0"/>
                </a:solidFill>
              </a:rPr>
              <a:t> has an extra 4 df — tradeoff.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938130" y="3252595"/>
            <a:ext cx="0" cy="468209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641771" y="1082349"/>
            <a:ext cx="3566155" cy="3016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7495579" y="4220669"/>
            <a:ext cx="3566155" cy="3016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938130" y="4120914"/>
            <a:ext cx="2428597" cy="1701388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924939" y="3486699"/>
            <a:ext cx="457673" cy="234106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18721" y="6013902"/>
            <a:ext cx="5282717" cy="6668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6658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7" grpId="0" animBg="1"/>
      <p:bldP spid="28" grpId="0" animBg="1"/>
      <p:bldP spid="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Recap of experiment on a 5 x 5 grid of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052736"/>
            <a:ext cx="11508072" cy="5688632"/>
          </a:xfrm>
        </p:spPr>
        <p:txBody>
          <a:bodyPr/>
          <a:lstStyle/>
          <a:p>
            <a:r>
              <a:rPr lang="en-AU" sz="2400" dirty="0"/>
              <a:t>For 25 plots arranged in a grid of 5 rows × 5 columns:</a:t>
            </a:r>
          </a:p>
          <a:p>
            <a:pPr lvl="1"/>
            <a:r>
              <a:rPr lang="en-AU" sz="2000" dirty="0"/>
              <a:t>Rows and Columns are intrinsically crossed.</a:t>
            </a:r>
          </a:p>
          <a:p>
            <a:r>
              <a:rPr lang="en-AU" sz="2400" dirty="0"/>
              <a:t>But just because they are crossed there is no compunction to use a row-column design. The design could be any one of a:</a:t>
            </a:r>
          </a:p>
          <a:p>
            <a:pPr lvl="1"/>
            <a:r>
              <a:rPr lang="en-AU" sz="2000" dirty="0"/>
              <a:t>Completely Randomized (CRD), </a:t>
            </a:r>
          </a:p>
          <a:p>
            <a:pPr lvl="1"/>
            <a:r>
              <a:rPr lang="en-AU" sz="2000" dirty="0"/>
              <a:t>Randomized Complete Block (RCBD), or </a:t>
            </a:r>
          </a:p>
          <a:p>
            <a:pPr lvl="1"/>
            <a:r>
              <a:rPr lang="en-AU" sz="2000" dirty="0"/>
              <a:t>Latin Square Design (</a:t>
            </a:r>
            <a:r>
              <a:rPr lang="en-AU" sz="2000" dirty="0" err="1"/>
              <a:t>LSqD</a:t>
            </a:r>
            <a:r>
              <a:rPr lang="en-AU" sz="2000" dirty="0"/>
              <a:t>)?</a:t>
            </a:r>
          </a:p>
          <a:p>
            <a:r>
              <a:rPr lang="en-AU" sz="2400" dirty="0"/>
              <a:t>Which depends on whether the researcher anticipates appreciable (i) row and/or (ii) columns differences.</a:t>
            </a:r>
          </a:p>
          <a:p>
            <a:pPr lvl="1"/>
            <a:r>
              <a:rPr lang="en-AU" sz="2000" dirty="0"/>
              <a:t>The researcher’s assessment is encapsulated in the anticipated model.</a:t>
            </a:r>
          </a:p>
          <a:p>
            <a:r>
              <a:rPr lang="en-AU" sz="2400" dirty="0"/>
              <a:t>We have seen how the anticipated model influences: </a:t>
            </a:r>
          </a:p>
          <a:p>
            <a:pPr lvl="1"/>
            <a:r>
              <a:rPr lang="en-AU" sz="2000" dirty="0"/>
              <a:t>the nesting and crossing relationships between the recipient factors (Rows and Columns);</a:t>
            </a:r>
          </a:p>
          <a:p>
            <a:pPr lvl="1"/>
            <a:r>
              <a:rPr lang="en-AU" sz="2000" dirty="0"/>
              <a:t>hence, the permutations that are appropriate for randomizing a design; and </a:t>
            </a:r>
          </a:p>
          <a:p>
            <a:pPr lvl="1"/>
            <a:r>
              <a:rPr lang="en-AU" sz="2000" dirty="0"/>
              <a:t>the confounding that  results from the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35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273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9252000" y="63360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0418E0-E9F1-4C7F-BDD6-E3F7643D09C8}" type="slidenum">
              <a:rPr lang="en-AU" smtClean="0"/>
              <a:pPr/>
              <a:t>36</a:t>
            </a:fld>
            <a:endParaRPr lang="en-AU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3338"/>
            <a:ext cx="11074400" cy="1143000"/>
          </a:xfrm>
        </p:spPr>
        <p:txBody>
          <a:bodyPr/>
          <a:lstStyle/>
          <a:p>
            <a:pPr marL="534988" indent="-534988"/>
            <a:r>
              <a:rPr lang="en-AU" altLang="en-US" sz="4000" dirty="0">
                <a:solidFill>
                  <a:srgbClr val="008080"/>
                </a:solidFill>
              </a:rPr>
              <a:t>3.	Split-unit design</a:t>
            </a:r>
            <a:endParaRPr lang="en-US" altLang="en-US" sz="4000" dirty="0">
              <a:solidFill>
                <a:srgbClr val="008080"/>
              </a:solidFill>
            </a:endParaRPr>
          </a:p>
        </p:txBody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1409700"/>
            <a:ext cx="11104033" cy="5448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altLang="en-US" sz="2400" dirty="0"/>
              <a:t>They involve more than one treatment factor and so are factorial experiments.</a:t>
            </a:r>
          </a:p>
          <a:p>
            <a:pPr>
              <a:lnSpc>
                <a:spcPct val="90000"/>
              </a:lnSpc>
            </a:pPr>
            <a:r>
              <a:rPr lang="en-AU" altLang="en-US" sz="2400" dirty="0"/>
              <a:t>Designs in which main effects confounded with more variable units, such as large plots.</a:t>
            </a:r>
          </a:p>
          <a:p>
            <a:pPr>
              <a:lnSpc>
                <a:spcPct val="90000"/>
              </a:lnSpc>
            </a:pPr>
            <a:r>
              <a:rPr lang="en-AU" altLang="en-US" sz="2400" dirty="0"/>
              <a:t>Their defining attribute is that there is randomization to two different physical entities such that some main effects are randomized to the more variable entities.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AU" altLang="en-US" sz="2400" dirty="0"/>
              <a:t>The </a:t>
            </a:r>
            <a:r>
              <a:rPr lang="en-AU" altLang="en-US" sz="2400" b="1" dirty="0"/>
              <a:t>standard split-unit design</a:t>
            </a:r>
            <a:r>
              <a:rPr lang="en-AU" altLang="en-US" sz="2400" dirty="0"/>
              <a:t> is one in which two factors, say A and B with </a:t>
            </a:r>
            <a:r>
              <a:rPr lang="en-AU" altLang="en-US" sz="2400" i="1" dirty="0"/>
              <a:t>a</a:t>
            </a:r>
            <a:r>
              <a:rPr lang="en-AU" altLang="en-US" sz="2400" dirty="0"/>
              <a:t> and </a:t>
            </a:r>
            <a:r>
              <a:rPr lang="en-AU" altLang="en-US" sz="2400" i="1" dirty="0"/>
              <a:t>b</a:t>
            </a:r>
            <a:r>
              <a:rPr lang="en-AU" altLang="en-US" sz="2400" dirty="0"/>
              <a:t> levels, respectively are assigned as follows:</a:t>
            </a:r>
          </a:p>
          <a:p>
            <a:pPr lvl="1">
              <a:lnSpc>
                <a:spcPct val="90000"/>
              </a:lnSpc>
            </a:pPr>
            <a:r>
              <a:rPr lang="en-AU" altLang="en-US" sz="2000" dirty="0"/>
              <a:t>one of the factors, A say, is randomized according to an RCBD with say </a:t>
            </a:r>
            <a:r>
              <a:rPr lang="en-AU" altLang="en-US" sz="2000" i="1" dirty="0"/>
              <a:t>r</a:t>
            </a:r>
            <a:r>
              <a:rPr lang="en-AU" altLang="en-US" sz="2000" dirty="0"/>
              <a:t> blocks and </a:t>
            </a:r>
          </a:p>
          <a:p>
            <a:pPr lvl="1">
              <a:lnSpc>
                <a:spcPct val="90000"/>
              </a:lnSpc>
            </a:pPr>
            <a:r>
              <a:rPr lang="en-AU" altLang="en-US" sz="2000" dirty="0"/>
              <a:t>each of the RCBD’s </a:t>
            </a:r>
            <a:r>
              <a:rPr lang="en-AU" altLang="en-US" sz="2000" i="1" dirty="0"/>
              <a:t>ra</a:t>
            </a:r>
            <a:r>
              <a:rPr lang="en-AU" altLang="en-US" sz="2000" dirty="0"/>
              <a:t> units, called the </a:t>
            </a:r>
            <a:r>
              <a:rPr lang="en-AU" altLang="en-US" sz="2000" b="1" dirty="0"/>
              <a:t>main units</a:t>
            </a:r>
            <a:r>
              <a:rPr lang="en-AU" altLang="en-US" sz="2000" dirty="0"/>
              <a:t>, is split into </a:t>
            </a:r>
            <a:r>
              <a:rPr lang="en-AU" altLang="en-US" sz="2000" i="1" dirty="0"/>
              <a:t>b</a:t>
            </a:r>
            <a:r>
              <a:rPr lang="en-AU" altLang="en-US" sz="2000" dirty="0"/>
              <a:t> </a:t>
            </a:r>
            <a:r>
              <a:rPr lang="en-AU" altLang="en-US" sz="2000" b="1" dirty="0"/>
              <a:t>subunits</a:t>
            </a:r>
            <a:r>
              <a:rPr lang="en-AU" altLang="en-US" sz="2000" dirty="0"/>
              <a:t> (or split-units) and levels of B randomized independently to the subunits in each main unit. Altogether the experiment involves </a:t>
            </a:r>
            <a:r>
              <a:rPr lang="en-AU" altLang="en-US" sz="2000" i="1" dirty="0"/>
              <a:t>n</a:t>
            </a:r>
            <a:r>
              <a:rPr lang="en-AU" altLang="en-US" sz="2000" dirty="0"/>
              <a:t> </a:t>
            </a:r>
            <a:r>
              <a:rPr lang="en-AU" altLang="en-US" sz="2000" dirty="0">
                <a:latin typeface="Symbol" pitchFamily="18" charset="2"/>
              </a:rPr>
              <a:t>=</a:t>
            </a:r>
            <a:r>
              <a:rPr lang="en-AU" altLang="en-US" sz="2000" dirty="0"/>
              <a:t> </a:t>
            </a:r>
            <a:r>
              <a:rPr lang="en-AU" altLang="en-US" sz="2000" i="1" dirty="0"/>
              <a:t>rab</a:t>
            </a:r>
            <a:r>
              <a:rPr lang="en-AU" altLang="en-US" sz="2000" dirty="0"/>
              <a:t> subunits.</a:t>
            </a:r>
          </a:p>
        </p:txBody>
      </p:sp>
    </p:spTree>
    <p:extLst>
      <p:ext uri="{BB962C8B-B14F-4D97-AF65-F5344CB8AC3E}">
        <p14:creationId xmlns:p14="http://schemas.microsoft.com/office/powerpoint/2010/main" val="88878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47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6038"/>
            <a:ext cx="11074400" cy="901700"/>
          </a:xfrm>
        </p:spPr>
        <p:txBody>
          <a:bodyPr/>
          <a:lstStyle/>
          <a:p>
            <a:r>
              <a:rPr lang="en-AU" altLang="en-US" dirty="0">
                <a:solidFill>
                  <a:srgbClr val="008080"/>
                </a:solidFill>
              </a:rPr>
              <a:t>Split-unit principle</a:t>
            </a:r>
            <a:endParaRPr lang="en-US" altLang="en-US" dirty="0">
              <a:solidFill>
                <a:srgbClr val="008080"/>
              </a:solidFill>
            </a:endParaRPr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11277600" cy="579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AU" altLang="en-US" sz="2400" dirty="0"/>
              <a:t>Very flexible principle that can be used to generate a large number of different types of experiments. </a:t>
            </a:r>
          </a:p>
          <a:p>
            <a:pPr>
              <a:lnSpc>
                <a:spcPct val="80000"/>
              </a:lnSpc>
            </a:pPr>
            <a:r>
              <a:rPr lang="en-AU" altLang="en-US" sz="2400" dirty="0"/>
              <a:t>For example, the main units could be arranged in any of a CRD, RCBD, Latin square, BIBD, Youden Square </a:t>
            </a:r>
          </a:p>
          <a:p>
            <a:pPr lvl="1">
              <a:lnSpc>
                <a:spcPct val="80000"/>
              </a:lnSpc>
            </a:pPr>
            <a:r>
              <a:rPr lang="en-AU" altLang="en-US" sz="2000" dirty="0"/>
              <a:t>each unit of the design is subdivided into subunits.</a:t>
            </a:r>
          </a:p>
          <a:p>
            <a:pPr>
              <a:lnSpc>
                <a:spcPct val="80000"/>
              </a:lnSpc>
            </a:pPr>
            <a:r>
              <a:rPr lang="en-AU" altLang="en-US" sz="2400" dirty="0"/>
              <a:t>The subunits may utilize more complicated designs as well. </a:t>
            </a:r>
          </a:p>
          <a:p>
            <a:pPr lvl="1">
              <a:lnSpc>
                <a:spcPct val="80000"/>
              </a:lnSpc>
            </a:pPr>
            <a:r>
              <a:rPr lang="en-AU" altLang="en-US" sz="2000" dirty="0"/>
              <a:t>For example, the main units may be arranged in a RCBD each of which are subdivided in such a way as to allow a Latin Square to be placed in each main unit.</a:t>
            </a:r>
            <a:r>
              <a:rPr lang="en-US" altLang="en-US" sz="2000" dirty="0"/>
              <a:t> </a:t>
            </a:r>
          </a:p>
          <a:p>
            <a:pPr>
              <a:lnSpc>
                <a:spcPct val="80000"/>
              </a:lnSpc>
            </a:pPr>
            <a:r>
              <a:rPr lang="en-AU" altLang="en-US" sz="2400" dirty="0"/>
              <a:t>Also, subunits can be split into subsubunits and subsubunits into ... </a:t>
            </a:r>
          </a:p>
          <a:p>
            <a:pPr>
              <a:lnSpc>
                <a:spcPct val="80000"/>
              </a:lnSpc>
            </a:pPr>
            <a:r>
              <a:rPr lang="en-AU" altLang="en-US" sz="2400" dirty="0"/>
              <a:t>Nor is one restricted to applying just one factor to each type of unit. </a:t>
            </a:r>
          </a:p>
          <a:p>
            <a:pPr lvl="1">
              <a:lnSpc>
                <a:spcPct val="80000"/>
              </a:lnSpc>
            </a:pPr>
            <a:r>
              <a:rPr lang="en-AU" altLang="en-US" sz="2000" dirty="0"/>
              <a:t>More than one factor can be randomized to main units, more than one to subunits and so on.</a:t>
            </a:r>
          </a:p>
          <a:p>
            <a:pPr>
              <a:lnSpc>
                <a:spcPct val="80000"/>
              </a:lnSpc>
            </a:pPr>
            <a:r>
              <a:rPr lang="en-AU" altLang="en-US" sz="2400" dirty="0"/>
              <a:t>The standard split-unit design is nearly the simplest possibility; only a CRD in the main units would be simpler.</a:t>
            </a:r>
            <a:endParaRPr lang="en-US" altLang="en-US" sz="24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239272" y="6329386"/>
            <a:ext cx="2844800" cy="457200"/>
          </a:xfrm>
        </p:spPr>
        <p:txBody>
          <a:bodyPr/>
          <a:lstStyle/>
          <a:p>
            <a:fld id="{FF0418E0-E9F1-4C7F-BDD6-E3F7643D09C8}" type="slidenum">
              <a:rPr lang="en-AU" smtClean="0"/>
              <a:pPr/>
              <a:t>37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819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249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0638"/>
            <a:ext cx="11074400" cy="812800"/>
          </a:xfrm>
        </p:spPr>
        <p:txBody>
          <a:bodyPr/>
          <a:lstStyle/>
          <a:p>
            <a:r>
              <a:rPr lang="en-AU" altLang="en-US" dirty="0">
                <a:solidFill>
                  <a:srgbClr val="008080"/>
                </a:solidFill>
              </a:rPr>
              <a:t>When to use a split-unit design</a:t>
            </a:r>
            <a:endParaRPr lang="en-US" altLang="en-US" dirty="0">
              <a:solidFill>
                <a:srgbClr val="008080"/>
              </a:solidFill>
            </a:endParaRPr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952500"/>
            <a:ext cx="11104033" cy="59055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AU" altLang="en-US" sz="2400" dirty="0"/>
              <a:t>When the physical attributes of a factor require the use of larger units of experimental material than other factors.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AU" altLang="en-US" sz="2400" dirty="0"/>
              <a:t>When it is desired to incorporate an additional factor into an experiment.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AU" altLang="en-US" sz="2400" dirty="0"/>
              <a:t>When it is expected that differences amongst the levels of certain factors are larger than amongst those of other factors.</a:t>
            </a:r>
          </a:p>
          <a:p>
            <a:pPr marL="990600" lvl="1" indent="-533400">
              <a:lnSpc>
                <a:spcPct val="80000"/>
              </a:lnSpc>
            </a:pPr>
            <a:r>
              <a:rPr lang="en-AU" altLang="en-US" sz="2000" dirty="0"/>
              <a:t>The levels of the factors with larger differences are randomized to main units. </a:t>
            </a:r>
          </a:p>
          <a:p>
            <a:pPr marL="990600" lvl="1" indent="-533400">
              <a:lnSpc>
                <a:spcPct val="80000"/>
              </a:lnSpc>
            </a:pPr>
            <a:r>
              <a:rPr lang="en-AU" altLang="en-US" sz="2000" dirty="0"/>
              <a:t>One effect of this may be to increase the precision of comparisons between the levels of the other factors.</a:t>
            </a:r>
            <a:r>
              <a:rPr lang="en-US" altLang="en-US" sz="2000" dirty="0"/>
              <a:t> 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AU" altLang="en-US" sz="2400" dirty="0"/>
              <a:t>When it is desired to ensure greater precision between some factors as compared to other factors.</a:t>
            </a:r>
          </a:p>
          <a:p>
            <a:pPr marL="990600" lvl="1" indent="-533400">
              <a:lnSpc>
                <a:spcPct val="80000"/>
              </a:lnSpc>
            </a:pPr>
            <a:r>
              <a:rPr lang="en-AU" altLang="en-US" sz="2000" dirty="0"/>
              <a:t>Irrespective of the size of the differences between the main unit treatment factors, it is desired to increase the precision of some factors by assigning them to subunits. </a:t>
            </a:r>
          </a:p>
          <a:p>
            <a:r>
              <a:rPr lang="en-AU" altLang="en-US" sz="2400" dirty="0"/>
              <a:t>Note that the last two of these situations are utilising the anticipated greater variability of main units relative to subunits. </a:t>
            </a:r>
          </a:p>
          <a:p>
            <a:pPr lvl="1"/>
            <a:r>
              <a:rPr lang="en-AU" altLang="en-US" sz="2000" dirty="0"/>
              <a:t>That is, we are expecting the larger units to be more variable than the smaller units. </a:t>
            </a:r>
          </a:p>
          <a:p>
            <a:pPr lvl="1"/>
            <a:r>
              <a:rPr lang="en-AU" altLang="en-US" sz="2000" dirty="0"/>
              <a:t>Generally, we expect a term will have more variability than those to which it is marginal (e.g. Rows are more variables than Rows:Columns).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239272" y="6329386"/>
            <a:ext cx="2844800" cy="457200"/>
          </a:xfrm>
        </p:spPr>
        <p:txBody>
          <a:bodyPr/>
          <a:lstStyle/>
          <a:p>
            <a:fld id="{FF0418E0-E9F1-4C7F-BDD6-E3F7643D09C8}" type="slidenum">
              <a:rPr lang="en-AU" smtClean="0"/>
              <a:pPr/>
              <a:t>38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993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7384"/>
            <a:ext cx="10972800" cy="819150"/>
          </a:xfrm>
        </p:spPr>
        <p:txBody>
          <a:bodyPr/>
          <a:lstStyle/>
          <a:p>
            <a:pPr marL="538163" indent="-538163"/>
            <a:r>
              <a:rPr lang="en-US" dirty="0"/>
              <a:t>A standard cultivation experiment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2935"/>
            <a:ext cx="11394558" cy="5715187"/>
          </a:xfrm>
        </p:spPr>
        <p:txBody>
          <a:bodyPr/>
          <a:lstStyle/>
          <a:p>
            <a:r>
              <a:rPr lang="en-US" sz="2400" dirty="0"/>
              <a:t>The effect 12 treatments on yield to be investigated:</a:t>
            </a:r>
            <a:r>
              <a:rPr lang="en-US" sz="2400" dirty="0">
                <a:latin typeface="Arial"/>
                <a:cs typeface="Arial"/>
              </a:rPr>
              <a:t> </a:t>
            </a:r>
          </a:p>
          <a:p>
            <a:pPr lvl="1"/>
            <a:r>
              <a:rPr lang="en-US" sz="2000" dirty="0">
                <a:latin typeface="Arial"/>
                <a:cs typeface="Arial"/>
              </a:rPr>
              <a:t>Combinations of </a:t>
            </a:r>
            <a:r>
              <a:rPr lang="en-US" sz="2000" dirty="0">
                <a:cs typeface="Arial"/>
              </a:rPr>
              <a:t>4</a:t>
            </a:r>
            <a:r>
              <a:rPr lang="en-US" sz="2000" dirty="0"/>
              <a:t> cultivation methods and 3 varieties.</a:t>
            </a:r>
          </a:p>
          <a:p>
            <a:pPr lvl="1"/>
            <a:r>
              <a:rPr lang="en-US" sz="2000" dirty="0"/>
              <a:t>Each combination is to be replicated 4 times.</a:t>
            </a:r>
          </a:p>
          <a:p>
            <a:r>
              <a:rPr lang="en-US" sz="2400" dirty="0"/>
              <a:t>Physical considerations:</a:t>
            </a:r>
          </a:p>
          <a:p>
            <a:pPr lvl="1"/>
            <a:r>
              <a:rPr lang="en-US" sz="2000" dirty="0"/>
              <a:t>Cultivation methods require larger plots because of the cultivation equipment.</a:t>
            </a:r>
          </a:p>
          <a:p>
            <a:pPr lvl="1"/>
            <a:r>
              <a:rPr lang="en-US" sz="2000" dirty="0"/>
              <a:t>Varieties can be applied to smaller plots.</a:t>
            </a:r>
          </a:p>
          <a:p>
            <a:pPr lvl="1"/>
            <a:r>
              <a:rPr lang="en-US" sz="2000" dirty="0"/>
              <a:t>It is likely yields for plots at the end of the experimental area will differ from those at the start.</a:t>
            </a:r>
          </a:p>
          <a:p>
            <a:pPr lvl="1"/>
            <a:r>
              <a:rPr lang="en-US" sz="2000" dirty="0"/>
              <a:t>Thus, divide (i) the experimental area into 4 Blocks, (ii) each a Block into 4 </a:t>
            </a:r>
            <a:r>
              <a:rPr lang="en-US" sz="2000" dirty="0" err="1"/>
              <a:t>MainUnits</a:t>
            </a:r>
            <a:r>
              <a:rPr lang="en-US" sz="2000" dirty="0"/>
              <a:t>, and (iii) each divide into 3 </a:t>
            </a:r>
            <a:r>
              <a:rPr lang="en-US" sz="2000" dirty="0" err="1"/>
              <a:t>SubUnits</a:t>
            </a:r>
            <a:r>
              <a:rPr lang="en-US" sz="2000" dirty="0"/>
              <a:t>.</a:t>
            </a:r>
          </a:p>
          <a:p>
            <a:r>
              <a:rPr lang="en-US" sz="2400" dirty="0"/>
              <a:t>Anticipated model, determined with the researcher: </a:t>
            </a:r>
          </a:p>
          <a:p>
            <a:pPr lvl="1">
              <a:spcBef>
                <a:spcPts val="500"/>
              </a:spcBef>
              <a:buSzPct val="100000"/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Cultivations + Varieties + </a:t>
            </a:r>
            <a:r>
              <a:rPr lang="en-US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Cultivations:Varieties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| </a:t>
            </a:r>
            <a:b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Bocks + </a:t>
            </a:r>
            <a:r>
              <a:rPr lang="en-US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Blocks:MainUnits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+ </a:t>
            </a:r>
            <a:r>
              <a:rPr lang="en-US" sz="2000" u="sng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Blocks:MainUnits:SubUnits</a:t>
            </a:r>
            <a:r>
              <a:rPr lang="en-US" sz="2000" dirty="0"/>
              <a:t>. </a:t>
            </a:r>
          </a:p>
          <a:p>
            <a:pPr lvl="1">
              <a:spcBef>
                <a:spcPts val="500"/>
              </a:spcBef>
              <a:buSzPct val="100000"/>
            </a:pPr>
            <a:r>
              <a:rPr lang="en-US" sz="2000" dirty="0"/>
              <a:t>Consistent differences between </a:t>
            </a:r>
            <a:r>
              <a:rPr lang="en-US" sz="2000" dirty="0" err="1"/>
              <a:t>MainUnits</a:t>
            </a:r>
            <a:r>
              <a:rPr lang="en-US" sz="2000" dirty="0"/>
              <a:t> across Blocks are not anticipated.</a:t>
            </a:r>
          </a:p>
          <a:p>
            <a:pPr lvl="1">
              <a:spcBef>
                <a:spcPts val="500"/>
              </a:spcBef>
              <a:buSzPct val="100000"/>
            </a:pPr>
            <a:r>
              <a:rPr lang="en-US" sz="2000" dirty="0"/>
              <a:t>Expect variability of </a:t>
            </a:r>
            <a:r>
              <a:rPr lang="en-US" sz="2000" dirty="0" err="1"/>
              <a:t>Blocks:MainUnits</a:t>
            </a:r>
            <a:r>
              <a:rPr lang="en-US" sz="2000" dirty="0"/>
              <a:t> to be greater than </a:t>
            </a:r>
            <a:r>
              <a:rPr lang="en-US" sz="2000" dirty="0" err="1"/>
              <a:t>Blocks:MainUnits:SubUnits</a:t>
            </a:r>
            <a:r>
              <a:rPr lang="en-US" sz="2000" dirty="0"/>
              <a:t>.</a:t>
            </a:r>
          </a:p>
          <a:p>
            <a:pPr lvl="2">
              <a:spcBef>
                <a:spcPts val="500"/>
              </a:spcBef>
              <a:buSzPct val="100000"/>
            </a:pPr>
            <a:r>
              <a:rPr lang="en-US" sz="1800" dirty="0" err="1"/>
              <a:t>Blocks:MainUnits</a:t>
            </a:r>
            <a:r>
              <a:rPr lang="en-US" sz="1800" dirty="0"/>
              <a:t> is marginal to </a:t>
            </a:r>
            <a:r>
              <a:rPr lang="en-US" sz="1800" dirty="0" err="1"/>
              <a:t>Blocks:MainUnits:SubUnits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45FC103-E365-480F-B04A-32C40E2960D5}" type="slidenum">
              <a:rPr lang="en-AU" smtClean="0"/>
              <a:pPr algn="r"/>
              <a:t>39</a:t>
            </a:fld>
            <a:endParaRPr lang="en-AU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948057" y="109648"/>
            <a:ext cx="3136015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Mead and Curnow (1983, Section 6.7)</a:t>
            </a:r>
            <a:endParaRPr lang="en-AU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5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52521"/>
            <a:ext cx="11520000" cy="876149"/>
          </a:xfrm>
        </p:spPr>
        <p:txBody>
          <a:bodyPr/>
          <a:lstStyle/>
          <a:p>
            <a:pPr marL="534988" indent="-534988"/>
            <a:r>
              <a:rPr lang="en-AU" dirty="0">
                <a:solidFill>
                  <a:srgbClr val="008080"/>
                </a:solidFill>
              </a:rPr>
              <a:t>1.	The factor-allocation paradigm for designing experiments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2927645" y="2713682"/>
            <a:ext cx="1586741" cy="14991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AU" dirty="0"/>
              <a:t>Factor-allocation diagram</a:t>
            </a:r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 flipV="1">
            <a:off x="4514386" y="2781409"/>
            <a:ext cx="898634" cy="68185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413020" y="2307275"/>
            <a:ext cx="1764707" cy="948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AU" dirty="0"/>
              <a:t>Anatomy of </a:t>
            </a:r>
          </a:p>
          <a:p>
            <a:pPr algn="ctr"/>
            <a:r>
              <a:rPr lang="en-AU" dirty="0"/>
              <a:t>a design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08514" y="3608355"/>
            <a:ext cx="1764707" cy="11424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AU" dirty="0"/>
              <a:t>Initial </a:t>
            </a:r>
          </a:p>
          <a:p>
            <a:pPr algn="ctr"/>
            <a:r>
              <a:rPr lang="en-AU" dirty="0"/>
              <a:t>allocation model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51108" y="3608355"/>
            <a:ext cx="1974672" cy="11424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AU" dirty="0"/>
              <a:t>Homogeneous allocation</a:t>
            </a:r>
          </a:p>
          <a:p>
            <a:pPr algn="ctr"/>
            <a:r>
              <a:rPr lang="en-AU" dirty="0"/>
              <a:t>model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301844" y="3608355"/>
            <a:ext cx="1626804" cy="11424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AU" dirty="0"/>
              <a:t>Prior </a:t>
            </a:r>
          </a:p>
          <a:p>
            <a:pPr algn="ctr"/>
            <a:r>
              <a:rPr lang="en-AU" dirty="0"/>
              <a:t>allocation model</a:t>
            </a:r>
          </a:p>
        </p:txBody>
      </p:sp>
      <p:cxnSp>
        <p:nvCxnSpPr>
          <p:cNvPr id="11" name="Straight Arrow Connector 10"/>
          <p:cNvCxnSpPr>
            <a:stCxn id="5" idx="3"/>
            <a:endCxn id="8" idx="1"/>
          </p:cNvCxnSpPr>
          <p:nvPr/>
        </p:nvCxnSpPr>
        <p:spPr>
          <a:xfrm>
            <a:off x="4514386" y="3463265"/>
            <a:ext cx="894128" cy="716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77727" y="4179600"/>
            <a:ext cx="573381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725780" y="4179600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64740" y="1439481"/>
            <a:ext cx="1986844" cy="948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AU" dirty="0"/>
              <a:t>Anticipated</a:t>
            </a:r>
          </a:p>
          <a:p>
            <a:pPr algn="ctr"/>
            <a:r>
              <a:rPr lang="en-AU" dirty="0"/>
              <a:t>model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60234" y="2884577"/>
            <a:ext cx="1986844" cy="11424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AU" dirty="0"/>
              <a:t>Design selection &amp;</a:t>
            </a:r>
          </a:p>
          <a:p>
            <a:pPr algn="ctr"/>
            <a:r>
              <a:rPr lang="en-AU" dirty="0"/>
              <a:t>construction</a:t>
            </a:r>
          </a:p>
        </p:txBody>
      </p:sp>
      <p:cxnSp>
        <p:nvCxnSpPr>
          <p:cNvPr id="25" name="Straight Arrow Connector 24"/>
          <p:cNvCxnSpPr>
            <a:stCxn id="19" idx="2"/>
            <a:endCxn id="20" idx="0"/>
          </p:cNvCxnSpPr>
          <p:nvPr/>
        </p:nvCxnSpPr>
        <p:spPr>
          <a:xfrm flipH="1">
            <a:off x="1353656" y="2387749"/>
            <a:ext cx="4506" cy="49682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5" idx="1"/>
          </p:cNvCxnSpPr>
          <p:nvPr/>
        </p:nvCxnSpPr>
        <p:spPr>
          <a:xfrm>
            <a:off x="2347076" y="3455823"/>
            <a:ext cx="580569" cy="744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641571" y="980728"/>
            <a:ext cx="4822846" cy="89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1800" kern="0" dirty="0">
                <a:solidFill>
                  <a:srgbClr val="7030A0"/>
                </a:solidFill>
                <a:sym typeface="Euclid Symbol"/>
              </a:rPr>
              <a:t>Anticipated model determined in consultation with the researcher and based on anticipated behaviour in experimental situation.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225939" y="4319801"/>
            <a:ext cx="2269661" cy="108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1800" kern="0" dirty="0">
                <a:solidFill>
                  <a:srgbClr val="7030A0"/>
                </a:solidFill>
                <a:sym typeface="Euclid Symbol"/>
              </a:rPr>
              <a:t>Select a design that is optimal for the anticipated model.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191344" y="5327912"/>
            <a:ext cx="4966612" cy="1440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1800" kern="0" dirty="0">
                <a:solidFill>
                  <a:srgbClr val="7030A0"/>
                </a:solidFill>
                <a:sym typeface="Euclid Symbol"/>
              </a:rPr>
              <a:t>The design specifies the allocation of a set of factors, the allocated factors, to a second set of factors, the recipient factors. </a:t>
            </a:r>
            <a:br>
              <a:rPr lang="en-AU" sz="1800" kern="0" dirty="0">
                <a:solidFill>
                  <a:srgbClr val="7030A0"/>
                </a:solidFill>
                <a:sym typeface="Euclid Symbol"/>
              </a:rPr>
            </a:br>
            <a:r>
              <a:rPr lang="en-AU" sz="1800" kern="0" dirty="0">
                <a:solidFill>
                  <a:srgbClr val="7030A0"/>
                </a:solidFill>
                <a:sym typeface="Euclid Symbol"/>
              </a:rPr>
              <a:t>Allocation is usually by randomization, but not always.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3009212" y="4408862"/>
            <a:ext cx="1423609" cy="68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1800" kern="0" dirty="0">
                <a:solidFill>
                  <a:srgbClr val="7030A0"/>
                </a:solidFill>
                <a:sym typeface="Euclid Symbol"/>
              </a:rPr>
              <a:t>Depicts the allocation.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7467804" y="1854915"/>
            <a:ext cx="2809388" cy="101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1800" kern="0" dirty="0">
                <a:solidFill>
                  <a:srgbClr val="7030A0"/>
                </a:solidFill>
                <a:sym typeface="Euclid Symbol"/>
              </a:rPr>
              <a:t>Shows the confounding and aliasing inherent in the design.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5159895" y="5076044"/>
            <a:ext cx="2304521" cy="713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1800" kern="0" dirty="0">
                <a:solidFill>
                  <a:srgbClr val="7030A0"/>
                </a:solidFill>
                <a:sym typeface="Euclid Symbol"/>
              </a:rPr>
              <a:t>Model derived from the allocation.</a:t>
            </a:r>
            <a:br>
              <a:rPr lang="en-AU" sz="1800" kern="0" dirty="0">
                <a:solidFill>
                  <a:srgbClr val="7030A0"/>
                </a:solidFill>
                <a:sym typeface="Euclid Symbol"/>
              </a:rPr>
            </a:br>
            <a:endParaRPr lang="en-AU" sz="1800" kern="0" dirty="0">
              <a:solidFill>
                <a:schemeClr val="accent1">
                  <a:lumMod val="50000"/>
                </a:schemeClr>
              </a:solidFill>
              <a:sym typeface="Euclid Symbol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8300671" y="5076044"/>
            <a:ext cx="3313444" cy="68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1800" kern="0" dirty="0">
                <a:solidFill>
                  <a:srgbClr val="7030A0"/>
                </a:solidFill>
                <a:sym typeface="Euclid Symbol"/>
              </a:rPr>
              <a:t>Modified versions of the initial allocation model.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8091383" y="635427"/>
            <a:ext cx="4103085" cy="723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(Brien &amp; Dem</a:t>
            </a:r>
            <a:r>
              <a:rPr lang="en-GB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é</a:t>
            </a:r>
            <a:r>
              <a:rPr lang="en-AU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trio, 2009; Brien, 2017;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Brien, Sermarini &amp; Dem</a:t>
            </a:r>
            <a:r>
              <a:rPr lang="en-GB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é</a:t>
            </a:r>
            <a:r>
              <a:rPr lang="en-AU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trio, 2023)</a:t>
            </a:r>
            <a:endParaRPr lang="en-AU" sz="1800" kern="0" dirty="0">
              <a:solidFill>
                <a:schemeClr val="bg2">
                  <a:lumMod val="60000"/>
                  <a:lumOff val="40000"/>
                </a:schemeClr>
              </a:solidFill>
              <a:sym typeface="Euclid Symbol"/>
            </a:endParaRPr>
          </a:p>
        </p:txBody>
      </p:sp>
    </p:spTree>
    <p:extLst>
      <p:ext uri="{BB962C8B-B14F-4D97-AF65-F5344CB8AC3E}">
        <p14:creationId xmlns:p14="http://schemas.microsoft.com/office/powerpoint/2010/main" val="245072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9" grpId="0" animBg="1"/>
      <p:bldP spid="20" grpId="0" animBg="1"/>
      <p:bldP spid="31" grpId="0"/>
      <p:bldP spid="32" grpId="0"/>
      <p:bldP spid="33" grpId="0"/>
      <p:bldP spid="34" grpId="0"/>
      <p:bldP spid="35" grpId="0"/>
      <p:bldP spid="37" grpId="0"/>
      <p:bldP spid="38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6632"/>
            <a:ext cx="10972800" cy="1003300"/>
          </a:xfrm>
        </p:spPr>
        <p:txBody>
          <a:bodyPr/>
          <a:lstStyle/>
          <a:p>
            <a:pPr marL="534988" indent="-534988" eaLnBrk="1" hangingPunct="1"/>
            <a:r>
              <a:rPr lang="en-US" dirty="0"/>
              <a:t>Factor-allocation diagram for the standard athlete training experiment</a:t>
            </a:r>
            <a:endParaRPr lang="en-AU" dirty="0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872CACB-18A2-4BE9-969F-F54B9F25E4DB}" type="slidenum">
              <a:rPr lang="en-AU" smtClean="0"/>
              <a:pPr/>
              <a:t>40</a:t>
            </a:fld>
            <a:endParaRPr lang="en-AU" dirty="0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622299" y="4284457"/>
            <a:ext cx="11569701" cy="269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4013" indent="-354013">
              <a:lnSpc>
                <a:spcPct val="90000"/>
              </a:lnSpc>
              <a:spcBef>
                <a:spcPts val="600"/>
              </a:spcBef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dirty="0"/>
              <a:t>Use a split-unit design (as per situation 1).</a:t>
            </a:r>
          </a:p>
          <a:p>
            <a:pPr marL="811213" lvl="1" indent="-354013">
              <a:lnSpc>
                <a:spcPct val="90000"/>
              </a:lnSpc>
              <a:spcBef>
                <a:spcPts val="600"/>
              </a:spcBef>
              <a:buClr>
                <a:schemeClr val="tx2">
                  <a:lumMod val="75000"/>
                </a:schemeClr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Assign Cultivations to </a:t>
            </a:r>
            <a:r>
              <a:rPr lang="en-US" sz="2000" dirty="0" err="1"/>
              <a:t>MainUnits</a:t>
            </a:r>
            <a:r>
              <a:rPr lang="en-US" sz="2000" dirty="0"/>
              <a:t> and Varieties to </a:t>
            </a:r>
            <a:r>
              <a:rPr lang="en-US" sz="2000" dirty="0" err="1"/>
              <a:t>SubUnits</a:t>
            </a:r>
            <a:r>
              <a:rPr lang="en-US" sz="2000" dirty="0"/>
              <a:t>.</a:t>
            </a:r>
          </a:p>
          <a:p>
            <a:pPr marL="811213" lvl="1" indent="-354013">
              <a:lnSpc>
                <a:spcPct val="90000"/>
              </a:lnSpc>
              <a:spcBef>
                <a:spcPts val="600"/>
              </a:spcBef>
              <a:buClr>
                <a:schemeClr val="tx2">
                  <a:lumMod val="75000"/>
                </a:schemeClr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Note that Varieties differences will have greater precision than Cultivation differences.</a:t>
            </a: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flipV="1">
            <a:off x="5253972" y="3145382"/>
            <a:ext cx="1201037" cy="31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AU" dirty="0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V="1">
            <a:off x="5026256" y="3418336"/>
            <a:ext cx="1446961" cy="3068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AU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15675" y="1225959"/>
            <a:ext cx="11569701" cy="70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4013" indent="-354013">
              <a:lnSpc>
                <a:spcPct val="90000"/>
              </a:lnSpc>
              <a:spcBef>
                <a:spcPts val="600"/>
              </a:spcBef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dirty="0"/>
              <a:t>Given the experimental set-up and the anticipated model, the tiers are as given in the following panels with the nesting relationships shown: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11991" y="2162399"/>
            <a:ext cx="2762251" cy="1838347"/>
            <a:chOff x="2811991" y="2162399"/>
            <a:chExt cx="2762251" cy="1838347"/>
          </a:xfrm>
        </p:grpSpPr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>
              <a:off x="2862791" y="2899020"/>
              <a:ext cx="2597151" cy="727075"/>
            </a:xfrm>
            <a:prstGeom prst="roundRect">
              <a:avLst>
                <a:gd name="adj" fmla="val 16667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450850" indent="-273050"/>
              <a:r>
                <a:rPr lang="en-US" dirty="0">
                  <a:solidFill>
                    <a:srgbClr val="000000"/>
                  </a:solidFill>
                </a:rPr>
                <a:t>4	</a:t>
              </a:r>
              <a:r>
                <a:rPr lang="en-US" b="1" dirty="0">
                  <a:solidFill>
                    <a:srgbClr val="000000"/>
                  </a:solidFill>
                </a:rPr>
                <a:t>Cultivations</a:t>
              </a:r>
              <a:endParaRPr lang="en-US" dirty="0">
                <a:solidFill>
                  <a:srgbClr val="000000"/>
                </a:solidFill>
              </a:endParaRPr>
            </a:p>
            <a:p>
              <a:pPr marL="450850" indent="-273050"/>
              <a:r>
                <a:rPr lang="en-US" dirty="0">
                  <a:solidFill>
                    <a:srgbClr val="000000"/>
                  </a:solidFill>
                </a:rPr>
                <a:t>3	</a:t>
              </a:r>
              <a:r>
                <a:rPr lang="en-US" b="1" dirty="0">
                  <a:solidFill>
                    <a:srgbClr val="000000"/>
                  </a:solidFill>
                </a:rPr>
                <a:t>Varieties</a:t>
              </a:r>
              <a:endParaRPr lang="en-AU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2811991" y="3662608"/>
              <a:ext cx="2762251" cy="33813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12 treatments</a:t>
              </a:r>
              <a:endParaRPr lang="en-AU" sz="1600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91713" y="2162399"/>
              <a:ext cx="1339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>
                  <a:solidFill>
                    <a:srgbClr val="C00000"/>
                  </a:solidFill>
                </a:rPr>
                <a:t>allocated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43094" y="2152567"/>
            <a:ext cx="3107268" cy="1838084"/>
            <a:chOff x="6243094" y="2152567"/>
            <a:chExt cx="3107268" cy="1838084"/>
          </a:xfrm>
        </p:grpSpPr>
        <p:sp>
          <p:nvSpPr>
            <p:cNvPr id="22" name="AutoShape 11"/>
            <p:cNvSpPr>
              <a:spLocks noChangeArrowheads="1"/>
            </p:cNvSpPr>
            <p:nvPr/>
          </p:nvSpPr>
          <p:spPr bwMode="auto">
            <a:xfrm>
              <a:off x="6243094" y="2630163"/>
              <a:ext cx="3107268" cy="1003300"/>
            </a:xfrm>
            <a:prstGeom prst="roundRect">
              <a:avLst>
                <a:gd name="adj" fmla="val 16667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355600" indent="-273050"/>
              <a:r>
                <a:rPr lang="en-US" dirty="0">
                  <a:solidFill>
                    <a:srgbClr val="000000"/>
                  </a:solidFill>
                </a:rPr>
                <a:t>4	</a:t>
              </a:r>
              <a:r>
                <a:rPr lang="en-US" b="1" dirty="0">
                  <a:solidFill>
                    <a:srgbClr val="000000"/>
                  </a:solidFill>
                </a:rPr>
                <a:t>Blocks</a:t>
              </a:r>
              <a:endParaRPr lang="en-US" dirty="0">
                <a:solidFill>
                  <a:srgbClr val="000000"/>
                </a:solidFill>
              </a:endParaRPr>
            </a:p>
            <a:p>
              <a:pPr marL="355600" indent="-273050"/>
              <a:r>
                <a:rPr lang="en-US" dirty="0">
                  <a:solidFill>
                    <a:srgbClr val="000000"/>
                  </a:solidFill>
                </a:rPr>
                <a:t>3	</a:t>
              </a:r>
              <a:r>
                <a:rPr lang="en-US" b="1" dirty="0" err="1">
                  <a:solidFill>
                    <a:srgbClr val="000000"/>
                  </a:solidFill>
                </a:rPr>
                <a:t>MainUnits</a:t>
              </a:r>
              <a:r>
                <a:rPr lang="en-US" dirty="0">
                  <a:solidFill>
                    <a:srgbClr val="000000"/>
                  </a:solidFill>
                </a:rPr>
                <a:t> in </a:t>
              </a:r>
              <a:r>
                <a:rPr lang="en-US" b="1" dirty="0">
                  <a:solidFill>
                    <a:srgbClr val="000000"/>
                  </a:solidFill>
                </a:rPr>
                <a:t>B</a:t>
              </a:r>
              <a:endParaRPr lang="en-US" dirty="0">
                <a:solidFill>
                  <a:srgbClr val="000000"/>
                </a:solidFill>
              </a:endParaRPr>
            </a:p>
            <a:p>
              <a:pPr marL="355600" indent="-273050"/>
              <a:r>
                <a:rPr lang="en-US" dirty="0">
                  <a:solidFill>
                    <a:srgbClr val="000000"/>
                  </a:solidFill>
                </a:rPr>
                <a:t>3	</a:t>
              </a:r>
              <a:r>
                <a:rPr lang="en-US" b="1" dirty="0" err="1">
                  <a:solidFill>
                    <a:srgbClr val="000000"/>
                  </a:solidFill>
                </a:rPr>
                <a:t>SubUnits</a:t>
              </a:r>
              <a:r>
                <a:rPr lang="en-US" dirty="0">
                  <a:solidFill>
                    <a:srgbClr val="000000"/>
                  </a:solidFill>
                </a:rPr>
                <a:t> in </a:t>
              </a:r>
              <a:r>
                <a:rPr lang="en-US" b="1" dirty="0">
                  <a:solidFill>
                    <a:srgbClr val="000000"/>
                  </a:solidFill>
                </a:rPr>
                <a:t>B</a:t>
              </a:r>
              <a:r>
                <a:rPr lang="en-US" dirty="0">
                  <a:solidFill>
                    <a:srgbClr val="000000"/>
                  </a:solidFill>
                </a:rPr>
                <a:t>, </a:t>
              </a:r>
              <a:r>
                <a:rPr lang="en-US" b="1" dirty="0">
                  <a:solidFill>
                    <a:srgbClr val="000000"/>
                  </a:solidFill>
                </a:rPr>
                <a:t>M</a:t>
              </a:r>
              <a:endParaRPr lang="en-AU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6615627" y="3652513"/>
              <a:ext cx="2355851" cy="33813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36 plots</a:t>
              </a:r>
              <a:endParaRPr lang="en-AU" sz="1600" dirty="0">
                <a:solidFill>
                  <a:srgbClr val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12779" y="2152567"/>
              <a:ext cx="1167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>
                  <a:solidFill>
                    <a:srgbClr val="C00000"/>
                  </a:solidFill>
                </a:rPr>
                <a:t>recipient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994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8640"/>
            <a:ext cx="10972800" cy="1003300"/>
          </a:xfrm>
        </p:spPr>
        <p:txBody>
          <a:bodyPr/>
          <a:lstStyle/>
          <a:p>
            <a:pPr marL="538163" indent="-538163" eaLnBrk="1" hangingPunct="1"/>
            <a:r>
              <a:rPr lang="en-US" dirty="0"/>
              <a:t>Factor-allocation diagram for the standard athlete training experiment </a:t>
            </a:r>
            <a:r>
              <a:rPr lang="en-US" sz="2800" dirty="0"/>
              <a:t>(cont’d)</a:t>
            </a:r>
            <a:endParaRPr lang="en-AU" dirty="0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872CACB-18A2-4BE9-969F-F54B9F25E4DB}" type="slidenum">
              <a:rPr lang="en-AU" smtClean="0"/>
              <a:pPr/>
              <a:t>41</a:t>
            </a:fld>
            <a:endParaRPr lang="en-AU" dirty="0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flipV="1">
            <a:off x="5253972" y="2176492"/>
            <a:ext cx="1201037" cy="31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AU" dirty="0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V="1">
            <a:off x="5026256" y="2449446"/>
            <a:ext cx="1446961" cy="3068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18" name="Group 24"/>
          <p:cNvGrpSpPr>
            <a:grpSpLocks/>
          </p:cNvGrpSpPr>
          <p:nvPr/>
        </p:nvGrpSpPr>
        <p:grpSpPr bwMode="auto">
          <a:xfrm>
            <a:off x="2811991" y="1930130"/>
            <a:ext cx="2762251" cy="1101725"/>
            <a:chOff x="1085" y="1302"/>
            <a:chExt cx="1305" cy="694"/>
          </a:xfrm>
        </p:grpSpPr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>
              <a:off x="1109" y="1302"/>
              <a:ext cx="1227" cy="458"/>
            </a:xfrm>
            <a:prstGeom prst="roundRect">
              <a:avLst>
                <a:gd name="adj" fmla="val 16667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450850" indent="-273050"/>
              <a:r>
                <a:rPr lang="en-US" dirty="0">
                  <a:solidFill>
                    <a:srgbClr val="000000"/>
                  </a:solidFill>
                </a:rPr>
                <a:t>4	</a:t>
              </a:r>
              <a:r>
                <a:rPr lang="en-US" b="1" dirty="0">
                  <a:solidFill>
                    <a:srgbClr val="000000"/>
                  </a:solidFill>
                </a:rPr>
                <a:t>Cultivations</a:t>
              </a:r>
              <a:endParaRPr lang="en-US" dirty="0">
                <a:solidFill>
                  <a:srgbClr val="000000"/>
                </a:solidFill>
              </a:endParaRPr>
            </a:p>
            <a:p>
              <a:pPr marL="450850" indent="-273050"/>
              <a:r>
                <a:rPr lang="en-US" dirty="0">
                  <a:solidFill>
                    <a:srgbClr val="000000"/>
                  </a:solidFill>
                </a:rPr>
                <a:t>3	</a:t>
              </a:r>
              <a:r>
                <a:rPr lang="en-US" b="1" dirty="0">
                  <a:solidFill>
                    <a:srgbClr val="000000"/>
                  </a:solidFill>
                </a:rPr>
                <a:t>Varieties</a:t>
              </a:r>
              <a:endParaRPr lang="en-AU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1085" y="1783"/>
              <a:ext cx="1305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12 treatments</a:t>
              </a:r>
              <a:endParaRPr lang="en-AU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Group 10"/>
          <p:cNvGrpSpPr>
            <a:grpSpLocks/>
          </p:cNvGrpSpPr>
          <p:nvPr/>
        </p:nvGrpSpPr>
        <p:grpSpPr bwMode="auto">
          <a:xfrm>
            <a:off x="6243094" y="1661273"/>
            <a:ext cx="3107268" cy="1360488"/>
            <a:chOff x="2706" y="1148"/>
            <a:chExt cx="1468" cy="857"/>
          </a:xfrm>
        </p:grpSpPr>
        <p:sp>
          <p:nvSpPr>
            <p:cNvPr id="22" name="AutoShape 11"/>
            <p:cNvSpPr>
              <a:spLocks noChangeArrowheads="1"/>
            </p:cNvSpPr>
            <p:nvPr/>
          </p:nvSpPr>
          <p:spPr bwMode="auto">
            <a:xfrm>
              <a:off x="2706" y="1148"/>
              <a:ext cx="1468" cy="632"/>
            </a:xfrm>
            <a:prstGeom prst="roundRect">
              <a:avLst>
                <a:gd name="adj" fmla="val 16667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355600" indent="-273050"/>
              <a:r>
                <a:rPr lang="en-US" dirty="0">
                  <a:solidFill>
                    <a:srgbClr val="000000"/>
                  </a:solidFill>
                </a:rPr>
                <a:t>4	</a:t>
              </a:r>
              <a:r>
                <a:rPr lang="en-US" b="1" dirty="0">
                  <a:solidFill>
                    <a:srgbClr val="000000"/>
                  </a:solidFill>
                </a:rPr>
                <a:t>Blocks</a:t>
              </a:r>
              <a:endParaRPr lang="en-US" dirty="0">
                <a:solidFill>
                  <a:srgbClr val="000000"/>
                </a:solidFill>
              </a:endParaRPr>
            </a:p>
            <a:p>
              <a:pPr marL="355600" indent="-273050"/>
              <a:r>
                <a:rPr lang="en-US" dirty="0">
                  <a:solidFill>
                    <a:srgbClr val="000000"/>
                  </a:solidFill>
                </a:rPr>
                <a:t>3	</a:t>
              </a:r>
              <a:r>
                <a:rPr lang="en-US" b="1" dirty="0" err="1">
                  <a:solidFill>
                    <a:srgbClr val="000000"/>
                  </a:solidFill>
                </a:rPr>
                <a:t>MainUnits</a:t>
              </a:r>
              <a:r>
                <a:rPr lang="en-US" dirty="0">
                  <a:solidFill>
                    <a:srgbClr val="000000"/>
                  </a:solidFill>
                </a:rPr>
                <a:t> in </a:t>
              </a:r>
              <a:r>
                <a:rPr lang="en-US" b="1" dirty="0">
                  <a:solidFill>
                    <a:srgbClr val="000000"/>
                  </a:solidFill>
                </a:rPr>
                <a:t>B</a:t>
              </a:r>
              <a:endParaRPr lang="en-US" dirty="0">
                <a:solidFill>
                  <a:srgbClr val="000000"/>
                </a:solidFill>
              </a:endParaRPr>
            </a:p>
            <a:p>
              <a:pPr marL="355600" indent="-273050"/>
              <a:r>
                <a:rPr lang="en-US" dirty="0">
                  <a:solidFill>
                    <a:srgbClr val="000000"/>
                  </a:solidFill>
                </a:rPr>
                <a:t>3	</a:t>
              </a:r>
              <a:r>
                <a:rPr lang="en-US" b="1" dirty="0" err="1">
                  <a:solidFill>
                    <a:srgbClr val="000000"/>
                  </a:solidFill>
                </a:rPr>
                <a:t>SubPlots</a:t>
              </a:r>
              <a:r>
                <a:rPr lang="en-US" dirty="0">
                  <a:solidFill>
                    <a:srgbClr val="000000"/>
                  </a:solidFill>
                </a:rPr>
                <a:t> in </a:t>
              </a:r>
              <a:r>
                <a:rPr lang="en-US" b="1" dirty="0">
                  <a:solidFill>
                    <a:srgbClr val="000000"/>
                  </a:solidFill>
                </a:rPr>
                <a:t>B</a:t>
              </a:r>
              <a:r>
                <a:rPr lang="en-US" dirty="0">
                  <a:solidFill>
                    <a:srgbClr val="000000"/>
                  </a:solidFill>
                </a:rPr>
                <a:t>, </a:t>
              </a:r>
              <a:r>
                <a:rPr lang="en-US" b="1" dirty="0">
                  <a:solidFill>
                    <a:srgbClr val="000000"/>
                  </a:solidFill>
                </a:rPr>
                <a:t>M</a:t>
              </a:r>
              <a:endParaRPr lang="en-AU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2882" y="1792"/>
              <a:ext cx="1113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36 plots</a:t>
              </a:r>
              <a:endParaRPr lang="en-AU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94835" y="3490976"/>
            <a:ext cx="11569701" cy="286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4013" indent="-354013">
              <a:lnSpc>
                <a:spcPct val="90000"/>
              </a:lnSpc>
              <a:spcBef>
                <a:spcPts val="600"/>
              </a:spcBef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dirty="0"/>
              <a:t>One allocation (randomization): </a:t>
            </a:r>
          </a:p>
          <a:p>
            <a:pPr marL="811213" lvl="1" indent="-354013">
              <a:lnSpc>
                <a:spcPct val="90000"/>
              </a:lnSpc>
              <a:spcBef>
                <a:spcPts val="600"/>
              </a:spcBef>
              <a:buClr>
                <a:schemeClr val="tx2">
                  <a:lumMod val="75000"/>
                </a:schemeClr>
              </a:buClr>
              <a:buSzPct val="90000"/>
              <a:buFont typeface="Wingdings" pitchFamily="2" charset="2"/>
              <a:buChar char="Ø"/>
              <a:defRPr/>
            </a:pPr>
            <a:r>
              <a:rPr lang="en-US" sz="2000" dirty="0"/>
              <a:t>a set of treatments is allocated to a set of plots using a single permutation of the plots.</a:t>
            </a:r>
            <a:endParaRPr lang="en-US" sz="2000" dirty="0">
              <a:solidFill>
                <a:srgbClr val="000000"/>
              </a:solidFill>
            </a:endParaRPr>
          </a:p>
          <a:p>
            <a:pPr marL="811213" lvl="1" indent="-354013">
              <a:lnSpc>
                <a:spcPct val="90000"/>
              </a:lnSpc>
              <a:spcBef>
                <a:spcPts val="600"/>
              </a:spcBef>
              <a:buClr>
                <a:schemeClr val="tx2">
                  <a:lumMod val="75000"/>
                </a:schemeClr>
              </a:buClr>
              <a:buSzPct val="90000"/>
              <a:buFont typeface="Wingdings" pitchFamily="2" charset="2"/>
              <a:buChar char="Ø"/>
              <a:defRPr/>
            </a:pPr>
            <a:r>
              <a:rPr lang="en-AU" sz="2000" dirty="0">
                <a:solidFill>
                  <a:srgbClr val="000000"/>
                </a:solidFill>
              </a:rPr>
              <a:t>The recipient tier is {Blocks, </a:t>
            </a:r>
            <a:r>
              <a:rPr lang="en-AU" sz="2000" dirty="0" err="1">
                <a:solidFill>
                  <a:srgbClr val="000000"/>
                </a:solidFill>
              </a:rPr>
              <a:t>MainUnits</a:t>
            </a:r>
            <a:r>
              <a:rPr lang="en-AU" sz="2000" dirty="0">
                <a:solidFill>
                  <a:srgbClr val="000000"/>
                </a:solidFill>
              </a:rPr>
              <a:t>, </a:t>
            </a:r>
            <a:r>
              <a:rPr lang="en-AU" sz="2000" dirty="0" err="1">
                <a:solidFill>
                  <a:srgbClr val="000000"/>
                </a:solidFill>
              </a:rPr>
              <a:t>SubUnits</a:t>
            </a:r>
            <a:r>
              <a:rPr lang="en-AU" sz="2000" dirty="0">
                <a:solidFill>
                  <a:srgbClr val="000000"/>
                </a:solidFill>
              </a:rPr>
              <a:t>};</a:t>
            </a:r>
          </a:p>
          <a:p>
            <a:pPr marL="811213" lvl="1" indent="-354013">
              <a:lnSpc>
                <a:spcPct val="90000"/>
              </a:lnSpc>
              <a:spcBef>
                <a:spcPts val="600"/>
              </a:spcBef>
              <a:buClr>
                <a:schemeClr val="tx2">
                  <a:lumMod val="75000"/>
                </a:schemeClr>
              </a:buClr>
              <a:buSzPct val="90000"/>
              <a:buFont typeface="Wingdings" pitchFamily="2" charset="2"/>
              <a:buChar char="Ø"/>
              <a:defRPr/>
            </a:pPr>
            <a:r>
              <a:rPr lang="en-AU" sz="2000" dirty="0">
                <a:solidFill>
                  <a:srgbClr val="000000"/>
                </a:solidFill>
              </a:rPr>
              <a:t>The allocated tier is {Cultivations, Varieties}.</a:t>
            </a:r>
          </a:p>
          <a:p>
            <a:pPr marL="354013" indent="-354013">
              <a:lnSpc>
                <a:spcPct val="90000"/>
              </a:lnSpc>
              <a:spcBef>
                <a:spcPts val="600"/>
              </a:spcBef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dirty="0"/>
              <a:t>The initial allocation model is the same as the anticipated model.</a:t>
            </a:r>
          </a:p>
          <a:p>
            <a:pPr marL="354013" indent="-354013">
              <a:lnSpc>
                <a:spcPct val="90000"/>
              </a:lnSpc>
              <a:spcBef>
                <a:spcPts val="600"/>
              </a:spcBef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dirty="0"/>
              <a:t>Because all allocation is by randomization the initial allocation model is equivalent to a randomization model.</a:t>
            </a:r>
          </a:p>
        </p:txBody>
      </p:sp>
    </p:spTree>
    <p:extLst>
      <p:ext uri="{BB962C8B-B14F-4D97-AF65-F5344CB8AC3E}">
        <p14:creationId xmlns:p14="http://schemas.microsoft.com/office/powerpoint/2010/main" val="23304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randomized layout using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designRandomize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2973270"/>
            <a:ext cx="11616000" cy="2473373"/>
          </a:xfrm>
        </p:spPr>
        <p:txBody>
          <a:bodyPr/>
          <a:lstStyle/>
          <a:p>
            <a:pPr marL="0" lvl="1" indent="0">
              <a:buNone/>
            </a:pPr>
            <a:r>
              <a:rPr lang="en-GB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split.sys &lt;- cbind(fac.gen(list(Blocks = 4, </a:t>
            </a:r>
            <a:r>
              <a:rPr lang="en-GB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MainUnits</a:t>
            </a:r>
            <a:r>
              <a:rPr lang="en-GB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4, </a:t>
            </a:r>
            <a:r>
              <a:rPr lang="en-GB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SubUnits</a:t>
            </a:r>
            <a:r>
              <a:rPr lang="en-GB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3)),</a:t>
            </a:r>
          </a:p>
          <a:p>
            <a:pPr marL="0" lvl="1" indent="0">
              <a:buNone/>
            </a:pPr>
            <a:r>
              <a:rPr lang="en-GB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fac.gen(list(Cultivations = LETTERS[1:4], Varieties = 3), </a:t>
            </a:r>
          </a:p>
          <a:p>
            <a:pPr marL="0" lvl="1" indent="0">
              <a:buNone/>
            </a:pPr>
            <a:r>
              <a:rPr lang="en-GB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times = 4))</a:t>
            </a:r>
          </a:p>
          <a:p>
            <a:pPr marL="0" lvl="1" indent="0">
              <a:buNone/>
            </a:pPr>
            <a:r>
              <a:rPr lang="en-GB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split.lay &lt;- designRandomize(allocated = split.sys[c("Cultivations", "Varieties")],</a:t>
            </a:r>
          </a:p>
          <a:p>
            <a:pPr marL="0" lvl="1" indent="0">
              <a:buNone/>
            </a:pPr>
            <a:r>
              <a:rPr lang="en-GB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recipient = split.sys[c("Blocks", "</a:t>
            </a:r>
            <a:r>
              <a:rPr lang="en-GB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MainUnits</a:t>
            </a:r>
            <a:r>
              <a:rPr lang="en-GB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SubUnits</a:t>
            </a:r>
            <a:r>
              <a:rPr lang="en-GB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")], </a:t>
            </a:r>
          </a:p>
          <a:p>
            <a:pPr marL="0" lvl="1" indent="0">
              <a:buNone/>
            </a:pPr>
            <a:r>
              <a:rPr lang="en-GB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nested.recipients = list(</a:t>
            </a:r>
            <a:r>
              <a:rPr lang="en-GB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MainUnits</a:t>
            </a:r>
            <a:r>
              <a:rPr lang="en-GB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"Blocks", </a:t>
            </a:r>
          </a:p>
          <a:p>
            <a:pPr marL="0" lvl="1" indent="0">
              <a:buNone/>
            </a:pPr>
            <a:r>
              <a:rPr lang="en-GB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            </a:t>
            </a:r>
            <a:r>
              <a:rPr lang="en-GB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SubUnits</a:t>
            </a:r>
            <a:r>
              <a:rPr lang="en-GB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c("Blocks", "</a:t>
            </a:r>
            <a:r>
              <a:rPr lang="en-GB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MainUnits</a:t>
            </a:r>
            <a:r>
              <a:rPr lang="en-GB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</a:t>
            </a:r>
          </a:p>
          <a:p>
            <a:pPr marL="0" lvl="1" indent="0">
              <a:buNone/>
            </a:pPr>
            <a:r>
              <a:rPr lang="en-GB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seed = 2598)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42</a:t>
            </a:fld>
            <a:endParaRPr lang="en-A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61780" y="1276320"/>
            <a:ext cx="4642406" cy="1360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olidFill>
                  <a:srgbClr val="7030A0"/>
                </a:solidFill>
              </a:rPr>
              <a:t>Order of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lang="en-AU" sz="2000" dirty="0">
                <a:solidFill>
                  <a:srgbClr val="7030A0"/>
                </a:solidFill>
              </a:rPr>
              <a:t> then </a:t>
            </a:r>
            <a:r>
              <a:rPr lang="en-AU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MainUnits</a:t>
            </a:r>
            <a:r>
              <a:rPr lang="en-AU" sz="2000" dirty="0">
                <a:solidFill>
                  <a:srgbClr val="7030A0"/>
                </a:solidFill>
              </a:rPr>
              <a:t> then </a:t>
            </a:r>
            <a:r>
              <a:rPr lang="en-AU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SubUnits</a:t>
            </a:r>
            <a:r>
              <a:rPr lang="en-AU" sz="2000" dirty="0">
                <a:solidFill>
                  <a:srgbClr val="7030A0"/>
                </a:solidFill>
              </a:rPr>
              <a:t> means that </a:t>
            </a:r>
            <a:r>
              <a:rPr lang="en-AU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SubUnits</a:t>
            </a:r>
            <a:r>
              <a:rPr lang="en-AU" sz="2000" dirty="0">
                <a:solidFill>
                  <a:srgbClr val="7030A0"/>
                </a:solidFill>
              </a:rPr>
              <a:t> will change faster than </a:t>
            </a:r>
            <a:r>
              <a:rPr lang="en-AU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MainUnits</a:t>
            </a:r>
            <a:r>
              <a:rPr lang="en-AU" sz="2000" dirty="0">
                <a:solidFill>
                  <a:srgbClr val="7030A0"/>
                </a:solidFill>
              </a:rPr>
              <a:t>, which will change faster than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lang="en-AU" sz="2000" dirty="0">
                <a:solidFill>
                  <a:srgbClr val="7030A0"/>
                </a:solidFill>
              </a:rPr>
              <a:t>.</a:t>
            </a:r>
            <a:endParaRPr lang="en-AU" sz="2000" kern="0" dirty="0">
              <a:solidFill>
                <a:srgbClr val="7030A0"/>
              </a:solidFill>
              <a:sym typeface="Euclid Symbol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17943" y="2415730"/>
            <a:ext cx="815011" cy="655461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99706" y="5583014"/>
            <a:ext cx="4304480" cy="1036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olidFill>
                  <a:srgbClr val="7030A0"/>
                </a:solidFill>
              </a:rPr>
              <a:t>Order of levels in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AU" sz="2000" dirty="0">
                <a:solidFill>
                  <a:srgbClr val="7030A0"/>
                </a:solidFill>
              </a:rPr>
              <a:t> has to be consistent with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recipient</a:t>
            </a:r>
            <a:r>
              <a:rPr lang="en-AU" sz="2000" dirty="0">
                <a:solidFill>
                  <a:srgbClr val="7030A0"/>
                </a:solidFill>
              </a:rPr>
              <a:t> in order to get a split-unit design.</a:t>
            </a:r>
            <a:endParaRPr lang="en-AU" sz="2000" kern="0" dirty="0">
              <a:solidFill>
                <a:srgbClr val="7030A0"/>
              </a:solidFill>
              <a:sym typeface="Euclid Symbol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9135849" y="1611333"/>
            <a:ext cx="3056151" cy="132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olidFill>
                  <a:srgbClr val="7030A0"/>
                </a:solidFill>
              </a:rPr>
              <a:t>Supplied to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AU" sz="2000" dirty="0">
                <a:solidFill>
                  <a:srgbClr val="7030A0"/>
                </a:solidFill>
              </a:rPr>
              <a:t> is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Cultivations</a:t>
            </a:r>
            <a:r>
              <a:rPr lang="en-AU" sz="2000" dirty="0">
                <a:solidFill>
                  <a:srgbClr val="7030A0"/>
                </a:solidFill>
              </a:rPr>
              <a:t> and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Varieties</a:t>
            </a:r>
            <a:r>
              <a:rPr lang="en-AU" sz="2000" dirty="0">
                <a:solidFill>
                  <a:srgbClr val="7030A0"/>
                </a:solidFill>
              </a:rPr>
              <a:t> in a systematic order.</a:t>
            </a:r>
            <a:endParaRPr lang="en-AU" sz="2000" kern="0" dirty="0">
              <a:solidFill>
                <a:srgbClr val="7030A0"/>
              </a:solidFill>
              <a:sym typeface="Euclid Symbol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5458409" y="5675244"/>
            <a:ext cx="6733592" cy="944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None/>
            </a:pPr>
            <a:r>
              <a:rPr lang="en-AU" sz="2000" dirty="0">
                <a:solidFill>
                  <a:srgbClr val="7030A0"/>
                </a:solidFill>
              </a:rPr>
              <a:t>Note nesting of </a:t>
            </a:r>
            <a:r>
              <a:rPr lang="en-AU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MainUnits</a:t>
            </a:r>
            <a:r>
              <a:rPr lang="en-AU" sz="2000" dirty="0">
                <a:solidFill>
                  <a:srgbClr val="7030A0"/>
                </a:solidFill>
              </a:rPr>
              <a:t> and </a:t>
            </a:r>
            <a:r>
              <a:rPr lang="en-AU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SubUnits</a:t>
            </a:r>
            <a:r>
              <a:rPr lang="en-AU" sz="2000" dirty="0">
                <a:solidFill>
                  <a:srgbClr val="7030A0"/>
                </a:solidFill>
              </a:rPr>
              <a:t>, dictating that the permutation of </a:t>
            </a:r>
            <a:r>
              <a:rPr lang="en-AU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MainUnits</a:t>
            </a:r>
            <a:r>
              <a:rPr lang="en-AU" sz="2000" dirty="0">
                <a:solidFill>
                  <a:srgbClr val="7030A0"/>
                </a:solidFill>
              </a:rPr>
              <a:t> will be within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lang="en-AU" sz="2000" dirty="0">
                <a:solidFill>
                  <a:srgbClr val="7030A0"/>
                </a:solidFill>
              </a:rPr>
              <a:t> and that of </a:t>
            </a:r>
            <a:r>
              <a:rPr lang="en-AU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SubUnits</a:t>
            </a:r>
            <a:r>
              <a:rPr lang="en-AU" sz="2000" dirty="0">
                <a:solidFill>
                  <a:srgbClr val="7030A0"/>
                </a:solidFill>
              </a:rPr>
              <a:t> will be within </a:t>
            </a:r>
            <a:r>
              <a:rPr lang="en-AU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MainUnits</a:t>
            </a:r>
            <a:r>
              <a:rPr lang="en-AU" sz="2000" dirty="0">
                <a:solidFill>
                  <a:srgbClr val="7030A0"/>
                </a:solidFill>
              </a:rPr>
              <a:t>.</a:t>
            </a:r>
          </a:p>
        </p:txBody>
      </p:sp>
      <p:cxnSp>
        <p:nvCxnSpPr>
          <p:cNvPr id="25" name="Straight Arrow Connector 24"/>
          <p:cNvCxnSpPr>
            <a:cxnSpLocks/>
            <a:stCxn id="15" idx="0"/>
          </p:cNvCxnSpPr>
          <p:nvPr/>
        </p:nvCxnSpPr>
        <p:spPr>
          <a:xfrm flipH="1" flipV="1">
            <a:off x="8573839" y="5051408"/>
            <a:ext cx="251366" cy="623836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</p:cNvCxnSpPr>
          <p:nvPr/>
        </p:nvCxnSpPr>
        <p:spPr>
          <a:xfrm flipH="1">
            <a:off x="9553448" y="2933449"/>
            <a:ext cx="1110477" cy="1011749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0"/>
          </p:cNvCxnSpPr>
          <p:nvPr/>
        </p:nvCxnSpPr>
        <p:spPr>
          <a:xfrm flipV="1">
            <a:off x="3051946" y="4107491"/>
            <a:ext cx="1490237" cy="1475523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0"/>
          </p:cNvCxnSpPr>
          <p:nvPr/>
        </p:nvCxnSpPr>
        <p:spPr>
          <a:xfrm flipV="1">
            <a:off x="3051946" y="4432852"/>
            <a:ext cx="1490237" cy="1150162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232954" y="1794881"/>
            <a:ext cx="3349899" cy="70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solidFill>
                  <a:srgbClr val="7030A0"/>
                </a:solidFill>
              </a:rPr>
              <a:t>Similarly for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Cultivations</a:t>
            </a:r>
            <a:r>
              <a:rPr lang="en-AU" sz="2000" dirty="0">
                <a:solidFill>
                  <a:srgbClr val="7030A0"/>
                </a:solidFill>
              </a:rPr>
              <a:t> and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Varieties</a:t>
            </a:r>
            <a:r>
              <a:rPr lang="en-AU" sz="2000" dirty="0">
                <a:solidFill>
                  <a:srgbClr val="7030A0"/>
                </a:solidFill>
              </a:rPr>
              <a:t>.</a:t>
            </a:r>
            <a:endParaRPr lang="en-AU" sz="2000" kern="0" dirty="0">
              <a:solidFill>
                <a:srgbClr val="7030A0"/>
              </a:solidFill>
              <a:sym typeface="Euclid Symbol"/>
            </a:endParaRPr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6132443" y="2504306"/>
            <a:ext cx="775461" cy="815364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74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5" grpId="0"/>
      <p:bldP spid="3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split.lay</a:t>
            </a:r>
            <a:endParaRPr lang="en-AU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43</a:t>
            </a:fld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6000" y="4355553"/>
            <a:ext cx="11520000" cy="2305878"/>
          </a:xfrm>
        </p:spPr>
        <p:txBody>
          <a:bodyPr/>
          <a:lstStyle/>
          <a:p>
            <a:pPr lvl="1"/>
            <a:r>
              <a:rPr lang="en-AU" dirty="0"/>
              <a:t>Cultivations (A, B, C, D) line up with </a:t>
            </a:r>
            <a:r>
              <a:rPr lang="en-AU" dirty="0" err="1"/>
              <a:t>MainUnits</a:t>
            </a:r>
            <a:r>
              <a:rPr lang="en-AU" dirty="0"/>
              <a:t> and </a:t>
            </a:r>
          </a:p>
          <a:p>
            <a:pPr lvl="1"/>
            <a:r>
              <a:rPr lang="en-AU" dirty="0"/>
              <a:t>Varieties (1,2,3) differ between </a:t>
            </a:r>
            <a:r>
              <a:rPr lang="en-AU" dirty="0" err="1"/>
              <a:t>SubUnits</a:t>
            </a:r>
            <a:r>
              <a:rPr lang="en-AU" dirty="0"/>
              <a:t>, </a:t>
            </a:r>
          </a:p>
          <a:p>
            <a:pPr lvl="1"/>
            <a:r>
              <a:rPr lang="en-AU" dirty="0"/>
              <a:t>both in a random order.</a:t>
            </a:r>
          </a:p>
          <a:p>
            <a:endParaRPr lang="en-AU" dirty="0"/>
          </a:p>
          <a:p>
            <a:r>
              <a:rPr lang="en-AU" dirty="0"/>
              <a:t>With what will Cultivations and Varieties be confounded?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6CA9B10-7FC2-E45F-4125-6549127BE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272" y="67721"/>
            <a:ext cx="8304728" cy="415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130846"/>
            <a:ext cx="11520000" cy="720000"/>
          </a:xfrm>
        </p:spPr>
        <p:txBody>
          <a:bodyPr/>
          <a:lstStyle/>
          <a:p>
            <a:r>
              <a:rPr lang="en-AU" dirty="0"/>
              <a:t>Working out the confounding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2285994"/>
            <a:ext cx="11520000" cy="4591456"/>
          </a:xfrm>
        </p:spPr>
        <p:txBody>
          <a:bodyPr/>
          <a:lstStyle/>
          <a:p>
            <a:r>
              <a:rPr lang="en-AU" dirty="0"/>
              <a:t>Terms (omitting Mean):</a:t>
            </a:r>
          </a:p>
          <a:p>
            <a:pPr lvl="1"/>
            <a:r>
              <a:rPr lang="en-AU" dirty="0"/>
              <a:t>Allocated: {Cultivations, Varieties, </a:t>
            </a:r>
            <a:r>
              <a:rPr lang="en-AU" dirty="0" err="1"/>
              <a:t>Cultivations:Varieties</a:t>
            </a:r>
            <a:r>
              <a:rPr lang="en-AU" dirty="0"/>
              <a:t>}</a:t>
            </a:r>
          </a:p>
          <a:p>
            <a:pPr lvl="1"/>
            <a:r>
              <a:rPr lang="en-AU" dirty="0"/>
              <a:t>Recipient: {Blocks, </a:t>
            </a:r>
            <a:r>
              <a:rPr lang="en-AU" dirty="0" err="1"/>
              <a:t>Blocks:MainUnits</a:t>
            </a:r>
            <a:r>
              <a:rPr lang="en-AU" dirty="0"/>
              <a:t>, </a:t>
            </a:r>
            <a:r>
              <a:rPr lang="en-AU" dirty="0" err="1"/>
              <a:t>Blocks:MainUnits:SubUnits</a:t>
            </a:r>
            <a:r>
              <a:rPr lang="en-AU" dirty="0"/>
              <a:t>}</a:t>
            </a:r>
          </a:p>
          <a:p>
            <a:r>
              <a:rPr lang="en-AU" dirty="0"/>
              <a:t>Sources projectors:</a:t>
            </a:r>
          </a:p>
          <a:p>
            <a:pPr lvl="1"/>
            <a:r>
              <a:rPr lang="en-AU" dirty="0"/>
              <a:t>Allocated: {</a:t>
            </a:r>
            <a:r>
              <a:rPr lang="en-AU" b="1" dirty="0"/>
              <a:t>Q</a:t>
            </a:r>
            <a:r>
              <a:rPr lang="en-AU" baseline="-25000" dirty="0"/>
              <a:t>C</a:t>
            </a:r>
            <a:r>
              <a:rPr lang="en-AU" dirty="0"/>
              <a:t>, </a:t>
            </a:r>
            <a:r>
              <a:rPr lang="en-AU" b="1" dirty="0"/>
              <a:t>Q</a:t>
            </a:r>
            <a:r>
              <a:rPr lang="en-AU" baseline="-25000" dirty="0"/>
              <a:t>V</a:t>
            </a:r>
            <a:r>
              <a:rPr lang="en-AU" dirty="0"/>
              <a:t>, </a:t>
            </a:r>
            <a:r>
              <a:rPr lang="en-AU" b="1" dirty="0"/>
              <a:t>Q</a:t>
            </a:r>
            <a:r>
              <a:rPr lang="en-AU" baseline="-25000" dirty="0"/>
              <a:t>C#V</a:t>
            </a:r>
            <a:r>
              <a:rPr lang="en-AU" dirty="0"/>
              <a:t>}</a:t>
            </a:r>
          </a:p>
          <a:p>
            <a:pPr lvl="1"/>
            <a:r>
              <a:rPr lang="en-AU" dirty="0"/>
              <a:t>Recipient: {</a:t>
            </a:r>
            <a:r>
              <a:rPr lang="en-AU" b="1" dirty="0"/>
              <a:t>P</a:t>
            </a:r>
            <a:r>
              <a:rPr lang="en-AU" baseline="-25000" dirty="0"/>
              <a:t>B</a:t>
            </a:r>
            <a:r>
              <a:rPr lang="en-AU" dirty="0"/>
              <a:t>, </a:t>
            </a:r>
            <a:r>
              <a:rPr lang="en-AU" b="1" dirty="0"/>
              <a:t>P</a:t>
            </a:r>
            <a:r>
              <a:rPr lang="en-AU" baseline="-25000" dirty="0"/>
              <a:t>M[B]</a:t>
            </a:r>
            <a:r>
              <a:rPr lang="en-AU" dirty="0"/>
              <a:t>, </a:t>
            </a:r>
            <a:r>
              <a:rPr lang="en-AU" b="1" dirty="0"/>
              <a:t>P</a:t>
            </a:r>
            <a:r>
              <a:rPr lang="en-AU" baseline="-25000" dirty="0"/>
              <a:t>S[B:M]</a:t>
            </a:r>
            <a:r>
              <a:rPr lang="en-AU" dirty="0"/>
              <a:t>}</a:t>
            </a:r>
          </a:p>
          <a:p>
            <a:r>
              <a:rPr lang="en-AU" dirty="0"/>
              <a:t>For each </a:t>
            </a:r>
            <a:r>
              <a:rPr lang="en-AU" b="1" dirty="0"/>
              <a:t>P</a:t>
            </a:r>
            <a:r>
              <a:rPr lang="en-AU" dirty="0"/>
              <a:t>, calculate the </a:t>
            </a:r>
            <a:r>
              <a:rPr lang="en-AU" b="1" dirty="0"/>
              <a:t>PQP</a:t>
            </a:r>
            <a:r>
              <a:rPr lang="en-AU" dirty="0"/>
              <a:t> products for each of the three </a:t>
            </a:r>
            <a:r>
              <a:rPr lang="en-AU" b="1" dirty="0"/>
              <a:t>Q</a:t>
            </a:r>
            <a:r>
              <a:rPr lang="en-AU" dirty="0"/>
              <a:t>s and get their eigenvalues.</a:t>
            </a:r>
          </a:p>
          <a:p>
            <a:pPr lvl="1"/>
            <a:r>
              <a:rPr lang="en-AU" dirty="0"/>
              <a:t>What values do you expect for the eigenvalues of </a:t>
            </a:r>
            <a:r>
              <a:rPr lang="en-AU" b="1" dirty="0"/>
              <a:t>P</a:t>
            </a:r>
            <a:r>
              <a:rPr lang="en-AU" baseline="-25000" dirty="0"/>
              <a:t>M[B]</a:t>
            </a:r>
            <a:r>
              <a:rPr lang="en-AU" b="1" dirty="0"/>
              <a:t>Q</a:t>
            </a:r>
            <a:r>
              <a:rPr lang="en-AU" baseline="-25000" dirty="0"/>
              <a:t>C</a:t>
            </a:r>
            <a:r>
              <a:rPr lang="en-AU" b="1" dirty="0"/>
              <a:t>P</a:t>
            </a:r>
            <a:r>
              <a:rPr lang="en-AU" baseline="-25000" dirty="0"/>
              <a:t>M[B]</a:t>
            </a:r>
            <a:r>
              <a:rPr lang="en-AU" dirty="0"/>
              <a:t>, </a:t>
            </a:r>
            <a:r>
              <a:rPr lang="en-AU" b="1" dirty="0"/>
              <a:t>P</a:t>
            </a:r>
            <a:r>
              <a:rPr lang="en-AU" baseline="-25000" dirty="0"/>
              <a:t>M[B]</a:t>
            </a:r>
            <a:r>
              <a:rPr lang="en-AU" b="1" dirty="0"/>
              <a:t>Q</a:t>
            </a:r>
            <a:r>
              <a:rPr lang="en-AU" baseline="-25000" dirty="0"/>
              <a:t>V</a:t>
            </a:r>
            <a:r>
              <a:rPr lang="en-AU" b="1" dirty="0"/>
              <a:t>P</a:t>
            </a:r>
            <a:r>
              <a:rPr lang="en-AU" baseline="-25000" dirty="0"/>
              <a:t>M[B]</a:t>
            </a:r>
            <a:r>
              <a:rPr lang="en-AU" dirty="0"/>
              <a:t> and </a:t>
            </a:r>
            <a:r>
              <a:rPr lang="en-AU" b="1" dirty="0"/>
              <a:t>P</a:t>
            </a:r>
            <a:r>
              <a:rPr lang="en-AU" baseline="-25000" dirty="0"/>
              <a:t>M[B]</a:t>
            </a:r>
            <a:r>
              <a:rPr lang="en-AU" b="1" dirty="0"/>
              <a:t>Q</a:t>
            </a:r>
            <a:r>
              <a:rPr lang="en-AU" baseline="-25000" dirty="0"/>
              <a:t>C#V</a:t>
            </a:r>
            <a:r>
              <a:rPr lang="en-AU" b="1" dirty="0"/>
              <a:t>P</a:t>
            </a:r>
            <a:r>
              <a:rPr lang="en-AU" baseline="-25000" dirty="0"/>
              <a:t>M[B]</a:t>
            </a:r>
            <a:r>
              <a:rPr lang="en-AU" dirty="0"/>
              <a:t>? (Hint: they are either 0 or 1.)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44</a:t>
            </a:fld>
            <a:endParaRPr lang="en-AU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5253972" y="1412724"/>
            <a:ext cx="1201037" cy="31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AU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5026256" y="1685678"/>
            <a:ext cx="1446961" cy="3068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2811991" y="1166362"/>
            <a:ext cx="2762251" cy="1101725"/>
            <a:chOff x="1085" y="1302"/>
            <a:chExt cx="1305" cy="694"/>
          </a:xfrm>
        </p:grpSpPr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1109" y="1302"/>
              <a:ext cx="1227" cy="458"/>
            </a:xfrm>
            <a:prstGeom prst="roundRect">
              <a:avLst>
                <a:gd name="adj" fmla="val 16667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450850" indent="-273050"/>
              <a:r>
                <a:rPr lang="en-US" dirty="0">
                  <a:solidFill>
                    <a:srgbClr val="000000"/>
                  </a:solidFill>
                </a:rPr>
                <a:t>3	</a:t>
              </a:r>
              <a:r>
                <a:rPr lang="en-US" b="1" dirty="0">
                  <a:solidFill>
                    <a:srgbClr val="000000"/>
                  </a:solidFill>
                </a:rPr>
                <a:t>Cultivations</a:t>
              </a:r>
              <a:endParaRPr lang="en-US" dirty="0">
                <a:solidFill>
                  <a:srgbClr val="000000"/>
                </a:solidFill>
              </a:endParaRPr>
            </a:p>
            <a:p>
              <a:pPr marL="450850" indent="-273050"/>
              <a:r>
                <a:rPr lang="en-US" dirty="0">
                  <a:solidFill>
                    <a:srgbClr val="000000"/>
                  </a:solidFill>
                </a:rPr>
                <a:t>3	</a:t>
              </a:r>
              <a:r>
                <a:rPr lang="en-US" b="1" dirty="0">
                  <a:solidFill>
                    <a:srgbClr val="000000"/>
                  </a:solidFill>
                </a:rPr>
                <a:t>Varieties</a:t>
              </a:r>
              <a:endParaRPr lang="en-AU" dirty="0">
                <a:solidFill>
                  <a:srgbClr val="000000"/>
                </a:solidFill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85" y="1783"/>
              <a:ext cx="1305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9 treatments</a:t>
              </a:r>
              <a:endParaRPr lang="en-AU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6243094" y="897505"/>
            <a:ext cx="3107268" cy="1360488"/>
            <a:chOff x="2706" y="1148"/>
            <a:chExt cx="1468" cy="857"/>
          </a:xfrm>
        </p:grpSpPr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2706" y="1148"/>
              <a:ext cx="1468" cy="632"/>
            </a:xfrm>
            <a:prstGeom prst="roundRect">
              <a:avLst>
                <a:gd name="adj" fmla="val 16667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355600" indent="-273050"/>
              <a:r>
                <a:rPr lang="en-US" dirty="0">
                  <a:solidFill>
                    <a:srgbClr val="000000"/>
                  </a:solidFill>
                </a:rPr>
                <a:t>4	</a:t>
              </a:r>
              <a:r>
                <a:rPr lang="en-US" b="1" dirty="0">
                  <a:solidFill>
                    <a:srgbClr val="000000"/>
                  </a:solidFill>
                </a:rPr>
                <a:t>Blocks</a:t>
              </a:r>
              <a:endParaRPr lang="en-US" dirty="0">
                <a:solidFill>
                  <a:srgbClr val="000000"/>
                </a:solidFill>
              </a:endParaRPr>
            </a:p>
            <a:p>
              <a:pPr marL="355600" indent="-273050"/>
              <a:r>
                <a:rPr lang="en-US" dirty="0">
                  <a:solidFill>
                    <a:srgbClr val="000000"/>
                  </a:solidFill>
                </a:rPr>
                <a:t>3	</a:t>
              </a:r>
              <a:r>
                <a:rPr lang="en-US" b="1" dirty="0" err="1">
                  <a:solidFill>
                    <a:srgbClr val="000000"/>
                  </a:solidFill>
                </a:rPr>
                <a:t>MainUnits</a:t>
              </a:r>
              <a:r>
                <a:rPr lang="en-US" dirty="0">
                  <a:solidFill>
                    <a:srgbClr val="000000"/>
                  </a:solidFill>
                </a:rPr>
                <a:t> in </a:t>
              </a:r>
              <a:r>
                <a:rPr lang="en-US" b="1" dirty="0">
                  <a:solidFill>
                    <a:srgbClr val="000000"/>
                  </a:solidFill>
                </a:rPr>
                <a:t>B</a:t>
              </a:r>
              <a:endParaRPr lang="en-US" dirty="0">
                <a:solidFill>
                  <a:srgbClr val="000000"/>
                </a:solidFill>
              </a:endParaRPr>
            </a:p>
            <a:p>
              <a:pPr marL="355600" indent="-273050"/>
              <a:r>
                <a:rPr lang="en-US" dirty="0">
                  <a:solidFill>
                    <a:srgbClr val="000000"/>
                  </a:solidFill>
                </a:rPr>
                <a:t>3	</a:t>
              </a:r>
              <a:r>
                <a:rPr lang="en-US" b="1" dirty="0" err="1">
                  <a:solidFill>
                    <a:srgbClr val="000000"/>
                  </a:solidFill>
                </a:rPr>
                <a:t>SubUnits</a:t>
              </a:r>
              <a:r>
                <a:rPr lang="en-US" dirty="0">
                  <a:solidFill>
                    <a:srgbClr val="000000"/>
                  </a:solidFill>
                </a:rPr>
                <a:t> in </a:t>
              </a:r>
              <a:r>
                <a:rPr lang="en-US" b="1" dirty="0">
                  <a:solidFill>
                    <a:srgbClr val="000000"/>
                  </a:solidFill>
                </a:rPr>
                <a:t>B</a:t>
              </a:r>
              <a:r>
                <a:rPr lang="en-US" dirty="0">
                  <a:solidFill>
                    <a:srgbClr val="000000"/>
                  </a:solidFill>
                </a:rPr>
                <a:t>, </a:t>
              </a:r>
              <a:r>
                <a:rPr lang="en-US" b="1" dirty="0">
                  <a:solidFill>
                    <a:srgbClr val="000000"/>
                  </a:solidFill>
                </a:rPr>
                <a:t>M</a:t>
              </a:r>
              <a:endParaRPr lang="en-AU" dirty="0">
                <a:solidFill>
                  <a:srgbClr val="000000"/>
                </a:solidFill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882" y="1792"/>
              <a:ext cx="1113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36 plots</a:t>
              </a:r>
              <a:endParaRPr lang="en-AU" sz="16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702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-27384"/>
            <a:ext cx="11520000" cy="720000"/>
          </a:xfrm>
        </p:spPr>
        <p:txBody>
          <a:bodyPr/>
          <a:lstStyle/>
          <a:p>
            <a:r>
              <a:rPr lang="en-AU" sz="3200" dirty="0"/>
              <a:t>Using </a:t>
            </a:r>
            <a:r>
              <a:rPr lang="en-A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designAnatomy</a:t>
            </a:r>
            <a:r>
              <a:rPr lang="en-AU" sz="3200" dirty="0">
                <a:latin typeface="+mn-lt"/>
                <a:cs typeface="Courier New" panose="02070309020205020404" pitchFamily="49" charset="0"/>
              </a:rPr>
              <a:t> to summarize the confounding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692696"/>
            <a:ext cx="11520000" cy="1245434"/>
          </a:xfrm>
        </p:spPr>
        <p:txBody>
          <a:bodyPr/>
          <a:lstStyle/>
          <a:p>
            <a:pPr marL="0" indent="0" latinLnBrk="1"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split.canon &lt;- designAnatomy(formulae = list(</a:t>
            </a:r>
            <a:r>
              <a:rPr lang="en-AU" sz="18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plott</a:t>
            </a: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~ Blocks/</a:t>
            </a:r>
            <a:r>
              <a:rPr lang="en-AU" sz="18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MainUnits</a:t>
            </a: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AU" sz="18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SubUnits</a:t>
            </a: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   </a:t>
            </a:r>
            <a:r>
              <a:rPr lang="en-AU" sz="18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= ~ Cultivations*Varieties), 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data = split.lay)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summary(split.canon, which.criteria="none")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45</a:t>
            </a:fld>
            <a:endParaRPr lang="en-A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51384" y="3113984"/>
            <a:ext cx="1152000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1">
              <a:spcBef>
                <a:spcPts val="0"/>
              </a:spcBef>
              <a:buNone/>
            </a:pPr>
            <a:r>
              <a:rPr lang="en-GB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Summary table of the decomposition for plot &amp; </a:t>
            </a:r>
            <a:r>
              <a:rPr lang="en-GB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endParaRPr lang="en-GB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spcBef>
                <a:spcPts val="0"/>
              </a:spcBef>
              <a:buNone/>
            </a:pPr>
            <a:endParaRPr lang="en-GB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spcBef>
                <a:spcPts val="0"/>
              </a:spcBef>
              <a:buNone/>
            </a:pPr>
            <a:r>
              <a:rPr lang="en-GB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Source.plot</a:t>
            </a:r>
            <a:r>
              <a:rPr lang="en-GB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df1 </a:t>
            </a:r>
            <a:r>
              <a:rPr lang="en-GB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Source.trt</a:t>
            </a:r>
            <a:r>
              <a:rPr lang="en-GB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df2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GB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Blocks                       3                           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GB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MainUnits</a:t>
            </a:r>
            <a:r>
              <a:rPr lang="en-GB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[Blocks]           12 Cultivations             3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GB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Residual                 9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GB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SubUnits</a:t>
            </a:r>
            <a:r>
              <a:rPr lang="en-GB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Blocks:MainUnits</a:t>
            </a:r>
            <a:r>
              <a:rPr lang="en-GB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  32 Varieties                2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GB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  <a:r>
              <a:rPr lang="en-GB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Cultivations#Varieties</a:t>
            </a:r>
            <a:r>
              <a:rPr lang="en-GB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6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GB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Residual                24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066721" y="1467114"/>
            <a:ext cx="511399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2400" dirty="0">
                <a:solidFill>
                  <a:srgbClr val="7030A0"/>
                </a:solidFill>
              </a:rPr>
              <a:t>Two formulae, with nesting and crossing corresponding to the factor allocation, and a </a:t>
            </a:r>
            <a:r>
              <a:rPr lang="en-AU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AU" sz="24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708994" y="4360330"/>
            <a:ext cx="8905800" cy="3081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9078686" y="2705851"/>
            <a:ext cx="2992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Cultivations</a:t>
            </a:r>
            <a:r>
              <a:rPr lang="en-AU" sz="2000" dirty="0">
                <a:solidFill>
                  <a:srgbClr val="7030A0"/>
                </a:solidFill>
              </a:rPr>
              <a:t> is confounded with </a:t>
            </a:r>
            <a:r>
              <a:rPr lang="en-AU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MainUnits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[Blocks]</a:t>
            </a:r>
            <a:r>
              <a:rPr lang="en-AU" sz="2000" dirty="0">
                <a:solidFill>
                  <a:srgbClr val="7030A0"/>
                </a:solidFill>
              </a:rPr>
              <a:t>.</a:t>
            </a:r>
          </a:p>
        </p:txBody>
      </p:sp>
      <p:cxnSp>
        <p:nvCxnSpPr>
          <p:cNvPr id="10" name="Straight Arrow Connector 9"/>
          <p:cNvCxnSpPr>
            <a:cxnSpLocks/>
            <a:stCxn id="9" idx="1"/>
          </p:cNvCxnSpPr>
          <p:nvPr/>
        </p:nvCxnSpPr>
        <p:spPr>
          <a:xfrm flipH="1">
            <a:off x="7472401" y="3213683"/>
            <a:ext cx="1606285" cy="1039432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8993" y="4982814"/>
            <a:ext cx="8905800" cy="6526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6655936" y="5914789"/>
            <a:ext cx="5644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Varieties</a:t>
            </a:r>
            <a:r>
              <a:rPr lang="en-AU" sz="2000" dirty="0">
                <a:solidFill>
                  <a:srgbClr val="7030A0"/>
                </a:solidFill>
              </a:rPr>
              <a:t> and </a:t>
            </a:r>
            <a:r>
              <a:rPr lang="en-AU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Cultivations#Varieties</a:t>
            </a:r>
            <a:r>
              <a:rPr lang="en-AU" sz="2000" dirty="0">
                <a:solidFill>
                  <a:srgbClr val="7030A0"/>
                </a:solidFill>
              </a:rPr>
              <a:t> is confounded with </a:t>
            </a:r>
            <a:r>
              <a:rPr lang="en-AU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SubUnits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AU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Blocks:MainUnits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AU" sz="20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643" y="2141227"/>
            <a:ext cx="3458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7030A0"/>
                </a:solidFill>
              </a:rPr>
              <a:t>Primary division is according to plots sources.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8553" y="2849113"/>
            <a:ext cx="200440" cy="1055031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8967130" y="5466523"/>
            <a:ext cx="1272208" cy="448266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98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6" grpId="0" animBg="1"/>
      <p:bldP spid="17" grpId="0"/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-27384"/>
            <a:ext cx="11520000" cy="720000"/>
          </a:xfrm>
        </p:spPr>
        <p:txBody>
          <a:bodyPr/>
          <a:lstStyle/>
          <a:p>
            <a:r>
              <a:rPr lang="en-AU" sz="3200" dirty="0"/>
              <a:t>Homogeneous allocation model</a:t>
            </a:r>
            <a:endParaRPr lang="en-AU" sz="32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4221041"/>
            <a:ext cx="11520000" cy="2050550"/>
          </a:xfrm>
        </p:spPr>
        <p:txBody>
          <a:bodyPr/>
          <a:lstStyle/>
          <a:p>
            <a:pPr latinLnBrk="1">
              <a:spcBef>
                <a:spcPts val="0"/>
              </a:spcBef>
              <a:buSzPct val="80000"/>
            </a:pPr>
            <a:r>
              <a:rPr lang="en-US" dirty="0"/>
              <a:t>Probably the same as the initial allocation model, but with Blocks </a:t>
            </a:r>
            <a:br>
              <a:rPr lang="en-US" dirty="0"/>
            </a:br>
            <a:r>
              <a:rPr lang="en-US" dirty="0"/>
              <a:t>assumed fixed:</a:t>
            </a:r>
          </a:p>
          <a:p>
            <a:pPr lvl="1" latinLnBrk="1"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Blocks + Cultivations + Varieties +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Cultivations:Varieties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| </a:t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Blocks:MainUnits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+ </a:t>
            </a:r>
            <a:r>
              <a:rPr lang="en-US" u="sng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Blocks:MainUnits:SubUnits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46</a:t>
            </a:fld>
            <a:endParaRPr lang="en-A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51384" y="897587"/>
            <a:ext cx="1152000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1">
              <a:spcBef>
                <a:spcPts val="0"/>
              </a:spcBef>
              <a:buNone/>
            </a:pPr>
            <a:r>
              <a:rPr lang="en-GB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Summary table of the decomposition for plot &amp; </a:t>
            </a:r>
            <a:r>
              <a:rPr lang="en-GB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endParaRPr lang="en-GB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spcBef>
                <a:spcPts val="0"/>
              </a:spcBef>
              <a:buNone/>
            </a:pPr>
            <a:endParaRPr lang="en-GB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spcBef>
                <a:spcPts val="0"/>
              </a:spcBef>
              <a:buNone/>
            </a:pPr>
            <a:r>
              <a:rPr lang="en-GB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Source.plot</a:t>
            </a:r>
            <a:r>
              <a:rPr lang="en-GB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df1 </a:t>
            </a:r>
            <a:r>
              <a:rPr lang="en-GB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Source.trt</a:t>
            </a:r>
            <a:r>
              <a:rPr lang="en-GB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df2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GB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Blocks                       3                           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GB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MainUnits</a:t>
            </a:r>
            <a:r>
              <a:rPr lang="en-GB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[Blocks]           12 Cultivations             3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GB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Residual                 9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GB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SubUnits</a:t>
            </a:r>
            <a:r>
              <a:rPr lang="en-GB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Blocks:MainUnits</a:t>
            </a:r>
            <a:r>
              <a:rPr lang="en-GB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  32 Varieties                2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GB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  <a:r>
              <a:rPr lang="en-GB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Cultivations#Varieties</a:t>
            </a:r>
            <a:r>
              <a:rPr lang="en-GB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6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GB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Residual                24</a:t>
            </a:r>
          </a:p>
        </p:txBody>
      </p:sp>
    </p:spTree>
    <p:extLst>
      <p:ext uri="{BB962C8B-B14F-4D97-AF65-F5344CB8AC3E}">
        <p14:creationId xmlns:p14="http://schemas.microsoft.com/office/powerpoint/2010/main" val="35366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150302"/>
            <a:ext cx="11520000" cy="720000"/>
          </a:xfrm>
        </p:spPr>
        <p:txBody>
          <a:bodyPr/>
          <a:lstStyle/>
          <a:p>
            <a:pPr marL="534988" indent="-534988"/>
            <a:r>
              <a:rPr lang="en-AU" dirty="0">
                <a:solidFill>
                  <a:srgbClr val="008080"/>
                </a:solidFill>
              </a:rPr>
              <a:t>4.	Summary of constructing orthogonal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854264"/>
            <a:ext cx="11616000" cy="6003736"/>
          </a:xfrm>
        </p:spPr>
        <p:txBody>
          <a:bodyPr/>
          <a:lstStyle/>
          <a:p>
            <a:r>
              <a:rPr lang="en-AU" sz="2400" dirty="0">
                <a:cs typeface="Courier New" panose="02070309020205020404" pitchFamily="49" charset="0"/>
              </a:rPr>
              <a:t>Straightforward, once the design to use has been chosen.</a:t>
            </a:r>
          </a:p>
          <a:p>
            <a:pPr lvl="1"/>
            <a:r>
              <a:rPr lang="en-AU" sz="2000" dirty="0">
                <a:cs typeface="Courier New" panose="02070309020205020404" pitchFamily="49" charset="0"/>
              </a:rPr>
              <a:t>Form a systematic version of the design.</a:t>
            </a:r>
          </a:p>
          <a:p>
            <a:pPr lvl="1"/>
            <a:r>
              <a:rPr lang="en-AU" sz="2000" dirty="0">
                <a:cs typeface="Courier New" panose="02070309020205020404" pitchFamily="49" charset="0"/>
              </a:rPr>
              <a:t>Randomize the systematic design, using some randomizing function(s).</a:t>
            </a:r>
          </a:p>
          <a:p>
            <a:pPr lvl="1"/>
            <a:r>
              <a:rPr lang="en-AU" sz="2000" dirty="0">
                <a:cs typeface="Courier New" panose="02070309020205020404" pitchFamily="49" charset="0"/>
              </a:rPr>
              <a:t>Check the design.</a:t>
            </a:r>
          </a:p>
          <a:p>
            <a:r>
              <a:rPr lang="en-AU" sz="2400" dirty="0"/>
              <a:t>This can all be done with </a:t>
            </a:r>
            <a:r>
              <a:rPr lang="en-A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</a:t>
            </a:r>
            <a:r>
              <a:rPr lang="en-AU" sz="2400" dirty="0"/>
              <a:t> functions:</a:t>
            </a:r>
          </a:p>
          <a:p>
            <a:pPr lvl="1"/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designRandomize</a:t>
            </a:r>
            <a:r>
              <a:rPr lang="en-AU" sz="2000" dirty="0"/>
              <a:t> is a general randomizing function when 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recipient</a:t>
            </a:r>
            <a:r>
              <a:rPr lang="en-AU" sz="2000" dirty="0"/>
              <a:t> factors form a poset block structure.</a:t>
            </a:r>
          </a:p>
          <a:p>
            <a:pPr lvl="2">
              <a:spcBef>
                <a:spcPts val="0"/>
              </a:spcBef>
            </a:pPr>
            <a:r>
              <a:rPr lang="en-AU" sz="1600" dirty="0"/>
              <a:t>the levels of all factor combinations, given the nesting relationships, must be equally replicated. </a:t>
            </a:r>
          </a:p>
          <a:p>
            <a:pPr lvl="2">
              <a:spcBef>
                <a:spcPts val="0"/>
              </a:spcBef>
            </a:pPr>
            <a:r>
              <a:rPr lang="en-AU" sz="1600" dirty="0"/>
              <a:t>e.g. the number of observations (i) per block and (ii) for each Blocks:Plots combination in an RCBD must be equal for (i) all blocks and (ii) for all Blocks:Plots combinations.</a:t>
            </a:r>
          </a:p>
          <a:p>
            <a:pPr lvl="1"/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designAnatomy</a:t>
            </a:r>
            <a:r>
              <a:rPr lang="en-AU" sz="2000" dirty="0"/>
              <a:t> can be used to check the properties of any design, irrespective of the nonorthogonality and the number of tiers.</a:t>
            </a:r>
          </a:p>
          <a:p>
            <a:pPr lvl="2">
              <a:spcBef>
                <a:spcPts val="0"/>
              </a:spcBef>
            </a:pPr>
            <a:r>
              <a:rPr lang="en-AU" sz="1600" dirty="0"/>
              <a:t>Mistakes will result in nonorthogonality.</a:t>
            </a:r>
          </a:p>
          <a:p>
            <a:pPr lvl="2">
              <a:spcBef>
                <a:spcPts val="0"/>
              </a:spcBef>
            </a:pPr>
            <a:r>
              <a:rPr lang="en-AU" sz="1600" dirty="0"/>
              <a:t>Slow when the number of observations is large (several hundreds).</a:t>
            </a:r>
          </a:p>
          <a:p>
            <a:r>
              <a:rPr lang="en-AU" sz="2400" dirty="0">
                <a:cs typeface="Courier New" panose="02070309020205020404" pitchFamily="49" charset="0"/>
              </a:rPr>
              <a:t>For this, it is necessary to:</a:t>
            </a:r>
          </a:p>
          <a:p>
            <a:pPr lvl="1"/>
            <a:r>
              <a:rPr lang="en-AU" sz="2000" dirty="0">
                <a:cs typeface="Courier New" panose="02070309020205020404" pitchFamily="49" charset="0"/>
              </a:rPr>
              <a:t>Divide factors based on allocation of factors (as well as fixed/random).</a:t>
            </a:r>
          </a:p>
          <a:p>
            <a:pPr lvl="1"/>
            <a:r>
              <a:rPr lang="en-AU" sz="2000" dirty="0">
                <a:cs typeface="Courier New" panose="02070309020205020404" pitchFamily="49" charset="0"/>
              </a:rPr>
              <a:t>Identify the crossing and nesting, which depends not only on the innate relationships, but also the model needed to describe the anticipated variation.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47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812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08669"/>
            <a:ext cx="11520000" cy="895853"/>
          </a:xfrm>
        </p:spPr>
        <p:txBody>
          <a:bodyPr/>
          <a:lstStyle/>
          <a:p>
            <a:pPr marL="541338" indent="-541338"/>
            <a:r>
              <a:rPr lang="en-AU" dirty="0"/>
              <a:t>5.	Software </a:t>
            </a:r>
            <a:br>
              <a:rPr lang="en-AU" dirty="0"/>
            </a:br>
            <a:r>
              <a:rPr lang="en-AU" sz="2400" dirty="0">
                <a:solidFill>
                  <a:schemeClr val="tx1"/>
                </a:solidFill>
              </a:rPr>
              <a:t>(Software and materials at </a:t>
            </a:r>
            <a:r>
              <a:rPr lang="en-AU" sz="2400" u="sng" dirty="0">
                <a:hlinkClick r:id="rId2"/>
              </a:rPr>
              <a:t>http://chris.brien.name/wshop2023/</a:t>
            </a:r>
            <a:r>
              <a:rPr lang="en-AU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AU" dirty="0"/>
              <a:t> (4.2.x preferable)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Rstudio</a:t>
            </a:r>
            <a:r>
              <a:rPr lang="en-AU" dirty="0"/>
              <a:t> (optional)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/>
              <a:t>Packages:</a:t>
            </a:r>
          </a:p>
          <a:p>
            <a:pPr lvl="1"/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</a:t>
            </a:r>
            <a:r>
              <a:rPr lang="en-AU" dirty="0"/>
              <a:t> (</a:t>
            </a:r>
            <a:r>
              <a:rPr lang="en-GB" dirty="0"/>
              <a:t>Version 3.2.15 or later from CRAN or </a:t>
            </a:r>
            <a:r>
              <a:rPr lang="en-GB" dirty="0">
                <a:hlinkClick r:id="rId3"/>
              </a:rPr>
              <a:t>http://chris.brien.name/rpackages</a:t>
            </a:r>
            <a:r>
              <a:rPr lang="en-AU" dirty="0"/>
              <a:t>) </a:t>
            </a:r>
          </a:p>
          <a:p>
            <a:pPr lvl="1"/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dirty="0"/>
              <a:t> (Version 2.1.4 from Dropbox/Box) </a:t>
            </a:r>
          </a:p>
          <a:p>
            <a:endParaRPr lang="en-AU" dirty="0"/>
          </a:p>
          <a:p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</a:t>
            </a:r>
            <a:r>
              <a:rPr lang="en-AU" dirty="0"/>
              <a:t>: functions useful in the </a:t>
            </a:r>
            <a:r>
              <a:rPr lang="en-AU" b="1" dirty="0"/>
              <a:t>d</a:t>
            </a:r>
            <a:r>
              <a:rPr lang="en-AU" dirty="0"/>
              <a:t>esign and </a:t>
            </a:r>
            <a:r>
              <a:rPr lang="en-AU" b="1" dirty="0"/>
              <a:t>a</a:t>
            </a:r>
            <a:r>
              <a:rPr lang="en-AU" dirty="0"/>
              <a:t>nova of </a:t>
            </a:r>
            <a:r>
              <a:rPr lang="en-AU" b="1" dirty="0"/>
              <a:t>e</a:t>
            </a:r>
            <a:r>
              <a:rPr lang="en-AU" dirty="0"/>
              <a:t>xperiments (&gt;90 functions).</a:t>
            </a:r>
          </a:p>
          <a:p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dirty="0"/>
              <a:t>: </a:t>
            </a:r>
            <a:r>
              <a:rPr lang="en-GB" dirty="0"/>
              <a:t>generates </a:t>
            </a:r>
            <a:r>
              <a:rPr lang="en-GB" b="1" dirty="0"/>
              <a:t>o</a:t>
            </a:r>
            <a:r>
              <a:rPr lang="en-GB" dirty="0"/>
              <a:t>ptimal experimental </a:t>
            </a:r>
            <a:r>
              <a:rPr lang="en-GB" b="1" dirty="0"/>
              <a:t>d</a:t>
            </a:r>
            <a:r>
              <a:rPr lang="en-GB" dirty="0"/>
              <a:t>esigns for comparative experiments from </a:t>
            </a:r>
            <a:r>
              <a:rPr lang="en-GB" b="1" dirty="0"/>
              <a:t>W</a:t>
            </a:r>
            <a:r>
              <a:rPr lang="en-GB" dirty="0"/>
              <a:t>ollongong under a general linear mixed model (&gt;30 functions).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48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931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46551"/>
            <a:ext cx="11520000" cy="739677"/>
          </a:xfrm>
        </p:spPr>
        <p:txBody>
          <a:bodyPr/>
          <a:lstStyle/>
          <a:p>
            <a:r>
              <a:rPr lang="en-AU" dirty="0" err="1"/>
              <a:t>dae</a:t>
            </a:r>
            <a:r>
              <a:rPr lang="en-AU" dirty="0"/>
              <a:t>: Functions to be used in this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712864"/>
            <a:ext cx="11508072" cy="6123860"/>
          </a:xfrm>
        </p:spPr>
        <p:txBody>
          <a:bodyPr/>
          <a:lstStyle/>
          <a:p>
            <a:pPr marL="571500" indent="-571500">
              <a:buSzPct val="100000"/>
              <a:buFont typeface="+mj-lt"/>
              <a:buAutoNum type="romanLcPeriod" startAt="2"/>
            </a:pPr>
            <a:r>
              <a:rPr lang="en-AU" dirty="0"/>
              <a:t>Factor manipulation functions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fac.gen</a:t>
            </a:r>
            <a:r>
              <a:rPr lang="en-AU" sz="1800" dirty="0"/>
              <a:t>: Generate all combinations of several factors.</a:t>
            </a:r>
          </a:p>
          <a:p>
            <a:pPr lvl="1"/>
            <a:r>
              <a:rPr lang="en-A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fac.recast</a:t>
            </a:r>
            <a:r>
              <a:rPr lang="en-AU" sz="1800" dirty="0"/>
              <a:t>: </a:t>
            </a:r>
            <a:r>
              <a:rPr lang="en-US" sz="1800" dirty="0"/>
              <a:t>Recasts a factor by modifying the values in the factor vector and/or the levels attribute, possibly combining some levels into a single level.</a:t>
            </a:r>
            <a:endParaRPr lang="en-AU" sz="1800" dirty="0"/>
          </a:p>
          <a:p>
            <a:pPr lvl="1"/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fac.combine</a:t>
            </a:r>
            <a:r>
              <a:rPr lang="en-AU" sz="1800" dirty="0"/>
              <a:t>: Combines several factors into one.</a:t>
            </a:r>
          </a:p>
          <a:p>
            <a:pPr marL="571500" indent="-571500">
              <a:buSzPct val="100000"/>
              <a:buFont typeface="+mj-lt"/>
              <a:buAutoNum type="romanLcPeriod" startAt="2"/>
            </a:pPr>
            <a:r>
              <a:rPr lang="en-AU" dirty="0"/>
              <a:t>Design functions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designLatinSqrSys: </a:t>
            </a:r>
            <a:r>
              <a:rPr lang="en-GB" sz="1800" dirty="0">
                <a:cs typeface="Courier New" panose="02070309020205020404" pitchFamily="49" charset="0"/>
              </a:rPr>
              <a:t>Generate a systematic plan for a Latin square design.</a:t>
            </a:r>
          </a:p>
          <a:p>
            <a:pPr lvl="1"/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designRandomize:</a:t>
            </a:r>
            <a:r>
              <a:rPr lang="en-GB" sz="1800" dirty="0"/>
              <a:t> Takes a systematic design and randomizes it according to the nesting (and crossing) relationships between the recipient (unit) factors for the randomization.</a:t>
            </a:r>
          </a:p>
          <a:p>
            <a:pPr lvl="1"/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designGGPlot:</a:t>
            </a:r>
            <a:r>
              <a:rPr lang="en-GB" sz="1800" dirty="0"/>
              <a:t> A graphical representation of an experimental design based on labels stored in a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GB" sz="1800" dirty="0"/>
              <a:t> using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  <a:r>
              <a:rPr lang="en-GB" sz="1800" dirty="0"/>
              <a:t>.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designAnatomy:</a:t>
            </a:r>
            <a:r>
              <a:rPr lang="en-GB" sz="1800" dirty="0"/>
              <a:t> Given the layout for a design, produces a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pcanon</a:t>
            </a:r>
            <a:r>
              <a:rPr lang="en-GB" sz="1800" dirty="0"/>
              <a:t> object containing its anatomy that shows the confounding and aliasing inherent in the design; obtained via the canonical analysis of the designs projectors.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summary.pcanon:</a:t>
            </a:r>
            <a:r>
              <a:rPr lang="en-GB" sz="1800" dirty="0"/>
              <a:t> Summarizes the anatomy of a design, being the decomposition of the sample space based on its canonical analysis, as produced by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designAnatomy</a:t>
            </a:r>
            <a:r>
              <a:rPr lang="en-GB" sz="1800" dirty="0"/>
              <a:t>. The table produced includes the degrees of freedom and summary statistics of the canonical efficiency factors.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efficiencies.pcanon:</a:t>
            </a:r>
            <a:r>
              <a:rPr lang="en-GB" sz="1800" dirty="0"/>
              <a:t> Extracts the canonical efficiency factors from a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pcanon.object</a:t>
            </a:r>
            <a:r>
              <a:rPr lang="en-GB" sz="1800" dirty="0"/>
              <a:t> produced by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designAnatomy</a:t>
            </a:r>
            <a:r>
              <a:rPr lang="en-GB" sz="1800" dirty="0"/>
              <a:t>.</a:t>
            </a:r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49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934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59585"/>
            <a:ext cx="11520000" cy="720000"/>
          </a:xfrm>
        </p:spPr>
        <p:txBody>
          <a:bodyPr/>
          <a:lstStyle/>
          <a:p>
            <a:r>
              <a:rPr lang="en-AU" dirty="0">
                <a:solidFill>
                  <a:srgbClr val="008080"/>
                </a:solidFill>
              </a:rPr>
              <a:t>Design optimality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267485"/>
            <a:ext cx="11520000" cy="5511002"/>
          </a:xfrm>
        </p:spPr>
        <p:txBody>
          <a:bodyPr/>
          <a:lstStyle/>
          <a:p>
            <a:r>
              <a:rPr lang="en-AU" sz="2400" dirty="0"/>
              <a:t>For comparative experiments, A-optimality is the favoured optimality criterion.</a:t>
            </a:r>
          </a:p>
          <a:p>
            <a:pPr lvl="1"/>
            <a:r>
              <a:rPr lang="en-AU" sz="2000" dirty="0"/>
              <a:t>The definition of A-optimality is that it minimizes the total variance of the predictions or Prediction Error Variance (PEV) (Kiefer, 1959)</a:t>
            </a:r>
          </a:p>
          <a:p>
            <a:pPr lvl="1"/>
            <a:r>
              <a:rPr lang="en-AU" sz="2000" dirty="0"/>
              <a:t>The PEV is the same as the average variance of pairwise differences (AVPD):</a:t>
            </a:r>
          </a:p>
          <a:p>
            <a:pPr lvl="2">
              <a:spcBef>
                <a:spcPts val="0"/>
              </a:spcBef>
            </a:pPr>
            <a:r>
              <a:rPr lang="en-AU" sz="1800" dirty="0"/>
              <a:t>when terms to be optimized (Treatments) are fixed;</a:t>
            </a:r>
          </a:p>
          <a:p>
            <a:r>
              <a:rPr lang="en-AU" sz="2400" dirty="0"/>
              <a:t>Often fixed-model A-optimal designs are sought for comparative experiments:</a:t>
            </a:r>
          </a:p>
          <a:p>
            <a:pPr lvl="1"/>
            <a:r>
              <a:rPr lang="en-AU" sz="2000" dirty="0"/>
              <a:t>All model terms are assume fixed, except the residuals.</a:t>
            </a:r>
          </a:p>
          <a:p>
            <a:pPr lvl="2"/>
            <a:r>
              <a:rPr lang="en-AU" sz="1800" dirty="0"/>
              <a:t>Not just the treatments but blocks, row, columns and the like are fixed.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016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odw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GB" dirty="0"/>
              <a:t>: generates optimal designs for comparative experiments under a general linear mixed model:</a:t>
            </a:r>
          </a:p>
          <a:p>
            <a:pPr lvl="1"/>
            <a:r>
              <a:rPr lang="en-GB" sz="2000" dirty="0"/>
              <a:t>based on an </a:t>
            </a:r>
            <a:r>
              <a:rPr lang="en-GB" sz="2000" i="1" dirty="0"/>
              <a:t>anticipated</a:t>
            </a:r>
            <a:r>
              <a:rPr lang="en-GB" sz="2000" dirty="0"/>
              <a:t> mixed model and values for its variance parameters; </a:t>
            </a:r>
          </a:p>
          <a:p>
            <a:pPr lvl="1"/>
            <a:r>
              <a:rPr lang="en-GB" sz="2000" dirty="0"/>
              <a:t>obtains a design that minimizes the average variance of pairwise differences (AVPD).</a:t>
            </a:r>
          </a:p>
          <a:p>
            <a:r>
              <a:rPr lang="en-GB" dirty="0"/>
              <a:t>Functions that will be used:</a:t>
            </a:r>
          </a:p>
          <a:p>
            <a:pPr lvl="1"/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sz="2000" dirty="0"/>
              <a:t>: </a:t>
            </a:r>
            <a:r>
              <a:rPr lang="en-GB" sz="2000" dirty="0"/>
              <a:t>Generates optimal designs for comparative experiments under a general linear mixed model</a:t>
            </a:r>
            <a:r>
              <a:rPr lang="en-AU" sz="2000" dirty="0"/>
              <a:t>.</a:t>
            </a:r>
          </a:p>
          <a:p>
            <a:pPr lvl="1"/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odw.options</a:t>
            </a:r>
            <a:r>
              <a:rPr lang="en-AU" sz="2000" dirty="0"/>
              <a:t>: </a:t>
            </a:r>
            <a:r>
              <a:rPr lang="en-GB" sz="2000" dirty="0"/>
              <a:t>Sets or displays various options that affect the behaviour of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50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021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1338" indent="-541338"/>
            <a:r>
              <a:rPr lang="en-AU" dirty="0"/>
              <a:t>Practical session for </a:t>
            </a:r>
            <a:r>
              <a:rPr lang="en-AU" i="1" dirty="0"/>
              <a:t>Orthogonal experimental design in </a:t>
            </a:r>
            <a:r>
              <a:rPr lang="en-AU" i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AU" dirty="0"/>
              <a:t>Using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</a:t>
            </a:r>
            <a:r>
              <a:rPr lang="en-AU" dirty="0"/>
              <a:t> to obtain randomized layouts for orthogonal designs.</a:t>
            </a:r>
          </a:p>
          <a:p>
            <a:pPr marL="914400" lvl="1" indent="-514350">
              <a:buSzPct val="100000"/>
              <a:buFont typeface="+mj-lt"/>
              <a:buAutoNum type="romanLcPeriod"/>
            </a:pPr>
            <a:r>
              <a:rPr lang="en-AU" dirty="0"/>
              <a:t>RCBD and </a:t>
            </a:r>
            <a:r>
              <a:rPr lang="en-AU" dirty="0" err="1"/>
              <a:t>LSqD</a:t>
            </a:r>
            <a:endParaRPr lang="en-AU" dirty="0"/>
          </a:p>
          <a:p>
            <a:pPr marL="914400" lvl="1" indent="-514350">
              <a:buSzPct val="100000"/>
              <a:buFont typeface="+mj-lt"/>
              <a:buAutoNum type="romanLcPeriod"/>
            </a:pPr>
            <a:r>
              <a:rPr lang="en-AU" dirty="0"/>
              <a:t>Split-unit design for an Oat experiment.</a:t>
            </a:r>
          </a:p>
          <a:p>
            <a:pPr marL="914400" lvl="1" indent="-514350">
              <a:buSzPct val="100000"/>
              <a:buFont typeface="+mj-lt"/>
              <a:buAutoNum type="romanLcPeriod"/>
            </a:pPr>
            <a:r>
              <a:rPr lang="en-AU" dirty="0"/>
              <a:t>Split unit design for an pasture experiment.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AU" dirty="0"/>
              <a:t>Except for the last example, you have only to follow the script that has been given.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AU" dirty="0"/>
              <a:t>There are some questions for you to answer about each design (answers are in the solutions).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51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06296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91707"/>
            <a:ext cx="11520000" cy="720000"/>
          </a:xfrm>
        </p:spPr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275905"/>
            <a:ext cx="11520000" cy="4933508"/>
          </a:xfrm>
        </p:spPr>
        <p:txBody>
          <a:bodyPr/>
          <a:lstStyle/>
          <a:p>
            <a:r>
              <a:rPr lang="en-GB" sz="1600" dirty="0"/>
              <a:t>Brien, C. J. (2017). Multiphase experiments in practice: A look back. </a:t>
            </a:r>
            <a:r>
              <a:rPr lang="en-GB" sz="1600" i="1" dirty="0"/>
              <a:t>Australian &amp; New Zealand Journal of Statistics, </a:t>
            </a:r>
            <a:r>
              <a:rPr lang="en-GB" sz="1600" b="1" dirty="0"/>
              <a:t>59</a:t>
            </a:r>
            <a:r>
              <a:rPr lang="en-GB" sz="1600" dirty="0"/>
              <a:t>, 327-352.</a:t>
            </a:r>
          </a:p>
          <a:p>
            <a:r>
              <a:rPr lang="en-GB" sz="1600" dirty="0"/>
              <a:t>Brien, C. J. (2023). </a:t>
            </a:r>
            <a:r>
              <a:rPr lang="en-GB" sz="1600" i="1" dirty="0"/>
              <a:t>dae: functions useful in the design and ANOVA of experiments</a:t>
            </a:r>
            <a:r>
              <a:rPr lang="en-GB" sz="1600" dirty="0"/>
              <a:t>. R package version 3.2-14</a:t>
            </a:r>
            <a:r>
              <a:rPr lang="en-GB" sz="1600" i="1" dirty="0"/>
              <a:t>.</a:t>
            </a:r>
            <a:r>
              <a:rPr lang="en-GB" sz="1600" dirty="0"/>
              <a:t> URL  </a:t>
            </a:r>
            <a:r>
              <a:rPr lang="en-GB" sz="1600" dirty="0">
                <a:hlinkClick r:id="rId2"/>
              </a:rPr>
              <a:t>http://cran.at.r-project.org/package=dae</a:t>
            </a:r>
            <a:r>
              <a:rPr lang="en-GB" sz="1600" dirty="0"/>
              <a:t>.</a:t>
            </a:r>
          </a:p>
          <a:p>
            <a:r>
              <a:rPr lang="en-GB" sz="1600" dirty="0"/>
              <a:t>Brien, C. J., &amp; Demétrio, C. G. B. (2009). Formulating Mixed Models for Experiments, Including Longitudinal Experiments. </a:t>
            </a:r>
            <a:r>
              <a:rPr lang="en-GB" sz="1600" i="1" dirty="0"/>
              <a:t>Journal of Agricultural, Biological, and Environmental Statistics, </a:t>
            </a:r>
            <a:r>
              <a:rPr lang="en-GB" sz="1600" b="1" dirty="0"/>
              <a:t>14</a:t>
            </a:r>
            <a:r>
              <a:rPr lang="en-GB" sz="1600" dirty="0"/>
              <a:t>, 253-280.</a:t>
            </a:r>
          </a:p>
          <a:p>
            <a:r>
              <a:rPr lang="en-US" sz="1600" dirty="0"/>
              <a:t>Brien, C. J., Sermarini, R. A., &amp; Demetrio, C. G. B. (2023). Exposing the confounding in experimental designs to understand and evaluate them, and formulating linear mixed models for analyzing the data from a designed experiment. </a:t>
            </a:r>
            <a:r>
              <a:rPr lang="en-US" sz="1600" i="1" dirty="0"/>
              <a:t>Biometrical Journal, </a:t>
            </a:r>
            <a:r>
              <a:rPr lang="en-AU" sz="1600" dirty="0">
                <a:latin typeface="Segoe UI" panose="020B0502040204020203" pitchFamily="34" charset="0"/>
                <a:hlinkClick r:id="rId3"/>
              </a:rPr>
              <a:t>https://doi.org/10.1002/bimj.202200284</a:t>
            </a:r>
            <a:r>
              <a:rPr lang="en-US" sz="1600" i="0" dirty="0"/>
              <a:t>.  </a:t>
            </a:r>
          </a:p>
          <a:p>
            <a:r>
              <a:rPr lang="en-GB" sz="1600" dirty="0"/>
              <a:t>Kiefer, J. (1959). Optimum Experimental Designs. </a:t>
            </a:r>
            <a:r>
              <a:rPr lang="en-GB" sz="1600" i="1" dirty="0"/>
              <a:t>Journal of the Royal Statistical Society, Series B (Methodological), </a:t>
            </a:r>
            <a:r>
              <a:rPr lang="en-GB" sz="1600" b="1" dirty="0"/>
              <a:t>21</a:t>
            </a:r>
            <a:r>
              <a:rPr lang="en-GB" sz="1600" dirty="0"/>
              <a:t>, 272-319.</a:t>
            </a:r>
          </a:p>
          <a:p>
            <a:r>
              <a:rPr lang="en-US" sz="1800" dirty="0"/>
              <a:t>Mead, R., &amp; Curnow, R. N. (1983). </a:t>
            </a:r>
            <a:r>
              <a:rPr lang="en-US" sz="1800" i="1" dirty="0"/>
              <a:t>Statistical Methods in Agriculture and Experimental Biology</a:t>
            </a:r>
            <a:r>
              <a:rPr lang="en-US" sz="1800" i="0" dirty="0"/>
              <a:t>. London: Chapman and Hall.</a:t>
            </a:r>
            <a:endParaRPr lang="en-GB" sz="1600" dirty="0"/>
          </a:p>
          <a:p>
            <a:r>
              <a:rPr lang="en-GB" sz="1600" dirty="0"/>
              <a:t>Wilkinson, G. N., &amp; Rogers, C. E. (1973). Symbolic description of factorial models for analysis of variance. </a:t>
            </a:r>
            <a:r>
              <a:rPr lang="en-GB" sz="1600" i="1" dirty="0"/>
              <a:t>Journal of the Royal Statistical Society, Series C (Applied Statistics), </a:t>
            </a:r>
            <a:r>
              <a:rPr lang="en-GB" sz="1600" b="1" dirty="0"/>
              <a:t>22</a:t>
            </a:r>
            <a:r>
              <a:rPr lang="en-GB" sz="1600" dirty="0"/>
              <a:t>, 392-399.</a:t>
            </a:r>
            <a:endParaRPr lang="en-AU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52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194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34988" indent="-534988"/>
            <a:r>
              <a:rPr lang="en-AU" dirty="0"/>
              <a:t>2.	Experiment on a 5 x 5 grid of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936000"/>
            <a:ext cx="11508072" cy="5805264"/>
          </a:xfrm>
        </p:spPr>
        <p:txBody>
          <a:bodyPr/>
          <a:lstStyle/>
          <a:p>
            <a:r>
              <a:rPr lang="en-AU" dirty="0"/>
              <a:t>Suppose have 25 plots arranged in a grid of 5 rows × 5 columns.</a:t>
            </a:r>
          </a:p>
          <a:p>
            <a:r>
              <a:rPr lang="en-AU" dirty="0"/>
              <a:t>We want to assign 5 lines to the 25 plots.</a:t>
            </a:r>
          </a:p>
          <a:p>
            <a:r>
              <a:rPr lang="en-AU" dirty="0"/>
              <a:t>What design to use?</a:t>
            </a:r>
          </a:p>
          <a:p>
            <a:r>
              <a:rPr lang="en-AU" dirty="0"/>
              <a:t>Using the paradigm, we ask the question: </a:t>
            </a:r>
          </a:p>
          <a:p>
            <a:pPr lvl="1"/>
            <a:r>
              <a:rPr lang="en-AU" sz="2800" dirty="0"/>
              <a:t>“what is the anticipated model?”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086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150302"/>
            <a:ext cx="11520000" cy="720000"/>
          </a:xfrm>
        </p:spPr>
        <p:txBody>
          <a:bodyPr/>
          <a:lstStyle/>
          <a:p>
            <a:pPr marL="534988" indent="-534988"/>
            <a:r>
              <a:rPr lang="en-AU" dirty="0"/>
              <a:t>Case 1: row differences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867904"/>
            <a:ext cx="11508072" cy="6038732"/>
          </a:xfrm>
        </p:spPr>
        <p:txBody>
          <a:bodyPr/>
          <a:lstStyle/>
          <a:p>
            <a:r>
              <a:rPr lang="en-AU" dirty="0"/>
              <a:t>Suppose that the researcher says that they are confident that there will be row differences, but column differences are very unlikely.</a:t>
            </a:r>
          </a:p>
          <a:p>
            <a:pPr lvl="1"/>
            <a:r>
              <a:rPr lang="en-AU" sz="2000" dirty="0"/>
              <a:t>That is, the anticipated model is </a:t>
            </a:r>
            <a:r>
              <a:rPr lang="en-A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Lines + Rows + Rows:Columns</a:t>
            </a:r>
            <a:r>
              <a:rPr lang="en-AU" sz="2000" dirty="0"/>
              <a:t> (units).</a:t>
            </a:r>
          </a:p>
          <a:p>
            <a:pPr lvl="1"/>
            <a:r>
              <a:rPr lang="en-AU" sz="2000" dirty="0"/>
              <a:t>But, to formulate a model, it is necessary to identify the fixed and random terms?</a:t>
            </a:r>
          </a:p>
          <a:p>
            <a:pPr lvl="2"/>
            <a:r>
              <a:rPr lang="en-AU" dirty="0"/>
              <a:t>Commonly, both Lines and Rows are fixed; Rows:Columns is random; i.e. a fixed-effects model is assumed.</a:t>
            </a:r>
          </a:p>
          <a:p>
            <a:pPr lvl="2"/>
            <a:r>
              <a:rPr lang="en-AU" dirty="0"/>
              <a:t>The anticipated model becomes </a:t>
            </a:r>
            <a:r>
              <a:rPr lang="en-A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Lines + Rows | </a:t>
            </a:r>
            <a:r>
              <a:rPr lang="en-AU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Rows:Columns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/>
              <a:t>(fixed terms are left of the ‘|’; the underline indicates an identity term).</a:t>
            </a:r>
          </a:p>
          <a:p>
            <a:r>
              <a:rPr lang="en-AU" dirty="0"/>
              <a:t>What is the optimal design for this model?</a:t>
            </a:r>
          </a:p>
          <a:p>
            <a:r>
              <a:rPr lang="en-AU" sz="2400" dirty="0"/>
              <a:t>It is known that a Randomized Complete Block (RCBD) is A-optimal for this model:</a:t>
            </a:r>
          </a:p>
          <a:p>
            <a:pPr lvl="1"/>
            <a:r>
              <a:rPr lang="en-AU" sz="2000" dirty="0"/>
              <a:t>It minimizes the AVPD and so that is the design that will be used.</a:t>
            </a:r>
          </a:p>
          <a:p>
            <a:pPr lvl="1"/>
            <a:r>
              <a:rPr lang="en-AU" sz="2000" dirty="0"/>
              <a:t>Of course, it is not usual to explicitly go through this process to choose a design for a situation as simple as this.</a:t>
            </a:r>
          </a:p>
          <a:p>
            <a:pPr lvl="1"/>
            <a:r>
              <a:rPr lang="en-AU" sz="2000" dirty="0"/>
              <a:t>I argue that it is instructive to realize that choosing an optimal design for a model underscores what we usually do when designing an experiment.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240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RCBD on a grid of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5998" y="1164727"/>
            <a:ext cx="7028043" cy="5643578"/>
          </a:xfrm>
        </p:spPr>
        <p:txBody>
          <a:bodyPr/>
          <a:lstStyle/>
          <a:p>
            <a:r>
              <a:rPr lang="en-AU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For an RCBD</a:t>
            </a:r>
            <a:r>
              <a:rPr lang="en-A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1"/>
            <a:r>
              <a:rPr lang="en-AU" sz="2000" dirty="0"/>
              <a:t>Allocated (treatment) factor is Lines.</a:t>
            </a:r>
          </a:p>
          <a:p>
            <a:pPr lvl="1"/>
            <a:r>
              <a:rPr lang="en-AU" sz="2000" dirty="0"/>
              <a:t>Recipient (unit) factors are Rows and Columns.</a:t>
            </a:r>
          </a:p>
          <a:p>
            <a:pPr lvl="1"/>
            <a:r>
              <a:rPr lang="en-AU" sz="2000" dirty="0"/>
              <a:t>Each line is applied once and only once in each row.</a:t>
            </a:r>
          </a:p>
          <a:p>
            <a:pPr lvl="1"/>
            <a:r>
              <a:rPr lang="en-AU" sz="2000" dirty="0"/>
              <a:t>Are Rows and Columns nested or crossed?</a:t>
            </a:r>
          </a:p>
          <a:p>
            <a:pPr lvl="2"/>
            <a:r>
              <a:rPr lang="en-AU" sz="1600" dirty="0"/>
              <a:t>Given that Columns is not in the model, Rows is nested within Columns:</a:t>
            </a:r>
          </a:p>
          <a:p>
            <a:pPr lvl="3"/>
            <a:r>
              <a:rPr lang="en-AU" sz="1600" dirty="0"/>
              <a:t>consistent differences between Columns across Rows are not anticipated;</a:t>
            </a:r>
          </a:p>
          <a:p>
            <a:pPr lvl="3"/>
            <a:r>
              <a:rPr lang="en-AU" sz="1600" dirty="0"/>
              <a:t>instead variable differences within Rows are anticipated.</a:t>
            </a:r>
          </a:p>
          <a:p>
            <a:pPr lvl="1"/>
            <a:r>
              <a:rPr lang="en-AU" sz="2000" dirty="0"/>
              <a:t>Thus, the order of the treatments is randomized within each row.</a:t>
            </a:r>
          </a:p>
          <a:p>
            <a:pPr lvl="1"/>
            <a:r>
              <a:rPr lang="en-AU" sz="2000" dirty="0"/>
              <a:t>A method of achieving this randomization is:</a:t>
            </a:r>
          </a:p>
          <a:p>
            <a:pPr lvl="2"/>
            <a:r>
              <a:rPr lang="en-AU" sz="1800" dirty="0"/>
              <a:t>take a systematic design for the allocated and recipient factors;</a:t>
            </a:r>
          </a:p>
          <a:p>
            <a:pPr lvl="2"/>
            <a:r>
              <a:rPr lang="en-AU" sz="1800" dirty="0"/>
              <a:t>permute the recipient factors.</a:t>
            </a:r>
          </a:p>
        </p:txBody>
      </p:sp>
      <p:pic>
        <p:nvPicPr>
          <p:cNvPr id="6" name="Picture 2" descr="d:\Analyses\Research\WorkshopsTalks\Workshop 2019\src\figures\RCBDr5c5sys_v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837" y="1916669"/>
            <a:ext cx="4124132" cy="412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04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11790"/>
            <a:ext cx="11616000" cy="959920"/>
          </a:xfrm>
        </p:spPr>
        <p:txBody>
          <a:bodyPr/>
          <a:lstStyle/>
          <a:p>
            <a:r>
              <a:rPr lang="en-AU" dirty="0">
                <a:solidFill>
                  <a:srgbClr val="008080"/>
                </a:solidFill>
              </a:rPr>
              <a:t>Randomization by permutation of recipient factors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694756"/>
              </p:ext>
            </p:extLst>
          </p:nvPr>
        </p:nvGraphicFramePr>
        <p:xfrm>
          <a:off x="911425" y="3315894"/>
          <a:ext cx="1099255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8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8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5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 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 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 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 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solidFill>
                            <a:schemeClr val="bg1"/>
                          </a:solidFill>
                          <a:effectLst/>
                        </a:rPr>
                        <a:t>Unit</a:t>
                      </a:r>
                      <a:endParaRPr lang="en-AU" sz="2200" dirty="0">
                        <a:solidFill>
                          <a:schemeClr val="bg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solidFill>
                            <a:schemeClr val="bg1"/>
                          </a:solidFill>
                          <a:effectLst/>
                        </a:rPr>
                        <a:t>Blocks</a:t>
                      </a:r>
                      <a:endParaRPr lang="en-AU" sz="2200" dirty="0">
                        <a:solidFill>
                          <a:schemeClr val="bg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solidFill>
                            <a:schemeClr val="bg1"/>
                          </a:solidFill>
                          <a:effectLst/>
                        </a:rPr>
                        <a:t>Units</a:t>
                      </a:r>
                      <a:endParaRPr lang="en-AU" sz="2200" dirty="0">
                        <a:solidFill>
                          <a:schemeClr val="bg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solidFill>
                            <a:schemeClr val="bg1"/>
                          </a:solidFill>
                          <a:effectLst/>
                        </a:rPr>
                        <a:t>Treatments</a:t>
                      </a:r>
                      <a:endParaRPr lang="en-AU" sz="2200" dirty="0">
                        <a:solidFill>
                          <a:schemeClr val="bg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2200" dirty="0">
                        <a:solidFill>
                          <a:schemeClr val="bg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2200" dirty="0">
                        <a:solidFill>
                          <a:schemeClr val="bg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2200" dirty="0">
                        <a:solidFill>
                          <a:schemeClr val="bg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1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1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1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1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2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1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2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2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3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2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1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1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4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2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2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2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76000" y="1000281"/>
            <a:ext cx="11520000" cy="215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kern="0" dirty="0"/>
              <a:t>Permutations for an RCBD with </a:t>
            </a:r>
            <a:r>
              <a:rPr lang="en-AU" i="1" kern="0" dirty="0"/>
              <a:t>b</a:t>
            </a:r>
            <a:r>
              <a:rPr lang="en-AU" kern="0" dirty="0"/>
              <a:t> </a:t>
            </a:r>
            <a:r>
              <a:rPr lang="en-AU" kern="0" dirty="0">
                <a:latin typeface="Symbol" pitchFamily="18" charset="2"/>
              </a:rPr>
              <a:t>=</a:t>
            </a:r>
            <a:r>
              <a:rPr lang="en-AU" kern="0" dirty="0"/>
              <a:t> 2, </a:t>
            </a:r>
            <a:r>
              <a:rPr lang="en-AU" i="1" kern="0" dirty="0"/>
              <a:t>k</a:t>
            </a:r>
            <a:r>
              <a:rPr lang="en-AU" kern="0" dirty="0"/>
              <a:t> </a:t>
            </a:r>
            <a:r>
              <a:rPr lang="en-AU" kern="0" dirty="0">
                <a:latin typeface="Symbol" pitchFamily="18" charset="2"/>
              </a:rPr>
              <a:t>=</a:t>
            </a:r>
            <a:r>
              <a:rPr lang="en-AU" kern="0" dirty="0"/>
              <a:t> </a:t>
            </a:r>
            <a:r>
              <a:rPr lang="en-AU" i="1" kern="0" dirty="0"/>
              <a:t>v</a:t>
            </a:r>
            <a:r>
              <a:rPr lang="en-AU" kern="0" dirty="0"/>
              <a:t> </a:t>
            </a:r>
            <a:r>
              <a:rPr lang="en-AU" kern="0" dirty="0">
                <a:latin typeface="Symbol" pitchFamily="18" charset="2"/>
              </a:rPr>
              <a:t>=</a:t>
            </a:r>
            <a:r>
              <a:rPr lang="en-AU" kern="0" dirty="0"/>
              <a:t> 2.</a:t>
            </a:r>
          </a:p>
          <a:p>
            <a:r>
              <a:rPr lang="en-AU" dirty="0"/>
              <a:t>The allowable permutations are:</a:t>
            </a:r>
          </a:p>
          <a:p>
            <a:pPr lvl="1">
              <a:spcBef>
                <a:spcPts val="0"/>
              </a:spcBef>
            </a:pPr>
            <a:r>
              <a:rPr lang="en-AU" dirty="0"/>
              <a:t>those that permute the blocks as a whole, and </a:t>
            </a:r>
          </a:p>
          <a:p>
            <a:pPr lvl="1">
              <a:spcBef>
                <a:spcPts val="0"/>
              </a:spcBef>
            </a:pPr>
            <a:r>
              <a:rPr lang="en-AU" dirty="0"/>
              <a:t>those that permute the units within a block;</a:t>
            </a:r>
          </a:p>
          <a:p>
            <a:pPr lvl="1">
              <a:spcBef>
                <a:spcPts val="0"/>
              </a:spcBef>
            </a:pPr>
            <a:r>
              <a:rPr lang="en-AU" dirty="0"/>
              <a:t>there are b!(k!)</a:t>
            </a:r>
            <a:r>
              <a:rPr lang="en-AU" baseline="30000" dirty="0"/>
              <a:t>b</a:t>
            </a:r>
            <a:r>
              <a:rPr lang="en-AU" dirty="0"/>
              <a:t> </a:t>
            </a:r>
            <a:r>
              <a:rPr lang="en-AU" dirty="0">
                <a:latin typeface="Symbol" pitchFamily="18" charset="2"/>
              </a:rPr>
              <a:t>=</a:t>
            </a:r>
            <a:r>
              <a:rPr lang="en-AU" dirty="0"/>
              <a:t> 2!(2!)</a:t>
            </a:r>
            <a:r>
              <a:rPr lang="en-AU" baseline="30000" dirty="0"/>
              <a:t>2</a:t>
            </a:r>
            <a:r>
              <a:rPr lang="en-AU" dirty="0"/>
              <a:t> </a:t>
            </a:r>
            <a:r>
              <a:rPr lang="en-AU" dirty="0">
                <a:latin typeface="Symbol" pitchFamily="18" charset="2"/>
              </a:rPr>
              <a:t>=</a:t>
            </a:r>
            <a:r>
              <a:rPr lang="en-AU" dirty="0"/>
              <a:t> 8.</a:t>
            </a:r>
            <a:endParaRPr lang="en-AU" kern="0" dirty="0"/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8091950"/>
              </p:ext>
            </p:extLst>
          </p:nvPr>
        </p:nvGraphicFramePr>
        <p:xfrm>
          <a:off x="912001" y="3314737"/>
          <a:ext cx="1099255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8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8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5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 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 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 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 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 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solidFill>
                            <a:schemeClr val="bg1"/>
                          </a:solidFill>
                          <a:effectLst/>
                        </a:rPr>
                        <a:t>Unit</a:t>
                      </a:r>
                      <a:endParaRPr lang="en-AU" sz="2200" dirty="0">
                        <a:solidFill>
                          <a:schemeClr val="bg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solidFill>
                            <a:schemeClr val="bg1"/>
                          </a:solidFill>
                          <a:effectLst/>
                        </a:rPr>
                        <a:t>Blocks</a:t>
                      </a:r>
                      <a:endParaRPr lang="en-AU" sz="2200" dirty="0">
                        <a:solidFill>
                          <a:schemeClr val="bg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solidFill>
                            <a:schemeClr val="bg1"/>
                          </a:solidFill>
                          <a:effectLst/>
                        </a:rPr>
                        <a:t>Units</a:t>
                      </a:r>
                      <a:endParaRPr lang="en-AU" sz="2200" dirty="0">
                        <a:solidFill>
                          <a:schemeClr val="bg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solidFill>
                            <a:schemeClr val="bg1"/>
                          </a:solidFill>
                          <a:effectLst/>
                        </a:rPr>
                        <a:t>Treatments</a:t>
                      </a:r>
                      <a:endParaRPr lang="en-AU" sz="2200" dirty="0">
                        <a:solidFill>
                          <a:schemeClr val="bg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solidFill>
                            <a:schemeClr val="bg1"/>
                          </a:solidFill>
                          <a:effectLst/>
                        </a:rPr>
                        <a:t>Permutation</a:t>
                      </a:r>
                      <a:endParaRPr lang="en-AU" sz="2200" dirty="0">
                        <a:solidFill>
                          <a:schemeClr val="bg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2200" dirty="0">
                        <a:solidFill>
                          <a:schemeClr val="bg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2200" dirty="0">
                        <a:solidFill>
                          <a:schemeClr val="bg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1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1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1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1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4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2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1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2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2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3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3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2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1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1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1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4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2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2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2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2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2378447"/>
              </p:ext>
            </p:extLst>
          </p:nvPr>
        </p:nvGraphicFramePr>
        <p:xfrm>
          <a:off x="912001" y="3314737"/>
          <a:ext cx="1099255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8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8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5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 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 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 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 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 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Permuted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solidFill>
                            <a:schemeClr val="bg1"/>
                          </a:solidFill>
                          <a:effectLst/>
                        </a:rPr>
                        <a:t>unit</a:t>
                      </a:r>
                      <a:endParaRPr lang="en-AU" sz="2200" dirty="0">
                        <a:solidFill>
                          <a:schemeClr val="bg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solidFill>
                            <a:schemeClr val="bg1"/>
                          </a:solidFill>
                          <a:effectLst/>
                        </a:rPr>
                        <a:t>Blocks</a:t>
                      </a:r>
                      <a:endParaRPr lang="en-AU" sz="2200" dirty="0">
                        <a:solidFill>
                          <a:schemeClr val="bg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solidFill>
                            <a:schemeClr val="bg1"/>
                          </a:solidFill>
                          <a:effectLst/>
                        </a:rPr>
                        <a:t>Units</a:t>
                      </a:r>
                      <a:endParaRPr lang="en-AU" sz="2200" dirty="0">
                        <a:solidFill>
                          <a:schemeClr val="bg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solidFill>
                            <a:schemeClr val="bg1"/>
                          </a:solidFill>
                          <a:effectLst/>
                        </a:rPr>
                        <a:t>Treatments</a:t>
                      </a:r>
                      <a:endParaRPr lang="en-AU" sz="2200" dirty="0">
                        <a:solidFill>
                          <a:schemeClr val="bg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solidFill>
                            <a:schemeClr val="bg1"/>
                          </a:solidFill>
                          <a:effectLst/>
                        </a:rPr>
                        <a:t>Permutation</a:t>
                      </a:r>
                      <a:endParaRPr lang="en-AU" sz="2200" dirty="0">
                        <a:solidFill>
                          <a:schemeClr val="bg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solidFill>
                            <a:schemeClr val="bg1"/>
                          </a:solidFill>
                          <a:effectLst/>
                        </a:rPr>
                        <a:t>Blocks</a:t>
                      </a:r>
                      <a:endParaRPr lang="en-AU" sz="2200" dirty="0">
                        <a:solidFill>
                          <a:schemeClr val="bg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solidFill>
                            <a:schemeClr val="bg1"/>
                          </a:solidFill>
                          <a:effectLst/>
                        </a:rPr>
                        <a:t>Units</a:t>
                      </a:r>
                      <a:endParaRPr lang="en-AU" sz="2200" dirty="0">
                        <a:solidFill>
                          <a:schemeClr val="bg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1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1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1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1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4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2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2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2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1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2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2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3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2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1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3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2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1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1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1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1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1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4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2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2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2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2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1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200" dirty="0">
                          <a:effectLst/>
                        </a:rPr>
                        <a:t>2</a:t>
                      </a:r>
                      <a:endParaRPr lang="en-AU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413" marR="4741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76000" y="5544816"/>
            <a:ext cx="11324079" cy="131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kern="0" dirty="0"/>
              <a:t>Equivalent to Treatments randomization 1, 2, 2, 1.</a:t>
            </a:r>
          </a:p>
          <a:p>
            <a:r>
              <a:rPr lang="en-AU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designRandomize</a:t>
            </a:r>
            <a:r>
              <a:rPr lang="en-AU" kern="0" dirty="0"/>
              <a:t> implements this method of randomizing</a:t>
            </a:r>
          </a:p>
          <a:p>
            <a:pPr lvl="1">
              <a:spcBef>
                <a:spcPts val="0"/>
              </a:spcBef>
            </a:pPr>
            <a:r>
              <a:rPr lang="en-AU" sz="2000" kern="0" dirty="0"/>
              <a:t>The permuted Blocks and Units and the Treatments are put back into standard order.</a:t>
            </a:r>
          </a:p>
        </p:txBody>
      </p:sp>
    </p:spTree>
    <p:extLst>
      <p:ext uri="{BB962C8B-B14F-4D97-AF65-F5344CB8AC3E}">
        <p14:creationId xmlns:p14="http://schemas.microsoft.com/office/powerpoint/2010/main" val="215586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My Purple Plain theme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 Purple Plain theme</Template>
  <TotalTime>11467</TotalTime>
  <Words>7388</Words>
  <Application>Microsoft Office PowerPoint</Application>
  <PresentationFormat>Widescreen</PresentationFormat>
  <Paragraphs>870</Paragraphs>
  <Slides>52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Arial</vt:lpstr>
      <vt:lpstr>Arial Black</vt:lpstr>
      <vt:lpstr>Calibri</vt:lpstr>
      <vt:lpstr>Cambria Math</vt:lpstr>
      <vt:lpstr>Courier New</vt:lpstr>
      <vt:lpstr>Segoe UI</vt:lpstr>
      <vt:lpstr>Symbol</vt:lpstr>
      <vt:lpstr>Times New Roman</vt:lpstr>
      <vt:lpstr>Wingdings</vt:lpstr>
      <vt:lpstr>My Purple Plain theme</vt:lpstr>
      <vt:lpstr>Equation</vt:lpstr>
      <vt:lpstr>Designing comparative experiments using R I. Concepts in experimental design</vt:lpstr>
      <vt:lpstr>Programme</vt:lpstr>
      <vt:lpstr>Topic 1 outline</vt:lpstr>
      <vt:lpstr>1. The factor-allocation paradigm for designing experiments</vt:lpstr>
      <vt:lpstr>Design optimality</vt:lpstr>
      <vt:lpstr>2. Experiment on a 5 x 5 grid of plots</vt:lpstr>
      <vt:lpstr>Case 1: row differences only</vt:lpstr>
      <vt:lpstr>RCBD on a grid of plots</vt:lpstr>
      <vt:lpstr>Randomization by permutation of recipient factors</vt:lpstr>
      <vt:lpstr>RCBD on a 5 x 5 grid of plots (cont’d)</vt:lpstr>
      <vt:lpstr>Factor-allocation diagram for the RCBD (cont’d)</vt:lpstr>
      <vt:lpstr>How to use designRandomize to get a layout for an RCBD on 5 × 5 grid</vt:lpstr>
      <vt:lpstr>RCBD.lay</vt:lpstr>
      <vt:lpstr>The initial allocation-based  mixed model</vt:lpstr>
      <vt:lpstr>What do you need?</vt:lpstr>
      <vt:lpstr>Term versus source</vt:lpstr>
      <vt:lpstr>Marginality relationships between terms</vt:lpstr>
      <vt:lpstr>Term versus source</vt:lpstr>
      <vt:lpstr>Notation for sources</vt:lpstr>
      <vt:lpstr>Anatomy of the design</vt:lpstr>
      <vt:lpstr>Anatomy of the design</vt:lpstr>
      <vt:lpstr>How is it done?</vt:lpstr>
      <vt:lpstr>Now to work out the confounding</vt:lpstr>
      <vt:lpstr>How does an anatomy differ from a traditional skeleton-ANOVA?</vt:lpstr>
      <vt:lpstr>Canonical efficiency (eigenvalue) statistics</vt:lpstr>
      <vt:lpstr>Anatomy of the design</vt:lpstr>
      <vt:lpstr>Why anatomy?</vt:lpstr>
      <vt:lpstr>Case 2:  Row and Column differences probable</vt:lpstr>
      <vt:lpstr>Factor allocation diagram for an LSqD</vt:lpstr>
      <vt:lpstr>LSqD on 5 × 5 grid using designRandomize and designLatinSqrSys</vt:lpstr>
      <vt:lpstr>LSqD.lay</vt:lpstr>
      <vt:lpstr>What sources and confounding?</vt:lpstr>
      <vt:lpstr>Check properties using designAnatomy</vt:lpstr>
      <vt:lpstr>Comparing anatomies</vt:lpstr>
      <vt:lpstr>Recap of experiment on a 5 x 5 grid of plots</vt:lpstr>
      <vt:lpstr>3. Split-unit design</vt:lpstr>
      <vt:lpstr>Split-unit principle</vt:lpstr>
      <vt:lpstr>When to use a split-unit design</vt:lpstr>
      <vt:lpstr>A standard cultivation experiment</vt:lpstr>
      <vt:lpstr>Factor-allocation diagram for the standard athlete training experiment</vt:lpstr>
      <vt:lpstr>Factor-allocation diagram for the standard athlete training experiment (cont’d)</vt:lpstr>
      <vt:lpstr>A randomized layout using designRandomize</vt:lpstr>
      <vt:lpstr>split.lay</vt:lpstr>
      <vt:lpstr>Working out the confounding</vt:lpstr>
      <vt:lpstr>Using designAnatomy to summarize the confounding</vt:lpstr>
      <vt:lpstr>Homogeneous allocation model</vt:lpstr>
      <vt:lpstr>4. Summary of constructing orthogonal designs</vt:lpstr>
      <vt:lpstr>5. Software  (Software and materials at http://chris.brien.name/wshop2023/)</vt:lpstr>
      <vt:lpstr>dae: Functions to be used in this workshop</vt:lpstr>
      <vt:lpstr>odw</vt:lpstr>
      <vt:lpstr>Practical session for Orthogonal experimental design in R</vt:lpstr>
      <vt:lpstr>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Packages of Briaen</dc:title>
  <dc:creator>Chris Brien</dc:creator>
  <cp:lastModifiedBy>Chris Brien</cp:lastModifiedBy>
  <cp:revision>504</cp:revision>
  <cp:lastPrinted>2015-10-27T08:38:14Z</cp:lastPrinted>
  <dcterms:created xsi:type="dcterms:W3CDTF">2015-06-09T07:00:31Z</dcterms:created>
  <dcterms:modified xsi:type="dcterms:W3CDTF">2023-04-08T09:15:35Z</dcterms:modified>
</cp:coreProperties>
</file>