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358" r:id="rId2"/>
    <p:sldId id="313" r:id="rId3"/>
    <p:sldId id="291" r:id="rId4"/>
    <p:sldId id="338" r:id="rId5"/>
    <p:sldId id="295" r:id="rId6"/>
    <p:sldId id="305" r:id="rId7"/>
    <p:sldId id="302" r:id="rId8"/>
    <p:sldId id="303" r:id="rId9"/>
    <p:sldId id="317" r:id="rId10"/>
    <p:sldId id="346" r:id="rId11"/>
    <p:sldId id="304" r:id="rId12"/>
    <p:sldId id="315" r:id="rId13"/>
    <p:sldId id="318" r:id="rId14"/>
    <p:sldId id="331" r:id="rId15"/>
    <p:sldId id="396" r:id="rId16"/>
    <p:sldId id="333" r:id="rId17"/>
    <p:sldId id="336" r:id="rId18"/>
    <p:sldId id="335" r:id="rId19"/>
    <p:sldId id="337" r:id="rId20"/>
    <p:sldId id="397" r:id="rId21"/>
    <p:sldId id="332" r:id="rId22"/>
    <p:sldId id="339" r:id="rId23"/>
    <p:sldId id="340" r:id="rId24"/>
    <p:sldId id="341" r:id="rId25"/>
    <p:sldId id="342" r:id="rId26"/>
    <p:sldId id="343" r:id="rId27"/>
    <p:sldId id="344" r:id="rId28"/>
    <p:sldId id="389" r:id="rId29"/>
    <p:sldId id="319" r:id="rId30"/>
    <p:sldId id="321" r:id="rId31"/>
    <p:sldId id="324" r:id="rId32"/>
    <p:sldId id="345" r:id="rId33"/>
    <p:sldId id="350" r:id="rId34"/>
    <p:sldId id="274" r:id="rId35"/>
    <p:sldId id="353" r:id="rId36"/>
    <p:sldId id="275" r:id="rId37"/>
    <p:sldId id="349" r:id="rId38"/>
    <p:sldId id="348" r:id="rId39"/>
    <p:sldId id="352" r:id="rId40"/>
    <p:sldId id="351" r:id="rId41"/>
    <p:sldId id="354" r:id="rId42"/>
    <p:sldId id="355" r:id="rId43"/>
    <p:sldId id="356" r:id="rId44"/>
    <p:sldId id="393" r:id="rId45"/>
    <p:sldId id="394" r:id="rId46"/>
    <p:sldId id="395" r:id="rId47"/>
    <p:sldId id="398" r:id="rId48"/>
    <p:sldId id="357" r:id="rId49"/>
    <p:sldId id="399" r:id="rId50"/>
    <p:sldId id="359" r:id="rId51"/>
    <p:sldId id="360" r:id="rId52"/>
    <p:sldId id="361" r:id="rId53"/>
    <p:sldId id="362" r:id="rId54"/>
    <p:sldId id="363" r:id="rId55"/>
    <p:sldId id="364" r:id="rId56"/>
    <p:sldId id="390" r:id="rId57"/>
    <p:sldId id="294" r:id="rId5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2" autoAdjust="0"/>
  </p:normalViewPr>
  <p:slideViewPr>
    <p:cSldViewPr snapToGrid="0">
      <p:cViewPr varScale="1">
        <p:scale>
          <a:sx n="103" d="100"/>
          <a:sy n="103" d="100"/>
        </p:scale>
        <p:origin x="138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0FAA731-F24C-46F0-BEB3-6D9DD252B33D}" type="datetimeFigureOut">
              <a:rPr lang="en-US" smtClean="0"/>
              <a:pPr/>
              <a:t>4/5/2023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7229B5-BD58-4BDD-B763-4148A17751A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9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D183-521D-441E-BBC4-7BB7ADF5E7B7}" type="slidenum">
              <a:rPr lang="en-AU" smtClean="0"/>
              <a:pPr/>
              <a:t>2</a:t>
            </a:fld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935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41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scripts for these examples are in </a:t>
            </a:r>
            <a:r>
              <a:rPr lang="en-AU" dirty="0" err="1"/>
              <a:t>dae</a:t>
            </a:r>
            <a:r>
              <a:rPr lang="en-AU" dirty="0"/>
              <a:t>/.tests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69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Columns &gt; </a:t>
            </a:r>
            <a:r>
              <a:rPr lang="en-AU" dirty="0" err="1"/>
              <a:t>Rows#Columns</a:t>
            </a:r>
            <a:r>
              <a:rPr lang="en-AU" dirty="0"/>
              <a:t> because </a:t>
            </a:r>
            <a:r>
              <a:rPr lang="en-AU" dirty="0" err="1"/>
              <a:t>Row#Columns</a:t>
            </a:r>
            <a:r>
              <a:rPr lang="en-AU" dirty="0"/>
              <a:t> measures plot differences, but Columns differs because</a:t>
            </a:r>
            <a:r>
              <a:rPr lang="en-AU" baseline="0" dirty="0"/>
              <a:t> of the different plots and because of any differences between the Columns. So provided the Columns are different then Columns will be more variable than the plots.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16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No. of SEDs = k(k-1) where k is the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56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No. of SEDs = k(k-1) where k is the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56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WheatTalkDesign.r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88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96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Inflated estimate of Residual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1075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229B5-BD58-4BDD-B763-4148A17751AD}" type="slidenum">
              <a:rPr lang="en-AU" smtClean="0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86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130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30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A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A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214422"/>
            <a:ext cx="11520000" cy="508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600" b="1" cap="all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00" y="1260000"/>
            <a:ext cx="5520000" cy="486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6000" y="1260000"/>
            <a:ext cx="5520000" cy="486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7234808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9386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endParaRPr lang="en-AU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39272" y="6329386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fld id="{FF0418E0-E9F1-4C7F-BDD6-E3F7643D09C8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48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208670"/>
            <a:ext cx="11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048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000" y="1080000"/>
            <a:ext cx="11520000" cy="52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19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1461" y="635795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hris.brien.name/wshop2023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mmade.org/" TargetMode="External"/><Relationship Id="rId2" Type="http://schemas.openxmlformats.org/officeDocument/2006/relationships/hyperlink" Target="https://doi.org/10.1002/bimj.20220028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1828800"/>
            <a:ext cx="8229600" cy="22098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542925" algn="l"/>
              </a:tabLst>
            </a:pPr>
            <a:r>
              <a:rPr lang="en-AU" sz="4000" dirty="0"/>
              <a:t>Designing comparative experiments using </a:t>
            </a:r>
            <a:r>
              <a:rPr lang="en-A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br>
              <a:rPr lang="en-AU" sz="4000" dirty="0"/>
            </a:br>
            <a:r>
              <a:rPr lang="en-AU" sz="3200" dirty="0"/>
              <a:t>II.	Nonorthogonal experimental design</a:t>
            </a:r>
            <a:endParaRPr lang="en-AU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267201"/>
            <a:ext cx="8026400" cy="1451172"/>
          </a:xfrm>
        </p:spPr>
        <p:txBody>
          <a:bodyPr/>
          <a:lstStyle/>
          <a:p>
            <a:r>
              <a:rPr lang="en-AU" sz="2800" dirty="0"/>
              <a:t>Chris Brien</a:t>
            </a:r>
            <a:br>
              <a:rPr lang="en-AU" sz="3733" dirty="0"/>
            </a:br>
            <a:r>
              <a:rPr lang="en-US" sz="1867" dirty="0"/>
              <a:t>UniSA STEM, University of South Australia</a:t>
            </a:r>
            <a:endParaRPr lang="en-AU" sz="1867" dirty="0"/>
          </a:p>
          <a:p>
            <a:r>
              <a:rPr lang="en-US" sz="1867" dirty="0"/>
              <a:t>Australian Plant Phenomics Facility, University of Adelaide.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5859360"/>
            <a:ext cx="2320120" cy="116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F661C7-64A9-5C45-F2A5-BC0E8BB6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405" y="6019800"/>
            <a:ext cx="2320120" cy="79291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D21BDF8-05B7-398C-C90F-8388CDC693A4}"/>
              </a:ext>
            </a:extLst>
          </p:cNvPr>
          <p:cNvSpPr txBox="1">
            <a:spLocks/>
          </p:cNvSpPr>
          <p:nvPr/>
        </p:nvSpPr>
        <p:spPr bwMode="auto">
          <a:xfrm>
            <a:off x="6847366" y="5890442"/>
            <a:ext cx="5141433" cy="89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400" kern="0" dirty="0"/>
              <a:t>(Software and materials </a:t>
            </a:r>
            <a:r>
              <a:rPr lang="en-AU" sz="2400" kern="0"/>
              <a:t>at </a:t>
            </a:r>
            <a:r>
              <a:rPr lang="en-AU" sz="2400" u="sng" kern="0">
                <a:hlinkClick r:id="rId4"/>
              </a:rPr>
              <a:t>http://chris.brien.name/wshop2023/</a:t>
            </a:r>
            <a:r>
              <a:rPr lang="en-AU" sz="2400" kern="0"/>
              <a:t>)</a:t>
            </a:r>
            <a:endParaRPr lang="en-AU" sz="2400" kern="0" dirty="0"/>
          </a:p>
        </p:txBody>
      </p:sp>
    </p:spTree>
    <p:extLst>
      <p:ext uri="{BB962C8B-B14F-4D97-AF65-F5344CB8AC3E}">
        <p14:creationId xmlns:p14="http://schemas.microsoft.com/office/powerpoint/2010/main" val="392209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d:\Analyses\Research\WorkshopsTalks\Workshop 2019\src\figures\YSDr4c5_v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86" y="1176496"/>
            <a:ext cx="3150385" cy="25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Working out the confounding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320541"/>
            <a:ext cx="11520000" cy="5048654"/>
          </a:xfrm>
        </p:spPr>
        <p:txBody>
          <a:bodyPr/>
          <a:lstStyle/>
          <a:p>
            <a:r>
              <a:rPr lang="en-AU" dirty="0"/>
              <a:t>What are the recipient (unit) sources?</a:t>
            </a:r>
          </a:p>
          <a:p>
            <a:pPr lvl="1"/>
            <a:r>
              <a:rPr lang="en-AU" dirty="0"/>
              <a:t>Rows, Columns &amp; </a:t>
            </a:r>
            <a:r>
              <a:rPr lang="en-AU" dirty="0" err="1"/>
              <a:t>Rows#Columns</a:t>
            </a:r>
            <a:endParaRPr lang="en-AU" dirty="0"/>
          </a:p>
          <a:p>
            <a:r>
              <a:rPr lang="en-AU" dirty="0"/>
              <a:t>Lines will be confounded with which </a:t>
            </a:r>
            <a:br>
              <a:rPr lang="en-AU" dirty="0"/>
            </a:br>
            <a:r>
              <a:rPr lang="en-AU" dirty="0"/>
              <a:t>recipient (unit) sources?</a:t>
            </a:r>
          </a:p>
          <a:p>
            <a:pPr lvl="1"/>
            <a:r>
              <a:rPr lang="en-AU" dirty="0"/>
              <a:t>With Columns &amp; </a:t>
            </a:r>
            <a:r>
              <a:rPr lang="en-AU" dirty="0" err="1"/>
              <a:t>Rows#Columns</a:t>
            </a:r>
            <a:r>
              <a:rPr lang="en-AU" dirty="0"/>
              <a:t> (cf. </a:t>
            </a:r>
            <a:r>
              <a:rPr lang="en-AU" dirty="0" err="1"/>
              <a:t>LSqD</a:t>
            </a:r>
            <a:r>
              <a:rPr lang="en-AU" dirty="0"/>
              <a:t>).</a:t>
            </a:r>
          </a:p>
          <a:p>
            <a:r>
              <a:rPr lang="en-AU" dirty="0"/>
              <a:t>Can determine this by investigating the relationships between two sets of projectors, those for lines and those for plots:</a:t>
            </a:r>
          </a:p>
          <a:p>
            <a:pPr lvl="1"/>
            <a:r>
              <a:rPr lang="en-AU" dirty="0"/>
              <a:t>one source projector for each term in the initial allocation model;</a:t>
            </a:r>
          </a:p>
          <a:p>
            <a:pPr lvl="1"/>
            <a:r>
              <a:rPr lang="en-AU" dirty="0"/>
              <a:t>{</a:t>
            </a:r>
            <a:r>
              <a:rPr lang="en-AU" b="1" dirty="0"/>
              <a:t>Q</a:t>
            </a:r>
            <a:r>
              <a:rPr lang="en-AU" baseline="-25000" dirty="0"/>
              <a:t>L</a:t>
            </a:r>
            <a:r>
              <a:rPr lang="en-AU" dirty="0"/>
              <a:t>} and {</a:t>
            </a:r>
            <a:r>
              <a:rPr lang="en-AU" b="1" dirty="0"/>
              <a:t>P</a:t>
            </a:r>
            <a:r>
              <a:rPr lang="en-AU" baseline="-25000" dirty="0"/>
              <a:t>R</a:t>
            </a:r>
            <a:r>
              <a:rPr lang="en-AU" dirty="0"/>
              <a:t>, </a:t>
            </a:r>
            <a:r>
              <a:rPr lang="en-AU" b="1" dirty="0"/>
              <a:t>P</a:t>
            </a:r>
            <a:r>
              <a:rPr lang="en-AU" baseline="-25000" dirty="0"/>
              <a:t>C</a:t>
            </a:r>
            <a:r>
              <a:rPr lang="en-AU" dirty="0"/>
              <a:t>, </a:t>
            </a:r>
            <a:r>
              <a:rPr lang="en-AU" b="1" dirty="0"/>
              <a:t>P</a:t>
            </a:r>
            <a:r>
              <a:rPr lang="en-AU" baseline="-25000" dirty="0"/>
              <a:t>R#C</a:t>
            </a:r>
            <a:r>
              <a:rPr lang="en-AU" dirty="0"/>
              <a:t>}.</a:t>
            </a:r>
          </a:p>
          <a:p>
            <a:r>
              <a:rPr lang="en-AU" dirty="0"/>
              <a:t>Require the sets of eigenvalues of </a:t>
            </a:r>
            <a:r>
              <a:rPr lang="en-AU" b="1" dirty="0"/>
              <a:t>PQ</a:t>
            </a:r>
            <a:r>
              <a:rPr lang="en-AU" baseline="-25000" dirty="0"/>
              <a:t>L</a:t>
            </a:r>
            <a:r>
              <a:rPr lang="en-AU" b="1" dirty="0"/>
              <a:t>P</a:t>
            </a:r>
            <a:r>
              <a:rPr lang="en-AU" dirty="0"/>
              <a:t> for all 3 </a:t>
            </a:r>
            <a:r>
              <a:rPr lang="en-AU" b="1" dirty="0"/>
              <a:t>P</a:t>
            </a:r>
            <a:r>
              <a:rPr lang="en-AU" dirty="0"/>
              <a:t>s.</a:t>
            </a:r>
          </a:p>
          <a:p>
            <a:r>
              <a:rPr lang="en-AU" dirty="0"/>
              <a:t>They are calculated and statistical summaries of them are tabulated by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10</a:t>
            </a:fld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7601319" y="116248"/>
            <a:ext cx="3989719" cy="1168400"/>
            <a:chOff x="7135677" y="442271"/>
            <a:chExt cx="3989719" cy="1168400"/>
          </a:xfrm>
        </p:grpSpPr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9236271" y="442271"/>
              <a:ext cx="1889125" cy="1168400"/>
              <a:chOff x="1960" y="1880"/>
              <a:chExt cx="1190" cy="736"/>
            </a:xfrm>
          </p:grpSpPr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2107" y="2404"/>
                <a:ext cx="9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600" dirty="0">
                    <a:solidFill>
                      <a:srgbClr val="000000"/>
                    </a:solidFill>
                  </a:rPr>
                  <a:t>20 plots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15"/>
              <p:cNvSpPr>
                <a:spLocks noChangeArrowheads="1"/>
              </p:cNvSpPr>
              <p:nvPr/>
            </p:nvSpPr>
            <p:spPr bwMode="auto">
              <a:xfrm>
                <a:off x="1960" y="1880"/>
                <a:ext cx="1190" cy="463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200" tIns="18000" rIns="7200" bIns="1800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4 </a:t>
                </a:r>
                <a:r>
                  <a:rPr lang="en-US" b="1" dirty="0">
                    <a:solidFill>
                      <a:srgbClr val="000000"/>
                    </a:solidFill>
                  </a:rPr>
                  <a:t>Rows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Columns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135677" y="586794"/>
              <a:ext cx="1334095" cy="933080"/>
              <a:chOff x="3287688" y="5275268"/>
              <a:chExt cx="1334095" cy="933080"/>
            </a:xfrm>
          </p:grpSpPr>
          <p:sp>
            <p:nvSpPr>
              <p:cNvPr id="14" name="Text Box 44"/>
              <p:cNvSpPr txBox="1">
                <a:spLocks noChangeArrowheads="1"/>
              </p:cNvSpPr>
              <p:nvPr/>
            </p:nvSpPr>
            <p:spPr bwMode="auto">
              <a:xfrm>
                <a:off x="3428108" y="5871613"/>
                <a:ext cx="1011708" cy="33673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600" dirty="0">
                    <a:solidFill>
                      <a:srgbClr val="000000"/>
                    </a:solidFill>
                  </a:rPr>
                  <a:t>5 lines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45"/>
              <p:cNvSpPr>
                <a:spLocks noChangeArrowheads="1"/>
              </p:cNvSpPr>
              <p:nvPr/>
            </p:nvSpPr>
            <p:spPr bwMode="auto">
              <a:xfrm>
                <a:off x="3287688" y="5275268"/>
                <a:ext cx="1334095" cy="35679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200" tIns="18000" rIns="7200" bIns="1800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Lines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" name="Group 105"/>
            <p:cNvGrpSpPr/>
            <p:nvPr/>
          </p:nvGrpSpPr>
          <p:grpSpPr>
            <a:xfrm>
              <a:off x="8287805" y="598164"/>
              <a:ext cx="1181829" cy="377961"/>
              <a:chOff x="6241693" y="5707315"/>
              <a:chExt cx="1181829" cy="377961"/>
            </a:xfrm>
          </p:grpSpPr>
          <p:sp>
            <p:nvSpPr>
              <p:cNvPr id="9" name="Rectangle 27"/>
              <p:cNvSpPr>
                <a:spLocks noChangeArrowheads="1"/>
              </p:cNvSpPr>
              <p:nvPr/>
            </p:nvSpPr>
            <p:spPr bwMode="auto">
              <a:xfrm>
                <a:off x="6620838" y="5718401"/>
                <a:ext cx="387350" cy="36687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AU" dirty="0">
                    <a:sym typeface="Wingdings 2" pitchFamily="18" charset="2"/>
                  </a:rPr>
                  <a:t></a:t>
                </a:r>
              </a:p>
            </p:txBody>
          </p:sp>
          <p:sp>
            <p:nvSpPr>
              <p:cNvPr id="10" name="Line 28"/>
              <p:cNvSpPr>
                <a:spLocks noChangeShapeType="1"/>
              </p:cNvSpPr>
              <p:nvPr/>
            </p:nvSpPr>
            <p:spPr bwMode="auto">
              <a:xfrm>
                <a:off x="6878648" y="5923279"/>
                <a:ext cx="544874" cy="1016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1" name="Line 29"/>
              <p:cNvSpPr>
                <a:spLocks noChangeShapeType="1"/>
              </p:cNvSpPr>
              <p:nvPr/>
            </p:nvSpPr>
            <p:spPr bwMode="auto">
              <a:xfrm flipV="1">
                <a:off x="6869302" y="5707315"/>
                <a:ext cx="554220" cy="1508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2" name="Rectangle 30"/>
              <p:cNvSpPr>
                <a:spLocks noChangeArrowheads="1"/>
              </p:cNvSpPr>
              <p:nvPr/>
            </p:nvSpPr>
            <p:spPr bwMode="auto">
              <a:xfrm>
                <a:off x="6672052" y="5750165"/>
                <a:ext cx="284163" cy="2747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en-AU" sz="1200" dirty="0">
                  <a:sym typeface="Symbol" pitchFamily="18" charset="2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6241693" y="5889432"/>
                <a:ext cx="494387" cy="5399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54832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properties using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15642"/>
            <a:ext cx="11520000" cy="474611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YSD.canon</a:t>
            </a: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list(plots = ~ Rows*Columns,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lines = ~ Lines),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data     = </a:t>
            </a:r>
            <a:r>
              <a:rPr lang="en-AU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YSD.lay</a:t>
            </a: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AU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YSD.canon</a:t>
            </a:r>
            <a:r>
              <a:rPr lang="en-A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plots &amp; lines (based on adjusted quantities)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Source.plots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df1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Source.lines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3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       4 Lines          4      0.0625      0.0625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12 Lines          4      0.9375      0.9375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 8                              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design is not orthogonal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054146" y="5873286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7030A0"/>
                </a:solidFill>
              </a:rPr>
              <a:t>but the </a:t>
            </a:r>
            <a:r>
              <a:rPr lang="en-AU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AU" sz="2400" dirty="0">
                <a:solidFill>
                  <a:srgbClr val="7030A0"/>
                </a:solidFill>
              </a:rPr>
              <a:t> is one and so the design is balanced</a:t>
            </a:r>
          </a:p>
        </p:txBody>
      </p:sp>
      <p:sp>
        <p:nvSpPr>
          <p:cNvPr id="6" name="Rectangle 5"/>
          <p:cNvSpPr/>
          <p:nvPr/>
        </p:nvSpPr>
        <p:spPr>
          <a:xfrm>
            <a:off x="715617" y="4127785"/>
            <a:ext cx="9879496" cy="5906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138526" y="5068528"/>
            <a:ext cx="7152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7030A0"/>
                </a:solidFill>
              </a:rPr>
              <a:t>For the first time,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7030A0"/>
                </a:solidFill>
              </a:rPr>
              <a:t>Lines occurs twice in an analysis;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7030A0"/>
                </a:solidFill>
              </a:rPr>
              <a:t>neither the </a:t>
            </a:r>
            <a:r>
              <a:rPr lang="en-AU" sz="2400" dirty="0" err="1">
                <a:solidFill>
                  <a:srgbClr val="7030A0"/>
                </a:solidFill>
              </a:rPr>
              <a:t>aefficiency</a:t>
            </a:r>
            <a:r>
              <a:rPr lang="en-AU" sz="2400" dirty="0">
                <a:solidFill>
                  <a:srgbClr val="7030A0"/>
                </a:solidFill>
              </a:rPr>
              <a:t> nor the </a:t>
            </a:r>
            <a:r>
              <a:rPr lang="en-AU" sz="2400" dirty="0" err="1">
                <a:solidFill>
                  <a:srgbClr val="7030A0"/>
                </a:solidFill>
              </a:rPr>
              <a:t>eefficiency</a:t>
            </a:r>
            <a:r>
              <a:rPr lang="en-AU" sz="2400" dirty="0">
                <a:solidFill>
                  <a:srgbClr val="7030A0"/>
                </a:solidFill>
              </a:rPr>
              <a:t> are 1;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7030A0"/>
                </a:solidFill>
              </a:rPr>
              <a:t>Lines is partially confounded with two sources.</a:t>
            </a:r>
          </a:p>
        </p:txBody>
      </p:sp>
    </p:spTree>
    <p:extLst>
      <p:ext uri="{BB962C8B-B14F-4D97-AF65-F5344CB8AC3E}">
        <p14:creationId xmlns:p14="http://schemas.microsoft.com/office/powerpoint/2010/main" val="25036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60851"/>
            <a:ext cx="11520000" cy="720000"/>
          </a:xfrm>
        </p:spPr>
        <p:txBody>
          <a:bodyPr/>
          <a:lstStyle/>
          <a:p>
            <a:r>
              <a:rPr lang="en-AU" dirty="0"/>
              <a:t>The design’s properties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785532"/>
            <a:ext cx="11520000" cy="254581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plots &amp; lines (based on adjusted quantities)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Source.plots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df1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Source.lines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3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       4 Lines          4      0.0625      0.0625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12 Lines          4      0.9375      0.9375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 8                              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design is not orthogonal</a:t>
            </a:r>
          </a:p>
          <a:p>
            <a:pPr marL="0" indent="0">
              <a:spcBef>
                <a:spcPts val="0"/>
              </a:spcBef>
              <a:buNone/>
            </a:pP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5387007" y="3388636"/>
            <a:ext cx="6775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AU" sz="2000" dirty="0">
                <a:solidFill>
                  <a:srgbClr val="7030A0"/>
                </a:solidFill>
              </a:rPr>
              <a:t>Thus there are 4 nonzero eigenvalues for </a:t>
            </a:r>
            <a:r>
              <a:rPr lang="en-AU" sz="2000" b="1" dirty="0">
                <a:solidFill>
                  <a:srgbClr val="7030A0"/>
                </a:solidFill>
              </a:rPr>
              <a:t>P</a:t>
            </a:r>
            <a:r>
              <a:rPr lang="en-AU" sz="2000" baseline="-25000" dirty="0">
                <a:solidFill>
                  <a:srgbClr val="7030A0"/>
                </a:solidFill>
              </a:rPr>
              <a:t>C</a:t>
            </a:r>
            <a:r>
              <a:rPr lang="en-AU" sz="2000" b="1" dirty="0">
                <a:solidFill>
                  <a:srgbClr val="7030A0"/>
                </a:solidFill>
              </a:rPr>
              <a:t>Q</a:t>
            </a:r>
            <a:r>
              <a:rPr lang="en-AU" sz="2000" baseline="-25000" dirty="0">
                <a:solidFill>
                  <a:srgbClr val="7030A0"/>
                </a:solidFill>
              </a:rPr>
              <a:t>L</a:t>
            </a:r>
            <a:r>
              <a:rPr lang="en-AU" sz="2000" b="1" dirty="0">
                <a:solidFill>
                  <a:srgbClr val="7030A0"/>
                </a:solidFill>
              </a:rPr>
              <a:t>P</a:t>
            </a:r>
            <a:r>
              <a:rPr lang="en-AU" sz="2000" baseline="-25000" dirty="0">
                <a:solidFill>
                  <a:srgbClr val="7030A0"/>
                </a:solidFill>
              </a:rPr>
              <a:t>C</a:t>
            </a:r>
            <a:r>
              <a:rPr lang="en-AU" sz="2000" dirty="0">
                <a:solidFill>
                  <a:srgbClr val="7030A0"/>
                </a:solidFill>
              </a:rPr>
              <a:t> and for </a:t>
            </a:r>
            <a:r>
              <a:rPr lang="en-AU" sz="2000" b="1" dirty="0">
                <a:solidFill>
                  <a:srgbClr val="7030A0"/>
                </a:solidFill>
              </a:rPr>
              <a:t>P</a:t>
            </a:r>
            <a:r>
              <a:rPr lang="en-AU" sz="2000" baseline="-25000" dirty="0">
                <a:solidFill>
                  <a:srgbClr val="7030A0"/>
                </a:solidFill>
              </a:rPr>
              <a:t>RC</a:t>
            </a:r>
            <a:r>
              <a:rPr lang="en-AU" sz="2000" b="1" dirty="0">
                <a:solidFill>
                  <a:srgbClr val="7030A0"/>
                </a:solidFill>
              </a:rPr>
              <a:t>Q</a:t>
            </a:r>
            <a:r>
              <a:rPr lang="en-AU" sz="2000" baseline="-25000" dirty="0">
                <a:solidFill>
                  <a:srgbClr val="7030A0"/>
                </a:solidFill>
              </a:rPr>
              <a:t>L</a:t>
            </a:r>
            <a:r>
              <a:rPr lang="en-AU" sz="2000" b="1" dirty="0">
                <a:solidFill>
                  <a:srgbClr val="7030A0"/>
                </a:solidFill>
              </a:rPr>
              <a:t>P</a:t>
            </a:r>
            <a:r>
              <a:rPr lang="en-AU" sz="2000" baseline="-25000" dirty="0">
                <a:solidFill>
                  <a:srgbClr val="7030A0"/>
                </a:solidFill>
              </a:rPr>
              <a:t>RC</a:t>
            </a:r>
            <a:r>
              <a:rPr lang="en-AU" sz="2000" dirty="0">
                <a:solidFill>
                  <a:srgbClr val="7030A0"/>
                </a:solidFill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7030A0"/>
                </a:solidFill>
              </a:rPr>
              <a:t>For </a:t>
            </a:r>
            <a:r>
              <a:rPr lang="en-AU" sz="2000" b="1" dirty="0">
                <a:solidFill>
                  <a:srgbClr val="7030A0"/>
                </a:solidFill>
              </a:rPr>
              <a:t>P</a:t>
            </a:r>
            <a:r>
              <a:rPr lang="en-AU" sz="2000" baseline="-25000" dirty="0">
                <a:solidFill>
                  <a:srgbClr val="7030A0"/>
                </a:solidFill>
              </a:rPr>
              <a:t>C</a:t>
            </a:r>
            <a:r>
              <a:rPr lang="en-AU" sz="2000" b="1" dirty="0">
                <a:solidFill>
                  <a:srgbClr val="7030A0"/>
                </a:solidFill>
              </a:rPr>
              <a:t>Q</a:t>
            </a:r>
            <a:r>
              <a:rPr lang="en-AU" sz="2000" baseline="-25000" dirty="0">
                <a:solidFill>
                  <a:srgbClr val="7030A0"/>
                </a:solidFill>
              </a:rPr>
              <a:t>L</a:t>
            </a:r>
            <a:r>
              <a:rPr lang="en-AU" sz="2000" b="1" dirty="0">
                <a:solidFill>
                  <a:srgbClr val="7030A0"/>
                </a:solidFill>
              </a:rPr>
              <a:t>P</a:t>
            </a:r>
            <a:r>
              <a:rPr lang="en-AU" sz="2000" baseline="-25000" dirty="0">
                <a:solidFill>
                  <a:srgbClr val="7030A0"/>
                </a:solidFill>
              </a:rPr>
              <a:t>C</a:t>
            </a:r>
            <a:r>
              <a:rPr lang="en-AU" sz="2000" dirty="0">
                <a:solidFill>
                  <a:srgbClr val="7030A0"/>
                </a:solidFill>
              </a:rPr>
              <a:t>, all are 0.0625 (1/16);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7030A0"/>
                </a:solidFill>
              </a:rPr>
              <a:t>For </a:t>
            </a:r>
            <a:r>
              <a:rPr lang="en-AU" sz="2000" b="1" dirty="0">
                <a:solidFill>
                  <a:srgbClr val="7030A0"/>
                </a:solidFill>
              </a:rPr>
              <a:t>P</a:t>
            </a:r>
            <a:r>
              <a:rPr lang="en-AU" sz="2000" baseline="-25000" dirty="0">
                <a:solidFill>
                  <a:srgbClr val="7030A0"/>
                </a:solidFill>
              </a:rPr>
              <a:t>RC</a:t>
            </a:r>
            <a:r>
              <a:rPr lang="en-AU" sz="2000" b="1" dirty="0">
                <a:solidFill>
                  <a:srgbClr val="7030A0"/>
                </a:solidFill>
              </a:rPr>
              <a:t>Q</a:t>
            </a:r>
            <a:r>
              <a:rPr lang="en-AU" sz="2000" baseline="-25000" dirty="0">
                <a:solidFill>
                  <a:srgbClr val="7030A0"/>
                </a:solidFill>
              </a:rPr>
              <a:t>L</a:t>
            </a:r>
            <a:r>
              <a:rPr lang="en-AU" sz="2000" b="1" dirty="0">
                <a:solidFill>
                  <a:srgbClr val="7030A0"/>
                </a:solidFill>
              </a:rPr>
              <a:t>P</a:t>
            </a:r>
            <a:r>
              <a:rPr lang="en-AU" sz="2000" baseline="-25000" dirty="0">
                <a:solidFill>
                  <a:srgbClr val="7030A0"/>
                </a:solidFill>
              </a:rPr>
              <a:t>RC</a:t>
            </a:r>
            <a:r>
              <a:rPr lang="en-AU" sz="2000" dirty="0">
                <a:solidFill>
                  <a:srgbClr val="7030A0"/>
                </a:solidFill>
              </a:rPr>
              <a:t>, all are 0.9375 (15/16);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7030A0"/>
                </a:solidFill>
              </a:rPr>
              <a:t>Being 1</a:t>
            </a:r>
            <a:r>
              <a:rPr lang="en-AU" sz="2000" baseline="30000" dirty="0">
                <a:solidFill>
                  <a:srgbClr val="7030A0"/>
                </a:solidFill>
              </a:rPr>
              <a:t>st</a:t>
            </a:r>
            <a:r>
              <a:rPr lang="en-AU" sz="2000" dirty="0">
                <a:solidFill>
                  <a:srgbClr val="7030A0"/>
                </a:solidFill>
              </a:rPr>
              <a:t>-order balanced, the efficiencies sum to 1.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AU" sz="2000" dirty="0">
                <a:solidFill>
                  <a:srgbClr val="7030A0"/>
                </a:solidFill>
              </a:rPr>
              <a:t>15/16 of the information for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is confounded with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7030A0"/>
                </a:solidFill>
              </a:rPr>
              <a:t>Generally, prefer the </a:t>
            </a:r>
            <a:r>
              <a:rPr lang="en-AU" sz="2000" dirty="0" err="1">
                <a:solidFill>
                  <a:srgbClr val="7030A0"/>
                </a:solidFill>
              </a:rPr>
              <a:t>intrablock</a:t>
            </a:r>
            <a:r>
              <a:rPr lang="en-AU" sz="2000" dirty="0">
                <a:solidFill>
                  <a:srgbClr val="7030A0"/>
                </a:solidFill>
              </a:rPr>
              <a:t> or </a:t>
            </a:r>
            <a:r>
              <a:rPr lang="en-AU" sz="2000" dirty="0" err="1">
                <a:solidFill>
                  <a:srgbClr val="7030A0"/>
                </a:solidFill>
              </a:rPr>
              <a:t>intrarow-intracolumn</a:t>
            </a:r>
            <a:r>
              <a:rPr lang="en-AU" sz="2000" dirty="0">
                <a:solidFill>
                  <a:srgbClr val="7030A0"/>
                </a:solidFill>
              </a:rPr>
              <a:t> efficiency to be greater than, say, 0.75.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592" y="4028053"/>
            <a:ext cx="4297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AU" sz="2000" dirty="0">
                <a:solidFill>
                  <a:srgbClr val="7030A0"/>
                </a:solidFill>
              </a:rPr>
              <a:t>All 4 </a:t>
            </a:r>
            <a:r>
              <a:rPr lang="en-AU" sz="2000" dirty="0" err="1">
                <a:solidFill>
                  <a:srgbClr val="7030A0"/>
                </a:solidFill>
              </a:rPr>
              <a:t>df</a:t>
            </a:r>
            <a:r>
              <a:rPr lang="en-AU" sz="2000" dirty="0">
                <a:solidFill>
                  <a:srgbClr val="7030A0"/>
                </a:solidFill>
              </a:rPr>
              <a:t> for Lines are confounded with both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and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sz="2000" dirty="0">
                <a:solidFill>
                  <a:srgbClr val="7030A0"/>
                </a:solidFill>
              </a:rPr>
              <a:t>;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AU" sz="2000" dirty="0">
                <a:solidFill>
                  <a:srgbClr val="7030A0"/>
                </a:solidFill>
              </a:rPr>
              <a:t>None are confounded with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4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9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To combine or not combine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39317"/>
            <a:ext cx="11520000" cy="5750589"/>
          </a:xfrm>
        </p:spPr>
        <p:txBody>
          <a:bodyPr/>
          <a:lstStyle/>
          <a:p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dirty="0"/>
              <a:t>, being confounded with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dirty="0"/>
              <a:t> and with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dirty="0"/>
              <a:t>, there are available two estimates of the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dirty="0"/>
              <a:t> effects:</a:t>
            </a:r>
          </a:p>
          <a:p>
            <a:pPr lvl="1">
              <a:spcBef>
                <a:spcPts val="0"/>
              </a:spcBef>
            </a:pPr>
            <a:r>
              <a:rPr lang="en-AU" dirty="0"/>
              <a:t>It is expected that those estimated from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dirty="0"/>
              <a:t> differences would have greater variability than those estimated from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dirty="0"/>
              <a:t>. Why?</a:t>
            </a:r>
          </a:p>
          <a:p>
            <a:r>
              <a:rPr lang="en-AU" dirty="0"/>
              <a:t>Should these two sets of estimates be combined?</a:t>
            </a:r>
          </a:p>
          <a:p>
            <a:pPr lvl="1"/>
            <a:r>
              <a:rPr lang="en-AU" dirty="0"/>
              <a:t>In this case, not a lot would be lost by relying on the </a:t>
            </a:r>
            <a:r>
              <a:rPr lang="en-AU" dirty="0" err="1"/>
              <a:t>intrarow-intracolumn</a:t>
            </a:r>
            <a:r>
              <a:rPr lang="en-AU" dirty="0"/>
              <a:t> estimates: actually, only 1/16 of the information.</a:t>
            </a:r>
          </a:p>
          <a:p>
            <a:pPr lvl="1">
              <a:spcBef>
                <a:spcPts val="0"/>
              </a:spcBef>
            </a:pPr>
            <a:r>
              <a:rPr lang="en-AU" dirty="0"/>
              <a:t>The advantage is that the more variable inter-column estimates do not contaminate the less variable </a:t>
            </a:r>
            <a:r>
              <a:rPr lang="en-AU" dirty="0" err="1"/>
              <a:t>intrarow-intracolumn</a:t>
            </a:r>
            <a:r>
              <a:rPr lang="en-AU" dirty="0"/>
              <a:t> estimates.</a:t>
            </a:r>
          </a:p>
          <a:p>
            <a:r>
              <a:rPr lang="en-AU" dirty="0"/>
              <a:t>In the context of mixed modelling, </a:t>
            </a:r>
          </a:p>
          <a:p>
            <a:pPr lvl="1"/>
            <a:r>
              <a:rPr lang="en-AU" dirty="0"/>
              <a:t>The combined estimates are produced when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dirty="0"/>
              <a:t> is random.</a:t>
            </a:r>
          </a:p>
          <a:p>
            <a:pPr lvl="1">
              <a:spcBef>
                <a:spcPts val="0"/>
              </a:spcBef>
            </a:pPr>
            <a:r>
              <a:rPr lang="en-AU" dirty="0"/>
              <a:t>The </a:t>
            </a:r>
            <a:r>
              <a:rPr lang="en-AU" dirty="0" err="1"/>
              <a:t>intrarow-intracolumn</a:t>
            </a:r>
            <a:r>
              <a:rPr lang="en-AU" dirty="0"/>
              <a:t> estimates are produced when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dirty="0"/>
              <a:t> is fixed.</a:t>
            </a:r>
          </a:p>
          <a:p>
            <a:pPr lvl="1">
              <a:spcBef>
                <a:spcPts val="0"/>
              </a:spcBef>
            </a:pPr>
            <a:r>
              <a:rPr lang="en-AU" dirty="0"/>
              <a:t>That is, in deciding whether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dirty="0"/>
              <a:t> is fixed or random, consider whether </a:t>
            </a:r>
            <a:r>
              <a:rPr lang="en-AU" dirty="0" err="1"/>
              <a:t>intrablock</a:t>
            </a:r>
            <a:r>
              <a:rPr lang="en-AU" dirty="0"/>
              <a:t> or combined estimates of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dirty="0"/>
              <a:t> are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33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What if you don’t know what design to use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156054"/>
            <a:ext cx="11520000" cy="5618372"/>
          </a:xfrm>
        </p:spPr>
        <p:txBody>
          <a:bodyPr/>
          <a:lstStyle/>
          <a:p>
            <a:r>
              <a:rPr lang="en-AU" sz="2400" dirty="0"/>
              <a:t>Look up Cochran and Cox (1957) [C&amp;C] – but they are called incomplete Latin squares, or use 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agicolae</a:t>
            </a:r>
            <a:r>
              <a:rPr lang="en-AU" sz="2400" dirty="0"/>
              <a:t> (De </a:t>
            </a:r>
            <a:r>
              <a:rPr lang="en-AU" sz="2400" dirty="0" err="1"/>
              <a:t>Mendiburu</a:t>
            </a:r>
            <a:r>
              <a:rPr lang="en-AU" sz="2400" dirty="0"/>
              <a:t>, 2021). </a:t>
            </a:r>
          </a:p>
          <a:p>
            <a:pPr lvl="1"/>
            <a:r>
              <a:rPr lang="en-AU" sz="2000" dirty="0"/>
              <a:t>However, you have to know what you the design that you need.</a:t>
            </a:r>
          </a:p>
          <a:p>
            <a:r>
              <a:rPr lang="en-AU" sz="2400" dirty="0"/>
              <a:t>Use computer searching: 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CycDesigN</a:t>
            </a:r>
            <a:r>
              <a:rPr lang="en-AU" sz="2400" dirty="0"/>
              <a:t>, 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SAS</a:t>
            </a:r>
            <a:r>
              <a:rPr lang="en-AU" sz="2400" dirty="0"/>
              <a:t> or 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2400" dirty="0"/>
              <a:t>.</a:t>
            </a:r>
          </a:p>
          <a:p>
            <a:pPr lvl="1"/>
            <a:r>
              <a:rPr lang="en-AU" sz="2000" dirty="0"/>
              <a:t>Both the standalone software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CycDesigN</a:t>
            </a:r>
            <a:r>
              <a:rPr lang="en-AU" sz="2000" dirty="0"/>
              <a:t> and the 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AU" sz="2000" dirty="0"/>
              <a:t> package </a:t>
            </a:r>
            <a:r>
              <a:rPr lang="en-A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2000" dirty="0"/>
              <a:t> (Butler, 2022) search for a design that minimizes the average variance of pairwise differences (AVPD).</a:t>
            </a:r>
          </a:p>
          <a:p>
            <a:pPr lvl="2">
              <a:spcBef>
                <a:spcPts val="0"/>
              </a:spcBef>
            </a:pP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CycDesigN</a:t>
            </a:r>
            <a:r>
              <a:rPr lang="en-AU" sz="1800" dirty="0"/>
              <a:t> searches for fixed-model A-optimal designs;</a:t>
            </a:r>
          </a:p>
          <a:p>
            <a:pPr lvl="2">
              <a:spcBef>
                <a:spcPts val="0"/>
              </a:spcBef>
            </a:pP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1800" dirty="0"/>
              <a:t> searches for mixed-model A-optimal designs;</a:t>
            </a:r>
          </a:p>
          <a:p>
            <a:pPr lvl="1"/>
            <a:r>
              <a:rPr lang="en-AU" sz="2000" dirty="0"/>
              <a:t>Provided the terms being optimized (treatments) are fixed, these designs are A-optimal because the AVPD equals the PEV.</a:t>
            </a:r>
          </a:p>
          <a:p>
            <a:pPr lvl="2"/>
            <a:r>
              <a:rPr lang="en-AU" sz="1800" dirty="0"/>
              <a:t>Otherwise, they may not be A-optimal.</a:t>
            </a:r>
          </a:p>
          <a:p>
            <a:pPr lvl="1"/>
            <a:r>
              <a:rPr lang="en-AU" sz="2000" dirty="0"/>
              <a:t>The harmonic mean of the efficiency factors, the A-efficiency, is proportional to the PEV when the only random term is the residual (or identity) term.</a:t>
            </a:r>
          </a:p>
          <a:p>
            <a:pPr lvl="1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SAS</a:t>
            </a:r>
            <a:r>
              <a:rPr lang="en-AU" sz="2000" dirty="0"/>
              <a:t> searches for a D-optimal design.</a:t>
            </a:r>
          </a:p>
          <a:p>
            <a:pPr lvl="2">
              <a:spcBef>
                <a:spcPts val="0"/>
              </a:spcBef>
            </a:pPr>
            <a:r>
              <a:rPr lang="en-AU" sz="1800" dirty="0"/>
              <a:t>Minimizes the volume of the confidence ellipsoid of estimates (not necessarily A-optimal).</a:t>
            </a:r>
          </a:p>
          <a:p>
            <a:pPr lvl="2">
              <a:spcBef>
                <a:spcPts val="0"/>
              </a:spcBef>
            </a:pPr>
            <a:r>
              <a:rPr lang="en-AU" sz="1800" dirty="0"/>
              <a:t>The product of the reciprocals of the efficiency factors is minimized.</a:t>
            </a:r>
          </a:p>
          <a:p>
            <a:pPr lvl="2">
              <a:spcBef>
                <a:spcPts val="0"/>
              </a:spcBef>
            </a:pPr>
            <a:r>
              <a:rPr lang="en-AU" sz="1800" dirty="0"/>
              <a:t>D-optimal designs are used when response curve parameters are to be estimated.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03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79174"/>
            <a:ext cx="11520000" cy="720000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Using </a:t>
            </a:r>
            <a:r>
              <a:rPr lang="en-AU" dirty="0" err="1">
                <a:solidFill>
                  <a:srgbClr val="008080"/>
                </a:solidFill>
              </a:rPr>
              <a:t>odw</a:t>
            </a:r>
            <a:r>
              <a:rPr lang="en-AU" dirty="0">
                <a:solidFill>
                  <a:srgbClr val="008080"/>
                </a:solidFill>
              </a:rPr>
              <a:t> to obtain an optimal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27613"/>
            <a:ext cx="11520000" cy="5766481"/>
          </a:xfrm>
        </p:spPr>
        <p:txBody>
          <a:bodyPr/>
          <a:lstStyle/>
          <a:p>
            <a:r>
              <a:rPr lang="en-AU" dirty="0"/>
              <a:t>The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function has the following arguments:</a:t>
            </a:r>
          </a:p>
          <a:p>
            <a:pPr lvl="1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AU" dirty="0"/>
              <a:t>,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AU" dirty="0"/>
              <a:t> and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en-AU" dirty="0"/>
              <a:t> are formulae for specifying the mixed model.</a:t>
            </a:r>
          </a:p>
          <a:p>
            <a:pPr lvl="1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permute</a:t>
            </a:r>
            <a:r>
              <a:rPr lang="en-AU" dirty="0"/>
              <a:t> is a formula with a single term that is to be optimized by swapping values for the term between rows of its design matrix.</a:t>
            </a:r>
          </a:p>
          <a:p>
            <a:pPr lvl="1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AU" dirty="0"/>
              <a:t> is a formula for specifying a term for restricting the permutes to be within its levels.</a:t>
            </a:r>
          </a:p>
          <a:p>
            <a:pPr lvl="1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AU" dirty="0"/>
              <a:t> specifying a search strategy: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AU" dirty="0"/>
              <a:t>,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AU" dirty="0"/>
              <a:t> (records rejected designs),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randomwalk</a:t>
            </a:r>
            <a:r>
              <a:rPr lang="en-AU" dirty="0"/>
              <a:t> (as for random, but accepts a non-improving design with </a:t>
            </a:r>
            <a:r>
              <a:rPr lang="en-AU" dirty="0" err="1"/>
              <a:t>proability</a:t>
            </a:r>
            <a:r>
              <a:rPr lang="en-AU" dirty="0"/>
              <a:t> </a:t>
            </a:r>
            <a:r>
              <a:rPr lang="en-AU" i="1" dirty="0"/>
              <a:t>P</a:t>
            </a:r>
            <a:r>
              <a:rPr lang="en-AU" dirty="0"/>
              <a:t>) and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tabu+rw</a:t>
            </a:r>
            <a:r>
              <a:rPr lang="en-AU" dirty="0"/>
              <a:t> (combined).</a:t>
            </a:r>
          </a:p>
          <a:p>
            <a:pPr lvl="1"/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</a:t>
            </a:r>
            <a:r>
              <a:rPr lang="en-AU" dirty="0"/>
              <a:t> gives the number of </a:t>
            </a:r>
            <a:r>
              <a:rPr lang="en-AU" dirty="0" err="1"/>
              <a:t>tabu</a:t>
            </a:r>
            <a:r>
              <a:rPr lang="en-AU" dirty="0"/>
              <a:t> loops or random interchanges.</a:t>
            </a:r>
          </a:p>
          <a:p>
            <a:pPr lvl="1"/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start.values</a:t>
            </a:r>
            <a:r>
              <a:rPr lang="en-AU" dirty="0"/>
              <a:t> allows one to specify the values of variance parameters, without beginning a search.</a:t>
            </a:r>
          </a:p>
          <a:p>
            <a:pPr lvl="1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AU" dirty="0"/>
              <a:t> is a </a:t>
            </a:r>
            <a:r>
              <a:rPr lang="en-AU" dirty="0" err="1"/>
              <a:t>data.frame</a:t>
            </a:r>
            <a:r>
              <a:rPr lang="en-AU" dirty="0"/>
              <a:t> containing an initial design (obligatory as used to resolve terms in formulae).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93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</a:t>
            </a:r>
            <a:r>
              <a:rPr lang="en-AU" dirty="0" err="1"/>
              <a:t>odw</a:t>
            </a:r>
            <a:r>
              <a:rPr lang="en-AU" dirty="0"/>
              <a:t> to obtain an optimal 4 x 5 grid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964096"/>
            <a:ext cx="11520000" cy="569512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Initialize with a randomized RCBD layout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R4C5.ini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fac.gen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(list(Rows=b, Columns=t)),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Lines = factor(rep(1:t, times = b), labels = LETTERS[1:t]))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R4C5.ini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(allocated         = R4C5.ini["Lines"],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recipient         = R4C5.ini[c("Rows", "Columns")],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nested.recipients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list(Columns = "Rows"),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seed              = 7851)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Get the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design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R4C5.odw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(fixed   = ~ Rows + Columns + Lines,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permute = ~ Lines,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search  = "tabu",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data    = R4C5.ini)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 set up; elapsed =   0.00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A-value = 0.952475 (5 A-equations; rank C 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A-value after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1 is 0.569492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A-value after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2 is 0.558333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A-value after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3 is 0.533333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A-value after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25 is 0.533333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 table size 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A-value after 25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iterations: 0.533333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 optimise; elapsed =   0.02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5675243" y="4386361"/>
            <a:ext cx="64803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R4C5.lay &lt;- R4C5.odw$design</a:t>
            </a:r>
            <a:endParaRPr lang="en-GB" sz="14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Independently calculate the A-measure</a:t>
            </a:r>
          </a:p>
          <a:p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designAmeasures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mat.Vpredicts</a:t>
            </a: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(target = ~ Lines -1, </a:t>
            </a:r>
          </a:p>
          <a:p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fixed  = ~ Rows + Columns, </a:t>
            </a:r>
          </a:p>
          <a:p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design = R4C5.lay)))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all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0.5333333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4909" y="5492423"/>
            <a:ext cx="1650319" cy="4312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748664" y="6098397"/>
            <a:ext cx="552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AU" sz="2000" dirty="0">
                <a:solidFill>
                  <a:srgbClr val="7030A0"/>
                </a:solidFill>
              </a:rPr>
              <a:t>The AVPD for the row-column design (0.53) is almost half that for the RCBD (0.95).</a:t>
            </a:r>
          </a:p>
        </p:txBody>
      </p:sp>
    </p:spTree>
    <p:extLst>
      <p:ext uri="{BB962C8B-B14F-4D97-AF65-F5344CB8AC3E}">
        <p14:creationId xmlns:p14="http://schemas.microsoft.com/office/powerpoint/2010/main" val="332484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9829"/>
            <a:ext cx="11520000" cy="586458"/>
          </a:xfrm>
        </p:spPr>
        <p:txBody>
          <a:bodyPr/>
          <a:lstStyle/>
          <a:p>
            <a:r>
              <a:rPr lang="en-AU" dirty="0"/>
              <a:t>The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665923"/>
            <a:ext cx="11520000" cy="1451112"/>
          </a:xfrm>
        </p:spPr>
        <p:txBody>
          <a:bodyPr/>
          <a:lstStyle/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Randomize design according to the plots structure</a:t>
            </a:r>
          </a:p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R4C5.lay &lt;- 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(allocated  = R4C5.lay["Lines"], </a:t>
            </a:r>
          </a:p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recipient  = R4C5.lay[c("Rows", "Columns")], </a:t>
            </a:r>
          </a:p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seed       = 65460)</a:t>
            </a:r>
            <a:endParaRPr lang="en-AU" sz="16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735320" y="2321957"/>
            <a:ext cx="9760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7030A0"/>
                </a:solidFill>
              </a:rPr>
              <a:t>This randomization ensures a valid randomization.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rgbClr val="7030A0"/>
                </a:solidFill>
              </a:rPr>
              <a:t>That is, a randomization that is randomly selected from all possible randomizations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469" y="3312941"/>
            <a:ext cx="9730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Calculate the A-measure of the randomized design</a:t>
            </a:r>
          </a:p>
          <a:p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designAmeasures</a:t>
            </a:r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mat.Vpredicts</a:t>
            </a:r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(target = ~ Lines -1, </a:t>
            </a:r>
          </a:p>
          <a:p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fixed  = ~ Rows + Columns, </a:t>
            </a:r>
          </a:p>
          <a:p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design = R4C5.lay)))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all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0.5333333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513" y="5175395"/>
            <a:ext cx="976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7030A0"/>
                </a:solidFill>
              </a:rPr>
              <a:t>No change in the AVPD.</a:t>
            </a:r>
          </a:p>
        </p:txBody>
      </p:sp>
    </p:spTree>
    <p:extLst>
      <p:ext uri="{BB962C8B-B14F-4D97-AF65-F5344CB8AC3E}">
        <p14:creationId xmlns:p14="http://schemas.microsoft.com/office/powerpoint/2010/main" val="30335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Analyses\Research\WorkshopsTalks\Workshop 2019\src\figures\R4C5od_v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4043629"/>
            <a:ext cx="3382617" cy="270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9829"/>
            <a:ext cx="11520000" cy="720000"/>
          </a:xfrm>
        </p:spPr>
        <p:txBody>
          <a:bodyPr/>
          <a:lstStyle/>
          <a:p>
            <a:r>
              <a:rPr lang="en-AU" dirty="0"/>
              <a:t>The anatomy of the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974034"/>
            <a:ext cx="11520000" cy="5148470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Check properties of the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layout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R4C5.canon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list(plots = ~ Rows*Columns,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lines = ~ Lines),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data     = R4C5.lay)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summary(R4C5.canon)</a:t>
            </a:r>
          </a:p>
          <a:p>
            <a:pPr marL="0" indent="0">
              <a:buNone/>
            </a:pP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plots &amp; lines (based on adjusted quantities)</a:t>
            </a:r>
          </a:p>
          <a:p>
            <a:pPr marL="0" indent="0">
              <a:buNone/>
            </a:pP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Source.plots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df1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Source.lines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3                                               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       4 Lines          4      0.0625      0.0625     1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12 Lines          4      0.9375      0.9375     1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 8                              </a:t>
            </a:r>
          </a:p>
          <a:p>
            <a:pPr marL="0" indent="0">
              <a:buNone/>
            </a:pP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design is not orthogonal</a:t>
            </a:r>
          </a:p>
          <a:p>
            <a:pPr marL="0" indent="0">
              <a:buNone/>
            </a:pPr>
            <a:endParaRPr lang="en-AU" sz="1200" dirty="0"/>
          </a:p>
          <a:p>
            <a:pPr>
              <a:buSzPct val="100000"/>
            </a:pPr>
            <a:r>
              <a:rPr lang="en-AU" sz="2400" dirty="0"/>
              <a:t>Same as the Youden square anatomy.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124737" y="6145601"/>
            <a:ext cx="477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Each treatment occurs in 4 out of 5 columns and so the design is a YSD.</a:t>
            </a:r>
          </a:p>
        </p:txBody>
      </p:sp>
    </p:spTree>
    <p:extLst>
      <p:ext uri="{BB962C8B-B14F-4D97-AF65-F5344CB8AC3E}">
        <p14:creationId xmlns:p14="http://schemas.microsoft.com/office/powerpoint/2010/main" val="292923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999" y="757204"/>
            <a:ext cx="11606581" cy="6217529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 Try a starting design in which row-column randomization is used on a systematic design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R4C5.ini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(allocated  =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(Lines =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       factor(rep(1:t, times = b),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              labels = LETTERS[1:t])),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recipient = list(Rows=b, Columns=t),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seed      = 95332) </a:t>
            </a:r>
          </a:p>
          <a:p>
            <a:pPr marL="0" indent="0">
              <a:buNone/>
            </a:pPr>
            <a:endParaRPr lang="en-AU" sz="16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sz="16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sz="16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sz="16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sz="16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Get the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design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R4C5.odw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(fixed   = ~ Rows + Columns + Lines,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permute = ~ Lines,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search  = "tabu",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data    = R4C5.ini) </a:t>
            </a:r>
            <a:endParaRPr lang="en-AU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 set up; elapsed =   0.00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in 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(fixed = ~Rows + Columns + Lines,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permute = ~Lines, search = "</a:t>
            </a:r>
            <a:r>
              <a:rPr lang="en-GB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: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Disconnected design of order 4</a:t>
            </a:r>
          </a:p>
          <a:p>
            <a:pPr marL="0" indent="0">
              <a:buNone/>
            </a:pPr>
            <a:r>
              <a:rPr lang="en-AU" sz="20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3838"/>
            <a:ext cx="11520000" cy="720000"/>
          </a:xfrm>
        </p:spPr>
        <p:txBody>
          <a:bodyPr/>
          <a:lstStyle/>
          <a:p>
            <a:r>
              <a:rPr lang="en-AU" dirty="0"/>
              <a:t>Can choose the wrong starting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19</a:t>
            </a:fld>
            <a:endParaRPr lang="en-AU"/>
          </a:p>
        </p:txBody>
      </p:sp>
      <p:pic>
        <p:nvPicPr>
          <p:cNvPr id="6146" name="Picture 2" descr="d:\Analyses\Research\WorkshopsTalks\Workshop 2019\src\figures\R4C5conf_v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262" y="2102869"/>
            <a:ext cx="3501887" cy="28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62976" y="4794717"/>
            <a:ext cx="58196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GB" sz="2000" dirty="0">
                <a:solidFill>
                  <a:srgbClr val="7030A0"/>
                </a:solidFill>
              </a:rPr>
              <a:t>At least some DF for the fixed </a:t>
            </a:r>
            <a:r>
              <a:rPr lang="en-GB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permute</a:t>
            </a:r>
            <a:r>
              <a:rPr lang="en-GB" sz="2000" dirty="0">
                <a:solidFill>
                  <a:srgbClr val="7030A0"/>
                </a:solidFill>
              </a:rPr>
              <a:t> term are confounded with other fixed terms: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7030A0"/>
                </a:solidFill>
              </a:rPr>
              <a:t>All DF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GB" dirty="0">
                <a:solidFill>
                  <a:srgbClr val="7030A0"/>
                </a:solidFill>
              </a:rPr>
              <a:t> with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GB" dirty="0">
                <a:solidFill>
                  <a:srgbClr val="7030A0"/>
                </a:solidFill>
              </a:rPr>
              <a:t> here</a:t>
            </a:r>
            <a:r>
              <a:rPr lang="en-AU" dirty="0">
                <a:solidFill>
                  <a:srgbClr val="7030A0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AU" sz="2000" dirty="0">
                <a:solidFill>
                  <a:srgbClr val="7030A0"/>
                </a:solidFill>
              </a:rPr>
              <a:t>Solution: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7030A0"/>
                </a:solidFill>
              </a:rPr>
              <a:t>Choose a connected design (full Lines </a:t>
            </a:r>
            <a:r>
              <a:rPr lang="en-AU" dirty="0" err="1">
                <a:solidFill>
                  <a:srgbClr val="7030A0"/>
                </a:solidFill>
              </a:rPr>
              <a:t>df</a:t>
            </a:r>
            <a:r>
              <a:rPr lang="en-AU" dirty="0">
                <a:solidFill>
                  <a:srgbClr val="7030A0"/>
                </a:solidFill>
              </a:rPr>
              <a:t> at least partially confounded with </a:t>
            </a:r>
            <a:r>
              <a:rPr lang="en-AU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dirty="0">
                <a:solidFill>
                  <a:srgbClr val="7030A0"/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7030A0"/>
                </a:solidFill>
              </a:rPr>
              <a:t>Or, use a mixed model (not here).</a:t>
            </a:r>
          </a:p>
        </p:txBody>
      </p:sp>
    </p:spTree>
    <p:extLst>
      <p:ext uri="{BB962C8B-B14F-4D97-AF65-F5344CB8AC3E}">
        <p14:creationId xmlns:p14="http://schemas.microsoft.com/office/powerpoint/2010/main" val="19828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867"/>
            <a:ext cx="10972800" cy="819151"/>
          </a:xfrm>
        </p:spPr>
        <p:txBody>
          <a:bodyPr/>
          <a:lstStyle/>
          <a:p>
            <a:r>
              <a:rPr lang="en-US" dirty="0"/>
              <a:t>Topic 2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44636"/>
            <a:ext cx="11207260" cy="5346296"/>
          </a:xfrm>
        </p:spPr>
        <p:txBody>
          <a:bodyPr/>
          <a:lstStyle/>
          <a:p>
            <a:pPr marL="685783" indent="-685783">
              <a:buSzPct val="100000"/>
              <a:buFont typeface="+mj-lt"/>
              <a:buAutoNum type="arabicPeriod"/>
            </a:pPr>
            <a:r>
              <a:rPr lang="en-US" dirty="0"/>
              <a:t>Designing nonorthogonal experiments and the alphabet of efficiency measures</a:t>
            </a:r>
            <a:r>
              <a:rPr lang="en-AU" dirty="0"/>
              <a:t>.</a:t>
            </a:r>
            <a:endParaRPr lang="en-US" dirty="0"/>
          </a:p>
          <a:p>
            <a:pPr marL="685783" indent="-685783">
              <a:buSzPct val="100000"/>
              <a:buFont typeface="+mj-lt"/>
              <a:buAutoNum type="arabicPeriod"/>
            </a:pPr>
            <a:r>
              <a:rPr lang="en-US" dirty="0"/>
              <a:t>Using the concepts for balanced designs</a:t>
            </a:r>
            <a:r>
              <a:rPr lang="en-AU" dirty="0"/>
              <a:t>.</a:t>
            </a:r>
          </a:p>
          <a:p>
            <a:pPr marL="685783" indent="-685783">
              <a:buSzPct val="100000"/>
              <a:buFont typeface="+mj-lt"/>
              <a:buAutoNum type="arabicPeriod"/>
            </a:pPr>
            <a:r>
              <a:rPr lang="en-US" dirty="0"/>
              <a:t>Using the concepts for unbalanced designs</a:t>
            </a:r>
            <a:r>
              <a:rPr lang="en-AU" dirty="0"/>
              <a:t>.</a:t>
            </a:r>
          </a:p>
          <a:p>
            <a:pPr marL="1084263" lvl="1" indent="-365125">
              <a:buSzPct val="100000"/>
              <a:buFont typeface="+mj-lt"/>
              <a:buAutoNum type="alphaLcPeriod"/>
            </a:pPr>
            <a:r>
              <a:rPr lang="en-AU" dirty="0"/>
              <a:t>A partially balanced incomplete-block design </a:t>
            </a:r>
          </a:p>
          <a:p>
            <a:pPr marL="1084263" lvl="1" indent="-365125">
              <a:buSzPct val="100000"/>
              <a:buFont typeface="+mj-lt"/>
              <a:buAutoNum type="alphaLcPeriod"/>
            </a:pPr>
            <a:r>
              <a:rPr lang="en-AU" dirty="0"/>
              <a:t>A wheat experiment from Gilmour et al. (1995)</a:t>
            </a:r>
          </a:p>
          <a:p>
            <a:pPr marL="1084263" lvl="1" indent="-365125">
              <a:buSzPct val="100000"/>
              <a:buFont typeface="+mj-lt"/>
              <a:buAutoNum type="alphaLcPeriod"/>
            </a:pPr>
            <a:r>
              <a:rPr lang="en-AU" dirty="0"/>
              <a:t>A plant accelerator design</a:t>
            </a:r>
          </a:p>
          <a:p>
            <a:pPr marL="685783" indent="-685783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Summary of constructing nonorthogonal designs.</a:t>
            </a:r>
          </a:p>
          <a:p>
            <a:pPr marL="685783" indent="-685783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happens when there are missing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data.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BB237D-7F0C-44CF-A5DA-2358D9B9F2BB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0023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08642"/>
            <a:ext cx="11520000" cy="1041148"/>
          </a:xfrm>
        </p:spPr>
        <p:txBody>
          <a:bodyPr/>
          <a:lstStyle/>
          <a:p>
            <a:r>
              <a:rPr lang="en-AU" dirty="0"/>
              <a:t>Optimal systematic design in, optimal systematic design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214423"/>
            <a:ext cx="11520000" cy="2271162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YSD.sys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fac.gen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(list(Rows=b, Columns=t)),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Lines = factor(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designLatinSqrSys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(t)[1:(b*t)], labels = LETTERS[1:t]))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R4C5.sys.odw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(fixed   = ~ Rows + Columns + Lines,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permute = ~ Lines,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search  = "tabu",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    = YSD.sys)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plotR4C5(R4C5.sys.odw$design)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1026" name="Picture 2" descr="d:\Analyses\Research\WorkshopsTalks\Workshop 2020\src\figures\R4C5sysod_v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43" y="2232357"/>
            <a:ext cx="3887086" cy="310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67995" y="3787191"/>
            <a:ext cx="374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Take home message: </a:t>
            </a:r>
            <a:br>
              <a:rPr lang="en-AU" sz="2000" dirty="0">
                <a:solidFill>
                  <a:srgbClr val="7030A0"/>
                </a:solidFill>
              </a:rPr>
            </a:b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2000" dirty="0">
                <a:solidFill>
                  <a:srgbClr val="7030A0"/>
                </a:solidFill>
              </a:rPr>
              <a:t> produces an optimal design, not a randomized design.</a:t>
            </a:r>
          </a:p>
        </p:txBody>
      </p:sp>
    </p:spTree>
    <p:extLst>
      <p:ext uri="{BB962C8B-B14F-4D97-AF65-F5344CB8AC3E}">
        <p14:creationId xmlns:p14="http://schemas.microsoft.com/office/powerpoint/2010/main" val="8977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40400"/>
            <a:ext cx="11520000" cy="720000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Some points to remember in using </a:t>
            </a:r>
            <a:r>
              <a:rPr lang="en-AU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endParaRPr lang="en-AU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668083"/>
            <a:ext cx="11520000" cy="6189917"/>
          </a:xfrm>
        </p:spPr>
        <p:txBody>
          <a:bodyPr/>
          <a:lstStyle/>
          <a:p>
            <a:r>
              <a:rPr lang="en-AU" dirty="0"/>
              <a:t>The treatment terms cannot be confounded with fixed unit terms:</a:t>
            </a:r>
          </a:p>
          <a:p>
            <a:pPr lvl="1">
              <a:spcBef>
                <a:spcPts val="0"/>
              </a:spcBef>
            </a:pPr>
            <a:r>
              <a:rPr lang="en-AU" dirty="0"/>
              <a:t>e.g.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dirty="0"/>
              <a:t> confounded with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dirty="0"/>
              <a:t>.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does not necessarily produce a properly randomized design:</a:t>
            </a:r>
          </a:p>
          <a:p>
            <a:pPr lvl="1">
              <a:spcBef>
                <a:spcPts val="0"/>
              </a:spcBef>
            </a:pPr>
            <a:r>
              <a:rPr lang="en-AU" dirty="0"/>
              <a:t>That is, one randomly selected from all possible randomizations;</a:t>
            </a:r>
          </a:p>
          <a:p>
            <a:pPr lvl="1">
              <a:spcBef>
                <a:spcPts val="0"/>
              </a:spcBef>
            </a:pPr>
            <a:r>
              <a:rPr lang="en-AU" dirty="0"/>
              <a:t>Supply a systematic optimal design: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will return it unmodified;</a:t>
            </a:r>
          </a:p>
          <a:p>
            <a:pPr lvl="1">
              <a:spcBef>
                <a:spcPts val="0"/>
              </a:spcBef>
            </a:pPr>
            <a:r>
              <a:rPr lang="en-AU" dirty="0"/>
              <a:t>Can use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dirty="0"/>
              <a:t> after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when independent errors are assumed; otherwise before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.</a:t>
            </a:r>
          </a:p>
          <a:p>
            <a:r>
              <a:rPr lang="en-AU" dirty="0"/>
              <a:t>The computed A-value (AVPD) can be checked, or the value under an alternative model calculated, with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designAmeasures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mat.Vpredicts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(…))</a:t>
            </a:r>
            <a:r>
              <a:rPr lang="en-AU" dirty="0"/>
              <a:t>.</a:t>
            </a:r>
          </a:p>
          <a:p>
            <a:pPr lvl="1">
              <a:spcBef>
                <a:spcPts val="0"/>
              </a:spcBef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mat.Vpredicts</a:t>
            </a:r>
            <a:r>
              <a:rPr lang="en-AU" dirty="0"/>
              <a:t> calculates the predictions variance matrix and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designAmeasures</a:t>
            </a:r>
            <a:r>
              <a:rPr lang="en-AU" dirty="0"/>
              <a:t> calculates the AVPD from the matrix.</a:t>
            </a:r>
          </a:p>
          <a:p>
            <a:r>
              <a:rPr lang="en-AU" dirty="0"/>
              <a:t>Some designs are optimal under both fixed and random units terms:</a:t>
            </a:r>
          </a:p>
          <a:p>
            <a:pPr lvl="1">
              <a:spcBef>
                <a:spcPts val="0"/>
              </a:spcBef>
            </a:pP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orthogonal, balanced (incomplete-) block, (most generalized) Youden square and the lattice square designs</a:t>
            </a:r>
            <a:r>
              <a:rPr lang="en-GB" dirty="0"/>
              <a:t> are A-optimal under </a:t>
            </a:r>
            <a:r>
              <a:rPr lang="en-AU" dirty="0"/>
              <a:t>fixed and mixed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01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59585"/>
            <a:ext cx="11520000" cy="844878"/>
          </a:xfrm>
        </p:spPr>
        <p:txBody>
          <a:bodyPr/>
          <a:lstStyle/>
          <a:p>
            <a:pPr marL="536575" indent="-536575"/>
            <a:r>
              <a:rPr lang="en-AU" dirty="0"/>
              <a:t>3.	 Using the concepts for unbalanced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995763"/>
            <a:ext cx="11520000" cy="3198551"/>
          </a:xfrm>
        </p:spPr>
        <p:txBody>
          <a:bodyPr/>
          <a:lstStyle/>
          <a:p>
            <a:pPr marL="715963" indent="-715963">
              <a:buNone/>
            </a:pPr>
            <a:r>
              <a:rPr lang="en-AU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3(a)	A partially balanced incomplete-block design (PBIBD) from C&amp;C (p.379)</a:t>
            </a:r>
          </a:p>
          <a:p>
            <a:r>
              <a:rPr lang="en-AU" dirty="0"/>
              <a:t>This design is suitable for a situation in which:</a:t>
            </a:r>
          </a:p>
          <a:p>
            <a:pPr lvl="1"/>
            <a:r>
              <a:rPr lang="en-AU" dirty="0"/>
              <a:t>the number of treatments is 6, </a:t>
            </a:r>
          </a:p>
          <a:p>
            <a:pPr lvl="1"/>
            <a:r>
              <a:rPr lang="en-AU" dirty="0"/>
              <a:t>each treatment is to be replicated 4 times, </a:t>
            </a:r>
          </a:p>
          <a:p>
            <a:pPr lvl="1"/>
            <a:r>
              <a:rPr lang="en-AU" dirty="0"/>
              <a:t> the anticipated model is </a:t>
            </a:r>
            <a:r>
              <a:rPr lang="en-AU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Treatments | Blocks + </a:t>
            </a:r>
            <a:r>
              <a:rPr lang="en-AU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Blocks:Units</a:t>
            </a:r>
            <a:r>
              <a:rPr lang="en-AU" dirty="0"/>
              <a:t>, and</a:t>
            </a:r>
          </a:p>
          <a:p>
            <a:pPr lvl="1"/>
            <a:r>
              <a:rPr lang="en-AU" dirty="0"/>
              <a:t>the number of units per block restricted to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22</a:t>
            </a:fld>
            <a:endParaRPr lang="en-AU"/>
          </a:p>
        </p:txBody>
      </p:sp>
      <p:grpSp>
        <p:nvGrpSpPr>
          <p:cNvPr id="5" name="Group 4"/>
          <p:cNvGrpSpPr/>
          <p:nvPr/>
        </p:nvGrpSpPr>
        <p:grpSpPr>
          <a:xfrm>
            <a:off x="617967" y="4870652"/>
            <a:ext cx="5599257" cy="1147531"/>
            <a:chOff x="1365251" y="1616075"/>
            <a:chExt cx="5599257" cy="1147531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1456268" y="2427056"/>
              <a:ext cx="2015066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 dirty="0"/>
                <a:t>6 treatments</a:t>
              </a:r>
              <a:endParaRPr lang="en-US" altLang="en-US" sz="1600" dirty="0"/>
            </a:p>
          </p:txBody>
        </p:sp>
        <p:sp>
          <p:nvSpPr>
            <p:cNvPr id="7" name="AutoShape 17"/>
            <p:cNvSpPr>
              <a:spLocks noChangeArrowheads="1"/>
            </p:cNvSpPr>
            <p:nvPr/>
          </p:nvSpPr>
          <p:spPr bwMode="auto">
            <a:xfrm>
              <a:off x="1365251" y="1786265"/>
              <a:ext cx="2264833" cy="41116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" tIns="18000" rIns="7200" bIns="18000"/>
            <a:lstStyle/>
            <a:p>
              <a:pPr algn="ctr"/>
              <a:r>
                <a:rPr lang="en-US" altLang="en-US" dirty="0"/>
                <a:t>6 </a:t>
              </a:r>
              <a:r>
                <a:rPr lang="en-US" altLang="en-US" b="1" dirty="0"/>
                <a:t>Treatments</a:t>
              </a:r>
              <a:endParaRPr lang="en-US" altLang="en-US" dirty="0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4869009" y="1616075"/>
              <a:ext cx="2095499" cy="7858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" tIns="18000" rIns="7200" bIns="18000"/>
            <a:lstStyle/>
            <a:p>
              <a:pPr marL="541338" indent="-187325"/>
              <a:r>
                <a:rPr lang="en-US" altLang="en-US" dirty="0"/>
                <a:t>6	</a:t>
              </a:r>
              <a:r>
                <a:rPr lang="en-US" altLang="en-US" b="1" dirty="0"/>
                <a:t>Blocks</a:t>
              </a:r>
              <a:endParaRPr lang="en-US" altLang="en-US" dirty="0"/>
            </a:p>
            <a:p>
              <a:pPr marL="541338" indent="-187325"/>
              <a:r>
                <a:rPr lang="en-US" altLang="en-US" dirty="0"/>
                <a:t>4	</a:t>
              </a:r>
              <a:r>
                <a:rPr lang="en-US" altLang="en-US" b="1" dirty="0"/>
                <a:t>Units</a:t>
              </a:r>
              <a:r>
                <a:rPr lang="en-US" altLang="en-US" dirty="0"/>
                <a:t> in </a:t>
              </a:r>
              <a:r>
                <a:rPr lang="en-US" altLang="en-US" b="1" dirty="0"/>
                <a:t>B</a:t>
              </a: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5211909" y="2427056"/>
              <a:ext cx="1543049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 sz="1600" dirty="0"/>
                <a:t>24 units</a:t>
              </a:r>
              <a:endParaRPr lang="en-US" altLang="en-US" sz="16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354715" y="1798812"/>
              <a:ext cx="1735937" cy="369887"/>
              <a:chOff x="7626081" y="1823864"/>
              <a:chExt cx="1735937" cy="369887"/>
            </a:xfrm>
          </p:grpSpPr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7626081" y="2008341"/>
                <a:ext cx="842433" cy="15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2" name="Rectangle 27"/>
              <p:cNvSpPr>
                <a:spLocks noChangeArrowheads="1"/>
              </p:cNvSpPr>
              <p:nvPr/>
            </p:nvSpPr>
            <p:spPr bwMode="auto">
              <a:xfrm>
                <a:off x="8359790" y="1823864"/>
                <a:ext cx="364067" cy="369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altLang="en-US" dirty="0">
                    <a:sym typeface="Euclid Extra" pitchFamily="18" charset="2"/>
                  </a:rPr>
                  <a:t></a:t>
                </a:r>
                <a:endParaRPr lang="en-US" altLang="en-US" dirty="0">
                  <a:sym typeface="Euclid Extra" pitchFamily="18" charset="2"/>
                </a:endParaRPr>
              </a:p>
            </p:txBody>
          </p:sp>
          <p:sp>
            <p:nvSpPr>
              <p:cNvPr id="13" name="Line 28"/>
              <p:cNvSpPr>
                <a:spLocks noChangeShapeType="1"/>
              </p:cNvSpPr>
              <p:nvPr/>
            </p:nvSpPr>
            <p:spPr bwMode="auto">
              <a:xfrm flipV="1">
                <a:off x="8608484" y="1866900"/>
                <a:ext cx="736600" cy="1079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4" name="Line 29"/>
              <p:cNvSpPr>
                <a:spLocks noChangeShapeType="1"/>
              </p:cNvSpPr>
              <p:nvPr/>
            </p:nvSpPr>
            <p:spPr bwMode="auto">
              <a:xfrm>
                <a:off x="8619068" y="2035175"/>
                <a:ext cx="742950" cy="1127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81866"/>
              </p:ext>
            </p:extLst>
          </p:nvPr>
        </p:nvGraphicFramePr>
        <p:xfrm>
          <a:off x="6669437" y="4260316"/>
          <a:ext cx="53235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5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Blocks</a:t>
                      </a:r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Units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I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II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III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IV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VI</a:t>
                      </a:r>
                    </a:p>
                  </a:txBody>
                  <a:tcP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PBIBD randomized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303873"/>
            <a:ext cx="11616000" cy="5405040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 Input the systematic design</a:t>
            </a:r>
          </a:p>
          <a:p>
            <a:pPr marL="0" indent="0">
              <a:buNone/>
            </a:pPr>
            <a:r>
              <a:rPr lang="de-DE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 &lt;- 6</a:t>
            </a:r>
          </a:p>
          <a:p>
            <a:pPr marL="0" indent="0">
              <a:buNone/>
            </a:pPr>
            <a:r>
              <a:rPr lang="de-DE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k &lt;- 4</a:t>
            </a:r>
          </a:p>
          <a:p>
            <a:pPr marL="0" indent="0">
              <a:buNone/>
            </a:pPr>
            <a:r>
              <a:rPr lang="de-DE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 &lt;- 6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PBIBD2.sys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fac.gen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(list(Blocks = b, Units = k)),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Treatments = factor(c(1,4,2,5,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2,5,3,6,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3,6,1,4,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4,1,5,2,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5,2,6,3,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6,3,4,1)))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 Randomize the systematic design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PBIBD2.lay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(allocated         = PBIBD2.sys["Treatments"],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recipient         = PBIBD2.sys[c("Blocks", "Units")],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nested.recipients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list(Units = "Blocks"),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seed               = 98177)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320A4-BE41-FFBC-628F-B754E591563B}"/>
              </a:ext>
            </a:extLst>
          </p:cNvPr>
          <p:cNvSpPr txBox="1"/>
          <p:nvPr/>
        </p:nvSpPr>
        <p:spPr>
          <a:xfrm>
            <a:off x="8097523" y="3059222"/>
            <a:ext cx="3331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sz="2000" dirty="0">
                <a:solidFill>
                  <a:srgbClr val="7030A0"/>
                </a:solidFill>
              </a:rPr>
              <a:t>Treatments must be in the correct order given the order of Blocks and Units</a:t>
            </a:r>
            <a:endParaRPr lang="en-A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5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49036"/>
            <a:ext cx="11520000" cy="720000"/>
          </a:xfrm>
        </p:spPr>
        <p:txBody>
          <a:bodyPr/>
          <a:lstStyle/>
          <a:p>
            <a:r>
              <a:rPr lang="en-AU" dirty="0"/>
              <a:t>PBIBD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906313"/>
            <a:ext cx="11520000" cy="4421032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&gt;#'## Compute the anatomy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PBIBD2.canon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list(unit = ~ Blocks/Units,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~ Treatments),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data     = PBIBD2.lay)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summary(PBIBD2.canon,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which.criteria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c('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aeff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xeff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eeff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','order', '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dforth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0" indent="0">
              <a:buNone/>
            </a:pP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unit &amp;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(based on adjusted quantities)</a:t>
            </a:r>
          </a:p>
          <a:p>
            <a:pPr marL="0" indent="0">
              <a:buNone/>
            </a:pP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Source.unit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df1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Source.trt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xefficiency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dforthog</a:t>
            </a: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Blocks          5 Treatments   2      0.2500      0.2500      0.2500     1        0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Residual     3                                                   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Units[Blocks]  18 Treatments   5      0.8824      1.0000      0.7500     2        3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Residual    13                                                   </a:t>
            </a:r>
          </a:p>
          <a:p>
            <a:pPr marL="0" indent="0">
              <a:buNone/>
            </a:pPr>
            <a:endParaRPr lang="en-A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design is not orthogonal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24</a:t>
            </a:fld>
            <a:endParaRPr lang="en-A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6000" y="5357162"/>
            <a:ext cx="11520000" cy="151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What are the eigenvalues for </a:t>
            </a:r>
            <a:r>
              <a:rPr lang="en-AU" b="1" dirty="0"/>
              <a:t>P</a:t>
            </a:r>
            <a:r>
              <a:rPr lang="en-AU" baseline="-25000" dirty="0"/>
              <a:t>BU</a:t>
            </a:r>
            <a:r>
              <a:rPr lang="en-AU" b="1" dirty="0"/>
              <a:t>Q</a:t>
            </a:r>
            <a:r>
              <a:rPr lang="en-AU" baseline="-25000" dirty="0"/>
              <a:t>L</a:t>
            </a:r>
            <a:r>
              <a:rPr lang="en-AU" b="1" dirty="0"/>
              <a:t>P</a:t>
            </a:r>
            <a:r>
              <a:rPr lang="en-AU" baseline="-25000" dirty="0"/>
              <a:t>BU</a:t>
            </a:r>
            <a:r>
              <a:rPr lang="en-AU" kern="0" dirty="0"/>
              <a:t>?</a:t>
            </a:r>
          </a:p>
          <a:p>
            <a:pPr lvl="1"/>
            <a:r>
              <a:rPr lang="en-AU" kern="0" dirty="0"/>
              <a:t>Three are one and two are 0.75 for a harmonic mean of 0.8824.</a:t>
            </a:r>
          </a:p>
          <a:p>
            <a:r>
              <a:rPr lang="en-AU" kern="0" dirty="0"/>
              <a:t>That 88% of Lines information confounded with Units[Blocks] is good.</a:t>
            </a:r>
          </a:p>
        </p:txBody>
      </p:sp>
    </p:spTree>
    <p:extLst>
      <p:ext uri="{BB962C8B-B14F-4D97-AF65-F5344CB8AC3E}">
        <p14:creationId xmlns:p14="http://schemas.microsoft.com/office/powerpoint/2010/main" val="106672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PBIBD with unique Units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134910"/>
            <a:ext cx="11520000" cy="5643578"/>
          </a:xfrm>
        </p:spPr>
        <p:txBody>
          <a:bodyPr/>
          <a:lstStyle/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PBIBD2.lay$AUnits &lt;- with(PBIBD2.lay,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fac.combine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(list(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Blocks,Units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levels(PBIBD2.lay$AUnits)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[1] "1"  "2"  "3"  "4"  "5"  "6"  "7"  "8"  "9"  "10" "11" "12" "13" "14" "15" "16" "17" "18"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[19] "19" "20" "21" "22" "23" "24"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Blocks +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AUnits</a:t>
            </a:r>
            <a:endParaRPr lang="en-AU" sz="14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PBIBD2U.canon &lt;-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list(unit = ~ Blocks +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AUnits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~ Treatments),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data     = PBIBD2.lay)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summary(PBIBD2U.canon,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which.criteria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c('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aeff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xeff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eeff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','order', '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dforth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0" indent="0">
              <a:buNone/>
            </a:pPr>
            <a:endParaRPr lang="en-AU" sz="14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unit &amp;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(based on adjusted quantities)</a:t>
            </a:r>
          </a:p>
          <a:p>
            <a:pPr marL="0" indent="0">
              <a:buNone/>
            </a:pP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Source.unit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df1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Source.trt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xefficiency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dforthog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Blocks           5 Treatments   2      0.2500      0.2500      0.2500     1        0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Residual     3                                                   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AUnits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[Blocks]  18 Treatments   5      0.8824      1.0000      0.7500     2        3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Residual    13                                                   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design is not orthogonal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Blocks/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AUnits</a:t>
            </a:r>
            <a:endParaRPr lang="en-AU" sz="14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PBIBD2U.canon &lt;-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list(unit = ~ Blocks/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AUnits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~ Treatments),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data     = PBIBD2.lay)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25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8804643" y="6063007"/>
            <a:ext cx="282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Produces exactly the same anatomy.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176155" y="5337313"/>
            <a:ext cx="1948070" cy="725694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53847" y="1035381"/>
            <a:ext cx="2046114" cy="36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600" kern="0" dirty="0" err="1">
                <a:solidFill>
                  <a:srgbClr val="7030A0"/>
                </a:solidFill>
                <a:sym typeface="Euclid Symbol"/>
              </a:rPr>
              <a:t>AUnits</a:t>
            </a: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 = All Units</a:t>
            </a:r>
          </a:p>
        </p:txBody>
      </p:sp>
    </p:spTree>
    <p:extLst>
      <p:ext uri="{BB962C8B-B14F-4D97-AF65-F5344CB8AC3E}">
        <p14:creationId xmlns:p14="http://schemas.microsoft.com/office/powerpoint/2010/main" val="39278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59585"/>
            <a:ext cx="11520000" cy="720000"/>
          </a:xfrm>
        </p:spPr>
        <p:txBody>
          <a:bodyPr/>
          <a:lstStyle/>
          <a:p>
            <a:r>
              <a:rPr lang="en-AU" dirty="0"/>
              <a:t>Using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to get an A-optimal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836739"/>
            <a:ext cx="11520000" cy="5911929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Initialize with a randomized layout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PBIBD.ini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fac.gen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(list(Blocks=b, Units=k)),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Treatments = factor(rep(1:t, times = b*k/t), labels = LETTERS[1:t]))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PBIBD.ini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(allocated         = PBIBD.ini["Treatments"],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recipient         = PBIBD.ini[c("Blocks", "Units")],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nested.recipients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list(Units = "Blocks"),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seed              = 4794)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Get the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design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PBIBD.odw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(fixed   = ~ Blocks + Treatments,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permute = ~ Treatments, 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search  = "tabu",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25,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data    = PBIBD.ini)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 set up; elapsed =   0.00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A-value = 0.566667 (6 A-equations; rank C 5)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A-value after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1 is 0.559487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A-value after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2 is 0.559487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A-value after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3 is 0.559487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A-value after 25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iterations: 0.559487</a:t>
            </a:r>
          </a:p>
          <a:p>
            <a:pPr marL="0" indent="0"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 optimise; elapsed =   0.02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26</a:t>
            </a:fld>
            <a:endParaRPr lang="en-A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08304" y="2941993"/>
            <a:ext cx="5493024" cy="199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GB" sz="1600" b="1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designAmeasures</a:t>
            </a:r>
            <a:r>
              <a:rPr lang="en-GB" sz="16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</a:t>
            </a:r>
            <a:r>
              <a:rPr lang="en-GB" sz="1600" b="1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mat.Vpredicts</a:t>
            </a:r>
            <a:r>
              <a:rPr lang="en-GB" sz="16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(target = ~ Treatments -1, </a:t>
            </a:r>
          </a:p>
          <a:p>
            <a:pPr marL="0" indent="0">
              <a:buNone/>
            </a:pPr>
            <a:r>
              <a:rPr lang="en-GB" sz="16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fixed  = ~ Blocks, </a:t>
            </a:r>
          </a:p>
          <a:p>
            <a:pPr marL="0" indent="0">
              <a:buNone/>
            </a:pPr>
            <a:r>
              <a:rPr lang="en-GB" sz="16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design = PBIBD2.lay)))</a:t>
            </a:r>
          </a:p>
          <a:p>
            <a:pPr marL="0" indent="0">
              <a:buNone/>
            </a:pPr>
            <a:r>
              <a:rPr lang="en-GB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all</a:t>
            </a:r>
          </a:p>
          <a:p>
            <a:pPr marL="0" indent="0">
              <a:buNone/>
            </a:pPr>
            <a:r>
              <a:rPr lang="en-GB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all 0.5666667</a:t>
            </a:r>
            <a:endParaRPr lang="en-AU" sz="1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7985" y="4150658"/>
            <a:ext cx="1650319" cy="5604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508304" y="5427410"/>
            <a:ext cx="2820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AVPD for C&amp;C design.</a:t>
            </a: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8508304" y="4711148"/>
            <a:ext cx="1410196" cy="716262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9918500" y="4150658"/>
            <a:ext cx="855517" cy="1276752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81995"/>
            <a:ext cx="11520000" cy="720000"/>
          </a:xfrm>
        </p:spPr>
        <p:txBody>
          <a:bodyPr/>
          <a:lstStyle/>
          <a:p>
            <a:r>
              <a:rPr lang="en-AU" dirty="0"/>
              <a:t>PBIBD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randomization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752142"/>
            <a:ext cx="11520000" cy="2419075"/>
          </a:xfrm>
        </p:spPr>
        <p:txBody>
          <a:bodyPr/>
          <a:lstStyle/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PBIBD.lay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PBIBD.odw$design</a:t>
            </a:r>
            <a:endParaRPr lang="en-AU" sz="16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 Randomize the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design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PBIBD.lay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(allocated         =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PBIBD.lay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["Treatments"],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recipient         =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PBIBD.lay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[c("Blocks", "Units")],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nested.recipients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list(Units = "Blocks"),</a:t>
            </a:r>
          </a:p>
          <a:p>
            <a:pPr marL="0" indent="0"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seed              = 13332)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808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81995"/>
            <a:ext cx="11520000" cy="720000"/>
          </a:xfrm>
        </p:spPr>
        <p:txBody>
          <a:bodyPr/>
          <a:lstStyle/>
          <a:p>
            <a:r>
              <a:rPr lang="en-AU" dirty="0"/>
              <a:t>PBIBD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design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752142"/>
            <a:ext cx="11520000" cy="3917135"/>
          </a:xfrm>
        </p:spPr>
        <p:txBody>
          <a:bodyPr/>
          <a:lstStyle/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Check properties of the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layout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PBIBD.canon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list(plots = ~ Blocks/Units,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trts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~ Treatments),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data     =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PBIBD.lay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PBIBD.canon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which.criteria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c('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aeff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xeff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eeff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','order', '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dforth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0" indent="0">
              <a:buNone/>
            </a:pP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plots &amp;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(based on adjusted quantities)</a:t>
            </a:r>
          </a:p>
          <a:p>
            <a:pPr marL="0" indent="0">
              <a:buNone/>
            </a:pP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Source.plots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df1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Source.trts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xefficiency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dforthog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Blocks          5 Treatments    4      0.0937      0.1875      0.0625     2        0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Residual      1                                                   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Units[Blocks]  18 Treatments    5      0.8937      1.0000      0.8125     3        1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Residual     13                                                   </a:t>
            </a:r>
          </a:p>
          <a:p>
            <a:pPr marL="0" indent="0">
              <a:buNone/>
            </a:pP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design is not orthogonal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28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76000" y="4908860"/>
            <a:ext cx="11520000" cy="194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400" kern="0" dirty="0"/>
              <a:t>The </a:t>
            </a:r>
            <a:r>
              <a:rPr lang="en-AU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2400" kern="0" dirty="0"/>
              <a:t> design is (nearer) A-optimal, with </a:t>
            </a:r>
          </a:p>
          <a:p>
            <a:pPr lvl="1"/>
            <a:r>
              <a:rPr lang="en-AU" sz="2000" kern="0" dirty="0"/>
              <a:t>a higher A-efficiency than the PBIBD2 (0.8937 versus 0.8824),</a:t>
            </a:r>
          </a:p>
          <a:p>
            <a:pPr lvl="1"/>
            <a:r>
              <a:rPr lang="en-AU" sz="2000" kern="0" dirty="0"/>
              <a:t>three rather than two different efficiency factors,</a:t>
            </a:r>
          </a:p>
          <a:p>
            <a:pPr lvl="1"/>
            <a:r>
              <a:rPr lang="en-AU" sz="2000" kern="0" dirty="0"/>
              <a:t>the range of the efficiency value is less </a:t>
            </a:r>
            <a:br>
              <a:rPr lang="en-AU" sz="2000" kern="0" dirty="0"/>
            </a:br>
            <a:r>
              <a:rPr lang="en-AU" sz="2000" kern="0" dirty="0"/>
              <a:t>(min of 0.75 versus 0.8125).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7422" y="3881149"/>
            <a:ext cx="386189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This shows that, in contrast to a BIBD, a PBIBD of order 2 is not necessarily A-optimal.</a:t>
            </a:r>
          </a:p>
          <a:p>
            <a:r>
              <a:rPr lang="en-AU" sz="2000" dirty="0">
                <a:solidFill>
                  <a:srgbClr val="7030A0"/>
                </a:solidFill>
              </a:rPr>
              <a:t>Which one to use?</a:t>
            </a:r>
          </a:p>
          <a:p>
            <a:pPr marL="363538" lvl="1" indent="-342900"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7030A0"/>
                </a:solidFill>
              </a:rPr>
              <a:t>The PBIBD2 will have only 2 SEM values and so 3 SEDs.</a:t>
            </a:r>
          </a:p>
          <a:p>
            <a:pPr marL="363538" lvl="1" indent="-342900"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7030A0"/>
                </a:solidFill>
              </a:rPr>
              <a:t>The </a:t>
            </a:r>
            <a:r>
              <a:rPr lang="en-AU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>
                <a:solidFill>
                  <a:srgbClr val="7030A0"/>
                </a:solidFill>
              </a:rPr>
              <a:t> design would have 6 SEDs, but they would cover a narrower range.</a:t>
            </a:r>
          </a:p>
          <a:p>
            <a:r>
              <a:rPr lang="en-AU" dirty="0">
                <a:solidFill>
                  <a:srgbClr val="7030A0"/>
                </a:solidFill>
              </a:rPr>
              <a:t>More than A-value to consider.</a:t>
            </a:r>
          </a:p>
        </p:txBody>
      </p:sp>
    </p:spTree>
    <p:extLst>
      <p:ext uri="{BB962C8B-B14F-4D97-AF65-F5344CB8AC3E}">
        <p14:creationId xmlns:p14="http://schemas.microsoft.com/office/powerpoint/2010/main" val="61256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alyses\Research\WorkshopsTalks\Workshop 2019\src\figures\LattDesign_v2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3" y="1911701"/>
            <a:ext cx="4480569" cy="448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395877"/>
            <a:ext cx="11520000" cy="720000"/>
          </a:xfrm>
        </p:spPr>
        <p:txBody>
          <a:bodyPr/>
          <a:lstStyle/>
          <a:p>
            <a:pPr marL="1252538" indent="-1252538"/>
            <a:r>
              <a:rPr lang="en-AU" dirty="0"/>
              <a:t>3(b)	A wheat experiment </a:t>
            </a:r>
            <a:r>
              <a:rPr lang="en-AU" sz="2700" dirty="0"/>
              <a:t>(Gilmour et al., 1995)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97024"/>
            <a:ext cx="11520000" cy="339135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AU" sz="2700" dirty="0"/>
              <a:t>Investigates 25 varieties of wheat.</a:t>
            </a:r>
          </a:p>
          <a:p>
            <a:pPr>
              <a:spcBef>
                <a:spcPts val="0"/>
              </a:spcBef>
            </a:pPr>
            <a:r>
              <a:rPr lang="en-AU" sz="2700" dirty="0"/>
              <a:t>A balanced lattice square on a 10 </a:t>
            </a:r>
            <a:r>
              <a:rPr lang="en-AU" sz="2700" dirty="0">
                <a:sym typeface="Euclid Symbol"/>
              </a:rPr>
              <a:t> 15 grid from C&amp;C.</a:t>
            </a:r>
          </a:p>
          <a:p>
            <a:pPr>
              <a:spcBef>
                <a:spcPts val="0"/>
              </a:spcBef>
            </a:pPr>
            <a:r>
              <a:rPr lang="en-AU" sz="2700" dirty="0">
                <a:sym typeface="Euclid Symbol"/>
              </a:rPr>
              <a:t>Six reps, each 5 rows</a:t>
            </a:r>
            <a:r>
              <a:rPr lang="en-AU" sz="2700" dirty="0"/>
              <a:t> </a:t>
            </a:r>
            <a:r>
              <a:rPr lang="en-AU" sz="2700" dirty="0">
                <a:sym typeface="Euclid Symbol"/>
              </a:rPr>
              <a:t> 5 columns</a:t>
            </a:r>
          </a:p>
          <a:p>
            <a:pPr>
              <a:spcBef>
                <a:spcPts val="0"/>
              </a:spcBef>
            </a:pPr>
            <a:r>
              <a:rPr lang="en-AU" sz="2700" dirty="0">
                <a:sym typeface="Euclid Symbol"/>
              </a:rPr>
              <a:t>It is an example in the </a:t>
            </a:r>
            <a:r>
              <a:rPr lang="en-AU" sz="2700" b="1" dirty="0" err="1"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asreml</a:t>
            </a:r>
            <a:r>
              <a:rPr lang="en-AU" sz="2700" dirty="0">
                <a:sym typeface="Euclid Symbol"/>
              </a:rPr>
              <a:t> manual,</a:t>
            </a:r>
            <a:br>
              <a:rPr lang="en-AU" sz="2700" dirty="0">
                <a:sym typeface="Euclid Symbol"/>
              </a:rPr>
            </a:br>
            <a:r>
              <a:rPr lang="en-AU" sz="2700" dirty="0">
                <a:sym typeface="Euclid Symbol"/>
              </a:rPr>
              <a:t>and the </a:t>
            </a:r>
            <a:r>
              <a:rPr lang="en-AU" sz="2700" b="1" dirty="0" err="1"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asremlPlus</a:t>
            </a:r>
            <a:r>
              <a:rPr lang="en-AU" sz="2700" dirty="0">
                <a:sym typeface="Euclid Symbol"/>
              </a:rPr>
              <a:t> manual and </a:t>
            </a:r>
            <a:br>
              <a:rPr lang="en-AU" sz="2700" dirty="0">
                <a:sym typeface="Euclid Symbol"/>
              </a:rPr>
            </a:br>
            <a:r>
              <a:rPr lang="en-AU" sz="2700" dirty="0">
                <a:sym typeface="Euclid Symbol"/>
              </a:rPr>
              <a:t>the Wheat vignette: </a:t>
            </a:r>
            <a:br>
              <a:rPr lang="en-AU" sz="2700" dirty="0">
                <a:sym typeface="Euclid Symbol"/>
              </a:rPr>
            </a:b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vignette(package = '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asremlPlus</a:t>
            </a: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')</a:t>
            </a:r>
            <a:r>
              <a:rPr lang="en-AU" sz="2700" dirty="0">
                <a:sym typeface="Euclid Symbol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AU" sz="2700" dirty="0">
                <a:sym typeface="Euclid Symbol"/>
              </a:rPr>
              <a:t>Factor-allocation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3122031" y="6498389"/>
            <a:ext cx="4397500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Sr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SuperRows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Sc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SuperColumns</a:t>
            </a:r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665836" y="5247216"/>
            <a:ext cx="2125135" cy="1246713"/>
            <a:chOff x="3421" y="1464"/>
            <a:chExt cx="753" cy="589"/>
          </a:xfrm>
        </p:grpSpPr>
        <p:sp>
          <p:nvSpPr>
            <p:cNvPr id="31" name="AutoShape 11"/>
            <p:cNvSpPr>
              <a:spLocks noChangeArrowheads="1"/>
            </p:cNvSpPr>
            <p:nvPr/>
          </p:nvSpPr>
          <p:spPr bwMode="auto">
            <a:xfrm>
              <a:off x="3421" y="1464"/>
              <a:ext cx="753" cy="316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596885" indent="-486821"/>
              <a:r>
                <a:rPr lang="en-US" dirty="0">
                  <a:solidFill>
                    <a:srgbClr val="000000"/>
                  </a:solidFill>
                </a:rPr>
                <a:t>25	</a:t>
              </a:r>
              <a:r>
                <a:rPr lang="en-US" b="1" dirty="0">
                  <a:solidFill>
                    <a:srgbClr val="000000"/>
                  </a:solidFill>
                </a:rPr>
                <a:t>Varieties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3438" y="1857"/>
              <a:ext cx="707" cy="1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100" dirty="0">
                  <a:solidFill>
                    <a:srgbClr val="000000"/>
                  </a:solidFill>
                </a:rPr>
                <a:t>25 varieties</a:t>
              </a:r>
              <a:endParaRPr lang="en-AU" sz="2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3928433" y="4599805"/>
            <a:ext cx="3064934" cy="1979091"/>
            <a:chOff x="2730" y="1053"/>
            <a:chExt cx="1086" cy="935"/>
          </a:xfrm>
        </p:grpSpPr>
        <p:sp>
          <p:nvSpPr>
            <p:cNvPr id="29" name="AutoShape 11"/>
            <p:cNvSpPr>
              <a:spLocks noChangeArrowheads="1"/>
            </p:cNvSpPr>
            <p:nvPr/>
          </p:nvSpPr>
          <p:spPr bwMode="auto">
            <a:xfrm>
              <a:off x="2730" y="1053"/>
              <a:ext cx="1086" cy="719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601118" indent="-491054"/>
              <a:r>
                <a:rPr lang="en-US" dirty="0">
                  <a:solidFill>
                    <a:srgbClr val="000000"/>
                  </a:solidFill>
                </a:rPr>
                <a:t>2	</a:t>
              </a:r>
              <a:r>
                <a:rPr lang="en-US" b="1" dirty="0" err="1">
                  <a:solidFill>
                    <a:srgbClr val="000000"/>
                  </a:solidFill>
                </a:rPr>
                <a:t>SuperRows</a:t>
              </a:r>
              <a:endParaRPr lang="en-US" dirty="0">
                <a:solidFill>
                  <a:srgbClr val="000000"/>
                </a:solidFill>
              </a:endParaRPr>
            </a:p>
            <a:p>
              <a:pPr marL="601118" indent="-491054"/>
              <a:r>
                <a:rPr lang="en-US" dirty="0">
                  <a:solidFill>
                    <a:srgbClr val="000000"/>
                  </a:solidFill>
                </a:rPr>
                <a:t>3</a:t>
              </a:r>
              <a:r>
                <a:rPr lang="en-US" b="1" dirty="0">
                  <a:solidFill>
                    <a:srgbClr val="000000"/>
                  </a:solidFill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</a:rPr>
                <a:t>SuperColumns</a:t>
              </a:r>
              <a:endParaRPr lang="en-US" b="1" dirty="0">
                <a:solidFill>
                  <a:srgbClr val="000000"/>
                </a:solidFill>
              </a:endParaRPr>
            </a:p>
            <a:p>
              <a:pPr marL="601118" indent="-491054"/>
              <a:r>
                <a:rPr lang="en-US" dirty="0">
                  <a:solidFill>
                    <a:srgbClr val="000000"/>
                  </a:solidFill>
                </a:rPr>
                <a:t>5	</a:t>
              </a:r>
              <a:r>
                <a:rPr lang="en-US" b="1" dirty="0">
                  <a:solidFill>
                    <a:srgbClr val="000000"/>
                  </a:solidFill>
                </a:rPr>
                <a:t>Rows</a:t>
              </a:r>
              <a:r>
                <a:rPr lang="en-US" dirty="0">
                  <a:solidFill>
                    <a:srgbClr val="000000"/>
                  </a:solidFill>
                </a:rPr>
                <a:t> in </a:t>
              </a:r>
              <a:r>
                <a:rPr lang="en-US" b="1" dirty="0" err="1">
                  <a:solidFill>
                    <a:srgbClr val="000000"/>
                  </a:solidFill>
                </a:rPr>
                <a:t>Sr</a:t>
              </a:r>
              <a:r>
                <a:rPr lang="en-US" b="1" dirty="0">
                  <a:solidFill>
                    <a:srgbClr val="000000"/>
                  </a:solidFill>
                </a:rPr>
                <a:t>, </a:t>
              </a:r>
              <a:r>
                <a:rPr lang="en-US" b="1" dirty="0" err="1">
                  <a:solidFill>
                    <a:srgbClr val="000000"/>
                  </a:solidFill>
                </a:rPr>
                <a:t>Sc</a:t>
              </a:r>
              <a:endParaRPr lang="en-US" b="1" dirty="0">
                <a:solidFill>
                  <a:srgbClr val="000000"/>
                </a:solidFill>
              </a:endParaRPr>
            </a:p>
            <a:p>
              <a:pPr marL="601118" indent="-491054"/>
              <a:r>
                <a:rPr lang="en-US" dirty="0">
                  <a:solidFill>
                    <a:srgbClr val="000000"/>
                  </a:solidFill>
                </a:rPr>
                <a:t>5	</a:t>
              </a:r>
              <a:r>
                <a:rPr lang="en-US" b="1" dirty="0">
                  <a:solidFill>
                    <a:srgbClr val="000000"/>
                  </a:solidFill>
                </a:rPr>
                <a:t>Columns</a:t>
              </a:r>
              <a:r>
                <a:rPr lang="en-US" dirty="0">
                  <a:solidFill>
                    <a:srgbClr val="000000"/>
                  </a:solidFill>
                </a:rPr>
                <a:t> in </a:t>
              </a:r>
              <a:r>
                <a:rPr lang="en-US" b="1" dirty="0" err="1">
                  <a:solidFill>
                    <a:srgbClr val="000000"/>
                  </a:solidFill>
                </a:rPr>
                <a:t>Sr</a:t>
              </a:r>
              <a:r>
                <a:rPr lang="en-US" dirty="0">
                  <a:solidFill>
                    <a:srgbClr val="000000"/>
                  </a:solidFill>
                </a:rPr>
                <a:t>, </a:t>
              </a:r>
              <a:r>
                <a:rPr lang="en-US" b="1" dirty="0" err="1">
                  <a:solidFill>
                    <a:srgbClr val="000000"/>
                  </a:solidFill>
                </a:rPr>
                <a:t>Sc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2836" y="1792"/>
              <a:ext cx="918" cy="1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100" dirty="0">
                  <a:solidFill>
                    <a:srgbClr val="000000"/>
                  </a:solidFill>
                </a:rPr>
                <a:t>150 plots</a:t>
              </a:r>
              <a:endParaRPr lang="en-AU" sz="2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96257" y="5279574"/>
            <a:ext cx="1380460" cy="661720"/>
            <a:chOff x="1854641" y="3477085"/>
            <a:chExt cx="1035345" cy="496290"/>
          </a:xfrm>
        </p:grpSpPr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1854641" y="3724432"/>
              <a:ext cx="338351" cy="7490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headEnd type="none" w="sm" len="sm"/>
              <a:tailEnd type="triangle" w="lg" len="lg"/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092500" y="3477085"/>
              <a:ext cx="415018" cy="496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AU" altLang="en-US" sz="3700" dirty="0">
                  <a:sym typeface="Euclid Extra" pitchFamily="18" charset="2"/>
                </a:rPr>
                <a:t></a:t>
              </a:r>
              <a:endParaRPr lang="en-US" altLang="en-US" sz="3700" dirty="0">
                <a:sym typeface="Euclid Extra" pitchFamily="18" charset="2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V="1">
              <a:off x="2409544" y="3609308"/>
              <a:ext cx="480442" cy="1153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403255" y="3746298"/>
              <a:ext cx="486731" cy="1163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513984" y="6364474"/>
            <a:ext cx="4383156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How is this design to be randomized?</a:t>
            </a:r>
            <a:endParaRPr lang="en-A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83955"/>
            <a:ext cx="11520000" cy="1110733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Recall the factor-allocation paradigm for designing experiments</a:t>
            </a:r>
            <a:r>
              <a:rPr lang="en-AU" sz="2400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2927645" y="3034706"/>
            <a:ext cx="1586741" cy="14991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Factor-allocation diagram</a:t>
            </a:r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 flipV="1">
            <a:off x="4514386" y="3102433"/>
            <a:ext cx="898634" cy="6818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413020" y="2628299"/>
            <a:ext cx="1764707" cy="948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Anatomy of </a:t>
            </a:r>
          </a:p>
          <a:p>
            <a:pPr algn="ctr"/>
            <a:r>
              <a:rPr lang="en-AU" dirty="0"/>
              <a:t>a design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8514" y="3929379"/>
            <a:ext cx="1764707" cy="11424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Initial </a:t>
            </a:r>
          </a:p>
          <a:p>
            <a:pPr algn="ctr"/>
            <a:r>
              <a:rPr lang="en-AU" dirty="0"/>
              <a:t>allocation model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51108" y="3929379"/>
            <a:ext cx="1974672" cy="11424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Homogeneous allocation</a:t>
            </a:r>
          </a:p>
          <a:p>
            <a:pPr algn="ctr"/>
            <a:r>
              <a:rPr lang="en-AU" dirty="0"/>
              <a:t>model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301844" y="3929379"/>
            <a:ext cx="1626804" cy="11424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Prior </a:t>
            </a:r>
          </a:p>
          <a:p>
            <a:pPr algn="ctr"/>
            <a:r>
              <a:rPr lang="en-AU" dirty="0"/>
              <a:t>allocation model</a:t>
            </a:r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4514386" y="3784289"/>
            <a:ext cx="894128" cy="716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77727" y="4500624"/>
            <a:ext cx="57338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725780" y="450062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64740" y="1760505"/>
            <a:ext cx="1986844" cy="948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Anticipated</a:t>
            </a:r>
          </a:p>
          <a:p>
            <a:pPr algn="ctr"/>
            <a:r>
              <a:rPr lang="en-AU" dirty="0"/>
              <a:t>model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60234" y="3205601"/>
            <a:ext cx="1986844" cy="11424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AU" dirty="0"/>
              <a:t>Design selection &amp;</a:t>
            </a:r>
          </a:p>
          <a:p>
            <a:pPr algn="ctr"/>
            <a:r>
              <a:rPr lang="en-AU" dirty="0"/>
              <a:t>construction</a:t>
            </a:r>
          </a:p>
        </p:txBody>
      </p:sp>
      <p:cxnSp>
        <p:nvCxnSpPr>
          <p:cNvPr id="25" name="Straight Arrow Connector 24"/>
          <p:cNvCxnSpPr>
            <a:stCxn id="19" idx="2"/>
            <a:endCxn id="20" idx="0"/>
          </p:cNvCxnSpPr>
          <p:nvPr/>
        </p:nvCxnSpPr>
        <p:spPr>
          <a:xfrm flipH="1">
            <a:off x="1353656" y="2708773"/>
            <a:ext cx="4506" cy="4968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1"/>
          </p:cNvCxnSpPr>
          <p:nvPr/>
        </p:nvCxnSpPr>
        <p:spPr>
          <a:xfrm>
            <a:off x="2347076" y="3776847"/>
            <a:ext cx="580569" cy="744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592931" y="1408760"/>
            <a:ext cx="2251442" cy="132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kern="0" dirty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Anticipated model determined in consultation with the researcher.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25939" y="4640825"/>
            <a:ext cx="2269661" cy="108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kern="0" dirty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Select a design that is optimal for the anticipated model.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3009212" y="4729886"/>
            <a:ext cx="1423609" cy="68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kern="0" dirty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Depicts the allocation.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7467804" y="2175939"/>
            <a:ext cx="2809388" cy="101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kern="0" dirty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Shows the confounding and aliasing inherent in the design.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5159895" y="5396892"/>
            <a:ext cx="2304521" cy="71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kern="0" dirty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Model derived from the allocation.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8400256" y="5396892"/>
            <a:ext cx="3313444" cy="68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kern="0" dirty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Modified versions of the initial allocation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4F3E-01A4-02F9-2300-7ED90EBE24C9}"/>
              </a:ext>
            </a:extLst>
          </p:cNvPr>
          <p:cNvSpPr txBox="1">
            <a:spLocks/>
          </p:cNvSpPr>
          <p:nvPr/>
        </p:nvSpPr>
        <p:spPr bwMode="auto">
          <a:xfrm>
            <a:off x="7930742" y="919634"/>
            <a:ext cx="4103085" cy="723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(Brien &amp; Dem</a:t>
            </a:r>
            <a:r>
              <a:rPr lang="en-GB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é</a:t>
            </a:r>
            <a:r>
              <a:rPr lang="en-AU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trio, 2009; Brien, 2017;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Brien, Sermarini &amp; Dem</a:t>
            </a:r>
            <a:r>
              <a:rPr lang="en-GB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é</a:t>
            </a:r>
            <a:r>
              <a:rPr lang="en-AU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trio, 2023?)</a:t>
            </a:r>
            <a:endParaRPr lang="en-AU" sz="1800" kern="0" dirty="0">
              <a:solidFill>
                <a:schemeClr val="bg2">
                  <a:lumMod val="60000"/>
                  <a:lumOff val="40000"/>
                </a:schemeClr>
              </a:solidFill>
              <a:sym typeface="Euclid Symbol"/>
            </a:endParaRPr>
          </a:p>
        </p:txBody>
      </p:sp>
    </p:spTree>
    <p:extLst>
      <p:ext uri="{BB962C8B-B14F-4D97-AF65-F5344CB8AC3E}">
        <p14:creationId xmlns:p14="http://schemas.microsoft.com/office/powerpoint/2010/main" val="24507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wheat experi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271" y="49563"/>
            <a:ext cx="2410208" cy="131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655" y="223284"/>
            <a:ext cx="11520000" cy="905126"/>
          </a:xfrm>
        </p:spPr>
        <p:txBody>
          <a:bodyPr/>
          <a:lstStyle/>
          <a:p>
            <a:r>
              <a:rPr lang="en-AU" sz="4300" dirty="0"/>
              <a:t>The wheat experiment —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62" y="3460287"/>
            <a:ext cx="11361137" cy="3397713"/>
          </a:xfrm>
        </p:spPr>
        <p:txBody>
          <a:bodyPr/>
          <a:lstStyle/>
          <a:p>
            <a:r>
              <a:rPr lang="en-AU" sz="2700" dirty="0"/>
              <a:t>Initial allocation model:</a:t>
            </a:r>
          </a:p>
          <a:p>
            <a:pPr lvl="1">
              <a:spcBef>
                <a:spcPts val="800"/>
              </a:spcBef>
            </a:pPr>
            <a:r>
              <a:rPr lang="en-AU" sz="2100" dirty="0"/>
              <a:t>Varieties | </a:t>
            </a:r>
            <a:r>
              <a:rPr lang="en-AU" sz="2100" dirty="0" err="1"/>
              <a:t>SRows</a:t>
            </a:r>
            <a:r>
              <a:rPr lang="en-AU" sz="2100" dirty="0"/>
              <a:t> + </a:t>
            </a:r>
            <a:r>
              <a:rPr lang="en-AU" sz="2100" dirty="0" err="1"/>
              <a:t>SColumns</a:t>
            </a:r>
            <a:r>
              <a:rPr lang="en-AU" sz="2100" dirty="0"/>
              <a:t> + </a:t>
            </a:r>
            <a:r>
              <a:rPr lang="en-AU" sz="2100" dirty="0" err="1"/>
              <a:t>SRows:SColumns</a:t>
            </a:r>
            <a:r>
              <a:rPr lang="en-AU" sz="2100" dirty="0"/>
              <a:t> + </a:t>
            </a:r>
          </a:p>
          <a:p>
            <a:pPr marL="609585" lvl="1" indent="0">
              <a:spcBef>
                <a:spcPts val="0"/>
              </a:spcBef>
              <a:buNone/>
            </a:pPr>
            <a:r>
              <a:rPr lang="en-AU" sz="2100" dirty="0"/>
              <a:t>                      </a:t>
            </a:r>
            <a:r>
              <a:rPr lang="en-AU" sz="2100" dirty="0" err="1"/>
              <a:t>SRows:SColumns:Rows</a:t>
            </a:r>
            <a:r>
              <a:rPr lang="en-AU" sz="2100" dirty="0"/>
              <a:t> + </a:t>
            </a:r>
            <a:r>
              <a:rPr lang="en-AU" sz="2100" dirty="0" err="1"/>
              <a:t>SRows:SColumns:Columns</a:t>
            </a:r>
            <a:r>
              <a:rPr lang="en-AU" sz="2100" dirty="0"/>
              <a:t> +  </a:t>
            </a:r>
          </a:p>
          <a:p>
            <a:pPr marL="609585" lvl="1" indent="0">
              <a:spcBef>
                <a:spcPts val="0"/>
              </a:spcBef>
              <a:buNone/>
            </a:pPr>
            <a:r>
              <a:rPr lang="en-AU" sz="2100" dirty="0"/>
              <a:t>                      </a:t>
            </a:r>
            <a:r>
              <a:rPr lang="en-AU" sz="2100" u="sng" dirty="0" err="1"/>
              <a:t>SRows:SColumns:Rows:Columns</a:t>
            </a:r>
            <a:r>
              <a:rPr lang="en-AU" sz="2100" dirty="0"/>
              <a:t>.</a:t>
            </a:r>
          </a:p>
          <a:p>
            <a:pPr>
              <a:spcBef>
                <a:spcPts val="0"/>
              </a:spcBef>
            </a:pPr>
            <a:endParaRPr lang="en-AU" sz="2500" dirty="0">
              <a:sym typeface="Euclid Symbol"/>
            </a:endParaRPr>
          </a:p>
          <a:p>
            <a:pPr>
              <a:spcBef>
                <a:spcPts val="0"/>
              </a:spcBef>
            </a:pPr>
            <a:r>
              <a:rPr lang="en-AU" sz="2500" dirty="0">
                <a:sym typeface="Euclid Symbol"/>
              </a:rPr>
              <a:t>The balanced lattice square is A-optimal for this model.</a:t>
            </a:r>
          </a:p>
          <a:p>
            <a:pPr>
              <a:spcBef>
                <a:spcPts val="0"/>
              </a:spcBef>
            </a:pPr>
            <a:r>
              <a:rPr lang="en-AU" sz="2500" dirty="0">
                <a:sym typeface="Euclid Symbol"/>
              </a:rPr>
              <a:t>No term for differences between whole rows and whole columns, because not randomized by them.</a:t>
            </a:r>
          </a:p>
          <a:p>
            <a:pPr lvl="2">
              <a:spcBef>
                <a:spcPts val="0"/>
              </a:spcBef>
            </a:pPr>
            <a:r>
              <a:rPr lang="en-AU" sz="1600" dirty="0">
                <a:sym typeface="Euclid Symbol"/>
              </a:rPr>
              <a:t>If had, then structure (</a:t>
            </a:r>
            <a:r>
              <a:rPr lang="en-AU" sz="1600" dirty="0" err="1">
                <a:sym typeface="Euclid Symbol"/>
              </a:rPr>
              <a:t>SRows</a:t>
            </a:r>
            <a:r>
              <a:rPr lang="en-AU" sz="1600" dirty="0">
                <a:sym typeface="Euclid Symbol"/>
              </a:rPr>
              <a:t>/Rows) * (</a:t>
            </a:r>
            <a:r>
              <a:rPr lang="en-AU" sz="1600" dirty="0" err="1">
                <a:sym typeface="Euclid Symbol"/>
              </a:rPr>
              <a:t>SColumns</a:t>
            </a:r>
            <a:r>
              <a:rPr lang="en-AU" sz="1600" dirty="0">
                <a:sym typeface="Euclid Symbol"/>
              </a:rPr>
              <a:t>/Columns), not (</a:t>
            </a:r>
            <a:r>
              <a:rPr lang="en-AU" sz="1600" dirty="0" err="1">
                <a:sym typeface="Euclid Symbol"/>
              </a:rPr>
              <a:t>SRows</a:t>
            </a:r>
            <a:r>
              <a:rPr lang="en-AU" sz="1600" dirty="0">
                <a:sym typeface="Euclid Symbol"/>
              </a:rPr>
              <a:t>*</a:t>
            </a:r>
            <a:r>
              <a:rPr lang="en-AU" sz="1600" dirty="0" err="1">
                <a:sym typeface="Euclid Symbol"/>
              </a:rPr>
              <a:t>SColumns</a:t>
            </a:r>
            <a:r>
              <a:rPr lang="en-AU" sz="1600" dirty="0">
                <a:sym typeface="Euclid Symbol"/>
              </a:rPr>
              <a:t>) / (Rows*Columns)</a:t>
            </a:r>
            <a:r>
              <a:rPr lang="en-AU" sz="2100" dirty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080392" y="1281061"/>
            <a:ext cx="5111609" cy="278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400" kern="0" dirty="0"/>
              <a:t>Allocated </a:t>
            </a:r>
            <a:r>
              <a:rPr lang="en-AU" sz="2400" kern="0" dirty="0">
                <a:sym typeface="Euclid Symbol"/>
              </a:rPr>
              <a:t> fixed</a:t>
            </a:r>
            <a:r>
              <a:rPr lang="en-AU" sz="2400" kern="0" dirty="0"/>
              <a:t>;</a:t>
            </a:r>
            <a:br>
              <a:rPr lang="en-AU" sz="2400" kern="0" dirty="0"/>
            </a:br>
            <a:r>
              <a:rPr lang="en-AU" sz="2400" kern="0" dirty="0"/>
              <a:t>Recipient </a:t>
            </a:r>
            <a:r>
              <a:rPr lang="en-AU" sz="2400" kern="0" dirty="0">
                <a:sym typeface="Euclid Symbol"/>
              </a:rPr>
              <a:t> r</a:t>
            </a:r>
            <a:r>
              <a:rPr lang="en-AU" sz="2400" kern="0" dirty="0"/>
              <a:t>andom.</a:t>
            </a:r>
          </a:p>
          <a:p>
            <a:r>
              <a:rPr lang="en-AU" sz="2400" kern="0" dirty="0"/>
              <a:t>Take all combinations of the factors within a panel, subject to the restriction that a nested factor cannot occur without its nesting factor.</a:t>
            </a:r>
            <a:endParaRPr lang="en-AU" sz="2100" kern="0" dirty="0"/>
          </a:p>
        </p:txBody>
      </p:sp>
      <p:sp>
        <p:nvSpPr>
          <p:cNvPr id="18" name="Rectangle 17"/>
          <p:cNvSpPr/>
          <p:nvPr/>
        </p:nvSpPr>
        <p:spPr>
          <a:xfrm>
            <a:off x="1148831" y="1154688"/>
            <a:ext cx="1633383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allocated</a:t>
            </a:r>
            <a:endParaRPr lang="en-AU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62605" y="1154688"/>
            <a:ext cx="1633383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recipient</a:t>
            </a:r>
            <a:endParaRPr lang="en-AU" b="1" dirty="0">
              <a:solidFill>
                <a:srgbClr val="C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279296" y="3782715"/>
            <a:ext cx="3856373" cy="415497"/>
            <a:chOff x="6393612" y="3621390"/>
            <a:chExt cx="2960727" cy="311623"/>
          </a:xfrm>
        </p:grpSpPr>
        <p:sp>
          <p:nvSpPr>
            <p:cNvPr id="20" name="Rectangle 19"/>
            <p:cNvSpPr/>
            <p:nvPr/>
          </p:nvSpPr>
          <p:spPr>
            <a:xfrm>
              <a:off x="7029493" y="3621390"/>
              <a:ext cx="2324846" cy="3116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100" dirty="0">
                  <a:solidFill>
                    <a:srgbClr val="7030A0"/>
                  </a:solidFill>
                </a:rPr>
                <a:t>A randomization model</a:t>
              </a:r>
              <a:endParaRPr lang="en-AU" sz="2100" dirty="0">
                <a:solidFill>
                  <a:srgbClr val="7030A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0" idx="1"/>
            </p:cNvCxnSpPr>
            <p:nvPr/>
          </p:nvCxnSpPr>
          <p:spPr>
            <a:xfrm flipH="1">
              <a:off x="6393612" y="3777202"/>
              <a:ext cx="635881" cy="155811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8375805" y="4720027"/>
            <a:ext cx="3905407" cy="8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spcBef>
                <a:spcPts val="0"/>
              </a:spcBef>
              <a:buNone/>
            </a:pPr>
            <a:r>
              <a:rPr lang="en-AU" sz="2100" kern="0" dirty="0">
                <a:solidFill>
                  <a:srgbClr val="7030A0"/>
                </a:solidFill>
              </a:rPr>
              <a:t>An identity (or residual) term </a:t>
            </a:r>
            <a:br>
              <a:rPr lang="en-AU" sz="2100" kern="0" dirty="0">
                <a:solidFill>
                  <a:srgbClr val="7030A0"/>
                </a:solidFill>
              </a:rPr>
            </a:br>
            <a:r>
              <a:rPr lang="en-AU" sz="2100" kern="0" dirty="0">
                <a:solidFill>
                  <a:srgbClr val="7030A0"/>
                </a:solidFill>
              </a:rPr>
              <a:t>– it uniquely indexes the units.</a:t>
            </a:r>
            <a:endParaRPr lang="en-AU" sz="1900" kern="0" dirty="0">
              <a:solidFill>
                <a:srgbClr val="7030A0"/>
              </a:solidFill>
            </a:endParaRPr>
          </a:p>
        </p:txBody>
      </p:sp>
      <p:cxnSp>
        <p:nvCxnSpPr>
          <p:cNvPr id="29" name="Straight Arrow Connector 28"/>
          <p:cNvCxnSpPr>
            <a:stCxn id="24" idx="1"/>
          </p:cNvCxnSpPr>
          <p:nvPr/>
        </p:nvCxnSpPr>
        <p:spPr>
          <a:xfrm flipH="1" flipV="1">
            <a:off x="7444409" y="4883913"/>
            <a:ext cx="931396" cy="245764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65836" y="1553174"/>
            <a:ext cx="6327531" cy="1979091"/>
            <a:chOff x="665836" y="1767190"/>
            <a:chExt cx="6327531" cy="1979091"/>
          </a:xfrm>
        </p:grpSpPr>
        <p:grpSp>
          <p:nvGrpSpPr>
            <p:cNvPr id="26" name="Group 10"/>
            <p:cNvGrpSpPr>
              <a:grpSpLocks/>
            </p:cNvGrpSpPr>
            <p:nvPr/>
          </p:nvGrpSpPr>
          <p:grpSpPr bwMode="auto">
            <a:xfrm>
              <a:off x="665836" y="2414601"/>
              <a:ext cx="2125135" cy="1246713"/>
              <a:chOff x="3421" y="1464"/>
              <a:chExt cx="753" cy="589"/>
            </a:xfrm>
          </p:grpSpPr>
          <p:sp>
            <p:nvSpPr>
              <p:cNvPr id="30" name="AutoShape 11"/>
              <p:cNvSpPr>
                <a:spLocks noChangeArrowheads="1"/>
              </p:cNvSpPr>
              <p:nvPr/>
            </p:nvSpPr>
            <p:spPr bwMode="auto">
              <a:xfrm>
                <a:off x="3421" y="1464"/>
                <a:ext cx="753" cy="316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596885" indent="-486821"/>
                <a:r>
                  <a:rPr lang="en-US" dirty="0">
                    <a:solidFill>
                      <a:srgbClr val="000000"/>
                    </a:solidFill>
                  </a:rPr>
                  <a:t>25	</a:t>
                </a:r>
                <a:r>
                  <a:rPr lang="en-US" b="1" dirty="0">
                    <a:solidFill>
                      <a:srgbClr val="000000"/>
                    </a:solidFill>
                  </a:rPr>
                  <a:t>Varieties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3438" y="1857"/>
                <a:ext cx="707" cy="19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100" dirty="0">
                    <a:solidFill>
                      <a:srgbClr val="000000"/>
                    </a:solidFill>
                  </a:rPr>
                  <a:t>25 varieties</a:t>
                </a:r>
                <a:endParaRPr lang="en-AU" sz="21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2" name="Group 10"/>
            <p:cNvGrpSpPr>
              <a:grpSpLocks/>
            </p:cNvGrpSpPr>
            <p:nvPr/>
          </p:nvGrpSpPr>
          <p:grpSpPr bwMode="auto">
            <a:xfrm>
              <a:off x="3928433" y="1767190"/>
              <a:ext cx="3064934" cy="1979091"/>
              <a:chOff x="2730" y="1053"/>
              <a:chExt cx="1086" cy="935"/>
            </a:xfrm>
          </p:grpSpPr>
          <p:sp>
            <p:nvSpPr>
              <p:cNvPr id="33" name="AutoShape 11"/>
              <p:cNvSpPr>
                <a:spLocks noChangeArrowheads="1"/>
              </p:cNvSpPr>
              <p:nvPr/>
            </p:nvSpPr>
            <p:spPr bwMode="auto">
              <a:xfrm>
                <a:off x="2730" y="1053"/>
                <a:ext cx="1086" cy="719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601118" indent="-491054"/>
                <a:r>
                  <a:rPr lang="en-US" dirty="0">
                    <a:solidFill>
                      <a:srgbClr val="000000"/>
                    </a:solidFill>
                  </a:rPr>
                  <a:t>2	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SuperRows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601118" indent="-491054"/>
                <a:r>
                  <a:rPr lang="en-US" dirty="0">
                    <a:solidFill>
                      <a:srgbClr val="000000"/>
                    </a:solidFill>
                  </a:rPr>
                  <a:t>3</a:t>
                </a:r>
                <a:r>
                  <a:rPr lang="en-US" b="1" dirty="0">
                    <a:solidFill>
                      <a:srgbClr val="000000"/>
                    </a:solidFill>
                  </a:rPr>
                  <a:t>	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SuperColumns</a:t>
                </a:r>
                <a:endParaRPr lang="en-US" b="1" dirty="0">
                  <a:solidFill>
                    <a:srgbClr val="000000"/>
                  </a:solidFill>
                </a:endParaRPr>
              </a:p>
              <a:p>
                <a:pPr marL="601118" indent="-491054"/>
                <a:r>
                  <a:rPr lang="en-US" dirty="0">
                    <a:solidFill>
                      <a:srgbClr val="000000"/>
                    </a:solidFill>
                  </a:rPr>
                  <a:t>5	</a:t>
                </a:r>
                <a:r>
                  <a:rPr lang="en-US" b="1" dirty="0">
                    <a:solidFill>
                      <a:srgbClr val="000000"/>
                    </a:solidFill>
                  </a:rPr>
                  <a:t>Rows</a:t>
                </a:r>
                <a:r>
                  <a:rPr lang="en-US" dirty="0">
                    <a:solidFill>
                      <a:srgbClr val="000000"/>
                    </a:solidFill>
                  </a:rPr>
                  <a:t> in 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Sr</a:t>
                </a:r>
                <a:r>
                  <a:rPr lang="en-US" b="1" dirty="0">
                    <a:solidFill>
                      <a:srgbClr val="000000"/>
                    </a:solidFill>
                  </a:rPr>
                  <a:t>, 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Sc</a:t>
                </a:r>
                <a:endParaRPr lang="en-US" b="1" dirty="0">
                  <a:solidFill>
                    <a:srgbClr val="000000"/>
                  </a:solidFill>
                </a:endParaRPr>
              </a:p>
              <a:p>
                <a:pPr marL="601118" indent="-491054"/>
                <a:r>
                  <a:rPr lang="en-US" dirty="0">
                    <a:solidFill>
                      <a:srgbClr val="000000"/>
                    </a:solidFill>
                  </a:rPr>
                  <a:t>5	</a:t>
                </a:r>
                <a:r>
                  <a:rPr lang="en-US" b="1" dirty="0">
                    <a:solidFill>
                      <a:srgbClr val="000000"/>
                    </a:solidFill>
                  </a:rPr>
                  <a:t>Columns</a:t>
                </a:r>
                <a:r>
                  <a:rPr lang="en-US" dirty="0">
                    <a:solidFill>
                      <a:srgbClr val="000000"/>
                    </a:solidFill>
                  </a:rPr>
                  <a:t> in 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Sr</a:t>
                </a:r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Sc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2"/>
              <p:cNvSpPr txBox="1">
                <a:spLocks noChangeArrowheads="1"/>
              </p:cNvSpPr>
              <p:nvPr/>
            </p:nvSpPr>
            <p:spPr bwMode="auto">
              <a:xfrm>
                <a:off x="2836" y="1792"/>
                <a:ext cx="918" cy="19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100" dirty="0">
                    <a:solidFill>
                      <a:srgbClr val="000000"/>
                    </a:solidFill>
                  </a:rPr>
                  <a:t>150 plots</a:t>
                </a:r>
                <a:endParaRPr lang="en-AU" sz="21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696257" y="2446959"/>
              <a:ext cx="1380460" cy="661720"/>
              <a:chOff x="1854641" y="3477085"/>
              <a:chExt cx="1035345" cy="496290"/>
            </a:xfrm>
          </p:grpSpPr>
          <p:sp>
            <p:nvSpPr>
              <p:cNvPr id="36" name="Line 6"/>
              <p:cNvSpPr>
                <a:spLocks noChangeShapeType="1"/>
              </p:cNvSpPr>
              <p:nvPr/>
            </p:nvSpPr>
            <p:spPr bwMode="auto">
              <a:xfrm>
                <a:off x="1854641" y="3724432"/>
                <a:ext cx="338351" cy="7490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37" name="Rectangle 27"/>
              <p:cNvSpPr>
                <a:spLocks noChangeArrowheads="1"/>
              </p:cNvSpPr>
              <p:nvPr/>
            </p:nvSpPr>
            <p:spPr bwMode="auto">
              <a:xfrm>
                <a:off x="2092500" y="3477085"/>
                <a:ext cx="415018" cy="496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altLang="en-US" sz="3700" dirty="0">
                    <a:sym typeface="Euclid Extra" pitchFamily="18" charset="2"/>
                  </a:rPr>
                  <a:t></a:t>
                </a:r>
                <a:endParaRPr lang="en-US" altLang="en-US" sz="3700" dirty="0">
                  <a:sym typeface="Euclid Extra" pitchFamily="18" charset="2"/>
                </a:endParaRPr>
              </a:p>
            </p:txBody>
          </p:sp>
          <p:sp>
            <p:nvSpPr>
              <p:cNvPr id="38" name="Line 30"/>
              <p:cNvSpPr>
                <a:spLocks noChangeShapeType="1"/>
              </p:cNvSpPr>
              <p:nvPr/>
            </p:nvSpPr>
            <p:spPr bwMode="auto">
              <a:xfrm flipV="1">
                <a:off x="2409544" y="3609308"/>
                <a:ext cx="480442" cy="1153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2403255" y="3746298"/>
                <a:ext cx="486731" cy="1163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026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69524"/>
            <a:ext cx="11520000" cy="720000"/>
          </a:xfrm>
        </p:spPr>
        <p:txBody>
          <a:bodyPr/>
          <a:lstStyle/>
          <a:p>
            <a:r>
              <a:rPr lang="en-AU" dirty="0"/>
              <a:t>The wheat experiment – models </a:t>
            </a:r>
            <a:r>
              <a:rPr lang="en-AU" sz="3200" dirty="0"/>
              <a:t>(revised)</a:t>
            </a:r>
            <a:endParaRPr lang="en-AU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63" y="3180877"/>
            <a:ext cx="11162893" cy="354791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AU" sz="2700" dirty="0"/>
              <a:t>Initial allocation model:</a:t>
            </a:r>
          </a:p>
          <a:p>
            <a:pPr lvl="1">
              <a:spcBef>
                <a:spcPts val="0"/>
              </a:spcBef>
            </a:pPr>
            <a:r>
              <a:rPr lang="en-AU" sz="2100" dirty="0"/>
              <a:t>Varieties | </a:t>
            </a:r>
            <a:r>
              <a:rPr lang="en-AU" sz="2100" dirty="0" err="1"/>
              <a:t>SRows</a:t>
            </a:r>
            <a:r>
              <a:rPr lang="en-AU" sz="2100" dirty="0"/>
              <a:t>*</a:t>
            </a:r>
            <a:r>
              <a:rPr lang="en-AU" sz="2100" dirty="0" err="1"/>
              <a:t>SColumns</a:t>
            </a:r>
            <a:r>
              <a:rPr lang="en-AU" sz="2100" dirty="0"/>
              <a:t> + </a:t>
            </a:r>
            <a:r>
              <a:rPr lang="en-AU" sz="2100" dirty="0" err="1"/>
              <a:t>SRows:SColumns:Rows</a:t>
            </a:r>
            <a:r>
              <a:rPr lang="en-AU" sz="2100" dirty="0"/>
              <a:t> + </a:t>
            </a:r>
            <a:r>
              <a:rPr lang="en-AU" sz="2100" dirty="0" err="1"/>
              <a:t>SRows:SColumns:Columns</a:t>
            </a:r>
            <a:r>
              <a:rPr lang="en-AU" sz="2100" dirty="0"/>
              <a:t> + </a:t>
            </a:r>
            <a:r>
              <a:rPr lang="en-AU" sz="2100" u="sng" dirty="0" err="1"/>
              <a:t>SRows:SColumns:Rows:Columns</a:t>
            </a:r>
            <a:r>
              <a:rPr lang="en-AU" sz="2100" dirty="0"/>
              <a:t>.</a:t>
            </a:r>
          </a:p>
          <a:p>
            <a:pPr>
              <a:spcBef>
                <a:spcPts val="0"/>
              </a:spcBef>
            </a:pPr>
            <a:r>
              <a:rPr lang="en-AU" sz="2400" dirty="0"/>
              <a:t>Homogeneous allocation model:</a:t>
            </a:r>
          </a:p>
          <a:p>
            <a:pPr lvl="1">
              <a:spcBef>
                <a:spcPts val="0"/>
              </a:spcBef>
            </a:pPr>
            <a:r>
              <a:rPr lang="en-AU" sz="2100" dirty="0"/>
              <a:t>Might make </a:t>
            </a:r>
            <a:r>
              <a:rPr lang="en-AU" sz="2100" dirty="0" err="1"/>
              <a:t>SRows</a:t>
            </a:r>
            <a:r>
              <a:rPr lang="en-AU" sz="2100" dirty="0"/>
              <a:t>*</a:t>
            </a:r>
            <a:r>
              <a:rPr lang="en-AU" sz="2100" dirty="0" err="1"/>
              <a:t>SColumns</a:t>
            </a:r>
            <a:r>
              <a:rPr lang="en-AU" sz="2100" dirty="0"/>
              <a:t> fixed.</a:t>
            </a:r>
          </a:p>
          <a:p>
            <a:pPr>
              <a:spcBef>
                <a:spcPts val="0"/>
              </a:spcBef>
            </a:pPr>
            <a:r>
              <a:rPr lang="en-AU" sz="2400" dirty="0"/>
              <a:t>Prior allocation model:</a:t>
            </a:r>
          </a:p>
          <a:p>
            <a:pPr marL="990575" lvl="2" indent="-457189">
              <a:spcBef>
                <a:spcPts val="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Ø"/>
            </a:pPr>
            <a:r>
              <a:rPr lang="en-AU" sz="2100" dirty="0"/>
              <a:t>Varieties | </a:t>
            </a:r>
            <a:r>
              <a:rPr lang="en-AU" sz="2100" dirty="0" err="1"/>
              <a:t>SRows</a:t>
            </a:r>
            <a:r>
              <a:rPr lang="en-AU" sz="2100" dirty="0"/>
              <a:t>*</a:t>
            </a:r>
            <a:r>
              <a:rPr lang="en-AU" sz="2100" dirty="0" err="1"/>
              <a:t>SColumns</a:t>
            </a:r>
            <a:r>
              <a:rPr lang="en-AU" sz="2100" dirty="0"/>
              <a:t> + </a:t>
            </a:r>
            <a:r>
              <a:rPr lang="en-AU" sz="2100" dirty="0" err="1"/>
              <a:t>SRows:SColumns:Rows</a:t>
            </a:r>
            <a:r>
              <a:rPr lang="en-AU" sz="2100" dirty="0"/>
              <a:t> + </a:t>
            </a:r>
            <a:r>
              <a:rPr lang="en-AU" sz="2100" dirty="0" err="1"/>
              <a:t>SRows:SColumns:Columns</a:t>
            </a:r>
            <a:r>
              <a:rPr lang="en-AU" sz="2100" dirty="0"/>
              <a:t> + units + </a:t>
            </a:r>
            <a:r>
              <a:rPr lang="en-AU" sz="2100" u="sng" dirty="0"/>
              <a:t>ar1(</a:t>
            </a:r>
            <a:r>
              <a:rPr lang="en-AU" sz="2100" u="sng" dirty="0" err="1"/>
              <a:t>SRows:Rows</a:t>
            </a:r>
            <a:r>
              <a:rPr lang="en-AU" sz="2100" u="sng" dirty="0"/>
              <a:t>):ar1(</a:t>
            </a:r>
            <a:r>
              <a:rPr lang="en-AU" sz="2100" u="sng" dirty="0" err="1"/>
              <a:t>SColumns:Columns</a:t>
            </a:r>
            <a:r>
              <a:rPr lang="en-AU" sz="2100" u="sng" dirty="0"/>
              <a:t>)</a:t>
            </a:r>
            <a:r>
              <a:rPr lang="en-AU" sz="2100" dirty="0"/>
              <a:t>.</a:t>
            </a:r>
            <a:endParaRPr lang="en-AU" dirty="0"/>
          </a:p>
          <a:p>
            <a:pPr>
              <a:spcBef>
                <a:spcPts val="0"/>
              </a:spcBef>
            </a:pPr>
            <a:r>
              <a:rPr lang="en-AU" sz="2400" dirty="0"/>
              <a:t>The prior allocation model is not a randomization model, but a randomization-based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1119095" y="753674"/>
            <a:ext cx="1633383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allocated</a:t>
            </a:r>
            <a:endParaRPr lang="en-AU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8645" y="753674"/>
            <a:ext cx="1633383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recipient</a:t>
            </a:r>
            <a:endParaRPr lang="en-AU" b="1" dirty="0">
              <a:solidFill>
                <a:srgbClr val="C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95121" y="4864066"/>
            <a:ext cx="4680107" cy="864245"/>
            <a:chOff x="5530998" y="3971280"/>
            <a:chExt cx="3510080" cy="648184"/>
          </a:xfrm>
        </p:grpSpPr>
        <p:sp>
          <p:nvSpPr>
            <p:cNvPr id="21" name="Rectangle 20"/>
            <p:cNvSpPr/>
            <p:nvPr/>
          </p:nvSpPr>
          <p:spPr>
            <a:xfrm>
              <a:off x="6933498" y="3971280"/>
              <a:ext cx="21075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7030A0"/>
                  </a:solidFill>
                </a:rPr>
                <a:t>nugget variance</a:t>
              </a:r>
              <a:endParaRPr lang="en-AU" b="1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1"/>
            </p:cNvCxnSpPr>
            <p:nvPr/>
          </p:nvCxnSpPr>
          <p:spPr>
            <a:xfrm flipH="1">
              <a:off x="5530998" y="4109780"/>
              <a:ext cx="1402500" cy="50968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912692" y="1247436"/>
            <a:ext cx="6330352" cy="1979091"/>
            <a:chOff x="684519" y="1196476"/>
            <a:chExt cx="4747764" cy="1484318"/>
          </a:xfrm>
        </p:grpSpPr>
        <p:grpSp>
          <p:nvGrpSpPr>
            <p:cNvPr id="32" name="Group 10"/>
            <p:cNvGrpSpPr>
              <a:grpSpLocks/>
            </p:cNvGrpSpPr>
            <p:nvPr/>
          </p:nvGrpSpPr>
          <p:grpSpPr bwMode="auto">
            <a:xfrm>
              <a:off x="684519" y="1733116"/>
              <a:ext cx="1593851" cy="831850"/>
              <a:chOff x="3421" y="1464"/>
              <a:chExt cx="753" cy="524"/>
            </a:xfrm>
          </p:grpSpPr>
          <p:sp>
            <p:nvSpPr>
              <p:cNvPr id="33" name="AutoShape 11"/>
              <p:cNvSpPr>
                <a:spLocks noChangeArrowheads="1"/>
              </p:cNvSpPr>
              <p:nvPr/>
            </p:nvSpPr>
            <p:spPr bwMode="auto">
              <a:xfrm>
                <a:off x="3421" y="1464"/>
                <a:ext cx="753" cy="316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596885" indent="-486821"/>
                <a:r>
                  <a:rPr lang="en-US" dirty="0">
                    <a:solidFill>
                      <a:srgbClr val="000000"/>
                    </a:solidFill>
                  </a:rPr>
                  <a:t>25	</a:t>
                </a:r>
                <a:r>
                  <a:rPr lang="en-US" b="1" dirty="0">
                    <a:solidFill>
                      <a:srgbClr val="000000"/>
                    </a:solidFill>
                  </a:rPr>
                  <a:t>Varieties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2"/>
              <p:cNvSpPr txBox="1">
                <a:spLocks noChangeArrowheads="1"/>
              </p:cNvSpPr>
              <p:nvPr/>
            </p:nvSpPr>
            <p:spPr bwMode="auto">
              <a:xfrm>
                <a:off x="3438" y="1792"/>
                <a:ext cx="707" cy="19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100" dirty="0">
                    <a:solidFill>
                      <a:srgbClr val="000000"/>
                    </a:solidFill>
                  </a:rPr>
                  <a:t>25 varieties</a:t>
                </a:r>
                <a:endParaRPr lang="en-AU" sz="21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" name="Group 10"/>
            <p:cNvGrpSpPr>
              <a:grpSpLocks/>
            </p:cNvGrpSpPr>
            <p:nvPr/>
          </p:nvGrpSpPr>
          <p:grpSpPr bwMode="auto">
            <a:xfrm>
              <a:off x="3080666" y="1196476"/>
              <a:ext cx="2351617" cy="1484318"/>
              <a:chOff x="2706" y="1053"/>
              <a:chExt cx="1111" cy="935"/>
            </a:xfrm>
          </p:grpSpPr>
          <p:sp>
            <p:nvSpPr>
              <p:cNvPr id="36" name="AutoShape 11"/>
              <p:cNvSpPr>
                <a:spLocks noChangeArrowheads="1"/>
              </p:cNvSpPr>
              <p:nvPr/>
            </p:nvSpPr>
            <p:spPr bwMode="auto">
              <a:xfrm>
                <a:off x="2706" y="1053"/>
                <a:ext cx="1111" cy="719"/>
              </a:xfrm>
              <a:prstGeom prst="roundRect">
                <a:avLst>
                  <a:gd name="adj" fmla="val 16667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601118" indent="-491054"/>
                <a:r>
                  <a:rPr lang="en-US" dirty="0">
                    <a:solidFill>
                      <a:srgbClr val="000000"/>
                    </a:solidFill>
                  </a:rPr>
                  <a:t>2	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SuperRows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601118" indent="-491054"/>
                <a:r>
                  <a:rPr lang="en-US" dirty="0">
                    <a:solidFill>
                      <a:srgbClr val="000000"/>
                    </a:solidFill>
                  </a:rPr>
                  <a:t>3</a:t>
                </a:r>
                <a:r>
                  <a:rPr lang="en-US" b="1" dirty="0">
                    <a:solidFill>
                      <a:srgbClr val="000000"/>
                    </a:solidFill>
                  </a:rPr>
                  <a:t>	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SuperColumns</a:t>
                </a:r>
                <a:endParaRPr lang="en-US" b="1" dirty="0">
                  <a:solidFill>
                    <a:srgbClr val="000000"/>
                  </a:solidFill>
                </a:endParaRPr>
              </a:p>
              <a:p>
                <a:pPr marL="601118" indent="-491054"/>
                <a:r>
                  <a:rPr lang="en-US" dirty="0">
                    <a:solidFill>
                      <a:srgbClr val="000000"/>
                    </a:solidFill>
                  </a:rPr>
                  <a:t>5	</a:t>
                </a:r>
                <a:r>
                  <a:rPr lang="en-US" b="1" dirty="0">
                    <a:solidFill>
                      <a:srgbClr val="000000"/>
                    </a:solidFill>
                  </a:rPr>
                  <a:t>Rows</a:t>
                </a:r>
                <a:r>
                  <a:rPr lang="en-US" dirty="0">
                    <a:solidFill>
                      <a:srgbClr val="000000"/>
                    </a:solidFill>
                  </a:rPr>
                  <a:t> in 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Sr</a:t>
                </a:r>
                <a:r>
                  <a:rPr lang="en-US" b="1" dirty="0">
                    <a:solidFill>
                      <a:srgbClr val="000000"/>
                    </a:solidFill>
                  </a:rPr>
                  <a:t>, 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Sc</a:t>
                </a:r>
                <a:endParaRPr lang="en-US" b="1" dirty="0">
                  <a:solidFill>
                    <a:srgbClr val="000000"/>
                  </a:solidFill>
                </a:endParaRPr>
              </a:p>
              <a:p>
                <a:pPr marL="601118" indent="-491054"/>
                <a:r>
                  <a:rPr lang="en-US" dirty="0">
                    <a:solidFill>
                      <a:srgbClr val="000000"/>
                    </a:solidFill>
                  </a:rPr>
                  <a:t>5	</a:t>
                </a:r>
                <a:r>
                  <a:rPr lang="en-US" b="1" dirty="0">
                    <a:solidFill>
                      <a:srgbClr val="000000"/>
                    </a:solidFill>
                  </a:rPr>
                  <a:t>Columns</a:t>
                </a:r>
                <a:r>
                  <a:rPr lang="en-US" dirty="0">
                    <a:solidFill>
                      <a:srgbClr val="000000"/>
                    </a:solidFill>
                  </a:rPr>
                  <a:t> in 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Sr</a:t>
                </a:r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Sc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2819" y="1792"/>
                <a:ext cx="918" cy="19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100" dirty="0">
                    <a:solidFill>
                      <a:srgbClr val="000000"/>
                    </a:solidFill>
                  </a:rPr>
                  <a:t>150 plots</a:t>
                </a:r>
                <a:endParaRPr lang="en-AU" sz="21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229223" y="1750079"/>
              <a:ext cx="1035345" cy="496290"/>
              <a:chOff x="1876529" y="3477085"/>
              <a:chExt cx="1035345" cy="496290"/>
            </a:xfrm>
          </p:grpSpPr>
          <p:sp>
            <p:nvSpPr>
              <p:cNvPr id="39" name="Line 6"/>
              <p:cNvSpPr>
                <a:spLocks noChangeShapeType="1"/>
              </p:cNvSpPr>
              <p:nvPr/>
            </p:nvSpPr>
            <p:spPr bwMode="auto">
              <a:xfrm>
                <a:off x="1876529" y="3739024"/>
                <a:ext cx="338351" cy="7490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round/>
                <a:headEnd type="none" w="sm" len="sm"/>
                <a:tailEnd type="triangle" w="lg" len="lg"/>
              </a:ln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2092500" y="3477085"/>
                <a:ext cx="415018" cy="496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altLang="en-US" sz="3700" dirty="0">
                    <a:sym typeface="Euclid Extra" pitchFamily="18" charset="2"/>
                  </a:rPr>
                  <a:t></a:t>
                </a:r>
                <a:endParaRPr lang="en-US" altLang="en-US" sz="3700" dirty="0">
                  <a:sym typeface="Euclid Extra" pitchFamily="18" charset="2"/>
                </a:endParaRPr>
              </a:p>
            </p:txBody>
          </p:sp>
          <p:sp>
            <p:nvSpPr>
              <p:cNvPr id="41" name="Line 30"/>
              <p:cNvSpPr>
                <a:spLocks noChangeShapeType="1"/>
              </p:cNvSpPr>
              <p:nvPr/>
            </p:nvSpPr>
            <p:spPr bwMode="auto">
              <a:xfrm flipV="1">
                <a:off x="2431432" y="3631196"/>
                <a:ext cx="480442" cy="1153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" name="Line 29"/>
              <p:cNvSpPr>
                <a:spLocks noChangeShapeType="1"/>
              </p:cNvSpPr>
              <p:nvPr/>
            </p:nvSpPr>
            <p:spPr bwMode="auto">
              <a:xfrm>
                <a:off x="2425143" y="3768186"/>
                <a:ext cx="486731" cy="1163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8994913" y="4877324"/>
            <a:ext cx="3056432" cy="850987"/>
            <a:chOff x="6748754" y="3971280"/>
            <a:chExt cx="2292324" cy="638240"/>
          </a:xfrm>
        </p:grpSpPr>
        <p:sp>
          <p:nvSpPr>
            <p:cNvPr id="29" name="Rectangle 28"/>
            <p:cNvSpPr/>
            <p:nvPr/>
          </p:nvSpPr>
          <p:spPr>
            <a:xfrm>
              <a:off x="7613458" y="3971280"/>
              <a:ext cx="1427620" cy="484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7030A0"/>
                  </a:solidFill>
                </a:rPr>
                <a:t>spatial residual correlation</a:t>
              </a:r>
              <a:endParaRPr lang="en-AU" b="1" dirty="0">
                <a:solidFill>
                  <a:srgbClr val="7030A0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>
              <a:off x="6748754" y="4213654"/>
              <a:ext cx="864704" cy="39586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91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79199" y="937629"/>
            <a:ext cx="11323592" cy="302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Wheat.canon</a:t>
            </a: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list(units = ~ (</a:t>
            </a:r>
            <a:r>
              <a:rPr lang="en-AU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SRows:SColumns</a:t>
            </a: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)/(Rows*Columns),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</a:t>
            </a:r>
            <a:r>
              <a:rPr lang="en-AU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~ Variety),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data     = Wheat.dat)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GB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Wheat.canon</a:t>
            </a: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which.criteria</a:t>
            </a: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GB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aeff</a:t>
            </a:r>
            <a:r>
              <a:rPr lang="en-GB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"order"))</a:t>
            </a: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units &amp;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(based on adjusted quantities)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Source.units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df1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Source.trt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SRows:SColumns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5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Rows[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SRows:SColumns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 24 Variety     24      0.1667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Columns[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SRows:SColumns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      24 Variety     24      0.1667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SRows:SColumns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 96 Variety     24      0.6667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Residual    72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design is not orthogonal</a:t>
            </a:r>
            <a:endParaRPr lang="en-AU" sz="1600" b="1" kern="0" dirty="0">
              <a:latin typeface="Courier New" panose="02070309020205020404" pitchFamily="49" charset="0"/>
              <a:cs typeface="Courier New" panose="02070309020205020404" pitchFamily="49" charset="0"/>
              <a:sym typeface="Euclid Symbol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83724" y="3868090"/>
            <a:ext cx="11408277" cy="302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Wheat.RC.canon</a:t>
            </a: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list(units = ~ </a:t>
            </a:r>
            <a:r>
              <a:rPr lang="en-AU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ARows</a:t>
            </a: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AU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AColumns</a:t>
            </a: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 </a:t>
            </a:r>
            <a:r>
              <a:rPr lang="en-AU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 ~ Variety),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data     = Wheat.dat)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AU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Wheat.RC.canon</a:t>
            </a:r>
            <a:r>
              <a:rPr lang="en-AU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units &amp;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(based on adjusted quantities)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Source.units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df1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Source.trt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ARows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9 Variety      8      0.1667      0.1667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Residual     1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AColumns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14 Variety     12      0.1667      0.1667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Residual     2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ARows#AColumns</a:t>
            </a: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126 Variety     24      0.8452      0.6732    18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Residual   102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design is not orthogonal</a:t>
            </a:r>
            <a:endParaRPr lang="en-AU" sz="1600" b="1" kern="0" dirty="0">
              <a:latin typeface="Courier New" panose="02070309020205020404" pitchFamily="49" charset="0"/>
              <a:cs typeface="Courier New" panose="02070309020205020404" pitchFamily="49" charset="0"/>
              <a:sym typeface="Euclid 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323632"/>
            <a:ext cx="11520000" cy="720000"/>
          </a:xfrm>
        </p:spPr>
        <p:txBody>
          <a:bodyPr/>
          <a:lstStyle/>
          <a:p>
            <a:pPr marL="956709" indent="-956709"/>
            <a:r>
              <a:rPr lang="en-AU" dirty="0"/>
              <a:t>The wheat experiment - properties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9133" y="2408664"/>
            <a:ext cx="3045956" cy="155424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sz="1900" dirty="0">
                <a:solidFill>
                  <a:srgbClr val="7030A0"/>
                </a:solidFill>
                <a:sym typeface="Euclid Symbol"/>
              </a:rPr>
              <a:t>However, Gilmour et al. (1995) and Butler et al. (2020) have ignored </a:t>
            </a:r>
            <a:r>
              <a:rPr lang="en-AU" sz="1900" dirty="0" err="1">
                <a:solidFill>
                  <a:srgbClr val="7030A0"/>
                </a:solidFill>
                <a:sym typeface="Euclid Symbol"/>
              </a:rPr>
              <a:t>SRows:SColumns</a:t>
            </a:r>
            <a:r>
              <a:rPr lang="en-AU" sz="1900" dirty="0">
                <a:solidFill>
                  <a:srgbClr val="7030A0"/>
                </a:solidFill>
                <a:sym typeface="Euclid Symbol"/>
              </a:rPr>
              <a:t> (Reps).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900" dirty="0">
                <a:solidFill>
                  <a:srgbClr val="7030A0"/>
                </a:solidFill>
                <a:sym typeface="Euclid Symbol"/>
              </a:rPr>
              <a:t>What happens?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686121" y="5019259"/>
            <a:ext cx="3680882" cy="190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900" kern="0" dirty="0">
                <a:solidFill>
                  <a:srgbClr val="7030A0"/>
                </a:solidFill>
                <a:sym typeface="Euclid Symbol"/>
              </a:rPr>
              <a:t>Not randomization-based: </a:t>
            </a:r>
          </a:p>
          <a:p>
            <a:pPr marL="234945" lvl="1" indent="-234945">
              <a:spcBef>
                <a:spcPts val="0"/>
              </a:spcBef>
            </a:pP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Pushes down the 53 DF of  the </a:t>
            </a:r>
            <a:br>
              <a:rPr lang="en-AU" sz="1600" kern="0" dirty="0">
                <a:solidFill>
                  <a:srgbClr val="7030A0"/>
                </a:solidFill>
                <a:sym typeface="Euclid Symbol"/>
              </a:rPr>
            </a:b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first 3 sources from the lattice:</a:t>
            </a:r>
          </a:p>
          <a:p>
            <a:pPr marL="634995" lvl="2" indent="-234945">
              <a:spcBef>
                <a:spcPts val="0"/>
              </a:spcBef>
            </a:pP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into all units sources; </a:t>
            </a:r>
          </a:p>
          <a:p>
            <a:pPr marL="634995" lvl="2" indent="-234945">
              <a:spcBef>
                <a:spcPts val="0"/>
              </a:spcBef>
            </a:pP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some in </a:t>
            </a:r>
            <a:r>
              <a:rPr lang="en-AU" sz="1600" kern="0" dirty="0" err="1">
                <a:solidFill>
                  <a:srgbClr val="7030A0"/>
                </a:solidFill>
                <a:sym typeface="Euclid Symbol"/>
              </a:rPr>
              <a:t>ARow#ACol</a:t>
            </a: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 Residual.</a:t>
            </a:r>
          </a:p>
          <a:p>
            <a:pPr marL="234945" lvl="1" indent="-234945">
              <a:spcBef>
                <a:spcPts val="0"/>
              </a:spcBef>
            </a:pP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More Variety information confounded with </a:t>
            </a:r>
            <a:r>
              <a:rPr lang="en-AU" sz="1600" kern="0" dirty="0" err="1">
                <a:solidFill>
                  <a:srgbClr val="7030A0"/>
                </a:solidFill>
                <a:sym typeface="Euclid Symbol"/>
              </a:rPr>
              <a:t>Row#Col</a:t>
            </a: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, but ...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358809" y="52449"/>
            <a:ext cx="3833192" cy="93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900" kern="0" dirty="0">
                <a:solidFill>
                  <a:srgbClr val="7030A0"/>
                </a:solidFill>
                <a:sym typeface="Euclid Symbol"/>
              </a:rPr>
              <a:t>Based on initial or homogeneous allocation model, with </a:t>
            </a:r>
            <a:r>
              <a:rPr lang="en-AU" sz="1900" kern="0" dirty="0" err="1">
                <a:solidFill>
                  <a:srgbClr val="7030A0"/>
                </a:solidFill>
                <a:sym typeface="Euclid Symbol"/>
              </a:rPr>
              <a:t>SRows</a:t>
            </a:r>
            <a:r>
              <a:rPr lang="en-AU" sz="1900" kern="0" dirty="0">
                <a:solidFill>
                  <a:srgbClr val="7030A0"/>
                </a:solidFill>
                <a:sym typeface="Euclid Symbol"/>
              </a:rPr>
              <a:t>*</a:t>
            </a:r>
            <a:r>
              <a:rPr lang="en-AU" sz="1900" kern="0" dirty="0" err="1">
                <a:solidFill>
                  <a:srgbClr val="7030A0"/>
                </a:solidFill>
                <a:sym typeface="Euclid Symbol"/>
              </a:rPr>
              <a:t>SColumns</a:t>
            </a:r>
            <a:r>
              <a:rPr lang="en-AU" sz="1900" kern="0" dirty="0">
                <a:solidFill>
                  <a:srgbClr val="7030A0"/>
                </a:solidFill>
                <a:sym typeface="Euclid Symbol"/>
              </a:rPr>
              <a:t> combined.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9125862" y="4339894"/>
            <a:ext cx="3241141" cy="73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600" kern="0" dirty="0" err="1">
                <a:solidFill>
                  <a:srgbClr val="7030A0"/>
                </a:solidFill>
                <a:sym typeface="Euclid Symbol"/>
              </a:rPr>
              <a:t>ARow</a:t>
            </a: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 = </a:t>
            </a:r>
            <a:r>
              <a:rPr lang="en-AU" sz="1600" kern="0" dirty="0" err="1">
                <a:solidFill>
                  <a:srgbClr val="7030A0"/>
                </a:solidFill>
                <a:sym typeface="Euclid Symbol"/>
              </a:rPr>
              <a:t>SRows:Rows</a:t>
            </a: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; (A = All)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kern="0" dirty="0" err="1">
                <a:solidFill>
                  <a:srgbClr val="7030A0"/>
                </a:solidFill>
                <a:sym typeface="Euclid Symbol"/>
              </a:rPr>
              <a:t>AColumn</a:t>
            </a: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 = </a:t>
            </a:r>
            <a:r>
              <a:rPr lang="en-AU" sz="1600" kern="0" dirty="0" err="1">
                <a:solidFill>
                  <a:srgbClr val="7030A0"/>
                </a:solidFill>
                <a:sym typeface="Euclid Symbol"/>
              </a:rPr>
              <a:t>SColumns:Columns</a:t>
            </a: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64346" y="6361043"/>
            <a:ext cx="1908313" cy="218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432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 bldLvl="2"/>
      <p:bldP spid="10" grpId="0" build="p"/>
      <p:bldP spid="11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A-optimality of 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50586"/>
            <a:ext cx="11520000" cy="5111675"/>
          </a:xfrm>
        </p:spPr>
        <p:txBody>
          <a:bodyPr/>
          <a:lstStyle/>
          <a:p>
            <a:r>
              <a:rPr lang="en-AU" sz="2400" dirty="0"/>
              <a:t>The resolved design has the advantage that </a:t>
            </a:r>
            <a:r>
              <a:rPr lang="en-AU" sz="2400" dirty="0" err="1"/>
              <a:t>SRows</a:t>
            </a:r>
            <a:r>
              <a:rPr lang="en-AU" sz="2400" dirty="0"/>
              <a:t>*</a:t>
            </a:r>
            <a:r>
              <a:rPr lang="en-AU" sz="2400" dirty="0" err="1"/>
              <a:t>Scolumns</a:t>
            </a:r>
            <a:r>
              <a:rPr lang="en-AU" sz="2400" dirty="0"/>
              <a:t> (Replicate) differences do not contribute to the variability of the Varieties.</a:t>
            </a:r>
          </a:p>
          <a:p>
            <a:r>
              <a:rPr lang="en-AU" sz="2400" dirty="0"/>
              <a:t>It is the A-optimal resolved design</a:t>
            </a:r>
            <a:r>
              <a:rPr lang="en-AU" sz="2000" dirty="0"/>
              <a:t>.</a:t>
            </a:r>
          </a:p>
          <a:p>
            <a:r>
              <a:rPr lang="en-AU" sz="2400" dirty="0"/>
              <a:t>It is not the A-optimal row-column design, i.e. under the model:</a:t>
            </a:r>
          </a:p>
          <a:p>
            <a:pPr lvl="1"/>
            <a:r>
              <a:rPr lang="en-AU" sz="2000" dirty="0" err="1"/>
              <a:t>ARows</a:t>
            </a:r>
            <a:r>
              <a:rPr lang="en-AU" sz="2000" dirty="0"/>
              <a:t> + </a:t>
            </a:r>
            <a:r>
              <a:rPr lang="en-AU" sz="2000" dirty="0" err="1"/>
              <a:t>AColumns</a:t>
            </a:r>
            <a:r>
              <a:rPr lang="en-AU" sz="2000" dirty="0"/>
              <a:t> + Varieties | </a:t>
            </a:r>
            <a:r>
              <a:rPr lang="en-AU" sz="2000" u="sng" dirty="0" err="1"/>
              <a:t>Rows:Columns</a:t>
            </a:r>
            <a:r>
              <a:rPr lang="en-AU" sz="2000" dirty="0"/>
              <a:t>.</a:t>
            </a:r>
          </a:p>
          <a:p>
            <a:r>
              <a:rPr lang="en-AU" sz="2400" dirty="0"/>
              <a:t>Nor is it A-optimal for the prior allocation model with :</a:t>
            </a:r>
          </a:p>
          <a:p>
            <a:pPr lvl="1"/>
            <a:r>
              <a:rPr lang="en-AU" sz="2000" dirty="0"/>
              <a:t>Varieties | </a:t>
            </a:r>
            <a:r>
              <a:rPr lang="en-AU" sz="2000" dirty="0" err="1"/>
              <a:t>SRows</a:t>
            </a:r>
            <a:r>
              <a:rPr lang="en-AU" sz="2000" dirty="0"/>
              <a:t>*</a:t>
            </a:r>
            <a:r>
              <a:rPr lang="en-AU" sz="2000" dirty="0" err="1"/>
              <a:t>SColumns</a:t>
            </a:r>
            <a:r>
              <a:rPr lang="en-AU" sz="2000" dirty="0"/>
              <a:t> + </a:t>
            </a:r>
            <a:r>
              <a:rPr lang="en-AU" sz="2000" dirty="0" err="1"/>
              <a:t>SRows:SColumns:Rows</a:t>
            </a:r>
            <a:r>
              <a:rPr lang="en-AU" sz="2000" dirty="0"/>
              <a:t> + </a:t>
            </a:r>
            <a:r>
              <a:rPr lang="en-AU" sz="2000" dirty="0" err="1"/>
              <a:t>SRows:SColumns:Columns</a:t>
            </a:r>
            <a:r>
              <a:rPr lang="en-AU" sz="2000" dirty="0"/>
              <a:t> + units + </a:t>
            </a:r>
            <a:r>
              <a:rPr lang="en-AU" sz="2000" u="sng" dirty="0"/>
              <a:t>ar1(</a:t>
            </a:r>
            <a:r>
              <a:rPr lang="en-AU" sz="2000" u="sng" dirty="0" err="1"/>
              <a:t>SRows:Rows</a:t>
            </a:r>
            <a:r>
              <a:rPr lang="en-AU" sz="2000" u="sng" dirty="0"/>
              <a:t>):ar1(</a:t>
            </a:r>
            <a:r>
              <a:rPr lang="en-AU" sz="2000" u="sng" dirty="0" err="1"/>
              <a:t>SColumns:Columns</a:t>
            </a:r>
            <a:r>
              <a:rPr lang="en-AU" sz="2000" u="sng" dirty="0"/>
              <a:t>)</a:t>
            </a:r>
            <a:r>
              <a:rPr lang="en-AU" sz="2000" dirty="0"/>
              <a:t>.</a:t>
            </a:r>
          </a:p>
          <a:p>
            <a:r>
              <a:rPr lang="en-AU" sz="2400" dirty="0"/>
              <a:t>For these alternative models, use 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2400" dirty="0"/>
              <a:t> to search for (near) A-optimal designs.</a:t>
            </a:r>
          </a:p>
          <a:p>
            <a:r>
              <a:rPr lang="en-AU" sz="2400" dirty="0"/>
              <a:t>For the design that allows for ar1, the design cannot be randomized post-search;</a:t>
            </a:r>
          </a:p>
          <a:p>
            <a:pPr lvl="1"/>
            <a:r>
              <a:rPr lang="en-AU" sz="2000" dirty="0"/>
              <a:t>I recommend randomizing pre-search to avoid remnant systematic patterns in the final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2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alyses\Research\WorkshopsTalks\Workshop 2019\src\figures\Exp249Lines_v2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18" y="92414"/>
            <a:ext cx="6697491" cy="669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06" y="-10880"/>
            <a:ext cx="5106712" cy="964219"/>
          </a:xfrm>
        </p:spPr>
        <p:txBody>
          <a:bodyPr/>
          <a:lstStyle/>
          <a:p>
            <a:pPr marL="982663" indent="-982663"/>
            <a:r>
              <a:rPr lang="en-AU" sz="3200" dirty="0"/>
              <a:t>3(c) 	A Plant Accelerator (PA)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06" y="891356"/>
            <a:ext cx="5778902" cy="59495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AU" dirty="0"/>
              <a:t>Split-unit design from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>
                <a:cs typeface="Courier New" panose="02070309020205020404" pitchFamily="49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AU" dirty="0"/>
              <a:t>75 lines assigned to </a:t>
            </a:r>
            <a:br>
              <a:rPr lang="en-AU" dirty="0"/>
            </a:br>
            <a:r>
              <a:rPr lang="en-AU" dirty="0"/>
              <a:t>main units (2 carts) using </a:t>
            </a:r>
            <a:br>
              <a:rPr lang="en-AU" dirty="0"/>
            </a:br>
            <a:r>
              <a:rPr lang="en-AU" dirty="0"/>
              <a:t>a blocked, row-column </a:t>
            </a:r>
            <a:br>
              <a:rPr lang="en-AU" dirty="0"/>
            </a:br>
            <a:r>
              <a:rPr lang="en-AU" dirty="0"/>
              <a:t>design:</a:t>
            </a:r>
          </a:p>
          <a:p>
            <a:pPr lvl="1">
              <a:spcBef>
                <a:spcPts val="0"/>
              </a:spcBef>
            </a:pPr>
            <a:r>
              <a:rPr lang="en-AU" dirty="0"/>
              <a:t>6 blocks of </a:t>
            </a:r>
            <a:br>
              <a:rPr lang="en-AU" dirty="0"/>
            </a:br>
            <a:r>
              <a:rPr lang="en-AU" dirty="0"/>
              <a:t>4 Lanes x 11 </a:t>
            </a:r>
            <a:r>
              <a:rPr lang="en-AU" dirty="0" err="1"/>
              <a:t>MainPositions</a:t>
            </a:r>
            <a:r>
              <a:rPr lang="en-AU" dirty="0"/>
              <a:t>;</a:t>
            </a:r>
          </a:p>
          <a:p>
            <a:pPr lvl="1">
              <a:spcBef>
                <a:spcPts val="0"/>
              </a:spcBef>
            </a:pPr>
            <a:r>
              <a:rPr lang="en-AU" dirty="0"/>
              <a:t>21 NAM lines (blue) on </a:t>
            </a:r>
            <a:br>
              <a:rPr lang="en-AU" dirty="0"/>
            </a:br>
            <a:r>
              <a:rPr lang="en-AU" dirty="0"/>
              <a:t>4 main units each;</a:t>
            </a:r>
          </a:p>
          <a:p>
            <a:pPr lvl="1">
              <a:spcBef>
                <a:spcPts val="0"/>
              </a:spcBef>
            </a:pPr>
            <a:r>
              <a:rPr lang="en-AU" dirty="0"/>
              <a:t>52 NAM lines (grey) on </a:t>
            </a:r>
            <a:br>
              <a:rPr lang="en-AU" dirty="0"/>
            </a:br>
            <a:r>
              <a:rPr lang="en-AU" dirty="0"/>
              <a:t>3 main units each;</a:t>
            </a:r>
          </a:p>
          <a:p>
            <a:pPr lvl="1">
              <a:spcBef>
                <a:spcPts val="0"/>
              </a:spcBef>
            </a:pPr>
            <a:r>
              <a:rPr lang="en-AU" dirty="0"/>
              <a:t>Scout &amp; Gladius (green) </a:t>
            </a:r>
            <a:br>
              <a:rPr lang="en-AU" dirty="0"/>
            </a:br>
            <a:r>
              <a:rPr lang="en-AU" dirty="0"/>
              <a:t>on 12 main units each.</a:t>
            </a:r>
          </a:p>
          <a:p>
            <a:pPr>
              <a:spcBef>
                <a:spcPts val="0"/>
              </a:spcBef>
            </a:pPr>
            <a:r>
              <a:rPr lang="en-AU" dirty="0"/>
              <a:t>2 Conditions randomized </a:t>
            </a:r>
            <a:br>
              <a:rPr lang="en-AU" dirty="0"/>
            </a:br>
            <a:r>
              <a:rPr lang="en-AU" dirty="0"/>
              <a:t>to pairs of carts (not shown).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62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Analyses\Research\WorkshopsTalks\Workshop 2019\src\figures\Exp249Lines_v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51" y="262647"/>
            <a:ext cx="6583694" cy="65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anticipated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04" y="1679719"/>
            <a:ext cx="5406514" cy="2517763"/>
          </a:xfrm>
        </p:spPr>
        <p:txBody>
          <a:bodyPr/>
          <a:lstStyle/>
          <a:p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Zones + Lines + Conditions + </a:t>
            </a:r>
            <a:b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</a:br>
            <a:r>
              <a:rPr lang="en-AU" sz="2400" dirty="0" err="1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Lines:Conditions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| </a:t>
            </a:r>
            <a:b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</a:br>
            <a:r>
              <a:rPr lang="en-AU" sz="2400" dirty="0" err="1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MainPositions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+ </a:t>
            </a:r>
            <a:b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</a:br>
            <a:r>
              <a:rPr lang="en-AU" sz="2400" dirty="0" err="1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Zones:MainPositions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+ </a:t>
            </a:r>
            <a:b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</a:br>
            <a:r>
              <a:rPr lang="en-AU" sz="2400" dirty="0" err="1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Zones:MainPositions:Rows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+ </a:t>
            </a:r>
            <a:b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</a:br>
            <a:r>
              <a:rPr lang="en-AU" sz="2400" u="sng" dirty="0" err="1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Zones:MainPositions:Rows:Carts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.</a:t>
            </a:r>
            <a:endParaRPr lang="en-A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010893" y="544750"/>
            <a:ext cx="540000" cy="972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/>
          <p:cNvGrpSpPr/>
          <p:nvPr/>
        </p:nvGrpSpPr>
        <p:grpSpPr>
          <a:xfrm>
            <a:off x="1926116" y="1030749"/>
            <a:ext cx="4084778" cy="520208"/>
            <a:chOff x="6049048" y="3411548"/>
            <a:chExt cx="3063586" cy="390199"/>
          </a:xfrm>
        </p:grpSpPr>
        <p:sp>
          <p:nvSpPr>
            <p:cNvPr id="8" name="Rectangle 7"/>
            <p:cNvSpPr/>
            <p:nvPr/>
          </p:nvSpPr>
          <p:spPr>
            <a:xfrm>
              <a:off x="6049048" y="3524748"/>
              <a:ext cx="242856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Zones</a:t>
              </a:r>
              <a:r>
                <a:rPr lang="en-GB" b="1" dirty="0">
                  <a:solidFill>
                    <a:srgbClr val="7030A0"/>
                  </a:solidFill>
                </a:rPr>
                <a:t>-</a:t>
              </a:r>
              <a:r>
                <a:rPr lang="en-GB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MainPositions</a:t>
              </a:r>
              <a:r>
                <a:rPr lang="en-GB" b="1" dirty="0">
                  <a:solidFill>
                    <a:srgbClr val="7030A0"/>
                  </a:solidFill>
                </a:rPr>
                <a:t> cell</a:t>
              </a:r>
              <a:endParaRPr lang="en-AU" b="1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6" idx="1"/>
            </p:cNvCxnSpPr>
            <p:nvPr/>
          </p:nvCxnSpPr>
          <p:spPr>
            <a:xfrm flipV="1">
              <a:off x="8477611" y="3411548"/>
              <a:ext cx="635023" cy="251700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62405" y="4197482"/>
            <a:ext cx="4201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lvl="1" indent="-342900"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7030A0"/>
                </a:solidFill>
              </a:rPr>
              <a:t>Zones are the blocks of 4 Lanes;</a:t>
            </a:r>
          </a:p>
          <a:p>
            <a:pPr marL="363538" lvl="1" indent="-342900">
              <a:buFont typeface="Wingdings" panose="05000000000000000000" pitchFamily="2" charset="2"/>
              <a:buChar char="Ø"/>
            </a:pPr>
            <a:r>
              <a:rPr lang="en-AU" dirty="0" err="1">
                <a:solidFill>
                  <a:srgbClr val="7030A0"/>
                </a:solidFill>
              </a:rPr>
              <a:t>MainPositions</a:t>
            </a:r>
            <a:r>
              <a:rPr lang="en-AU" dirty="0">
                <a:solidFill>
                  <a:srgbClr val="7030A0"/>
                </a:solidFill>
              </a:rPr>
              <a:t> are the columns of pairs of carts;</a:t>
            </a:r>
          </a:p>
          <a:p>
            <a:pPr marL="363538" lvl="1" indent="-342900"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7030A0"/>
                </a:solidFill>
              </a:rPr>
              <a:t>Rows are the 4 lanes within a Zone;</a:t>
            </a:r>
          </a:p>
          <a:p>
            <a:pPr marL="363538" lvl="1" indent="-342900">
              <a:buFont typeface="Wingdings" panose="05000000000000000000" pitchFamily="2" charset="2"/>
              <a:buChar char="Ø"/>
            </a:pPr>
            <a:r>
              <a:rPr lang="en-AU" dirty="0" err="1">
                <a:solidFill>
                  <a:srgbClr val="7030A0"/>
                </a:solidFill>
              </a:rPr>
              <a:t>Zones:MainPositions:Rows</a:t>
            </a:r>
            <a:r>
              <a:rPr lang="en-AU" dirty="0">
                <a:solidFill>
                  <a:srgbClr val="7030A0"/>
                </a:solidFill>
              </a:rPr>
              <a:t> are the main units.</a:t>
            </a:r>
          </a:p>
          <a:p>
            <a:pPr marL="363538" lvl="1" indent="-342900">
              <a:buFont typeface="Wingdings" panose="05000000000000000000" pitchFamily="2" charset="2"/>
              <a:buChar char="Ø"/>
            </a:pPr>
            <a:r>
              <a:rPr lang="en-AU" dirty="0">
                <a:solidFill>
                  <a:srgbClr val="7030A0"/>
                </a:solidFill>
              </a:rPr>
              <a:t>Carts are the pairs of Carts within a </a:t>
            </a:r>
            <a:r>
              <a:rPr lang="en-AU" dirty="0" err="1">
                <a:solidFill>
                  <a:srgbClr val="7030A0"/>
                </a:solidFill>
              </a:rPr>
              <a:t>Zones:MainPositions:Rows</a:t>
            </a:r>
            <a:r>
              <a:rPr lang="en-AU" dirty="0">
                <a:solidFill>
                  <a:srgbClr val="7030A0"/>
                </a:solidFill>
              </a:rPr>
              <a:t> combination; they are the sub-units.</a:t>
            </a:r>
          </a:p>
        </p:txBody>
      </p:sp>
    </p:spTree>
    <p:extLst>
      <p:ext uri="{BB962C8B-B14F-4D97-AF65-F5344CB8AC3E}">
        <p14:creationId xmlns:p14="http://schemas.microsoft.com/office/powerpoint/2010/main" val="39155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39097"/>
            <a:ext cx="11520000" cy="720000"/>
          </a:xfrm>
        </p:spPr>
        <p:txBody>
          <a:bodyPr/>
          <a:lstStyle/>
          <a:p>
            <a:r>
              <a:rPr lang="en-AU" dirty="0"/>
              <a:t>Check properties of the PA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881245"/>
            <a:ext cx="11520000" cy="448187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PA.canon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designAnatomy(formulae = list(carts = ~ (Zones*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)/Rows/Carts,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trts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~ Lines * Conditions),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data =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PA.lay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PA.canon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which=c("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aeff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eeff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"order", "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dfor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spcBef>
                <a:spcPts val="0"/>
              </a:spcBef>
              <a:buNone/>
            </a:pP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carts &amp;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(based on adjusted quantities)</a:t>
            </a:r>
          </a:p>
          <a:p>
            <a:pPr marL="0" indent="0">
              <a:spcBef>
                <a:spcPts val="0"/>
              </a:spcBef>
              <a:buNone/>
            </a:pP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Source.carts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df1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Source.trts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df2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dforthog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Zones                             5 Lines              5      0.1497      0.1254     5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10 Lines             10      0.2101      0.1724    10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Zones#MainPositions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50 Lines             50      0.1209      0.0193    50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Zones:MainPositions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      198 Lines             74      0.6764      0.2746    66        9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Residual         124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Carts[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Zones:MainPositions:Rows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264 Conditions         1      1.0000      1.0000     1   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Lines#Conditions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74      1.0000      1.0000     1       74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Residual         189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design is not orthogonal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36</a:t>
            </a:fld>
            <a:endParaRPr lang="en-A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4195" y="4772163"/>
            <a:ext cx="11355421" cy="212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Ø"/>
            </a:pPr>
            <a:r>
              <a:rPr lang="en-AU" sz="2000" kern="0" dirty="0">
                <a:solidFill>
                  <a:srgbClr val="7030A0"/>
                </a:solidFill>
                <a:sym typeface="Euclid Symbol"/>
              </a:rPr>
              <a:t>The information about </a:t>
            </a:r>
            <a:r>
              <a:rPr lang="en-AU" sz="20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Lines</a:t>
            </a:r>
            <a:r>
              <a:rPr lang="en-AU" sz="2000" kern="0" dirty="0">
                <a:solidFill>
                  <a:srgbClr val="7030A0"/>
                </a:solidFill>
                <a:sym typeface="Euclid Symbol"/>
              </a:rPr>
              <a:t> confounded with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Rows[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Zones:MainPositions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AU" sz="2000" kern="0" dirty="0">
                <a:solidFill>
                  <a:srgbClr val="7030A0"/>
                </a:solidFill>
                <a:sym typeface="Euclid Symbol"/>
              </a:rPr>
              <a:t> is low.</a:t>
            </a:r>
          </a:p>
          <a:p>
            <a:pPr lvl="1">
              <a:spcBef>
                <a:spcPts val="0"/>
              </a:spcBef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However, all 74 df for Lines confounded with it and so Lines is connected.</a:t>
            </a:r>
          </a:p>
          <a:p>
            <a:pPr>
              <a:spcBef>
                <a:spcPts val="6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Ø"/>
            </a:pPr>
            <a:r>
              <a:rPr lang="en-AU" sz="2000" kern="0" dirty="0">
                <a:solidFill>
                  <a:srgbClr val="7030A0"/>
                </a:solidFill>
                <a:sym typeface="Euclid Symbol"/>
              </a:rPr>
              <a:t>It is anticipated that the differences between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2000" kern="0" dirty="0">
                <a:solidFill>
                  <a:srgbClr val="7030A0"/>
                </a:solidFill>
                <a:sym typeface="Euclid Symbol"/>
              </a:rPr>
              <a:t> can be described in terms of a linear trend across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2000" kern="0" dirty="0">
                <a:solidFill>
                  <a:srgbClr val="7030A0"/>
                </a:solidFill>
                <a:sym typeface="Euclid Symbol"/>
              </a:rPr>
              <a:t> and that </a:t>
            </a:r>
            <a:r>
              <a:rPr lang="en-AU" sz="20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Zones: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20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 </a:t>
            </a:r>
            <a:r>
              <a:rPr lang="en-AU" sz="2000" kern="0" dirty="0">
                <a:solidFill>
                  <a:srgbClr val="7030A0"/>
                </a:solidFill>
                <a:sym typeface="Euclid Symbol"/>
              </a:rPr>
              <a:t>can be ignored.</a:t>
            </a:r>
          </a:p>
          <a:p>
            <a:pPr lvl="1">
              <a:spcBef>
                <a:spcPts val="0"/>
              </a:spcBef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Could optimize for linear trend by replacing </a:t>
            </a:r>
            <a:r>
              <a:rPr lang="en-AU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 with a centred numeric covariate, say </a:t>
            </a:r>
            <a:r>
              <a:rPr lang="en-AU" sz="16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x</a:t>
            </a:r>
            <a:r>
              <a:rPr lang="en-AU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MainPosn</a:t>
            </a: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.</a:t>
            </a:r>
          </a:p>
          <a:p>
            <a:pPr lvl="1">
              <a:spcBef>
                <a:spcPts val="0"/>
              </a:spcBef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This tends to push extra replicates to the first and last </a:t>
            </a:r>
            <a:r>
              <a:rPr lang="en-AU" sz="1600" kern="0" dirty="0" err="1">
                <a:solidFill>
                  <a:srgbClr val="7030A0"/>
                </a:solidFill>
                <a:sym typeface="Euclid Symbol"/>
              </a:rPr>
              <a:t>MainPositions</a:t>
            </a: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, which is not optimal for curved trends.</a:t>
            </a:r>
          </a:p>
          <a:p>
            <a:pPr lvl="1">
              <a:spcBef>
                <a:spcPts val="0"/>
              </a:spcBef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So optimize for factor </a:t>
            </a:r>
            <a:r>
              <a:rPr lang="en-AU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 and check properties for numeric covariate </a:t>
            </a:r>
            <a:r>
              <a:rPr lang="en-AU" sz="16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Euclid Symbol"/>
              </a:rPr>
              <a:t>x</a:t>
            </a:r>
            <a:r>
              <a:rPr lang="en-AU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MainPosn</a:t>
            </a:r>
            <a:r>
              <a:rPr lang="en-AU" sz="1600" kern="0" dirty="0">
                <a:solidFill>
                  <a:srgbClr val="7030A0"/>
                </a:solidFill>
                <a:sym typeface="Euclid Symbol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33719" y="3409443"/>
            <a:ext cx="10329616" cy="4251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4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Linear trend across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953552"/>
            <a:ext cx="11520000" cy="59044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PA.xMainPosn.canon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designAnatomy(list(cart=~ Zones/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/Carts,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treat=~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xMainPosn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Lines * Conditions),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data =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PA.lay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PA.xMainPosn.canon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which=c("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aeff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eeff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"order", "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dfor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cart &amp; treat (based on adjusted quantities)</a:t>
            </a:r>
          </a:p>
          <a:p>
            <a:pPr marL="0" indent="0">
              <a:spcBef>
                <a:spcPts val="0"/>
              </a:spcBef>
              <a:buNone/>
            </a:pP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Source.cart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df1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Source.treat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df2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dforthog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Zones                    5 Lines              5      0.1500      0.1255     5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[Zones]       258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xMainPosn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1      1.0000      1.0000     1        1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Lines             74      0.9879      0.8217     6       69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Residual         183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Carts[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Zones:Mainunits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264 Conditions         1      1.0000      1.0000     1       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Lines#Conditions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74      1.0000      1.0000     1       74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Residual         189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of (partial) aliasing between sources derived from the same formula</a:t>
            </a:r>
          </a:p>
          <a:p>
            <a:pPr marL="0" indent="0">
              <a:spcBef>
                <a:spcPts val="0"/>
              </a:spcBef>
              <a:buNone/>
            </a:pP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Source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Alias                    In   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dforthog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Lines   1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xMainPosn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treat      0.2074      0.2074     1    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Lines  74 ## Information remaining treat      0.9965      0.7926     2       73</a:t>
            </a:r>
            <a:endParaRPr lang="en-A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design is not orthogonal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37</a:t>
            </a:fld>
            <a:endParaRPr lang="en-A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91052" y="5826867"/>
            <a:ext cx="7970195" cy="100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900" kern="0" dirty="0">
                <a:solidFill>
                  <a:srgbClr val="7030A0"/>
                </a:solidFill>
                <a:sym typeface="Euclid Symbol"/>
              </a:rPr>
              <a:t>More importantly the majority of the rest of the information about Lines, </a:t>
            </a:r>
            <a:r>
              <a:rPr lang="en-AU" sz="2000" kern="0" dirty="0">
                <a:solidFill>
                  <a:srgbClr val="7030A0"/>
                </a:solidFill>
                <a:sym typeface="Euclid Symbol"/>
              </a:rPr>
              <a:t>is available from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Rows[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Zones:MainPositions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AU" sz="1900" dirty="0">
                <a:solidFill>
                  <a:srgbClr val="7030A0"/>
                </a:solidFill>
              </a:rPr>
              <a:t>(main units);</a:t>
            </a:r>
            <a:br>
              <a:rPr lang="en-AU" sz="1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 least 82%; on average 98.8%)</a:t>
            </a:r>
            <a:r>
              <a:rPr lang="en-AU" sz="2400" kern="0" dirty="0">
                <a:solidFill>
                  <a:srgbClr val="7030A0"/>
                </a:solidFill>
                <a:sym typeface="Euclid Symbol"/>
              </a:rPr>
              <a:t>.</a:t>
            </a:r>
            <a:endParaRPr lang="en-AU" sz="1900" kern="0" dirty="0">
              <a:solidFill>
                <a:srgbClr val="7030A0"/>
              </a:solidFill>
              <a:sym typeface="Euclid Symbo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211500" y="4161711"/>
            <a:ext cx="3076913" cy="155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1900" kern="0" dirty="0">
                <a:solidFill>
                  <a:srgbClr val="7030A0"/>
                </a:solidFill>
                <a:sym typeface="Euclid Symbol"/>
              </a:rPr>
              <a:t>Clearly, Lines is not orthogonal to a linear trend in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xMainPosn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AU" sz="1900" kern="0" dirty="0">
                <a:solidFill>
                  <a:srgbClr val="7030A0"/>
                </a:solidFill>
                <a:sym typeface="Euclid Symbol"/>
              </a:rPr>
              <a:t> The aliasing is moderate (20% of one Lines </a:t>
            </a:r>
            <a:r>
              <a:rPr lang="en-AU" sz="1900" kern="0" dirty="0" err="1">
                <a:solidFill>
                  <a:srgbClr val="7030A0"/>
                </a:solidFill>
                <a:sym typeface="Euclid Symbol"/>
              </a:rPr>
              <a:t>df</a:t>
            </a:r>
            <a:r>
              <a:rPr lang="en-AU" sz="1900" kern="0" dirty="0">
                <a:solidFill>
                  <a:srgbClr val="7030A0"/>
                </a:solidFill>
                <a:sym typeface="Euclid Symbol"/>
              </a:rPr>
              <a:t> lost).</a:t>
            </a:r>
          </a:p>
        </p:txBody>
      </p:sp>
      <p:sp>
        <p:nvSpPr>
          <p:cNvPr id="7" name="Rectangle 6"/>
          <p:cNvSpPr/>
          <p:nvPr/>
        </p:nvSpPr>
        <p:spPr>
          <a:xfrm>
            <a:off x="8968900" y="44207"/>
            <a:ext cx="318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  <a:cs typeface="Courier New" panose="02070309020205020404" pitchFamily="49" charset="0"/>
              </a:rPr>
              <a:t>Replace 11 </a:t>
            </a:r>
            <a:r>
              <a:rPr lang="en-GB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GB" b="1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cs typeface="Courier New" panose="02070309020205020404" pitchFamily="49" charset="0"/>
              </a:rPr>
              <a:t>with 44 </a:t>
            </a:r>
            <a:r>
              <a:rPr lang="en-GB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GB" dirty="0">
                <a:solidFill>
                  <a:srgbClr val="7030A0"/>
                </a:solidFill>
                <a:cs typeface="Courier New" panose="02070309020205020404" pitchFamily="49" charset="0"/>
              </a:rPr>
              <a:t> and include a covariate.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8238654" y="505872"/>
            <a:ext cx="730246" cy="484921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</p:cNvCxnSpPr>
          <p:nvPr/>
        </p:nvCxnSpPr>
        <p:spPr>
          <a:xfrm flipH="1">
            <a:off x="7973961" y="505872"/>
            <a:ext cx="994939" cy="831315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0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nalyses\Research\WorkshopsTalks\Workshop 2019\src\figures\Exp249Main_v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357" y="99390"/>
            <a:ext cx="3778204" cy="377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to get a design </a:t>
            </a:r>
            <a:br>
              <a:rPr lang="en-AU" dirty="0"/>
            </a:br>
            <a:r>
              <a:rPr lang="en-AU" dirty="0"/>
              <a:t>— initial main-unit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269287"/>
            <a:ext cx="11520000" cy="4426066"/>
          </a:xfrm>
        </p:spPr>
        <p:txBody>
          <a:bodyPr/>
          <a:lstStyle/>
          <a:p>
            <a:pPr>
              <a:spcBef>
                <a:spcPts val="0"/>
              </a:spcBef>
              <a:buSzPct val="80000"/>
            </a:pPr>
            <a:r>
              <a:rPr lang="pt-BR" sz="2000" dirty="0" err="1"/>
              <a:t>Aim</a:t>
            </a:r>
            <a:r>
              <a:rPr lang="pt-BR" sz="2000" dirty="0"/>
              <a:t> </a:t>
            </a:r>
            <a:r>
              <a:rPr lang="pt-BR" sz="2000" dirty="0" err="1"/>
              <a:t>to</a:t>
            </a:r>
            <a:r>
              <a:rPr lang="pt-BR" sz="2000" dirty="0"/>
              <a:t> balance </a:t>
            </a:r>
            <a:r>
              <a:rPr lang="pt-BR" sz="2000" dirty="0" err="1"/>
              <a:t>between</a:t>
            </a:r>
            <a:r>
              <a:rPr lang="pt-BR" sz="2000" dirty="0"/>
              <a:t> 6 Zones the </a:t>
            </a:r>
            <a:r>
              <a:rPr lang="pt-BR" sz="2000" dirty="0" err="1"/>
              <a:t>numbers</a:t>
            </a:r>
            <a:r>
              <a:rPr lang="pt-BR" sz="2000" dirty="0"/>
              <a:t> of </a:t>
            </a:r>
          </a:p>
          <a:p>
            <a:pPr lvl="1">
              <a:spcBef>
                <a:spcPts val="0"/>
              </a:spcBef>
            </a:pPr>
            <a:r>
              <a:rPr lang="pt-BR" sz="2000" dirty="0" err="1"/>
              <a:t>RILs</a:t>
            </a:r>
            <a:r>
              <a:rPr lang="pt-BR" sz="2000" dirty="0"/>
              <a:t> (1:21) </a:t>
            </a:r>
            <a:r>
              <a:rPr lang="pt-BR" sz="2000" dirty="0" err="1"/>
              <a:t>replicated</a:t>
            </a:r>
            <a:r>
              <a:rPr lang="pt-BR" sz="2000" dirty="0"/>
              <a:t> 4 times (blue), </a:t>
            </a:r>
          </a:p>
          <a:p>
            <a:pPr lvl="1">
              <a:spcBef>
                <a:spcPts val="0"/>
              </a:spcBef>
            </a:pPr>
            <a:r>
              <a:rPr lang="pt-BR" sz="2000" dirty="0" err="1"/>
              <a:t>Parents</a:t>
            </a:r>
            <a:r>
              <a:rPr lang="pt-BR" sz="2000" dirty="0"/>
              <a:t> (74:75) </a:t>
            </a:r>
            <a:r>
              <a:rPr lang="pt-BR" sz="2000" dirty="0" err="1"/>
              <a:t>replicated</a:t>
            </a:r>
            <a:r>
              <a:rPr lang="pt-BR" sz="2000" dirty="0"/>
              <a:t> 12 times (</a:t>
            </a:r>
            <a:r>
              <a:rPr lang="pt-BR" sz="2000" dirty="0" err="1"/>
              <a:t>green</a:t>
            </a:r>
            <a:r>
              <a:rPr lang="pt-BR" sz="2000" dirty="0"/>
              <a:t>),</a:t>
            </a:r>
          </a:p>
          <a:p>
            <a:pPr lvl="1">
              <a:spcBef>
                <a:spcPts val="0"/>
              </a:spcBef>
            </a:pPr>
            <a:r>
              <a:rPr lang="pt-BR" sz="2000" dirty="0" err="1"/>
              <a:t>RILs</a:t>
            </a:r>
            <a:r>
              <a:rPr lang="pt-BR" sz="2000" dirty="0"/>
              <a:t> (22:73) </a:t>
            </a:r>
            <a:r>
              <a:rPr lang="pt-BR" sz="2000" dirty="0" err="1"/>
              <a:t>replicated</a:t>
            </a:r>
            <a:r>
              <a:rPr lang="pt-BR" sz="2000" dirty="0"/>
              <a:t> 3 times (</a:t>
            </a:r>
            <a:r>
              <a:rPr lang="pt-BR" sz="2000" dirty="0" err="1"/>
              <a:t>grey</a:t>
            </a:r>
            <a:r>
              <a:rPr lang="pt-BR" sz="2000" dirty="0"/>
              <a:t>). </a:t>
            </a:r>
            <a:endParaRPr lang="pt-BR" sz="10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 &lt;- 6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 &lt;- 4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 &lt;- 11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&lt;-25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"tabu“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main.sys &lt;-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fac.gen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(list(Zones = b,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r,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c)),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(c(1:14, 74:75, 74:75, 22:47,        #Z1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15:21, 1:7, 74:75, 74:75, 48:73,  #Z2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8:21, 74:75, 74:75, 22:47,        #Z3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1:14, 74:75, 74:75, 48:73,        #Z4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15:21, 1:7, 74:75, 74:75, 22:47,  #Z5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8:21, 74:75, 74:75, 48:73)))      #Z6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Randomize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systematic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design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main.sys &lt;-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main.sys["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recipient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main.sys[c("Zones", "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")],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nested.recipients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c("Zones", "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71598)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8540252" y="264541"/>
            <a:ext cx="311285" cy="5350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" name="Group 9"/>
          <p:cNvGrpSpPr/>
          <p:nvPr/>
        </p:nvGrpSpPr>
        <p:grpSpPr>
          <a:xfrm>
            <a:off x="4949686" y="532052"/>
            <a:ext cx="3590566" cy="885266"/>
            <a:chOff x="6347221" y="3237869"/>
            <a:chExt cx="2692925" cy="663952"/>
          </a:xfrm>
        </p:grpSpPr>
        <p:sp>
          <p:nvSpPr>
            <p:cNvPr id="11" name="Rectangle 10"/>
            <p:cNvSpPr/>
            <p:nvPr/>
          </p:nvSpPr>
          <p:spPr>
            <a:xfrm>
              <a:off x="6347221" y="3624822"/>
              <a:ext cx="242856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Zones</a:t>
              </a:r>
              <a:r>
                <a:rPr lang="en-GB" b="1" dirty="0">
                  <a:solidFill>
                    <a:srgbClr val="7030A0"/>
                  </a:solidFill>
                </a:rPr>
                <a:t>-</a:t>
              </a:r>
              <a:r>
                <a:rPr lang="en-GB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MainPositions</a:t>
              </a:r>
              <a:r>
                <a:rPr lang="en-GB" b="1" dirty="0">
                  <a:solidFill>
                    <a:srgbClr val="7030A0"/>
                  </a:solidFill>
                </a:rPr>
                <a:t> cell</a:t>
              </a:r>
              <a:endParaRPr lang="en-AU" b="1" dirty="0">
                <a:solidFill>
                  <a:srgbClr val="7030A0"/>
                </a:solidFill>
              </a:endParaRPr>
            </a:p>
          </p:txBody>
        </p:sp>
        <p:cxnSp>
          <p:nvCxnSpPr>
            <p:cNvPr id="12" name="Straight Arrow Connector 11"/>
            <p:cNvCxnSpPr>
              <a:endCxn id="6" idx="1"/>
            </p:cNvCxnSpPr>
            <p:nvPr/>
          </p:nvCxnSpPr>
          <p:spPr>
            <a:xfrm flipV="1">
              <a:off x="8106448" y="3237869"/>
              <a:ext cx="933698" cy="386953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9036995" y="4107663"/>
            <a:ext cx="2850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The balancing is not essential, but an attempt to ensure that a balanced design is considered.</a:t>
            </a:r>
            <a:endParaRPr lang="en-A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2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08670"/>
            <a:ext cx="11520000" cy="932750"/>
          </a:xfrm>
        </p:spPr>
        <p:txBody>
          <a:bodyPr/>
          <a:lstStyle/>
          <a:p>
            <a:r>
              <a:rPr lang="en-AU" dirty="0"/>
              <a:t>Recall the anticipated </a:t>
            </a:r>
            <a:br>
              <a:rPr lang="en-AU" dirty="0"/>
            </a:br>
            <a:r>
              <a:rPr lang="en-AU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999" y="2683564"/>
            <a:ext cx="11616001" cy="4025350"/>
          </a:xfrm>
        </p:spPr>
        <p:txBody>
          <a:bodyPr/>
          <a:lstStyle/>
          <a:p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Zones + Lines + Conditions + </a:t>
            </a:r>
            <a:b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</a:br>
            <a:r>
              <a:rPr lang="en-AU" sz="2400" dirty="0" err="1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Lines:Conditions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| </a:t>
            </a:r>
            <a:b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</a:br>
            <a:r>
              <a:rPr lang="en-AU" sz="2400" dirty="0" err="1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MainPositions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+ </a:t>
            </a:r>
            <a:r>
              <a:rPr lang="en-AU" sz="2400" dirty="0" err="1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Zones:MainPositions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+ </a:t>
            </a:r>
            <a:b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</a:br>
            <a:r>
              <a:rPr lang="en-AU" sz="2400" dirty="0" err="1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Zones:MainPositions:Rows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+ </a:t>
            </a:r>
            <a:b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</a:br>
            <a:r>
              <a:rPr lang="en-AU" sz="2400" u="sng" dirty="0" err="1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Zones:MainPositions:Rows:Carts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AU" sz="2400" dirty="0">
                <a:cs typeface="Courier New" panose="02070309020205020404" pitchFamily="49" charset="0"/>
              </a:rPr>
              <a:t>Several random terms.</a:t>
            </a:r>
          </a:p>
          <a:p>
            <a:pPr lvl="1"/>
            <a:r>
              <a:rPr lang="en-AU" sz="1800" dirty="0">
                <a:cs typeface="Courier New" panose="02070309020205020404" pitchFamily="49" charset="0"/>
              </a:rPr>
              <a:t>By default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1800" dirty="0">
                <a:cs typeface="Courier New" panose="02070309020205020404" pitchFamily="49" charset="0"/>
              </a:rPr>
              <a:t> assumes that the variance </a:t>
            </a:r>
            <a:br>
              <a:rPr lang="en-AU" sz="1800" dirty="0">
                <a:cs typeface="Courier New" panose="02070309020205020404" pitchFamily="49" charset="0"/>
              </a:rPr>
            </a:br>
            <a:r>
              <a:rPr lang="en-AU" sz="1800" dirty="0">
                <a:cs typeface="Courier New" panose="02070309020205020404" pitchFamily="49" charset="0"/>
              </a:rPr>
              <a:t>component for </a:t>
            </a:r>
            <a:r>
              <a:rPr lang="en-AU" sz="1800" dirty="0" err="1">
                <a:cs typeface="Courier New" panose="02070309020205020404" pitchFamily="49" charset="0"/>
              </a:rPr>
              <a:t>Zones:MainPositions:Rows:Carts</a:t>
            </a:r>
            <a:r>
              <a:rPr lang="en-AU" sz="1800" dirty="0">
                <a:cs typeface="Courier New" panose="02070309020205020404" pitchFamily="49" charset="0"/>
              </a:rPr>
              <a:t> is one and the rest are 0.1 times it.</a:t>
            </a:r>
          </a:p>
          <a:p>
            <a:pPr lvl="2"/>
            <a:r>
              <a:rPr lang="en-AU" sz="1800" dirty="0">
                <a:cs typeface="Courier New" panose="02070309020205020404" pitchFamily="49" charset="0"/>
              </a:rPr>
              <a:t>That is, other than the residual, the components are small.</a:t>
            </a:r>
          </a:p>
          <a:p>
            <a:pPr lvl="2"/>
            <a:r>
              <a:rPr lang="en-AU" sz="1800" dirty="0">
                <a:cs typeface="Courier New" panose="02070309020205020404" pitchFamily="49" charset="0"/>
              </a:rPr>
              <a:t>Suppose this is OK, except that </a:t>
            </a:r>
            <a:r>
              <a:rPr lang="en-AU" sz="1800" dirty="0" err="1">
                <a:cs typeface="Courier New" panose="02070309020205020404" pitchFamily="49" charset="0"/>
              </a:rPr>
              <a:t>MainPositions</a:t>
            </a:r>
            <a:r>
              <a:rPr lang="en-AU" sz="1800" dirty="0">
                <a:cs typeface="Courier New" panose="02070309020205020404" pitchFamily="49" charset="0"/>
              </a:rPr>
              <a:t> is likely to be 0.5.</a:t>
            </a:r>
          </a:p>
          <a:p>
            <a:pPr lvl="2"/>
            <a:r>
              <a:rPr lang="en-AU" sz="1800" dirty="0">
                <a:cs typeface="Courier New" panose="02070309020205020404" pitchFamily="49" charset="0"/>
              </a:rPr>
              <a:t>Zones fixed is equivalent to assuming that the variance component is infinite.</a:t>
            </a:r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39</a:t>
            </a:fld>
            <a:endParaRPr lang="en-AU" dirty="0"/>
          </a:p>
        </p:txBody>
      </p:sp>
      <p:pic>
        <p:nvPicPr>
          <p:cNvPr id="10" name="Picture 2" descr="d:\Analyses\Research\WorkshopsTalks\Workshop 2019\src\figures\Exp249Lines_v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155" y="133439"/>
            <a:ext cx="5056145" cy="50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010814" y="365848"/>
            <a:ext cx="432000" cy="7200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/>
          <p:cNvGrpSpPr/>
          <p:nvPr/>
        </p:nvGrpSpPr>
        <p:grpSpPr>
          <a:xfrm>
            <a:off x="3748498" y="725848"/>
            <a:ext cx="3262316" cy="925265"/>
            <a:chOff x="6049048" y="3062505"/>
            <a:chExt cx="3283661" cy="1533330"/>
          </a:xfrm>
        </p:grpSpPr>
        <p:sp>
          <p:nvSpPr>
            <p:cNvPr id="13" name="Rectangle 12"/>
            <p:cNvSpPr/>
            <p:nvPr/>
          </p:nvSpPr>
          <p:spPr>
            <a:xfrm>
              <a:off x="6049048" y="3524748"/>
              <a:ext cx="2428563" cy="107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Zones</a:t>
              </a:r>
              <a:r>
                <a:rPr lang="en-GB" b="1" dirty="0">
                  <a:solidFill>
                    <a:srgbClr val="7030A0"/>
                  </a:solidFill>
                </a:rPr>
                <a:t>-</a:t>
              </a:r>
              <a:r>
                <a:rPr lang="en-GB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MainPositions</a:t>
              </a:r>
              <a:r>
                <a:rPr lang="en-GB" b="1" dirty="0">
                  <a:solidFill>
                    <a:srgbClr val="7030A0"/>
                  </a:solidFill>
                </a:rPr>
                <a:t> cell</a:t>
              </a:r>
              <a:endParaRPr lang="en-AU" b="1" dirty="0">
                <a:solidFill>
                  <a:srgbClr val="7030A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3"/>
              <a:endCxn id="11" idx="1"/>
            </p:cNvCxnSpPr>
            <p:nvPr/>
          </p:nvCxnSpPr>
          <p:spPr>
            <a:xfrm flipV="1">
              <a:off x="8477611" y="3062505"/>
              <a:ext cx="855098" cy="997788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490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4988" indent="-534988"/>
            <a:r>
              <a:rPr lang="en-AU" dirty="0">
                <a:solidFill>
                  <a:srgbClr val="008080"/>
                </a:solidFill>
              </a:rPr>
              <a:t>1.	Designing nonorthogonal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nonorthogonal experiments, getting the initial systematic design is generally more difficult than for orthogonal experiments.</a:t>
            </a:r>
          </a:p>
          <a:p>
            <a:pPr lvl="1"/>
            <a:r>
              <a:rPr lang="en-AU" dirty="0"/>
              <a:t>Cannot just deploy a standard known design;</a:t>
            </a:r>
          </a:p>
          <a:p>
            <a:pPr lvl="1"/>
            <a:r>
              <a:rPr lang="en-AU" dirty="0"/>
              <a:t>Will demonstrate a number of approaches.</a:t>
            </a:r>
          </a:p>
          <a:p>
            <a:r>
              <a:rPr lang="en-AU" dirty="0"/>
              <a:t>Our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</a:t>
            </a:r>
            <a:r>
              <a:rPr lang="en-AU" dirty="0"/>
              <a:t> friends,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dirty="0"/>
              <a:t> and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dirty="0"/>
              <a:t>, play the same role as for orthogonal experiments. </a:t>
            </a:r>
            <a:br>
              <a:rPr lang="en-AU" dirty="0"/>
            </a:br>
            <a:r>
              <a:rPr lang="en-AU" dirty="0"/>
              <a:t>(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dirty="0"/>
              <a:t> is not used for spatial designs.)</a:t>
            </a:r>
          </a:p>
          <a:p>
            <a:r>
              <a:rPr lang="en-AU" dirty="0"/>
              <a:t>How do we know that the design that we have is good?</a:t>
            </a:r>
          </a:p>
          <a:p>
            <a:pPr lvl="1"/>
            <a:r>
              <a:rPr lang="en-AU" dirty="0"/>
              <a:t>Design optimality is the answer.</a:t>
            </a:r>
          </a:p>
          <a:p>
            <a:pPr lvl="1"/>
            <a:r>
              <a:rPr lang="en-AU" dirty="0"/>
              <a:t>There is A-, D-, C-, E-, G-, M- and S-optimality. Which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65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08669"/>
            <a:ext cx="11520000" cy="1192747"/>
          </a:xfrm>
        </p:spPr>
        <p:txBody>
          <a:bodyPr/>
          <a:lstStyle/>
          <a:p>
            <a:r>
              <a:rPr lang="en-AU" dirty="0"/>
              <a:t>Using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to set variance parameters for the main-unit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580322"/>
            <a:ext cx="11520000" cy="4719678"/>
          </a:xfrm>
        </p:spPr>
        <p:txBody>
          <a:bodyPr/>
          <a:lstStyle/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Set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variance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pt-BR" sz="14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main.ini &lt;- odw(fixed = ~ Zones + Lines,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random = ~ MainPositions + Zones:(Rows + MainPositions),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permute = ~ Lines,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start.values = TRUE,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data = main.sys)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vp.table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main.ini$vparameters.table</a:t>
            </a:r>
            <a:endParaRPr lang="pt-BR" sz="14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vp.table$Value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&lt;- 0.5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vp.table</a:t>
            </a: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0.5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Zones:Rows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0.1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Zones:MainPositions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0.1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units!R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40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456849" y="2613991"/>
            <a:ext cx="2242742" cy="3081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6542573" y="2944628"/>
            <a:ext cx="435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With this argument, returns an object that includes a variance parameter table.</a:t>
            </a:r>
          </a:p>
        </p:txBody>
      </p:sp>
      <p:cxnSp>
        <p:nvCxnSpPr>
          <p:cNvPr id="7" name="Straight Arrow Connector 6"/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699591" y="2768048"/>
            <a:ext cx="1842982" cy="499746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999385" y="3267794"/>
            <a:ext cx="1543188" cy="5819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46386" y="4128034"/>
            <a:ext cx="2154908" cy="3081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5532110" y="4458671"/>
            <a:ext cx="270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7030A0"/>
                </a:solidFill>
              </a:rPr>
              <a:t>MainPositions</a:t>
            </a:r>
            <a:r>
              <a:rPr lang="en-AU" dirty="0">
                <a:solidFill>
                  <a:srgbClr val="7030A0"/>
                </a:solidFill>
              </a:rPr>
              <a:t> will be set to 0.5, as desired.</a:t>
            </a:r>
          </a:p>
        </p:txBody>
      </p:sp>
      <p:cxnSp>
        <p:nvCxnSpPr>
          <p:cNvPr id="19" name="Straight Arrow Connector 18"/>
          <p:cNvCxnSpPr>
            <a:stCxn id="18" idx="1"/>
            <a:endCxn id="17" idx="3"/>
          </p:cNvCxnSpPr>
          <p:nvPr/>
        </p:nvCxnSpPr>
        <p:spPr>
          <a:xfrm flipH="1" flipV="1">
            <a:off x="3601294" y="4282091"/>
            <a:ext cx="1930816" cy="499746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7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7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to get a near-A-optimal main-unit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</a:t>
            </a:r>
            <a:r>
              <a:rPr lang="pt-BR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Optimize</a:t>
            </a:r>
            <a:endParaRPr lang="pt-BR" sz="14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main.odw &lt;- odw(fixed = ~ Zones + Lines,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random = ~ MainPositions + Zones:(Rows + MainPositions),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permute = ~ Lines,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maxit = maxit, search = search,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G.param = vp.table,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data = main.sys)</a:t>
            </a:r>
          </a:p>
          <a:p>
            <a:pPr marL="0" indent="0">
              <a:buNone/>
            </a:pP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 0.00</a:t>
            </a:r>
          </a:p>
          <a:p>
            <a:pPr marL="0" indent="0">
              <a:buNone/>
            </a:pP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A-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1.035331 (75 A-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equations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74)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tabu loop 1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0.707094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tabu loop 2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0.706797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tabu loop 3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0.706732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tabu loop 25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0.706413</a:t>
            </a:r>
          </a:p>
          <a:p>
            <a:pPr marL="0" indent="0">
              <a:buNone/>
            </a:pP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678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A-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25 tabu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0.706413</a:t>
            </a:r>
          </a:p>
          <a:p>
            <a:pPr marL="0" indent="0">
              <a:buNone/>
            </a:pP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optimise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 4.65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main.lay &lt;- main.odw$design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41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500537" y="2503274"/>
            <a:ext cx="2154908" cy="3081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6373610" y="2625182"/>
            <a:ext cx="435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Need to supply the variance parameter table to the </a:t>
            </a:r>
            <a:r>
              <a:rPr lang="en-AU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G.param</a:t>
            </a:r>
            <a:r>
              <a:rPr lang="en-AU" dirty="0">
                <a:solidFill>
                  <a:srgbClr val="7030A0"/>
                </a:solidFill>
              </a:rPr>
              <a:t> argument.</a:t>
            </a:r>
          </a:p>
        </p:txBody>
      </p:sp>
      <p:cxnSp>
        <p:nvCxnSpPr>
          <p:cNvPr id="7" name="Straight Arrow Connector 6"/>
          <p:cNvCxnSpPr>
            <a:stCxn id="6" idx="1"/>
            <a:endCxn id="5" idx="3"/>
          </p:cNvCxnSpPr>
          <p:nvPr/>
        </p:nvCxnSpPr>
        <p:spPr>
          <a:xfrm flipH="1" flipV="1">
            <a:off x="4655445" y="2657331"/>
            <a:ext cx="1718165" cy="291017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84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89453"/>
            <a:ext cx="11520000" cy="1013790"/>
          </a:xfrm>
        </p:spPr>
        <p:txBody>
          <a:bodyPr/>
          <a:lstStyle/>
          <a:p>
            <a:r>
              <a:rPr lang="en-AU" dirty="0"/>
              <a:t>How does the mixed-model design compare with a fixed-model design for the mixed model?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00" y="1224360"/>
            <a:ext cx="11520000" cy="5643578"/>
          </a:xfrm>
        </p:spPr>
        <p:txBody>
          <a:bodyPr/>
          <a:lstStyle/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main.fix.odw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(fixed = ~ Zones*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Zones:Rows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Lines,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permute = ~ Lines,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maxit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search = search, 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data = main.sys)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 set up; elapsed =   0.00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A-value = 1.664428 (75 A-equations; rank C 73)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A-value after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1 is 0.929683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A-value after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 25 is 0.912422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 table size 555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A-value after 25 </a:t>
            </a:r>
            <a:r>
              <a:rPr lang="en-A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</a:t>
            </a: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iterations: 0.912422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 optimise; elapsed =   4.62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Calculate A-measure under mixed model 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main.fix.lay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main.fix.odw$design</a:t>
            </a:r>
            <a:endParaRPr lang="en-AU" sz="14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designAmeasures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mat.Vpredicts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(target = ~ Lines - 1,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fixed = ~ Zones -1,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random = ~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Zones:(Rows +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- 1,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G =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as.list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vp.table$Value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[-4]),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design =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main.fix.lay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all</a:t>
            </a:r>
          </a:p>
          <a:p>
            <a:pPr marL="0" indent="0">
              <a:buNone/>
            </a:pPr>
            <a:r>
              <a:rPr lang="en-A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0.7455769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42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3170583" y="6202796"/>
            <a:ext cx="7911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This compares with 0.706043, and is 1.06 times the mixed-model design. The </a:t>
            </a:r>
            <a:r>
              <a:rPr lang="en-GB" dirty="0" err="1">
                <a:solidFill>
                  <a:srgbClr val="7030A0"/>
                </a:solidFill>
              </a:rPr>
              <a:t>sed</a:t>
            </a:r>
            <a:r>
              <a:rPr lang="en-GB" dirty="0">
                <a:solidFill>
                  <a:srgbClr val="7030A0"/>
                </a:solidFill>
              </a:rPr>
              <a:t> would only be slightly inflated (3%).</a:t>
            </a:r>
            <a:endParaRPr lang="en-A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7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Expand the main-unit design to a split-unit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103243"/>
            <a:ext cx="11520000" cy="5665305"/>
          </a:xfrm>
        </p:spPr>
        <p:txBody>
          <a:bodyPr/>
          <a:lstStyle/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Expand main-unit design to add Carts with Conditions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PA.sys &lt;- cbind(fac.gen(list(Zones = b, Rows = r,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c, Carts = 2)),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data.frame(Lines      = factor(rep(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main.lay$Lines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each=2), levels=1:75),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Conditions = factor(rep(1:2, times=264), 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    labels = c('0 NaCl','100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NaCl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'))))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Randomize the whole design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PA.lay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designRandomize(allocated = PA.sys[c("Lines", "Conditions")], 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recipient = PA.sys[c("Zones", "Rows", "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    "Carts")], 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nested.recipients = list(Rows = c("Zones", "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    Carts = c("Zones", "Rows", 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              "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seed = 51412)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PA.lay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cbind(fac.gen(list(Lanes =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nlanes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Positions =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posns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PA.lay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#'### Add factors and variates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PA.lay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within(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PA.lay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{  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xMainPosn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as.numfac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xMainPosn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-(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xMainPosn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mean(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xMainPosn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MainUnits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fac.combine(list(Rows, </a:t>
            </a:r>
            <a:r>
              <a:rPr lang="en-AU" sz="1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MainPositions</a:t>
            </a: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AU" sz="1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43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6251872" y="3695030"/>
            <a:ext cx="3300638" cy="5350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8189828" y="4303645"/>
            <a:ext cx="4002172" cy="1216659"/>
            <a:chOff x="5478787" y="3098395"/>
            <a:chExt cx="3155545" cy="912561"/>
          </a:xfrm>
        </p:grpSpPr>
        <p:sp>
          <p:nvSpPr>
            <p:cNvPr id="7" name="Rectangle 6"/>
            <p:cNvSpPr/>
            <p:nvPr/>
          </p:nvSpPr>
          <p:spPr>
            <a:xfrm>
              <a:off x="5478787" y="3526172"/>
              <a:ext cx="3155545" cy="484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  <a:cs typeface="Courier New" panose="02070309020205020404" pitchFamily="49" charset="0"/>
                </a:rPr>
                <a:t>Permute </a:t>
              </a:r>
              <a:r>
                <a:rPr lang="en-GB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Carts</a:t>
              </a:r>
              <a:r>
                <a:rPr lang="en-GB" b="1" dirty="0">
                  <a:solidFill>
                    <a:srgbClr val="7030A0"/>
                  </a:solidFill>
                  <a:cs typeface="Courier New" panose="02070309020205020404" pitchFamily="49" charset="0"/>
                </a:rPr>
                <a:t> </a:t>
              </a:r>
              <a:r>
                <a:rPr lang="en-GB" dirty="0">
                  <a:solidFill>
                    <a:srgbClr val="7030A0"/>
                  </a:solidFill>
                  <a:cs typeface="Courier New" panose="02070309020205020404" pitchFamily="49" charset="0"/>
                </a:rPr>
                <a:t>within </a:t>
              </a:r>
              <a:br>
                <a:rPr lang="en-GB" b="1" dirty="0">
                  <a:solidFill>
                    <a:srgbClr val="7030A0"/>
                  </a:solidFill>
                  <a:cs typeface="Courier New" panose="02070309020205020404" pitchFamily="49" charset="0"/>
                </a:rPr>
              </a:br>
              <a:r>
                <a:rPr lang="en-GB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Zones-Rows</a:t>
              </a:r>
              <a:r>
                <a:rPr lang="en-GB" b="1" dirty="0">
                  <a:solidFill>
                    <a:srgbClr val="7030A0"/>
                  </a:solidFill>
                </a:rPr>
                <a:t>-</a:t>
              </a:r>
              <a:r>
                <a:rPr lang="en-GB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MainPositions</a:t>
              </a:r>
              <a:r>
                <a:rPr lang="en-GB" dirty="0">
                  <a:solidFill>
                    <a:srgbClr val="7030A0"/>
                  </a:solidFill>
                </a:rPr>
                <a:t> cell</a:t>
              </a:r>
              <a:endParaRPr lang="en-AU" dirty="0">
                <a:solidFill>
                  <a:srgbClr val="7030A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6258688" y="3098395"/>
              <a:ext cx="536658" cy="484567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10161647" y="2841744"/>
            <a:ext cx="1470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7030A0"/>
                </a:solidFill>
                <a:cs typeface="Courier New" panose="02070309020205020404" pitchFamily="49" charset="0"/>
              </a:rPr>
              <a:t>Repermute</a:t>
            </a:r>
            <a:r>
              <a:rPr lang="en-GB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GB" b="1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6841977" y="3164910"/>
            <a:ext cx="3319670" cy="323165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0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6575" indent="-536575"/>
            <a:r>
              <a:rPr lang="en-AU" dirty="0">
                <a:solidFill>
                  <a:srgbClr val="008080"/>
                </a:solidFill>
              </a:rPr>
              <a:t>4. 	Summary of constructing nonorthogonal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199534"/>
            <a:ext cx="11616000" cy="5658465"/>
          </a:xfrm>
        </p:spPr>
        <p:txBody>
          <a:bodyPr/>
          <a:lstStyle/>
          <a:p>
            <a:r>
              <a:rPr lang="en-AU" dirty="0">
                <a:cs typeface="Courier New" panose="02070309020205020404" pitchFamily="49" charset="0"/>
              </a:rPr>
              <a:t>More difficult to identify the systematic design for a nonorthogonal design. </a:t>
            </a:r>
          </a:p>
          <a:p>
            <a:pPr lvl="1"/>
            <a:r>
              <a:rPr lang="en-AU" dirty="0">
                <a:cs typeface="Courier New" panose="02070309020205020404" pitchFamily="49" charset="0"/>
              </a:rPr>
              <a:t>Not just a matter of using a standard, well-known design.</a:t>
            </a:r>
          </a:p>
          <a:p>
            <a:r>
              <a:rPr lang="en-AU" dirty="0">
                <a:cs typeface="Courier New" panose="02070309020205020404" pitchFamily="49" charset="0"/>
              </a:rPr>
              <a:t>Still use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dirty="0"/>
              <a:t> to ensure a valid randomization and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dirty="0"/>
              <a:t> to check the properties of any design.</a:t>
            </a:r>
          </a:p>
          <a:p>
            <a:r>
              <a:rPr lang="en-AU" dirty="0">
                <a:cs typeface="Courier New" panose="02070309020205020404" pitchFamily="49" charset="0"/>
              </a:rPr>
              <a:t>For this, it remains necessary to:</a:t>
            </a:r>
          </a:p>
          <a:p>
            <a:pPr lvl="1"/>
            <a:r>
              <a:rPr lang="en-AU" dirty="0">
                <a:cs typeface="Courier New" panose="02070309020205020404" pitchFamily="49" charset="0"/>
              </a:rPr>
              <a:t>Divide factors based on allocation of factors (as well as fixed/random).</a:t>
            </a:r>
          </a:p>
          <a:p>
            <a:pPr lvl="1"/>
            <a:r>
              <a:rPr lang="en-AU" dirty="0">
                <a:cs typeface="Courier New" panose="02070309020205020404" pitchFamily="49" charset="0"/>
              </a:rPr>
              <a:t>Identify the crossing and nesting, which depends not only on the innate relationships, but also the model employed to account for anticipated variation.</a:t>
            </a:r>
            <a:endParaRPr lang="en-AU" sz="2800" dirty="0"/>
          </a:p>
          <a:p>
            <a:r>
              <a:rPr lang="en-AU" dirty="0"/>
              <a:t>Numeric covariates introduce partial aliasing (nonorthogonality between allocated terms).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71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79486"/>
            <a:ext cx="11520000" cy="720000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Degrees of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70044"/>
            <a:ext cx="11520000" cy="5787956"/>
          </a:xfrm>
        </p:spPr>
        <p:txBody>
          <a:bodyPr/>
          <a:lstStyle/>
          <a:p>
            <a:r>
              <a:rPr lang="en-AU" sz="2400" dirty="0"/>
              <a:t>Three degrees of balance have been encountered in the designs presented:</a:t>
            </a:r>
          </a:p>
          <a:p>
            <a:pPr marL="914400" lvl="1" indent="-45720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AU" sz="2000" b="1" dirty="0"/>
              <a:t>Orthogonal, and so balanced</a:t>
            </a:r>
            <a:r>
              <a:rPr lang="en-AU" sz="2000" dirty="0"/>
              <a:t>: all canonical efficiency factors (nonzero eigenvalues) are one;</a:t>
            </a:r>
          </a:p>
          <a:p>
            <a:pPr marL="914400" lvl="1" indent="-45720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AU" sz="2000" b="1" dirty="0"/>
              <a:t>Balanced, but nonorthogonal</a:t>
            </a:r>
            <a:r>
              <a:rPr lang="en-AU" sz="2000" dirty="0"/>
              <a:t>: some canonical efficiency factors are not one, however, they take just one value for (</a:t>
            </a:r>
            <a:r>
              <a:rPr lang="en-AU" sz="2000" dirty="0" err="1"/>
              <a:t>i</a:t>
            </a:r>
            <a:r>
              <a:rPr lang="en-AU" sz="2000" dirty="0"/>
              <a:t>) any recipient source or (ii) any allocated source when confounded with a particular recipient source.</a:t>
            </a:r>
          </a:p>
          <a:p>
            <a:pPr marL="914400" lvl="1" indent="-45720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AU" sz="2000" b="1" dirty="0"/>
              <a:t>Unbalanced and so must be nonorthogonal</a:t>
            </a:r>
            <a:r>
              <a:rPr lang="en-AU" sz="2000" dirty="0"/>
              <a:t>: the canonical efficiency factors for at least one source of type (</a:t>
            </a:r>
            <a:r>
              <a:rPr lang="en-AU" sz="2000" dirty="0" err="1"/>
              <a:t>i</a:t>
            </a:r>
            <a:r>
              <a:rPr lang="en-AU" sz="2000" dirty="0"/>
              <a:t>) or (ii) above take more than one value. </a:t>
            </a:r>
          </a:p>
          <a:p>
            <a:pPr marL="360363" indent="-303213">
              <a:buClr>
                <a:schemeClr val="bg2">
                  <a:lumMod val="75000"/>
                </a:schemeClr>
              </a:buClr>
              <a:buSzPct val="80000"/>
            </a:pPr>
            <a:r>
              <a:rPr lang="en-AU" sz="2400"/>
              <a:t>As </a:t>
            </a:r>
            <a:r>
              <a:rPr lang="en-AU" sz="2400" dirty="0"/>
              <a:t>we go down this list:</a:t>
            </a:r>
          </a:p>
          <a:p>
            <a:pPr marL="760413" lvl="1" indent="-303213">
              <a:buClr>
                <a:schemeClr val="accent1"/>
              </a:buClr>
            </a:pPr>
            <a:r>
              <a:rPr lang="en-AU" sz="2000" dirty="0"/>
              <a:t>the degree of balance decreases and the complexity of the analysis increases;</a:t>
            </a:r>
          </a:p>
          <a:p>
            <a:pPr marL="360363" indent="-303213">
              <a:buClr>
                <a:schemeClr val="bg2">
                  <a:lumMod val="75000"/>
                </a:schemeClr>
              </a:buClr>
            </a:pPr>
            <a:r>
              <a:rPr lang="en-AU" sz="2400" dirty="0"/>
              <a:t>One of the great advantages of balanced designs is that all the standard errors of estimates of contrasts for a source of type (ii) will be equal.</a:t>
            </a:r>
          </a:p>
          <a:p>
            <a:pPr marL="760413" lvl="1" indent="-303213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en-AU" sz="2000" dirty="0"/>
              <a:t>All contrasts are treated equally.</a:t>
            </a:r>
          </a:p>
          <a:p>
            <a:pPr marL="760413" lvl="1" indent="-303213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en-AU" sz="2000" dirty="0"/>
              <a:t>Easier to present the results.</a:t>
            </a:r>
          </a:p>
          <a:p>
            <a:pPr marL="760413" lvl="1" indent="-303213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en-AU" sz="2000" dirty="0"/>
              <a:t>However, not always achievable.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32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76771"/>
            <a:ext cx="11520000" cy="720000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Identifying an optimal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12395"/>
            <a:ext cx="11520000" cy="5866862"/>
          </a:xfrm>
        </p:spPr>
        <p:txBody>
          <a:bodyPr/>
          <a:lstStyle/>
          <a:p>
            <a:r>
              <a:rPr lang="en-AU" dirty="0"/>
              <a:t>Several methods available for selecting an optimal design:</a:t>
            </a:r>
          </a:p>
          <a:p>
            <a:pPr lvl="1"/>
            <a:r>
              <a:rPr lang="en-AU" dirty="0"/>
              <a:t>Deploy a standard design, like a randomized complete-block or split-unit design, known to be optimal</a:t>
            </a:r>
            <a:br>
              <a:rPr lang="en-AU" dirty="0"/>
            </a:br>
            <a:r>
              <a:rPr lang="en-AU" dirty="0"/>
              <a:t> –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dirty="0"/>
              <a:t> can be used to obtain layouts for these.</a:t>
            </a:r>
          </a:p>
          <a:p>
            <a:pPr lvl="1"/>
            <a:r>
              <a:rPr lang="en-AU" dirty="0"/>
              <a:t>Manually constructing a design, including the use of design keys for factorial experiments (Patterson &amp; Bailey, 1978), given enough knowledge of combinatorics.</a:t>
            </a:r>
          </a:p>
          <a:p>
            <a:pPr lvl="1"/>
            <a:r>
              <a:rPr lang="en-AU" dirty="0"/>
              <a:t>Consult a catalogue of designs (e.g. Cochran and Cox, 1957; </a:t>
            </a:r>
            <a:r>
              <a:rPr lang="en-AU" dirty="0" err="1"/>
              <a:t>Hinkelmann</a:t>
            </a:r>
            <a:r>
              <a:rPr lang="en-AU" dirty="0"/>
              <a:t> &amp; Kempthorne, 2005;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agricolae</a:t>
            </a:r>
            <a:r>
              <a:rPr lang="en-AU" dirty="0"/>
              <a:t> , de </a:t>
            </a:r>
            <a:r>
              <a:rPr lang="en-AU" dirty="0" err="1"/>
              <a:t>Mendiburu</a:t>
            </a:r>
            <a:r>
              <a:rPr lang="en-AU" dirty="0"/>
              <a:t>, 2021).</a:t>
            </a:r>
          </a:p>
          <a:p>
            <a:pPr lvl="1"/>
            <a:r>
              <a:rPr lang="en-AU" dirty="0"/>
              <a:t>Computer generation of designs:</a:t>
            </a:r>
          </a:p>
          <a:p>
            <a:pPr lvl="2"/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CycDesigN</a:t>
            </a:r>
            <a:r>
              <a:rPr lang="en-AU" dirty="0"/>
              <a:t>,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,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SAS</a:t>
            </a:r>
            <a:r>
              <a:rPr lang="en-AU" dirty="0"/>
              <a:t>,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JMP.</a:t>
            </a:r>
          </a:p>
          <a:p>
            <a:r>
              <a:rPr lang="en-AU" dirty="0">
                <a:cs typeface="Courier New" panose="02070309020205020404" pitchFamily="49" charset="0"/>
              </a:rPr>
              <a:t>Whichever method is used, it is necessary to have identified the anticipated model, perhaps implicitly for the first three methods but explicitly for computer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4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Some 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127923"/>
            <a:ext cx="11520000" cy="5434908"/>
          </a:xfrm>
        </p:spPr>
        <p:txBody>
          <a:bodyPr/>
          <a:lstStyle/>
          <a:p>
            <a:r>
              <a:rPr lang="en-AU" dirty="0">
                <a:cs typeface="Courier New" panose="02070309020205020404" pitchFamily="49" charset="0"/>
              </a:rPr>
              <a:t>Quoting </a:t>
            </a:r>
            <a:r>
              <a:rPr lang="en-AU" sz="2800" dirty="0"/>
              <a:t>Mead, Gilmour and Mead (2012):</a:t>
            </a:r>
          </a:p>
          <a:p>
            <a:pPr lvl="1"/>
            <a:r>
              <a:rPr lang="en-AU" dirty="0"/>
              <a:t>It is our opinion that … packages and catalogues provide a relatively small contribution to the overall designing of practical experiments … it is necessary to do most of the planning of the design before [they] are any help. </a:t>
            </a:r>
          </a:p>
          <a:p>
            <a:r>
              <a:rPr lang="en-AU" dirty="0"/>
              <a:t>Specifying an anticipated model provides a formal basis for the initial planning process.</a:t>
            </a:r>
          </a:p>
          <a:p>
            <a:pPr lvl="1"/>
            <a:r>
              <a:rPr lang="en-AU" dirty="0">
                <a:cs typeface="Courier New" panose="02070309020205020404" pitchFamily="49" charset="0"/>
              </a:rPr>
              <a:t>For computer generation, the anticipated model must be identified,</a:t>
            </a:r>
          </a:p>
          <a:p>
            <a:pPr lvl="1"/>
            <a:r>
              <a:rPr lang="en-AU" dirty="0">
                <a:cs typeface="Courier New" panose="02070309020205020404" pitchFamily="49" charset="0"/>
              </a:rPr>
              <a:t>For the other methods of obtaining a design, the anticipated model needs to be identified, at least implicitly.</a:t>
            </a:r>
          </a:p>
          <a:p>
            <a:pPr lvl="2"/>
            <a:r>
              <a:rPr lang="en-AU" dirty="0">
                <a:cs typeface="Courier New" panose="02070309020205020404" pitchFamily="49" charset="0"/>
              </a:rPr>
              <a:t>For an RCBD to be appropriate, the model Treatments | Blocks + </a:t>
            </a:r>
            <a:r>
              <a:rPr lang="en-AU" dirty="0" err="1">
                <a:cs typeface="Courier New" panose="02070309020205020404" pitchFamily="49" charset="0"/>
              </a:rPr>
              <a:t>Blocks:Plots</a:t>
            </a:r>
            <a:r>
              <a:rPr lang="en-AU" dirty="0">
                <a:cs typeface="Courier New" panose="02070309020205020404" pitchFamily="49" charset="0"/>
              </a:rPr>
              <a:t> needs to be appropriate.</a:t>
            </a:r>
          </a:p>
          <a:p>
            <a:r>
              <a:rPr lang="en-AU" dirty="0"/>
              <a:t>Also remember that a randomly computer-generated design is not a randomized design.</a:t>
            </a:r>
            <a:endParaRPr lang="en-AU" sz="28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3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6575" indent="-536575"/>
            <a:r>
              <a:rPr lang="en-AU" dirty="0"/>
              <a:t>5.	What happens when there is missing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214422"/>
            <a:ext cx="11520000" cy="4311735"/>
          </a:xfrm>
        </p:spPr>
        <p:txBody>
          <a:bodyPr/>
          <a:lstStyle/>
          <a:p>
            <a:r>
              <a:rPr lang="en-AU" dirty="0"/>
              <a:t>Suppose the 18</a:t>
            </a:r>
            <a:r>
              <a:rPr lang="en-AU" baseline="30000" dirty="0"/>
              <a:t>th</a:t>
            </a:r>
            <a:r>
              <a:rPr lang="en-AU" dirty="0"/>
              <a:t> plot in the YSD is lost.</a:t>
            </a:r>
          </a:p>
          <a:p>
            <a:r>
              <a:rPr lang="en-AU" dirty="0"/>
              <a:t>How does this affect the design’s properties?</a:t>
            </a:r>
          </a:p>
          <a:p>
            <a:pPr marL="0" indent="0">
              <a:buNone/>
            </a:pPr>
            <a:endParaRPr lang="en-AU" sz="18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sz="18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 Set up a layout with a single missing value</a:t>
            </a:r>
          </a:p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YSD.miss1.lay &lt;- 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YSD.lay</a:t>
            </a:r>
            <a:endParaRPr lang="en-AU" sz="18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YSD.miss1.lay$Lines[18] &lt;- NA</a:t>
            </a:r>
          </a:p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 Get the anatomy of the layout</a:t>
            </a:r>
          </a:p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YSD.miss1.canon &lt;- 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list(plots = ~ Rows*Columns, </a:t>
            </a:r>
          </a:p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  lines = ~ Lines),</a:t>
            </a:r>
          </a:p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data = 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(YSD.miss1.lay))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48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7603435" y="5752824"/>
            <a:ext cx="4215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Need an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AU" sz="2000" dirty="0">
                <a:solidFill>
                  <a:srgbClr val="7030A0"/>
                </a:solidFill>
              </a:rPr>
              <a:t> for the plot, but cannot have an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AU" sz="2000" dirty="0">
                <a:solidFill>
                  <a:srgbClr val="7030A0"/>
                </a:solidFill>
              </a:rPr>
              <a:t> for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69565" y="3776870"/>
            <a:ext cx="4253948" cy="1975954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404652" y="5188227"/>
            <a:ext cx="1818861" cy="564598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:\Analyses\Research\WorkshopsTalks\Workshop 2019\src\figures\YSDr4c5Miss1_v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624" y="944218"/>
            <a:ext cx="3110947" cy="311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2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anatomy for a missing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981152"/>
            <a:ext cx="11704114" cy="5574004"/>
          </a:xfrm>
        </p:spPr>
        <p:txBody>
          <a:bodyPr/>
          <a:lstStyle/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summary(YSD.miss1.canon, 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which.criteria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aeff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xeff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eeff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"order"))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plots &amp; lines (based on adjusted quantities)</a:t>
            </a:r>
          </a:p>
          <a:p>
            <a:pPr marL="0" indent="0">
              <a:buNone/>
            </a:pPr>
            <a:endParaRPr lang="en-A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Source.plots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df1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Source.lines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xefficiency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3 Lines          1      0.0500      0.0500      0.0500     1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 2                                          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       4 Lines          4      0.0444      0.1968      0.0189     3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 Lines          4      0.8948      0.9663      0.7681     3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 7                                          </a:t>
            </a:r>
          </a:p>
          <a:p>
            <a:pPr marL="0" indent="0">
              <a:buNone/>
            </a:pPr>
            <a:endParaRPr lang="en-A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of (partial) aliasing between sources derived from the same formula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Source 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Alias                    In   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xefficiency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1  Rows                     plots      0.0500      0.0500      0.0500     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4  ## Information remaining plots      0.9870      1.0000      0.9500     2</a:t>
            </a:r>
            <a:endParaRPr lang="en-A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design is not orthogonal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49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909836" y="6118726"/>
            <a:ext cx="4343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is not orthogonal to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; </a:t>
            </a:r>
            <a:br>
              <a:rPr lang="en-AU" sz="2000" dirty="0">
                <a:solidFill>
                  <a:srgbClr val="7030A0"/>
                </a:solidFill>
              </a:rPr>
            </a:br>
            <a:r>
              <a:rPr lang="en-AU" sz="2000" dirty="0">
                <a:solidFill>
                  <a:srgbClr val="7030A0"/>
                </a:solidFill>
              </a:rPr>
              <a:t>it is partially aliased with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; </a:t>
            </a:r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1623527" y="5169159"/>
            <a:ext cx="1286309" cy="130351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80695A-0AED-3FCD-12F8-DC8867F13B44}"/>
              </a:ext>
            </a:extLst>
          </p:cNvPr>
          <p:cNvSpPr txBox="1"/>
          <p:nvPr/>
        </p:nvSpPr>
        <p:spPr>
          <a:xfrm>
            <a:off x="7456131" y="5672275"/>
            <a:ext cx="4343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is orthogonalized to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, losing 1.3% in the process.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FE9522-F17F-62AC-1DF0-77FF50B8121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991878" y="5619793"/>
            <a:ext cx="2464253" cy="406425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80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6575" indent="-536575"/>
            <a:r>
              <a:rPr lang="en-AU" dirty="0">
                <a:solidFill>
                  <a:srgbClr val="008080"/>
                </a:solidFill>
              </a:rPr>
              <a:t>Design optimality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908720"/>
            <a:ext cx="11520000" cy="5904656"/>
          </a:xfrm>
        </p:spPr>
        <p:txBody>
          <a:bodyPr/>
          <a:lstStyle/>
          <a:p>
            <a:r>
              <a:rPr lang="en-AU" sz="2400" dirty="0"/>
              <a:t>For comparative experiments, A-optimality is the favoured optimality criterion.</a:t>
            </a:r>
          </a:p>
          <a:p>
            <a:pPr lvl="1"/>
            <a:r>
              <a:rPr lang="en-AU" sz="2000" dirty="0"/>
              <a:t>The definition of A-optimality is that it minimizes the total variance of the predictions or Prediction Error Variance (PEV) (Kiefer, 1959)</a:t>
            </a:r>
          </a:p>
          <a:p>
            <a:pPr lvl="1"/>
            <a:r>
              <a:rPr lang="en-AU" sz="2000" dirty="0"/>
              <a:t>The PEV is the same as the average variance of pairwise differences (AVPD):</a:t>
            </a:r>
          </a:p>
          <a:p>
            <a:pPr lvl="2">
              <a:spcBef>
                <a:spcPts val="0"/>
              </a:spcBef>
            </a:pPr>
            <a:r>
              <a:rPr lang="en-AU" sz="1800" dirty="0"/>
              <a:t>when terms to be optimized (e.g. Treatments) are fixed;</a:t>
            </a:r>
          </a:p>
          <a:p>
            <a:pPr lvl="2">
              <a:spcBef>
                <a:spcPts val="0"/>
              </a:spcBef>
            </a:pPr>
            <a:r>
              <a:rPr lang="en-AU" sz="1800" dirty="0"/>
              <a:t>not when the terms to be optimized are random.</a:t>
            </a:r>
          </a:p>
          <a:p>
            <a:pPr lvl="2">
              <a:spcBef>
                <a:spcPts val="0"/>
              </a:spcBef>
            </a:pPr>
            <a:r>
              <a:rPr lang="en-AU" sz="1800" dirty="0"/>
              <a:t>when the residual model is </a:t>
            </a:r>
            <a:r>
              <a:rPr lang="en-AU" sz="1800" dirty="0" err="1"/>
              <a:t>iid</a:t>
            </a:r>
            <a:r>
              <a:rPr lang="en-AU" sz="1800" dirty="0"/>
              <a:t> or residuals are correlated.</a:t>
            </a:r>
          </a:p>
          <a:p>
            <a:r>
              <a:rPr lang="en-AU" sz="2400" dirty="0"/>
              <a:t>Often suggested that minimum AVPD is the criterion of choice for comparative experiments.</a:t>
            </a:r>
          </a:p>
          <a:p>
            <a:pPr lvl="1"/>
            <a:r>
              <a:rPr lang="en-AU" sz="2000" dirty="0"/>
              <a:t>So they will be A-optimal if the terms to be optimized are fixed;</a:t>
            </a:r>
          </a:p>
          <a:p>
            <a:pPr lvl="1"/>
            <a:r>
              <a:rPr lang="en-AU" sz="2000" dirty="0"/>
              <a:t>But what if the terms to be optimized are random?</a:t>
            </a:r>
          </a:p>
          <a:p>
            <a:pPr lvl="2">
              <a:spcBef>
                <a:spcPts val="0"/>
              </a:spcBef>
            </a:pPr>
            <a:r>
              <a:rPr lang="en-AU" sz="1800" dirty="0"/>
              <a:t>Is AVPD appropriate for random factors?</a:t>
            </a:r>
          </a:p>
          <a:p>
            <a:pPr lvl="2">
              <a:spcBef>
                <a:spcPts val="0"/>
              </a:spcBef>
            </a:pPr>
            <a:r>
              <a:rPr lang="en-AU" sz="1800" dirty="0"/>
              <a:t>Given the effects are random, conducting inference on a pair of differences is not meaningful.</a:t>
            </a:r>
          </a:p>
          <a:p>
            <a:pPr lvl="2">
              <a:spcBef>
                <a:spcPts val="0"/>
              </a:spcBef>
            </a:pPr>
            <a:r>
              <a:rPr lang="en-AU" sz="1800" dirty="0"/>
              <a:t>So PEV seems a reasonable measure, but it is not the same as AVPD; nonetheless AVPD is used.</a:t>
            </a:r>
          </a:p>
          <a:p>
            <a:r>
              <a:rPr lang="en-AU" sz="2400" dirty="0"/>
              <a:t>As previously mentioned, often fixed-model A-optimal designs are sought for comparative experiments:</a:t>
            </a:r>
          </a:p>
          <a:p>
            <a:pPr lvl="1"/>
            <a:r>
              <a:rPr lang="en-AU" sz="2000" dirty="0"/>
              <a:t>All model terms are assume fixed, except the residuals.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16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anatomy for a missing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214422"/>
            <a:ext cx="11520000" cy="5574004"/>
          </a:xfrm>
        </p:spPr>
        <p:txBody>
          <a:bodyPr/>
          <a:lstStyle/>
          <a:p>
            <a:pPr marL="0" indent="0">
              <a:buNone/>
            </a:pP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summary(YSD.miss1.canon, 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which.criteria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aeff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xeff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AU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eeff</a:t>
            </a:r>
            <a:r>
              <a:rPr lang="en-A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"order"))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plots &amp; lines (based on adjusted quantities)</a:t>
            </a:r>
          </a:p>
          <a:p>
            <a:pPr marL="0" indent="0">
              <a:buNone/>
            </a:pPr>
            <a:endParaRPr lang="en-A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Source.plots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df1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Source.lines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xefficiency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3 Lines          1      0.0500      0.0500      0.0500     1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 2                                          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       4 Lines          4      0.0444      0.1968      0.0189     3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 Lines          4      0.8948      0.9663      0.7681     3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 7                                          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design is not orthogonal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50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9114183" y="4206067"/>
            <a:ext cx="3077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confounding is no longer balanced.</a:t>
            </a:r>
          </a:p>
        </p:txBody>
      </p:sp>
      <p:cxnSp>
        <p:nvCxnSpPr>
          <p:cNvPr id="18" name="Straight Arrow Connector 17"/>
          <p:cNvCxnSpPr>
            <a:stCxn id="11" idx="0"/>
          </p:cNvCxnSpPr>
          <p:nvPr/>
        </p:nvCxnSpPr>
        <p:spPr>
          <a:xfrm flipV="1">
            <a:off x="6247572" y="3816627"/>
            <a:ext cx="143294" cy="1658336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436087" y="3816627"/>
            <a:ext cx="407504" cy="38944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997152" y="2832654"/>
            <a:ext cx="2047457" cy="2193007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37613" y="5025661"/>
            <a:ext cx="3425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Nor is it orthogonal to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8404" y="5474963"/>
            <a:ext cx="4898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Less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information confounded with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sz="2000" dirty="0">
                <a:solidFill>
                  <a:srgbClr val="7030A0"/>
                </a:solidFill>
              </a:rPr>
              <a:t> (</a:t>
            </a:r>
            <a:r>
              <a:rPr lang="en-AU" sz="2000" dirty="0" err="1">
                <a:solidFill>
                  <a:srgbClr val="7030A0"/>
                </a:solidFill>
              </a:rPr>
              <a:t>cf</a:t>
            </a:r>
            <a:r>
              <a:rPr lang="en-AU" sz="2000" dirty="0">
                <a:solidFill>
                  <a:srgbClr val="7030A0"/>
                </a:solidFill>
              </a:rPr>
              <a:t> 0.9375 for the YSD).</a:t>
            </a:r>
          </a:p>
        </p:txBody>
      </p:sp>
    </p:spTree>
    <p:extLst>
      <p:ext uri="{BB962C8B-B14F-4D97-AF65-F5344CB8AC3E}">
        <p14:creationId xmlns:p14="http://schemas.microsoft.com/office/powerpoint/2010/main" val="264685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Confounding versus 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44" y="1204483"/>
            <a:ext cx="11721747" cy="3655750"/>
          </a:xfrm>
        </p:spPr>
        <p:txBody>
          <a:bodyPr/>
          <a:lstStyle/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plots &amp; lines (based on adjusted quantities)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Source.plots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df1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Source.lines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xefficiency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3 Lines          1      0.0500      0.0500      0.0500     1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 2                                          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       4 Lines          4      0.0444      0.1968      0.0189     3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 Lines          4      0.8948      0.9663      0.7681     3</a:t>
            </a: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 7                                          </a:t>
            </a:r>
          </a:p>
          <a:p>
            <a:pPr marL="0" indent="0">
              <a:buNone/>
            </a:pPr>
            <a:endParaRPr lang="en-A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of (partial) aliasing between sources derived from the same formula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1  Rows                     plots      0.0500      0.0500      0.0500     1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4  ## Information remaining plots      0.9870      1.0000      0.9500     2</a:t>
            </a:r>
            <a:endParaRPr lang="en-A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51</a:t>
            </a:fld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76000" y="4939749"/>
            <a:ext cx="11520000" cy="191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sz="2400" dirty="0">
                <a:solidFill>
                  <a:srgbClr val="F4740A"/>
                </a:solidFill>
              </a:rPr>
              <a:t>Aliasing</a:t>
            </a:r>
            <a:r>
              <a:rPr lang="en-AU" sz="2400" dirty="0"/>
              <a:t> refers to nonorthogonality between sources in the same tier (panel):</a:t>
            </a:r>
            <a:endParaRPr lang="en-AU" sz="2400" kern="0" dirty="0"/>
          </a:p>
          <a:p>
            <a:pPr lvl="1"/>
            <a:r>
              <a:rPr lang="en-AU" sz="2000" kern="0" dirty="0"/>
              <a:t>i.e. both allocated or both recipient sources; e.g. </a:t>
            </a:r>
            <a:r>
              <a:rPr lang="en-AU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kern="0" dirty="0"/>
              <a:t> and </a:t>
            </a:r>
            <a:r>
              <a:rPr lang="en-AU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kern="0" dirty="0"/>
              <a:t>.</a:t>
            </a:r>
          </a:p>
          <a:p>
            <a:r>
              <a:rPr lang="en-AU" sz="2400" b="1" kern="0" dirty="0">
                <a:solidFill>
                  <a:srgbClr val="7030A0"/>
                </a:solidFill>
              </a:rPr>
              <a:t>Confounding</a:t>
            </a:r>
            <a:r>
              <a:rPr lang="en-AU" sz="2400" kern="0" dirty="0"/>
              <a:t> refers </a:t>
            </a:r>
            <a:r>
              <a:rPr lang="en-AU" sz="2400" dirty="0"/>
              <a:t>to nonorthogonality between sources from different tiers (panels):</a:t>
            </a:r>
          </a:p>
          <a:p>
            <a:pPr lvl="1"/>
            <a:r>
              <a:rPr lang="en-AU" sz="2000" kern="0" dirty="0"/>
              <a:t>i.e. an allocated and a recipient source; e.g. </a:t>
            </a:r>
            <a:r>
              <a:rPr lang="en-AU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kern="0" dirty="0"/>
              <a:t> and </a:t>
            </a:r>
            <a:r>
              <a:rPr lang="en-AU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kern="0" dirty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106281" y="77987"/>
            <a:ext cx="3989719" cy="1168400"/>
            <a:chOff x="7135677" y="442271"/>
            <a:chExt cx="3989719" cy="1168400"/>
          </a:xfrm>
        </p:grpSpPr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9236271" y="442271"/>
              <a:ext cx="1889125" cy="1168400"/>
              <a:chOff x="1960" y="1880"/>
              <a:chExt cx="1190" cy="736"/>
            </a:xfrm>
          </p:grpSpPr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2107" y="2404"/>
                <a:ext cx="9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600" dirty="0">
                    <a:solidFill>
                      <a:srgbClr val="000000"/>
                    </a:solidFill>
                  </a:rPr>
                  <a:t>20 plots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15"/>
              <p:cNvSpPr>
                <a:spLocks noChangeArrowheads="1"/>
              </p:cNvSpPr>
              <p:nvPr/>
            </p:nvSpPr>
            <p:spPr bwMode="auto">
              <a:xfrm>
                <a:off x="1960" y="1880"/>
                <a:ext cx="1190" cy="463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200" tIns="18000" rIns="7200" bIns="1800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4 </a:t>
                </a:r>
                <a:r>
                  <a:rPr lang="en-US" b="1" dirty="0">
                    <a:solidFill>
                      <a:srgbClr val="000000"/>
                    </a:solidFill>
                  </a:rPr>
                  <a:t>Rows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Columns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135677" y="586794"/>
              <a:ext cx="1334095" cy="933080"/>
              <a:chOff x="3287688" y="5275268"/>
              <a:chExt cx="1334095" cy="933080"/>
            </a:xfrm>
          </p:grpSpPr>
          <p:sp>
            <p:nvSpPr>
              <p:cNvPr id="19" name="Text Box 44"/>
              <p:cNvSpPr txBox="1">
                <a:spLocks noChangeArrowheads="1"/>
              </p:cNvSpPr>
              <p:nvPr/>
            </p:nvSpPr>
            <p:spPr bwMode="auto">
              <a:xfrm>
                <a:off x="3428108" y="5871613"/>
                <a:ext cx="1011708" cy="33673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600" dirty="0">
                    <a:solidFill>
                      <a:srgbClr val="000000"/>
                    </a:solidFill>
                  </a:rPr>
                  <a:t>5 lines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5"/>
              <p:cNvSpPr>
                <a:spLocks noChangeArrowheads="1"/>
              </p:cNvSpPr>
              <p:nvPr/>
            </p:nvSpPr>
            <p:spPr bwMode="auto">
              <a:xfrm>
                <a:off x="3287688" y="5275268"/>
                <a:ext cx="1334095" cy="35679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200" tIns="18000" rIns="7200" bIns="1800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Lines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105"/>
            <p:cNvGrpSpPr/>
            <p:nvPr/>
          </p:nvGrpSpPr>
          <p:grpSpPr>
            <a:xfrm>
              <a:off x="8287805" y="598164"/>
              <a:ext cx="1181829" cy="377961"/>
              <a:chOff x="6241693" y="5707315"/>
              <a:chExt cx="1181829" cy="377961"/>
            </a:xfrm>
          </p:grpSpPr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>
                <a:off x="6620838" y="5718401"/>
                <a:ext cx="387350" cy="36687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AU" dirty="0">
                    <a:sym typeface="Wingdings 2" pitchFamily="18" charset="2"/>
                  </a:rPr>
                  <a:t></a:t>
                </a:r>
              </a:p>
            </p:txBody>
          </p:sp>
          <p:sp>
            <p:nvSpPr>
              <p:cNvPr id="15" name="Line 28"/>
              <p:cNvSpPr>
                <a:spLocks noChangeShapeType="1"/>
              </p:cNvSpPr>
              <p:nvPr/>
            </p:nvSpPr>
            <p:spPr bwMode="auto">
              <a:xfrm>
                <a:off x="6878648" y="5923279"/>
                <a:ext cx="544874" cy="1016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6" name="Line 29"/>
              <p:cNvSpPr>
                <a:spLocks noChangeShapeType="1"/>
              </p:cNvSpPr>
              <p:nvPr/>
            </p:nvSpPr>
            <p:spPr bwMode="auto">
              <a:xfrm flipV="1">
                <a:off x="6869302" y="5707315"/>
                <a:ext cx="554220" cy="1508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6672052" y="5750165"/>
                <a:ext cx="284163" cy="2747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en-AU" sz="1200" dirty="0">
                  <a:sym typeface="Symbol" pitchFamily="18" charset="2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6241693" y="5889432"/>
                <a:ext cx="494387" cy="5399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</p:grpSp>
      </p:grpSp>
      <p:sp>
        <p:nvSpPr>
          <p:cNvPr id="24" name="Rectangle 23"/>
          <p:cNvSpPr/>
          <p:nvPr/>
        </p:nvSpPr>
        <p:spPr>
          <a:xfrm>
            <a:off x="506048" y="1155590"/>
            <a:ext cx="11589951" cy="24423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509363" y="3766930"/>
            <a:ext cx="11589951" cy="1126420"/>
          </a:xfrm>
          <a:prstGeom prst="rect">
            <a:avLst/>
          </a:prstGeom>
          <a:noFill/>
          <a:ln>
            <a:solidFill>
              <a:srgbClr val="F474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4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1067"/>
            <a:ext cx="11520000" cy="720000"/>
          </a:xfrm>
        </p:spPr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Confounding versus aliasing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571383"/>
            <a:ext cx="11520000" cy="6286617"/>
          </a:xfrm>
        </p:spPr>
        <p:txBody>
          <a:bodyPr/>
          <a:lstStyle/>
          <a:p>
            <a:r>
              <a:rPr lang="en-AU" sz="2400" dirty="0"/>
              <a:t>Confounding and aliasing are about the relationships between 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sources</a:t>
            </a:r>
            <a:r>
              <a:rPr lang="en-AU" sz="2400" dirty="0"/>
              <a:t>.</a:t>
            </a:r>
          </a:p>
          <a:p>
            <a:r>
              <a:rPr lang="en-AU" sz="2400" dirty="0"/>
              <a:t>An allocated (recipient) source can be 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aliased</a:t>
            </a:r>
            <a:r>
              <a:rPr lang="en-AU" sz="2400" dirty="0"/>
              <a:t> or 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partially aliased</a:t>
            </a:r>
            <a:r>
              <a:rPr lang="en-AU" sz="2400" dirty="0"/>
              <a:t> with another allocated (recipient) source.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An aliased source is one that when the term for it is fitted, there is no information about its source available.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A partially aliased source only loses some of its information to sources for previously fitted terms, e.g. 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/>
              <a:t> is partially aliased with </a:t>
            </a:r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dirty="0"/>
              <a:t>. 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Aliasing is to be avoided if possible, although sometimes it is purposefully employed (e.g. alias potentially small three-factor treatment interactions with treatment main effects in fractional factorial experiments).</a:t>
            </a:r>
          </a:p>
          <a:p>
            <a:pPr>
              <a:spcBef>
                <a:spcPts val="600"/>
              </a:spcBef>
            </a:pPr>
            <a:r>
              <a:rPr lang="en-AU" sz="2400" dirty="0"/>
              <a:t>An allocated source can be 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confounded</a:t>
            </a:r>
            <a:r>
              <a:rPr lang="en-AU" sz="2400" dirty="0"/>
              <a:t> or </a:t>
            </a:r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partially confounded</a:t>
            </a:r>
            <a:r>
              <a:rPr lang="en-AU" sz="2400" dirty="0"/>
              <a:t> with a recipient source.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It is confounded with a recipient source when all information about it is associated with that recipient source.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If only part of the information is associated with the recipient source, then it is partially confounded with the recipient source.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Confounding or partial confounding is unavoidable in experiments.</a:t>
            </a:r>
          </a:p>
          <a:p>
            <a:pPr lvl="1">
              <a:spcBef>
                <a:spcPts val="0"/>
              </a:spcBef>
            </a:pPr>
            <a:r>
              <a:rPr lang="en-AU" sz="2000" dirty="0"/>
              <a:t>Confounding is preferred to partial confounding, if it is achievable (and provided there is a Residual for the recipient source).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8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8080"/>
                </a:solidFill>
              </a:rPr>
              <a:t>Confounding 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214422"/>
            <a:ext cx="11520000" cy="4858387"/>
          </a:xfrm>
        </p:spPr>
        <p:txBody>
          <a:bodyPr/>
          <a:lstStyle/>
          <a:p>
            <a:r>
              <a:rPr lang="en-AU" dirty="0"/>
              <a:t>Confounding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RCBD.canon</a:t>
            </a:r>
            <a:r>
              <a:rPr lang="en-GB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Source.plots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df1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Source.lines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3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Columns[Rows] 20 Lines          4      1.0000      1.0000     1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16 </a:t>
            </a:r>
          </a:p>
          <a:p>
            <a:r>
              <a:rPr lang="en-AU" dirty="0"/>
              <a:t>Partial Confounding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Source.plots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df1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Source.lines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xefficiency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3 Lines          1      0.0500      0.0500      0.0500     1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 2                                          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       4 Lines          4      0.0444      0.1968      0.0189     3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 Lines          4      0.8948      0.9663      0.7681     3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 7 </a:t>
            </a:r>
            <a:endParaRPr lang="en-A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53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5615601" y="846639"/>
            <a:ext cx="6480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  <a:cs typeface="Courier New" panose="02070309020205020404" pitchFamily="49" charset="0"/>
              </a:rPr>
              <a:t>In an RCBD,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</a:rPr>
              <a:t> is confounded with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Columns[Rows]</a:t>
            </a:r>
            <a:r>
              <a:rPr lang="en-AU" sz="2000" dirty="0">
                <a:solidFill>
                  <a:srgbClr val="7030A0"/>
                </a:solidFill>
                <a:cs typeface="Courier New" panose="02070309020205020404" pitchFamily="49" charset="0"/>
              </a:rPr>
              <a:t>, i.e. all information about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  <a:cs typeface="Courier New" panose="02070309020205020404" pitchFamily="49" charset="0"/>
              </a:rPr>
              <a:t> is associated with the recipient source 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Columns[Rows]</a:t>
            </a:r>
            <a:r>
              <a:rPr lang="en-AU" sz="2000" dirty="0">
                <a:solidFill>
                  <a:srgbClr val="7030A0"/>
                </a:solidFill>
                <a:cs typeface="Courier New" panose="02070309020205020404" pitchFamily="49" charset="0"/>
              </a:rPr>
              <a:t>.</a:t>
            </a:r>
            <a:endParaRPr lang="en-AU" sz="20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1746" y="5889089"/>
            <a:ext cx="7712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  <a:cs typeface="Courier New" panose="02070309020205020404" pitchFamily="49" charset="0"/>
              </a:rPr>
              <a:t>In a YSD with a missing value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Lines</a:t>
            </a:r>
            <a:r>
              <a:rPr lang="en-AU" sz="2000" dirty="0">
                <a:solidFill>
                  <a:srgbClr val="7030A0"/>
                </a:solidFill>
              </a:rPr>
              <a:t> is partially confounded with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AU" sz="2000" b="1" dirty="0">
                <a:solidFill>
                  <a:srgbClr val="7030A0"/>
                </a:solidFill>
                <a:cs typeface="Courier New" panose="02070309020205020404" pitchFamily="49" charset="0"/>
              </a:rPr>
              <a:t>,</a:t>
            </a:r>
            <a:r>
              <a:rPr lang="en-AU" sz="2000" dirty="0">
                <a:solidFill>
                  <a:srgbClr val="7030A0"/>
                </a:solidFill>
              </a:rPr>
              <a:t>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AU" sz="2000" dirty="0">
                <a:solidFill>
                  <a:srgbClr val="7030A0"/>
                </a:solidFill>
              </a:rPr>
              <a:t> and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Columns[Rows]</a:t>
            </a:r>
            <a:r>
              <a:rPr lang="en-AU" sz="2000" dirty="0">
                <a:solidFill>
                  <a:srgbClr val="7030A0"/>
                </a:solidFill>
                <a:cs typeface="Courier New" panose="02070309020205020404" pitchFamily="49" charset="0"/>
              </a:rPr>
              <a:t>, i.e. some information about </a:t>
            </a:r>
            <a:r>
              <a:rPr lang="en-AU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en-AU" sz="2000" dirty="0">
                <a:solidFill>
                  <a:srgbClr val="7030A0"/>
                </a:solidFill>
                <a:cs typeface="Courier New" panose="02070309020205020404" pitchFamily="49" charset="0"/>
              </a:rPr>
              <a:t> is associated with all recipient sources.</a:t>
            </a:r>
            <a:endParaRPr lang="en-AU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missing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does a missing treatment affect the properties of the design?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 Set up a layout with a missing Line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YSD.missA.lay</a:t>
            </a:r>
            <a:r>
              <a:rPr lang="en-GB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YSD.lay</a:t>
            </a:r>
            <a:endParaRPr lang="en-GB" sz="20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YSD.missA.lay$Lines</a:t>
            </a:r>
            <a:r>
              <a:rPr lang="en-GB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YSD.missA.lay$Lines</a:t>
            </a:r>
            <a:r>
              <a:rPr lang="en-GB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"A"] &lt;- NA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39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anatomy for a </a:t>
            </a:r>
            <a:r>
              <a:rPr lang="en-AU"/>
              <a:t>missing treatment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154787"/>
            <a:ext cx="11520000" cy="5514369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 Get the anatomy of the layout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YSD.missA.canon</a:t>
            </a: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designAnatomy</a:t>
            </a: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(formulae = list(plots = ~ Rows*Columns, 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                lines = ~ Lines),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data = </a:t>
            </a:r>
            <a:r>
              <a:rPr lang="en-GB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YSD.missA.lay</a:t>
            </a:r>
            <a:r>
              <a:rPr lang="en-GB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YSD.missA.canon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which.criteria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c("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xeff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"order"))</a:t>
            </a:r>
          </a:p>
          <a:p>
            <a:pPr marL="0" indent="0"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 table of the decomposition for plots &amp; lines (based on adjusted quantities)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Source.plots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df1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Source.lines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df2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xefficiency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          3                                                           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       4 Lines          3      0.0909      0.0909      0.0909     1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 1                                          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Rows#Columns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8 Lines          3      0.9091      0.9091      0.9091     1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Residual       5                                          </a:t>
            </a:r>
          </a:p>
          <a:p>
            <a:pPr marL="0" indent="0"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 of (partial) aliasing between sources derived from the same formula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Source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Alias                    In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aefficiency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xefficiency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eefficiency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order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3  Rows                     plots      0.0833      0.0833      0.0833     1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Columns 4  ## Information remaining plots      0.9362      1.0000      0.9167     2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design is not orthogonal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55</a:t>
            </a:fld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0487611" y="3669564"/>
            <a:ext cx="14963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  <a:cs typeface="Courier New" panose="02070309020205020404" pitchFamily="49" charset="0"/>
              </a:rPr>
              <a:t>What has been the effect of the missing treatment?</a:t>
            </a:r>
            <a:endParaRPr lang="en-AU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54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08670"/>
            <a:ext cx="11520000" cy="1055926"/>
          </a:xfrm>
        </p:spPr>
        <p:txBody>
          <a:bodyPr/>
          <a:lstStyle/>
          <a:p>
            <a:pPr marL="541338" indent="-541338"/>
            <a:r>
              <a:rPr lang="en-AU" dirty="0"/>
              <a:t>Practical session for </a:t>
            </a:r>
            <a:r>
              <a:rPr lang="en-AU" i="1" dirty="0"/>
              <a:t>Nonorthogonal experimental design in </a:t>
            </a:r>
            <a:r>
              <a:rPr lang="en-AU" i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96534"/>
            <a:ext cx="11520000" cy="5085578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AU" dirty="0"/>
              <a:t>Using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</a:t>
            </a:r>
            <a:r>
              <a:rPr lang="en-AU" dirty="0"/>
              <a:t> and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odw</a:t>
            </a:r>
            <a:r>
              <a:rPr lang="en-AU" dirty="0"/>
              <a:t> to obtain randomized layouts for nonorthogonal designs.</a:t>
            </a:r>
          </a:p>
          <a:p>
            <a:pPr marL="914400" lvl="1" indent="-514350">
              <a:buSzPct val="100000"/>
              <a:buFont typeface="+mj-lt"/>
              <a:buAutoNum type="romanLcPeriod"/>
            </a:pPr>
            <a:r>
              <a:rPr lang="en-AU" dirty="0"/>
              <a:t>An alpha design.</a:t>
            </a:r>
          </a:p>
          <a:p>
            <a:pPr marL="914400" lvl="1" indent="-514350">
              <a:buSzPct val="100000"/>
              <a:buFont typeface="+mj-lt"/>
              <a:buAutoNum type="romanLcPeriod"/>
            </a:pPr>
            <a:r>
              <a:rPr lang="en-AU" dirty="0"/>
              <a:t>A BIBD.</a:t>
            </a:r>
          </a:p>
          <a:p>
            <a:pPr marL="914400" lvl="1" indent="-514350">
              <a:buSzPct val="100000"/>
              <a:buFont typeface="+mj-lt"/>
              <a:buAutoNum type="romanLcPeriod"/>
            </a:pPr>
            <a:r>
              <a:rPr lang="en-AU" dirty="0"/>
              <a:t>A design with rows and columns for a Casuarina trial.</a:t>
            </a:r>
          </a:p>
          <a:p>
            <a:pPr marL="914400" lvl="1" indent="-514350">
              <a:buSzPct val="100000"/>
              <a:buFont typeface="+mj-lt"/>
              <a:buAutoNum type="romanLcPeriod"/>
            </a:pPr>
            <a:r>
              <a:rPr lang="en-AU" dirty="0"/>
              <a:t>A 25-line wheat experiment from Gilmour et al. (1995).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AU" dirty="0"/>
              <a:t>Again, you have only to follow the script that has been given.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AU" dirty="0"/>
              <a:t>There are some questions for you to answer about each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77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23606"/>
            <a:ext cx="11520000" cy="720000"/>
          </a:xfrm>
        </p:spPr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843606"/>
            <a:ext cx="11520000" cy="599314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1600" dirty="0"/>
              <a:t>Brien, C. J. (2017). Multiphase experiments in practice: A look back. </a:t>
            </a:r>
            <a:r>
              <a:rPr lang="en-GB" sz="1600" i="1" dirty="0"/>
              <a:t>Australian &amp; New Zealand Journal of Statistics, </a:t>
            </a:r>
            <a:r>
              <a:rPr lang="en-GB" sz="1600" b="1" dirty="0"/>
              <a:t>59</a:t>
            </a:r>
            <a:r>
              <a:rPr lang="en-GB" sz="1600" dirty="0"/>
              <a:t>, 327-352.</a:t>
            </a:r>
          </a:p>
          <a:p>
            <a:pPr>
              <a:spcBef>
                <a:spcPts val="0"/>
              </a:spcBef>
            </a:pPr>
            <a:r>
              <a:rPr lang="en-GB" sz="1600" dirty="0"/>
              <a:t>Brien, C. J., &amp; Demétrio, C. G. B. (2009). Formulating Mixed Models for Experiments, Including Longitudinal Experiments. </a:t>
            </a:r>
            <a:r>
              <a:rPr lang="en-GB" sz="1600" i="1" dirty="0"/>
              <a:t>Journal of Agricultural, Biological, and Environmental Statistics, </a:t>
            </a:r>
            <a:r>
              <a:rPr lang="en-GB" sz="1600" b="1" dirty="0"/>
              <a:t>14</a:t>
            </a:r>
            <a:r>
              <a:rPr lang="en-GB" sz="1600" dirty="0"/>
              <a:t>, 253-280.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Brien, C. J., Sermarini, R. A., &amp; Demetrio, C. G. B. (2023). Exposing the confounding in experimental designs to understand and evaluate them, and formulating linear mixed models for analyzing the data from a designed experiment. </a:t>
            </a:r>
            <a:r>
              <a:rPr lang="en-US" sz="1600" i="1" dirty="0"/>
              <a:t>Biometrical Journal</a:t>
            </a:r>
            <a:r>
              <a:rPr lang="en-US" sz="1400" i="1" dirty="0"/>
              <a:t> , </a:t>
            </a:r>
            <a:r>
              <a:rPr lang="en-AU" sz="1600" dirty="0">
                <a:latin typeface="Segoe UI" panose="020B0502040204020203" pitchFamily="34" charset="0"/>
                <a:hlinkClick r:id="rId2"/>
              </a:rPr>
              <a:t>https://doi.org/10.1002/bimj.202200284</a:t>
            </a:r>
            <a:r>
              <a:rPr lang="en-US" sz="1400" i="0"/>
              <a:t>.</a:t>
            </a:r>
            <a:r>
              <a:rPr lang="en-US" sz="1600" i="0"/>
              <a:t> </a:t>
            </a:r>
            <a:endParaRPr lang="en-US" sz="1600" i="0" dirty="0"/>
          </a:p>
          <a:p>
            <a:pPr>
              <a:spcBef>
                <a:spcPts val="0"/>
              </a:spcBef>
            </a:pPr>
            <a:r>
              <a:rPr lang="en-GB" sz="1600" dirty="0"/>
              <a:t>Butler, D. G. (2022) </a:t>
            </a:r>
            <a:r>
              <a:rPr lang="en-GB" sz="1600" i="1" dirty="0" err="1"/>
              <a:t>odw</a:t>
            </a:r>
            <a:r>
              <a:rPr lang="en-GB" sz="1600" i="1" dirty="0"/>
              <a:t>: generate optimal experimental designs</a:t>
            </a:r>
            <a:r>
              <a:rPr lang="en-GB" sz="1600" dirty="0"/>
              <a:t>. (R package version 2.1.4, to be made available) </a:t>
            </a:r>
            <a:r>
              <a:rPr lang="en-GB" sz="1600" dirty="0">
                <a:hlinkClick r:id="rId3"/>
              </a:rPr>
              <a:t>https://mmade.org/</a:t>
            </a:r>
            <a:r>
              <a:rPr lang="en-GB" sz="1600" dirty="0"/>
              <a:t>. </a:t>
            </a:r>
          </a:p>
          <a:p>
            <a:pPr>
              <a:spcBef>
                <a:spcPts val="0"/>
              </a:spcBef>
            </a:pPr>
            <a:r>
              <a:rPr lang="en-AU" sz="1600" dirty="0"/>
              <a:t>Butler, D. G., Cullis, B. R., Gilmour, A. R., Gogel, B. J., &amp; Thompson, R. (2020). </a:t>
            </a:r>
            <a:r>
              <a:rPr lang="en-AU" sz="1600" i="1" dirty="0" err="1"/>
              <a:t>ASReml</a:t>
            </a:r>
            <a:r>
              <a:rPr lang="en-AU" sz="1600" i="1" dirty="0"/>
              <a:t>-R reference manual (Version 4.1)</a:t>
            </a:r>
            <a:r>
              <a:rPr lang="en-AU" sz="1600" dirty="0"/>
              <a:t>. Hemel Hempstead: VSN International Ltd. </a:t>
            </a:r>
            <a:endParaRPr lang="en-GB" sz="1600" dirty="0"/>
          </a:p>
          <a:p>
            <a:pPr>
              <a:spcBef>
                <a:spcPts val="0"/>
              </a:spcBef>
            </a:pPr>
            <a:r>
              <a:rPr lang="en-GB" sz="1600" dirty="0"/>
              <a:t>Cochran, W. G., &amp; Cox, G. M. (1957). </a:t>
            </a:r>
            <a:r>
              <a:rPr lang="en-GB" sz="1600" i="1" dirty="0"/>
              <a:t>Experimental Designs</a:t>
            </a:r>
            <a:r>
              <a:rPr lang="en-GB" sz="1600" dirty="0"/>
              <a:t> (2nd ed.). New York: Wiley.</a:t>
            </a:r>
          </a:p>
          <a:p>
            <a:pPr>
              <a:spcBef>
                <a:spcPts val="0"/>
              </a:spcBef>
            </a:pPr>
            <a:r>
              <a:rPr lang="en-GB" sz="1600" dirty="0"/>
              <a:t>De </a:t>
            </a:r>
            <a:r>
              <a:rPr lang="en-GB" sz="1600" dirty="0" err="1"/>
              <a:t>Mendiburu</a:t>
            </a:r>
            <a:r>
              <a:rPr lang="en-GB" sz="1600" dirty="0"/>
              <a:t>, F. (2021). </a:t>
            </a:r>
            <a:r>
              <a:rPr lang="en-GB" sz="1600" i="1" dirty="0" err="1"/>
              <a:t>agricolae</a:t>
            </a:r>
            <a:r>
              <a:rPr lang="en-GB" sz="1600" i="1" dirty="0"/>
              <a:t>: statistical procedures for agricultural research</a:t>
            </a:r>
            <a:r>
              <a:rPr lang="en-GB" sz="1600" dirty="0"/>
              <a:t>. R package version 1.3-5</a:t>
            </a:r>
            <a:r>
              <a:rPr lang="en-GB" sz="1600" i="1" dirty="0"/>
              <a:t>.</a:t>
            </a:r>
            <a:r>
              <a:rPr lang="en-GB" sz="1600" dirty="0"/>
              <a:t> URL  http://cran.at.r-project.org/package=agricolae.</a:t>
            </a:r>
          </a:p>
          <a:p>
            <a:pPr>
              <a:spcBef>
                <a:spcPts val="0"/>
              </a:spcBef>
            </a:pPr>
            <a:r>
              <a:rPr lang="en-AU" sz="1600" dirty="0"/>
              <a:t>Gilmour, A. R., Thompson, R., &amp; Cullis, B. R. (1995). Average Information REML: An Efficient Algorithm for Variance Parameter Estimation in Linear Mixed Models. </a:t>
            </a:r>
            <a:r>
              <a:rPr lang="en-AU" sz="1600" i="1" dirty="0"/>
              <a:t>Biometrics, </a:t>
            </a:r>
            <a:r>
              <a:rPr lang="en-AU" sz="1600" b="1" dirty="0"/>
              <a:t>51</a:t>
            </a:r>
            <a:r>
              <a:rPr lang="en-AU" sz="1600" dirty="0"/>
              <a:t>, 1440-1450.</a:t>
            </a:r>
            <a:endParaRPr lang="en-GB" sz="1600" dirty="0"/>
          </a:p>
          <a:p>
            <a:pPr>
              <a:spcBef>
                <a:spcPts val="0"/>
              </a:spcBef>
            </a:pPr>
            <a:r>
              <a:rPr lang="en-GB" sz="1600" dirty="0"/>
              <a:t>Kiefer, J. (1959). Optimum Experimental Designs. </a:t>
            </a:r>
            <a:r>
              <a:rPr lang="en-GB" sz="1600" i="1" dirty="0"/>
              <a:t>Journal of the Royal Statistical Society, Series B (Methodological), </a:t>
            </a:r>
            <a:r>
              <a:rPr lang="en-GB" sz="1600" b="1" dirty="0"/>
              <a:t>21</a:t>
            </a:r>
            <a:r>
              <a:rPr lang="en-GB" sz="1600" dirty="0"/>
              <a:t>, 272-319.</a:t>
            </a:r>
          </a:p>
          <a:p>
            <a:pPr>
              <a:spcBef>
                <a:spcPts val="0"/>
              </a:spcBef>
            </a:pPr>
            <a:r>
              <a:rPr lang="en-AU" sz="1600" dirty="0" err="1"/>
              <a:t>Hinkelmann</a:t>
            </a:r>
            <a:r>
              <a:rPr lang="en-AU" sz="1600" dirty="0"/>
              <a:t>, K., &amp; Kempthorne, O. (2005). </a:t>
            </a:r>
            <a:r>
              <a:rPr lang="en-AU" sz="1600" i="1" dirty="0"/>
              <a:t>Design and analysis of experiments Vol. 2 Advanced experimental design</a:t>
            </a:r>
            <a:r>
              <a:rPr lang="en-AU" sz="1600" dirty="0"/>
              <a:t>. Hoboken, N.J.: Wiley-</a:t>
            </a:r>
            <a:r>
              <a:rPr lang="en-AU" sz="1600" dirty="0" err="1"/>
              <a:t>Interscience</a:t>
            </a:r>
            <a:r>
              <a:rPr lang="en-AU" sz="1600" dirty="0"/>
              <a:t>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Mead, R., Gilmour, S. G., &amp; Mead, A. (2012). </a:t>
            </a:r>
            <a:r>
              <a:rPr lang="en-US" sz="1600" i="1" dirty="0"/>
              <a:t>Statistical principles for the design of experiments</a:t>
            </a:r>
            <a:r>
              <a:rPr lang="en-US" sz="1600" i="0" dirty="0"/>
              <a:t>. Cambridge: Cambridge University Press.</a:t>
            </a:r>
            <a:endParaRPr lang="en-AU" sz="1600" dirty="0"/>
          </a:p>
          <a:p>
            <a:pPr>
              <a:spcBef>
                <a:spcPts val="0"/>
              </a:spcBef>
            </a:pPr>
            <a:r>
              <a:rPr lang="en-GB" sz="1600" dirty="0"/>
              <a:t>Patterson, H. D., &amp; Bailey, R. A. (1978). Design keys for factorial experiments. </a:t>
            </a:r>
            <a:r>
              <a:rPr lang="en-GB" sz="1600" i="1" dirty="0"/>
              <a:t>Journal of the Royal Statistical Society, Series C (Applied Statistics), </a:t>
            </a:r>
            <a:r>
              <a:rPr lang="en-GB" sz="1600" b="1" dirty="0"/>
              <a:t>27</a:t>
            </a:r>
            <a:r>
              <a:rPr lang="en-GB" sz="1600" dirty="0"/>
              <a:t>, 335-343.</a:t>
            </a:r>
            <a:endParaRPr lang="en-A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94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4988" indent="-534988"/>
            <a:r>
              <a:rPr lang="en-AU" dirty="0"/>
              <a:t>2.	Using the concepts for balanced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101376"/>
            <a:ext cx="11508072" cy="4929775"/>
          </a:xfrm>
        </p:spPr>
        <p:txBody>
          <a:bodyPr/>
          <a:lstStyle/>
          <a:p>
            <a:r>
              <a:rPr lang="en-AU" dirty="0"/>
              <a:t>Suppose have 20 plots arranged in a grid of 4 rows × 5 columns.</a:t>
            </a:r>
          </a:p>
          <a:p>
            <a:r>
              <a:rPr lang="en-AU" dirty="0"/>
              <a:t>We want to assign 5 lines to the 20 plots.</a:t>
            </a:r>
          </a:p>
          <a:p>
            <a:r>
              <a:rPr lang="en-AU" dirty="0"/>
              <a:t>Again, what design to use?</a:t>
            </a:r>
          </a:p>
          <a:p>
            <a:pPr lvl="1"/>
            <a:r>
              <a:rPr lang="en-AU" dirty="0"/>
              <a:t>Completely Randomized CRD, </a:t>
            </a:r>
          </a:p>
          <a:p>
            <a:pPr lvl="1"/>
            <a:r>
              <a:rPr lang="en-AU" dirty="0"/>
              <a:t>Randomized Complete or Incomplete Block (RCBD or IBD), or </a:t>
            </a:r>
          </a:p>
          <a:p>
            <a:pPr lvl="1"/>
            <a:r>
              <a:rPr lang="en-AU" dirty="0"/>
              <a:t>Youden Square Design (YSD) (an </a:t>
            </a:r>
            <a:r>
              <a:rPr lang="en-AU" dirty="0" err="1"/>
              <a:t>LSqD</a:t>
            </a:r>
            <a:r>
              <a:rPr lang="en-AU" dirty="0"/>
              <a:t> is impossible)?</a:t>
            </a:r>
          </a:p>
          <a:p>
            <a:pPr marL="0" indent="-400050"/>
            <a:r>
              <a:rPr lang="en-AU" dirty="0"/>
              <a:t>Already know that, irrespective of the design:</a:t>
            </a:r>
          </a:p>
          <a:p>
            <a:pPr lvl="1"/>
            <a:r>
              <a:rPr lang="en-AU" dirty="0"/>
              <a:t>the unit factors are Rows, Columns and the treatment factor is Lines.</a:t>
            </a:r>
          </a:p>
          <a:p>
            <a:r>
              <a:rPr lang="en-AU" dirty="0"/>
              <a:t>Suppose that Row and Column differences are probable.</a:t>
            </a:r>
          </a:p>
          <a:p>
            <a:r>
              <a:rPr lang="en-AU" dirty="0"/>
              <a:t>What is the anticipated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9376" y="6039174"/>
            <a:ext cx="11508072" cy="473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AU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Lines + Rows + Columns | </a:t>
            </a:r>
            <a:r>
              <a:rPr lang="en-AU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Rows:Columns</a:t>
            </a:r>
            <a:r>
              <a:rPr lang="en-AU" kern="0" dirty="0"/>
              <a:t> — same as for an </a:t>
            </a:r>
            <a:r>
              <a:rPr lang="en-AU" kern="0" dirty="0" err="1"/>
              <a:t>LSqD</a:t>
            </a:r>
            <a:endParaRPr lang="en-AU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73150" indent="-1073150"/>
            <a:r>
              <a:rPr lang="en-AU" dirty="0"/>
              <a:t>2(a)	Row and Column differences likely in 4 x 5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214422"/>
            <a:ext cx="11520000" cy="4950182"/>
          </a:xfrm>
        </p:spPr>
        <p:txBody>
          <a:bodyPr/>
          <a:lstStyle/>
          <a:p>
            <a:r>
              <a:rPr lang="en-AU" sz="2400" dirty="0"/>
              <a:t>Need a design that allows for Row and Column main effects.</a:t>
            </a:r>
          </a:p>
          <a:p>
            <a:pPr marL="742950" lvl="2" indent="-342900">
              <a:buFont typeface="Wingdings" pitchFamily="2" charset="2"/>
              <a:buChar char="n"/>
            </a:pPr>
            <a:r>
              <a:rPr lang="en-AU" dirty="0"/>
              <a:t>Are Rows and Columns crossed or nested? Why?</a:t>
            </a:r>
          </a:p>
          <a:p>
            <a:pPr lvl="2"/>
            <a:r>
              <a:rPr lang="en-AU" dirty="0"/>
              <a:t>Crossed because expect consistent differences between Rows and between Columns.</a:t>
            </a:r>
          </a:p>
          <a:p>
            <a:r>
              <a:rPr lang="en-AU" sz="2400" dirty="0"/>
              <a:t>YSD is a design that is optimal for this model:</a:t>
            </a:r>
          </a:p>
          <a:p>
            <a:pPr lvl="1"/>
            <a:r>
              <a:rPr lang="en-AU" sz="2000" dirty="0"/>
              <a:t>Construct by taking a Latin square and omitting a row.</a:t>
            </a:r>
          </a:p>
          <a:p>
            <a:r>
              <a:rPr lang="en-AU" sz="2400" dirty="0"/>
              <a:t>Use of 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sz="2400" dirty="0"/>
              <a:t> (and </a:t>
            </a:r>
            <a:r>
              <a:rPr lang="en-A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designLatinSqrSys</a:t>
            </a:r>
            <a:r>
              <a:rPr lang="en-AU" sz="2400" dirty="0"/>
              <a:t>) to get a design:</a:t>
            </a:r>
            <a:endParaRPr lang="en-AU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&lt;- 4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&lt;- 5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 Construct a systematic layout and obtain the randomized layout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YSD.sys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fac.gen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(list(Rows=b, Columns=t)),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Lines = factor(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designLatinSqrSys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(t)[1:(b*t)], labels = LETTERS[1:t]))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YSD.lay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designRandomize</a:t>
            </a: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(allocated = YSD.sys["Lines"],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recipient = YSD.sys[c("Rows", "Columns")],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seed      = 95332)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#'## Output the layout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AU" sz="1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YSD.lay</a:t>
            </a:r>
            <a:endParaRPr lang="en-AU" sz="16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6070112" y="6026703"/>
            <a:ext cx="282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Extract column subsets of </a:t>
            </a:r>
            <a:r>
              <a:rPr lang="en-A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data.frames</a:t>
            </a:r>
            <a:r>
              <a:rPr lang="en-AU" sz="2000" dirty="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7480307" y="5341545"/>
            <a:ext cx="1" cy="685158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40919" y="5492145"/>
            <a:ext cx="2820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7030A0"/>
                </a:solidFill>
              </a:rPr>
              <a:t>Generate Latin square, but take only first 20 of 25 values (4 rows x 5 columns).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890503" y="4789283"/>
            <a:ext cx="1860612" cy="702862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77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YSD.lay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965200"/>
            <a:ext cx="6096064" cy="58213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Rows Columns Lines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1       1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   1       2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   1       3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   1       4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   1       5   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    2       1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   2       2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    2       3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    2       4   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   2       5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   3       1   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  3       2   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    3       3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    3       4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   3       5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    4       1   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17    4       2   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    4       3    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    4       4   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    4       5     A</a:t>
            </a:r>
            <a:endParaRPr lang="en-A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4098" name="Picture 2" descr="d:\Analyses\Research\WorkshopsTalks\Workshop 2019\src\figures\LSDr5c5_v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468" y="282025"/>
            <a:ext cx="3566973" cy="356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Analyses\Research\WorkshopsTalks\Workshop 2019\src\figures\YSDr4c5_v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62" y="262146"/>
            <a:ext cx="3887086" cy="310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129158"/>
            <a:ext cx="11520000" cy="636155"/>
          </a:xfrm>
        </p:spPr>
        <p:txBody>
          <a:bodyPr/>
          <a:lstStyle/>
          <a:p>
            <a:r>
              <a:rPr lang="en-AU" dirty="0"/>
              <a:t>The initial allocation-based mixed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3101009"/>
            <a:ext cx="11520000" cy="606287"/>
          </a:xfrm>
        </p:spPr>
        <p:txBody>
          <a:bodyPr/>
          <a:lstStyle/>
          <a:p>
            <a:r>
              <a:rPr lang="en-AU" dirty="0"/>
              <a:t>From the factor allocation diagram, the initial allocation model is: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0418E0-E9F1-4C7F-BDD6-E3F7643D09C8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2981751" y="3943432"/>
            <a:ext cx="1258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Lines |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02085" y="3943432"/>
            <a:ext cx="593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Rows + Columns + </a:t>
            </a:r>
            <a:r>
              <a:rPr lang="en-AU" sz="2400" u="sng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Rows:Columns</a:t>
            </a:r>
            <a:endParaRPr lang="en-AU" sz="2400" b="1" u="sng" dirty="0">
              <a:solidFill>
                <a:schemeClr val="bg2">
                  <a:lumMod val="60000"/>
                  <a:lumOff val="4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69376" y="4783997"/>
            <a:ext cx="11622624" cy="1666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AU" kern="0" dirty="0"/>
              <a:t>This model and the anticipated model are different — here Rows and Columns are random.</a:t>
            </a:r>
          </a:p>
          <a:p>
            <a:pPr lvl="1"/>
            <a:r>
              <a:rPr lang="en-AU" kern="0" dirty="0"/>
              <a:t>The Rows and Columns terms could be moved to the fixed model to form a homogeneous allocation model, </a:t>
            </a:r>
          </a:p>
          <a:p>
            <a:pPr lvl="2"/>
            <a:r>
              <a:rPr lang="en-AU" kern="0" dirty="0"/>
              <a:t>which in turn may become the prior allocation model.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002085" y="1724651"/>
            <a:ext cx="3989719" cy="1168400"/>
            <a:chOff x="7135677" y="442271"/>
            <a:chExt cx="3989719" cy="1168400"/>
          </a:xfrm>
        </p:grpSpPr>
        <p:grpSp>
          <p:nvGrpSpPr>
            <p:cNvPr id="16" name="Group 41"/>
            <p:cNvGrpSpPr>
              <a:grpSpLocks/>
            </p:cNvGrpSpPr>
            <p:nvPr/>
          </p:nvGrpSpPr>
          <p:grpSpPr bwMode="auto">
            <a:xfrm>
              <a:off x="9236271" y="442271"/>
              <a:ext cx="1889125" cy="1168400"/>
              <a:chOff x="1960" y="1880"/>
              <a:chExt cx="1190" cy="736"/>
            </a:xfrm>
          </p:grpSpPr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2107" y="2404"/>
                <a:ext cx="952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600" dirty="0">
                    <a:solidFill>
                      <a:srgbClr val="000000"/>
                    </a:solidFill>
                  </a:rPr>
                  <a:t>20 plots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auto">
              <a:xfrm>
                <a:off x="1960" y="1880"/>
                <a:ext cx="1190" cy="463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200" tIns="18000" rIns="7200" bIns="1800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4 </a:t>
                </a:r>
                <a:r>
                  <a:rPr lang="en-US" b="1" dirty="0">
                    <a:solidFill>
                      <a:srgbClr val="000000"/>
                    </a:solidFill>
                  </a:rPr>
                  <a:t>Rows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Columns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135677" y="586794"/>
              <a:ext cx="1334095" cy="933080"/>
              <a:chOff x="3287688" y="5275268"/>
              <a:chExt cx="1334095" cy="933080"/>
            </a:xfrm>
          </p:grpSpPr>
          <p:sp>
            <p:nvSpPr>
              <p:cNvPr id="22" name="Text Box 44"/>
              <p:cNvSpPr txBox="1">
                <a:spLocks noChangeArrowheads="1"/>
              </p:cNvSpPr>
              <p:nvPr/>
            </p:nvSpPr>
            <p:spPr bwMode="auto">
              <a:xfrm>
                <a:off x="3428108" y="5871613"/>
                <a:ext cx="1011708" cy="33673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600" dirty="0">
                    <a:solidFill>
                      <a:srgbClr val="000000"/>
                    </a:solidFill>
                  </a:rPr>
                  <a:t>5 lines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5"/>
              <p:cNvSpPr>
                <a:spLocks noChangeArrowheads="1"/>
              </p:cNvSpPr>
              <p:nvPr/>
            </p:nvSpPr>
            <p:spPr bwMode="auto">
              <a:xfrm>
                <a:off x="3287688" y="5275268"/>
                <a:ext cx="1334095" cy="356796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7200" tIns="18000" rIns="7200" bIns="18000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5 </a:t>
                </a:r>
                <a:r>
                  <a:rPr lang="en-US" b="1" dirty="0">
                    <a:solidFill>
                      <a:srgbClr val="000000"/>
                    </a:solidFill>
                  </a:rPr>
                  <a:t>Lines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Group 105"/>
            <p:cNvGrpSpPr/>
            <p:nvPr/>
          </p:nvGrpSpPr>
          <p:grpSpPr>
            <a:xfrm>
              <a:off x="8287805" y="598164"/>
              <a:ext cx="1181829" cy="377961"/>
              <a:chOff x="6241693" y="5707315"/>
              <a:chExt cx="1181829" cy="377961"/>
            </a:xfrm>
          </p:grpSpPr>
          <p:sp>
            <p:nvSpPr>
              <p:cNvPr id="25" name="Rectangle 27"/>
              <p:cNvSpPr>
                <a:spLocks noChangeArrowheads="1"/>
              </p:cNvSpPr>
              <p:nvPr/>
            </p:nvSpPr>
            <p:spPr bwMode="auto">
              <a:xfrm>
                <a:off x="6620838" y="5718401"/>
                <a:ext cx="387350" cy="36687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AU" dirty="0">
                    <a:sym typeface="Wingdings 2" pitchFamily="18" charset="2"/>
                  </a:rPr>
                  <a:t></a:t>
                </a:r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6878648" y="5923279"/>
                <a:ext cx="544874" cy="1016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 flipV="1">
                <a:off x="6869302" y="5707315"/>
                <a:ext cx="554220" cy="1508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lg" len="med"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6672052" y="5750165"/>
                <a:ext cx="284163" cy="27475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endParaRPr lang="en-AU" sz="1200" dirty="0">
                  <a:sym typeface="Symbol" pitchFamily="18" charset="2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6241693" y="5889432"/>
                <a:ext cx="494387" cy="5399"/>
              </a:xfrm>
              <a:prstGeom prst="straightConnector1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 w="lg" len="lg"/>
              </a:ln>
              <a:effectLst/>
            </p:spPr>
          </p:cxnSp>
        </p:grpSp>
      </p:grp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582480" y="928417"/>
            <a:ext cx="11520000" cy="60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Courier New" pitchFamily="49" charset="0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The factor allocation diagram is:</a:t>
            </a:r>
          </a:p>
          <a:p>
            <a:pPr lvl="1"/>
            <a:endParaRPr lang="en-AU" kern="0" dirty="0"/>
          </a:p>
        </p:txBody>
      </p:sp>
    </p:spTree>
    <p:extLst>
      <p:ext uri="{BB962C8B-B14F-4D97-AF65-F5344CB8AC3E}">
        <p14:creationId xmlns:p14="http://schemas.microsoft.com/office/powerpoint/2010/main" val="40966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theme/theme1.xml><?xml version="1.0" encoding="utf-8"?>
<a:theme xmlns:a="http://schemas.openxmlformats.org/drawingml/2006/main" name="My Purple Plain them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 Purple Plain theme</Template>
  <TotalTime>20132</TotalTime>
  <Words>9497</Words>
  <Application>Microsoft Office PowerPoint</Application>
  <PresentationFormat>Widescreen</PresentationFormat>
  <Paragraphs>1030</Paragraphs>
  <Slides>57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Black</vt:lpstr>
      <vt:lpstr>Calibri</vt:lpstr>
      <vt:lpstr>Courier New</vt:lpstr>
      <vt:lpstr>Segoe UI</vt:lpstr>
      <vt:lpstr>Times New Roman</vt:lpstr>
      <vt:lpstr>Wingdings</vt:lpstr>
      <vt:lpstr>My Purple Plain theme</vt:lpstr>
      <vt:lpstr>Designing comparative experiments using R II. Nonorthogonal experimental design</vt:lpstr>
      <vt:lpstr>Topic 2 outline</vt:lpstr>
      <vt:lpstr>Recall the factor-allocation paradigm for designing experiments </vt:lpstr>
      <vt:lpstr>1. Designing nonorthogonal experiments</vt:lpstr>
      <vt:lpstr>Design optimality</vt:lpstr>
      <vt:lpstr>2. Using the concepts for balanced designs</vt:lpstr>
      <vt:lpstr>2(a) Row and Column differences likely in 4 x 5 grid</vt:lpstr>
      <vt:lpstr>YSD.lay</vt:lpstr>
      <vt:lpstr>The initial allocation-based mixed model</vt:lpstr>
      <vt:lpstr>Working out the confounding</vt:lpstr>
      <vt:lpstr>Check properties using designAnatomy</vt:lpstr>
      <vt:lpstr>The design’s properties</vt:lpstr>
      <vt:lpstr>To combine or not combine information?</vt:lpstr>
      <vt:lpstr>What if you don’t know what design to use here?</vt:lpstr>
      <vt:lpstr>Using odw to obtain an optimal design</vt:lpstr>
      <vt:lpstr>Using odw to obtain an optimal 4 x 5 grid design</vt:lpstr>
      <vt:lpstr>The odw design</vt:lpstr>
      <vt:lpstr>The anatomy of the odw design</vt:lpstr>
      <vt:lpstr>Can choose the wrong starting design</vt:lpstr>
      <vt:lpstr>Optimal systematic design in, optimal systematic design out</vt:lpstr>
      <vt:lpstr>Some points to remember in using odw</vt:lpstr>
      <vt:lpstr>3.  Using the concepts for unbalanced designs</vt:lpstr>
      <vt:lpstr>PBIBD randomized layout</vt:lpstr>
      <vt:lpstr>PBIBD properties</vt:lpstr>
      <vt:lpstr>PBIBD with unique Units levels</vt:lpstr>
      <vt:lpstr>Using odw to get an A-optimal design</vt:lpstr>
      <vt:lpstr>PBIBD odw randomization</vt:lpstr>
      <vt:lpstr>PBIBD odw design properties</vt:lpstr>
      <vt:lpstr>3(b) A wheat experiment (Gilmour et al., 1995)</vt:lpstr>
      <vt:lpstr>The wheat experiment — models</vt:lpstr>
      <vt:lpstr>The wheat experiment – models (revised)</vt:lpstr>
      <vt:lpstr>The wheat experiment - properties</vt:lpstr>
      <vt:lpstr>A-optimality of the design</vt:lpstr>
      <vt:lpstr>3(c)  A Plant Accelerator (PA) design</vt:lpstr>
      <vt:lpstr>The anticipated model</vt:lpstr>
      <vt:lpstr>Check properties of the PA design</vt:lpstr>
      <vt:lpstr>Linear trend across MainPositions</vt:lpstr>
      <vt:lpstr>Using odw to get a design  — initial main-unit design</vt:lpstr>
      <vt:lpstr>Recall the anticipated  model</vt:lpstr>
      <vt:lpstr>Using odw to set variance parameters for the main-unit design</vt:lpstr>
      <vt:lpstr>Using odw to get a near-A-optimal main-unit design</vt:lpstr>
      <vt:lpstr>How does the mixed-model design compare with a fixed-model design for the mixed model? </vt:lpstr>
      <vt:lpstr>Expand the main-unit design to a split-unit design</vt:lpstr>
      <vt:lpstr>4.  Summary of constructing nonorthogonal designs</vt:lpstr>
      <vt:lpstr>Degrees of balance</vt:lpstr>
      <vt:lpstr>Identifying an optimal design</vt:lpstr>
      <vt:lpstr>Some caveats</vt:lpstr>
      <vt:lpstr>5. What happens when there is missing data?</vt:lpstr>
      <vt:lpstr>The anatomy for a missing value</vt:lpstr>
      <vt:lpstr>The anatomy for a missing value</vt:lpstr>
      <vt:lpstr>Confounding versus aliasing</vt:lpstr>
      <vt:lpstr>Confounding versus aliasing</vt:lpstr>
      <vt:lpstr>Confounding examples</vt:lpstr>
      <vt:lpstr>A missing treatment</vt:lpstr>
      <vt:lpstr>The anatomy for a missing treatment</vt:lpstr>
      <vt:lpstr>Practical session for Nonorthogonal experimental design in R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of Briaen</dc:title>
  <dc:creator>Chris Brien</dc:creator>
  <cp:lastModifiedBy>Chris Brien</cp:lastModifiedBy>
  <cp:revision>620</cp:revision>
  <cp:lastPrinted>2015-10-27T08:38:14Z</cp:lastPrinted>
  <dcterms:created xsi:type="dcterms:W3CDTF">2015-06-09T07:00:31Z</dcterms:created>
  <dcterms:modified xsi:type="dcterms:W3CDTF">2023-04-06T05:40:22Z</dcterms:modified>
</cp:coreProperties>
</file>