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sldIdLst>
    <p:sldId id="409" r:id="rId2"/>
    <p:sldId id="313" r:id="rId3"/>
    <p:sldId id="413" r:id="rId4"/>
    <p:sldId id="375" r:id="rId5"/>
    <p:sldId id="376" r:id="rId6"/>
    <p:sldId id="391" r:id="rId7"/>
    <p:sldId id="381" r:id="rId8"/>
    <p:sldId id="384" r:id="rId9"/>
    <p:sldId id="378" r:id="rId10"/>
    <p:sldId id="377" r:id="rId11"/>
    <p:sldId id="380" r:id="rId12"/>
    <p:sldId id="386" r:id="rId13"/>
    <p:sldId id="387" r:id="rId14"/>
    <p:sldId id="412" r:id="rId15"/>
    <p:sldId id="414" r:id="rId16"/>
    <p:sldId id="415" r:id="rId17"/>
    <p:sldId id="416" r:id="rId18"/>
    <p:sldId id="410" r:id="rId19"/>
    <p:sldId id="411" r:id="rId20"/>
    <p:sldId id="417" r:id="rId21"/>
    <p:sldId id="419" r:id="rId22"/>
    <p:sldId id="420" r:id="rId23"/>
    <p:sldId id="422" r:id="rId24"/>
    <p:sldId id="421" r:id="rId25"/>
    <p:sldId id="418" r:id="rId26"/>
    <p:sldId id="392" r:id="rId27"/>
    <p:sldId id="393" r:id="rId28"/>
    <p:sldId id="401" r:id="rId29"/>
    <p:sldId id="403" r:id="rId30"/>
    <p:sldId id="402" r:id="rId31"/>
    <p:sldId id="404" r:id="rId32"/>
    <p:sldId id="405" r:id="rId33"/>
    <p:sldId id="406" r:id="rId34"/>
    <p:sldId id="407" r:id="rId35"/>
    <p:sldId id="408" r:id="rId36"/>
    <p:sldId id="394" r:id="rId37"/>
    <p:sldId id="395" r:id="rId38"/>
    <p:sldId id="397" r:id="rId39"/>
    <p:sldId id="398" r:id="rId40"/>
    <p:sldId id="396" r:id="rId41"/>
    <p:sldId id="399" r:id="rId42"/>
    <p:sldId id="400" r:id="rId43"/>
    <p:sldId id="390" r:id="rId44"/>
    <p:sldId id="294"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F47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62" autoAdjust="0"/>
  </p:normalViewPr>
  <p:slideViewPr>
    <p:cSldViewPr snapToGrid="0">
      <p:cViewPr varScale="1">
        <p:scale>
          <a:sx n="103" d="100"/>
          <a:sy n="103" d="100"/>
        </p:scale>
        <p:origin x="138" y="180"/>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AU"/>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0FAA731-F24C-46F0-BEB3-6D9DD252B33D}" type="datetimeFigureOut">
              <a:rPr lang="en-US" smtClean="0"/>
              <a:pPr/>
              <a:t>4/8/2023</a:t>
            </a:fld>
            <a:endParaRPr lang="en-AU"/>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AU"/>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AU"/>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77229B5-BD58-4BDD-B763-4148A17751AD}" type="slidenum">
              <a:rPr lang="en-AU" smtClean="0"/>
              <a:pPr/>
              <a:t>‹#›</a:t>
            </a:fld>
            <a:endParaRPr lang="en-AU"/>
          </a:p>
        </p:txBody>
      </p:sp>
    </p:spTree>
    <p:extLst>
      <p:ext uri="{BB962C8B-B14F-4D97-AF65-F5344CB8AC3E}">
        <p14:creationId xmlns:p14="http://schemas.microsoft.com/office/powerpoint/2010/main" val="51395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BA52D183-521D-441E-BBC4-7BB7ADF5E7B7}" type="slidenum">
              <a:rPr lang="en-AU" smtClean="0"/>
              <a:pPr/>
              <a:t>2</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77229B5-BD58-4BDD-B763-4148A17751AD}" type="slidenum">
              <a:rPr lang="en-AU" smtClean="0"/>
              <a:pPr/>
              <a:t>22</a:t>
            </a:fld>
            <a:endParaRPr lang="en-AU"/>
          </a:p>
        </p:txBody>
      </p:sp>
    </p:spTree>
    <p:extLst>
      <p:ext uri="{BB962C8B-B14F-4D97-AF65-F5344CB8AC3E}">
        <p14:creationId xmlns:p14="http://schemas.microsoft.com/office/powerpoint/2010/main" val="38397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grpSp>
          <p:nvGrpSpPr>
            <p:cNvPr id="3"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grpSp>
      </p:grpSp>
      <p:sp>
        <p:nvSpPr>
          <p:cNvPr id="21301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en-US"/>
              <a:t>Click to edit Master title style</a:t>
            </a:r>
            <a:endParaRPr lang="en-AU"/>
          </a:p>
        </p:txBody>
      </p:sp>
      <p:sp>
        <p:nvSpPr>
          <p:cNvPr id="21301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r>
              <a:rPr lang="en-US"/>
              <a:t>Click to edit Master subtitle style</a:t>
            </a:r>
            <a:endParaRPr lang="en-AU"/>
          </a:p>
        </p:txBody>
      </p:sp>
      <p:sp>
        <p:nvSpPr>
          <p:cNvPr id="18" name="Rectangle 16"/>
          <p:cNvSpPr>
            <a:spLocks noGrp="1" noChangeArrowheads="1"/>
          </p:cNvSpPr>
          <p:nvPr>
            <p:ph type="dt" sz="half" idx="10"/>
          </p:nvPr>
        </p:nvSpPr>
        <p:spPr>
          <a:xfrm>
            <a:off x="609600" y="6248400"/>
            <a:ext cx="2844800" cy="457200"/>
          </a:xfrm>
        </p:spPr>
        <p:txBody>
          <a:bodyPr/>
          <a:lstStyle>
            <a:lvl1pPr>
              <a:defRPr smtClean="0"/>
            </a:lvl1pPr>
          </a:lstStyle>
          <a:p>
            <a:endParaRPr lang="en-AU"/>
          </a:p>
        </p:txBody>
      </p:sp>
      <p:sp>
        <p:nvSpPr>
          <p:cNvPr id="19" name="Rectangle 17"/>
          <p:cNvSpPr>
            <a:spLocks noGrp="1" noChangeArrowheads="1"/>
          </p:cNvSpPr>
          <p:nvPr>
            <p:ph type="ftr" sz="quarter" idx="11"/>
          </p:nvPr>
        </p:nvSpPr>
        <p:spPr/>
        <p:txBody>
          <a:bodyPr/>
          <a:lstStyle>
            <a:lvl1pPr>
              <a:defRPr smtClean="0"/>
            </a:lvl1pPr>
          </a:lstStyle>
          <a:p>
            <a:endParaRPr lang="en-AU"/>
          </a:p>
        </p:txBody>
      </p:sp>
      <p:sp>
        <p:nvSpPr>
          <p:cNvPr id="20" name="Rectangle 18"/>
          <p:cNvSpPr>
            <a:spLocks noGrp="1" noChangeArrowheads="1"/>
          </p:cNvSpPr>
          <p:nvPr>
            <p:ph type="sldNum" sz="quarter" idx="12"/>
          </p:nvPr>
        </p:nvSpPr>
        <p:spPr/>
        <p:txBody>
          <a:bodyPr/>
          <a:lstStyle>
            <a:lvl1pPr>
              <a:defRPr smtClean="0"/>
            </a:lvl1pPr>
          </a:lstStyle>
          <a:p>
            <a:fld id="{FF0418E0-E9F1-4C7F-BDD6-E3F7643D09C8}"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Rectangle 2"/>
          <p:cNvSpPr>
            <a:spLocks noGrp="1" noChangeArrowheads="1"/>
          </p:cNvSpPr>
          <p:nvPr>
            <p:ph type="ftr" sz="quarter" idx="10"/>
          </p:nvPr>
        </p:nvSpPr>
        <p:spPr>
          <a:ln/>
        </p:spPr>
        <p:txBody>
          <a:bodyPr/>
          <a:lstStyle>
            <a:lvl1pPr>
              <a:defRPr/>
            </a:lvl1pPr>
          </a:lstStyle>
          <a:p>
            <a:endParaRPr lang="en-AU"/>
          </a:p>
        </p:txBody>
      </p:sp>
      <p:sp>
        <p:nvSpPr>
          <p:cNvPr id="5"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6"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lvl1pPr>
              <a:defRPr>
                <a:solidFill>
                  <a:schemeClr val="bg2">
                    <a:lumMod val="60000"/>
                    <a:lumOff val="40000"/>
                  </a:schemeClr>
                </a:solidFill>
              </a:defRPr>
            </a:lvl1pPr>
          </a:lstStyle>
          <a:p>
            <a:r>
              <a:rPr lang="en-US"/>
              <a:t>Click to edit Master title style</a:t>
            </a:r>
            <a:endParaRPr lang="en-AU" dirty="0"/>
          </a:p>
        </p:txBody>
      </p:sp>
      <p:sp>
        <p:nvSpPr>
          <p:cNvPr id="3" name="Vertical Text Placeholder 2"/>
          <p:cNvSpPr>
            <a:spLocks noGrp="1"/>
          </p:cNvSpPr>
          <p:nvPr>
            <p:ph type="body" orient="vert" idx="1"/>
          </p:nvPr>
        </p:nvSpPr>
        <p:spPr>
          <a:xfrm>
            <a:off x="609600" y="457200"/>
            <a:ext cx="80264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Rectangle 2"/>
          <p:cNvSpPr>
            <a:spLocks noGrp="1" noChangeArrowheads="1"/>
          </p:cNvSpPr>
          <p:nvPr>
            <p:ph type="ftr" sz="quarter" idx="10"/>
          </p:nvPr>
        </p:nvSpPr>
        <p:spPr>
          <a:ln/>
        </p:spPr>
        <p:txBody>
          <a:bodyPr/>
          <a:lstStyle>
            <a:lvl1pPr>
              <a:defRPr/>
            </a:lvl1pPr>
          </a:lstStyle>
          <a:p>
            <a:endParaRPr lang="en-AU"/>
          </a:p>
        </p:txBody>
      </p:sp>
      <p:sp>
        <p:nvSpPr>
          <p:cNvPr id="5"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6"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Content Placeholder 2"/>
          <p:cNvSpPr>
            <a:spLocks noGrp="1"/>
          </p:cNvSpPr>
          <p:nvPr>
            <p:ph idx="1"/>
          </p:nvPr>
        </p:nvSpPr>
        <p:spPr>
          <a:xfrm>
            <a:off x="576000" y="1214422"/>
            <a:ext cx="11520000" cy="5085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Rectangle 2"/>
          <p:cNvSpPr>
            <a:spLocks noGrp="1" noChangeArrowheads="1"/>
          </p:cNvSpPr>
          <p:nvPr>
            <p:ph type="ftr" sz="quarter" idx="10"/>
          </p:nvPr>
        </p:nvSpPr>
        <p:spPr>
          <a:ln/>
        </p:spPr>
        <p:txBody>
          <a:bodyPr/>
          <a:lstStyle>
            <a:lvl1pPr>
              <a:defRPr/>
            </a:lvl1pPr>
          </a:lstStyle>
          <a:p>
            <a:endParaRPr lang="en-AU"/>
          </a:p>
        </p:txBody>
      </p:sp>
      <p:sp>
        <p:nvSpPr>
          <p:cNvPr id="5"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6"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3600" b="1" cap="all">
                <a:solidFill>
                  <a:schemeClr val="bg2">
                    <a:lumMod val="60000"/>
                    <a:lumOff val="40000"/>
                  </a:schemeClr>
                </a:solidFill>
              </a:defRPr>
            </a:lvl1pPr>
          </a:lstStyle>
          <a:p>
            <a:r>
              <a:rPr lang="en-US"/>
              <a:t>Click to edit Master title style</a:t>
            </a:r>
            <a:endParaRPr lang="en-AU"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endParaRPr lang="en-AU"/>
          </a:p>
        </p:txBody>
      </p:sp>
      <p:sp>
        <p:nvSpPr>
          <p:cNvPr id="5"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6"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Content Placeholder 2"/>
          <p:cNvSpPr>
            <a:spLocks noGrp="1"/>
          </p:cNvSpPr>
          <p:nvPr>
            <p:ph sz="half" idx="1"/>
          </p:nvPr>
        </p:nvSpPr>
        <p:spPr>
          <a:xfrm>
            <a:off x="576000" y="1260000"/>
            <a:ext cx="5520000" cy="486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6576000" y="1260000"/>
            <a:ext cx="5520000" cy="486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Rectangle 2"/>
          <p:cNvSpPr>
            <a:spLocks noGrp="1" noChangeArrowheads="1"/>
          </p:cNvSpPr>
          <p:nvPr>
            <p:ph type="ftr" sz="quarter" idx="10"/>
          </p:nvPr>
        </p:nvSpPr>
        <p:spPr>
          <a:ln/>
        </p:spPr>
        <p:txBody>
          <a:bodyPr/>
          <a:lstStyle>
            <a:lvl1pPr>
              <a:defRPr/>
            </a:lvl1pPr>
          </a:lstStyle>
          <a:p>
            <a:endParaRPr lang="en-AU"/>
          </a:p>
        </p:txBody>
      </p:sp>
      <p:sp>
        <p:nvSpPr>
          <p:cNvPr id="6"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7"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2"/>
          <p:cNvSpPr>
            <a:spLocks noGrp="1" noChangeArrowheads="1"/>
          </p:cNvSpPr>
          <p:nvPr>
            <p:ph type="ftr" sz="quarter" idx="10"/>
          </p:nvPr>
        </p:nvSpPr>
        <p:spPr>
          <a:ln/>
        </p:spPr>
        <p:txBody>
          <a:bodyPr/>
          <a:lstStyle>
            <a:lvl1pPr>
              <a:defRPr/>
            </a:lvl1pPr>
          </a:lstStyle>
          <a:p>
            <a:endParaRPr lang="en-AU"/>
          </a:p>
        </p:txBody>
      </p:sp>
      <p:sp>
        <p:nvSpPr>
          <p:cNvPr id="8"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9"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Rectangle 2"/>
          <p:cNvSpPr>
            <a:spLocks noGrp="1" noChangeArrowheads="1"/>
          </p:cNvSpPr>
          <p:nvPr>
            <p:ph type="ftr" sz="quarter" idx="10"/>
          </p:nvPr>
        </p:nvSpPr>
        <p:spPr>
          <a:ln/>
        </p:spPr>
        <p:txBody>
          <a:bodyPr/>
          <a:lstStyle>
            <a:lvl1pPr>
              <a:defRPr/>
            </a:lvl1pPr>
          </a:lstStyle>
          <a:p>
            <a:endParaRPr lang="en-AU"/>
          </a:p>
        </p:txBody>
      </p:sp>
      <p:sp>
        <p:nvSpPr>
          <p:cNvPr id="4"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5"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en-AU"/>
          </a:p>
        </p:txBody>
      </p:sp>
      <p:sp>
        <p:nvSpPr>
          <p:cNvPr id="3"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4"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chemeClr val="bg2">
                    <a:lumMod val="60000"/>
                    <a:lumOff val="40000"/>
                  </a:schemeClr>
                </a:solidFill>
              </a:defRPr>
            </a:lvl1pPr>
          </a:lstStyle>
          <a:p>
            <a:r>
              <a:rPr lang="en-US"/>
              <a:t>Click to edit Master title style</a:t>
            </a:r>
            <a:endParaRPr lang="en-AU" dirty="0"/>
          </a:p>
        </p:txBody>
      </p:sp>
      <p:sp>
        <p:nvSpPr>
          <p:cNvPr id="3" name="Content Placeholder 2"/>
          <p:cNvSpPr>
            <a:spLocks noGrp="1"/>
          </p:cNvSpPr>
          <p:nvPr>
            <p:ph idx="1"/>
          </p:nvPr>
        </p:nvSpPr>
        <p:spPr>
          <a:xfrm>
            <a:off x="4766733" y="273051"/>
            <a:ext cx="7234808" cy="585311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en-AU"/>
          </a:p>
        </p:txBody>
      </p:sp>
      <p:sp>
        <p:nvSpPr>
          <p:cNvPr id="6"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7"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2">
                    <a:lumMod val="60000"/>
                    <a:lumOff val="40000"/>
                  </a:schemeClr>
                </a:solidFill>
              </a:defRPr>
            </a:lvl1pPr>
          </a:lstStyle>
          <a:p>
            <a:r>
              <a:rPr lang="en-US"/>
              <a:t>Click to edit Master title style</a:t>
            </a:r>
            <a:endParaRPr lang="en-AU"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en-AU"/>
          </a:p>
        </p:txBody>
      </p:sp>
      <p:sp>
        <p:nvSpPr>
          <p:cNvPr id="6"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7"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970" name="Rectangle 2"/>
          <p:cNvSpPr>
            <a:spLocks noGrp="1" noChangeArrowheads="1"/>
          </p:cNvSpPr>
          <p:nvPr>
            <p:ph type="ftr" sz="quarter" idx="3"/>
          </p:nvPr>
        </p:nvSpPr>
        <p:spPr bwMode="auto">
          <a:xfrm>
            <a:off x="4165600" y="6329386"/>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endParaRPr lang="en-AU" dirty="0"/>
          </a:p>
        </p:txBody>
      </p:sp>
      <p:sp>
        <p:nvSpPr>
          <p:cNvPr id="211971" name="Rectangle 3"/>
          <p:cNvSpPr>
            <a:spLocks noGrp="1" noChangeArrowheads="1"/>
          </p:cNvSpPr>
          <p:nvPr>
            <p:ph type="sldNum" sz="quarter" idx="4"/>
          </p:nvPr>
        </p:nvSpPr>
        <p:spPr bwMode="auto">
          <a:xfrm>
            <a:off x="9239272" y="6329386"/>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Black" pitchFamily="34" charset="0"/>
              </a:defRPr>
            </a:lvl1pPr>
          </a:lstStyle>
          <a:p>
            <a:fld id="{FF0418E0-E9F1-4C7F-BDD6-E3F7643D09C8}" type="slidenum">
              <a:rPr lang="en-AU" smtClean="0"/>
              <a:pPr/>
              <a:t>‹#›</a:t>
            </a:fld>
            <a:endParaRPr lang="en-AU" dirty="0"/>
          </a:p>
        </p:txBody>
      </p:sp>
      <p:sp>
        <p:nvSpPr>
          <p:cNvPr id="20485" name="Rectangle 14"/>
          <p:cNvSpPr>
            <a:spLocks noGrp="1" noChangeArrowheads="1"/>
          </p:cNvSpPr>
          <p:nvPr>
            <p:ph type="title"/>
          </p:nvPr>
        </p:nvSpPr>
        <p:spPr bwMode="auto">
          <a:xfrm>
            <a:off x="576000" y="208670"/>
            <a:ext cx="11520000" cy="720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dirty="0"/>
          </a:p>
        </p:txBody>
      </p:sp>
      <p:sp>
        <p:nvSpPr>
          <p:cNvPr id="20486" name="Rectangle 15"/>
          <p:cNvSpPr>
            <a:spLocks noGrp="1" noChangeArrowheads="1"/>
          </p:cNvSpPr>
          <p:nvPr>
            <p:ph type="body" idx="1"/>
          </p:nvPr>
        </p:nvSpPr>
        <p:spPr bwMode="auto">
          <a:xfrm>
            <a:off x="576000" y="1080000"/>
            <a:ext cx="11520000" cy="522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1984" name="Rectangle 16"/>
          <p:cNvSpPr>
            <a:spLocks noGrp="1" noChangeArrowheads="1"/>
          </p:cNvSpPr>
          <p:nvPr>
            <p:ph type="dt" sz="half" idx="2"/>
          </p:nvPr>
        </p:nvSpPr>
        <p:spPr bwMode="auto">
          <a:xfrm>
            <a:off x="571461" y="6357958"/>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b="1">
          <a:solidFill>
            <a:schemeClr val="bg2">
              <a:lumMod val="60000"/>
              <a:lumOff val="40000"/>
            </a:schemeClr>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chris.brien.name/wshop2023/"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oi.org/10.1002/bimj.20220028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400" y="1828800"/>
            <a:ext cx="8229600" cy="2209800"/>
          </a:xfrm>
        </p:spPr>
        <p:txBody>
          <a:bodyPr/>
          <a:lstStyle/>
          <a:p>
            <a:pPr>
              <a:spcBef>
                <a:spcPts val="1200"/>
              </a:spcBef>
              <a:tabLst>
                <a:tab pos="542925" algn="l"/>
              </a:tabLst>
            </a:pPr>
            <a:r>
              <a:rPr lang="en-AU" sz="4000" dirty="0"/>
              <a:t>Designing comparative experiments using </a:t>
            </a:r>
            <a:r>
              <a:rPr lang="en-AU" sz="4000" dirty="0">
                <a:latin typeface="Courier New" panose="02070309020205020404" pitchFamily="49" charset="0"/>
                <a:cs typeface="Courier New" panose="02070309020205020404" pitchFamily="49" charset="0"/>
              </a:rPr>
              <a:t>R</a:t>
            </a:r>
            <a:br>
              <a:rPr lang="en-AU" sz="4000" dirty="0"/>
            </a:br>
            <a:r>
              <a:rPr lang="en-AU" sz="2800" dirty="0"/>
              <a:t>III.	Miscellaneous topics in experimental design</a:t>
            </a:r>
            <a:endParaRPr lang="en-AU" sz="4000" dirty="0">
              <a:latin typeface="Courier New" panose="02070309020205020404" pitchFamily="49" charset="0"/>
              <a:cs typeface="Courier New" panose="02070309020205020404" pitchFamily="49" charset="0"/>
            </a:endParaRPr>
          </a:p>
        </p:txBody>
      </p:sp>
      <p:sp>
        <p:nvSpPr>
          <p:cNvPr id="3" name="Subtitle 2"/>
          <p:cNvSpPr>
            <a:spLocks noGrp="1"/>
          </p:cNvSpPr>
          <p:nvPr>
            <p:ph type="subTitle" idx="1"/>
          </p:nvPr>
        </p:nvSpPr>
        <p:spPr>
          <a:xfrm>
            <a:off x="3962400" y="4267201"/>
            <a:ext cx="8026400" cy="1451172"/>
          </a:xfrm>
        </p:spPr>
        <p:txBody>
          <a:bodyPr/>
          <a:lstStyle/>
          <a:p>
            <a:r>
              <a:rPr lang="en-AU" sz="2800" dirty="0"/>
              <a:t>Chris Brien</a:t>
            </a:r>
            <a:br>
              <a:rPr lang="en-AU" sz="3733" dirty="0"/>
            </a:br>
            <a:r>
              <a:rPr lang="en-US" sz="1867" dirty="0"/>
              <a:t>UniSA STEM, University of South Australia</a:t>
            </a:r>
            <a:endParaRPr lang="en-AU" sz="1867" dirty="0"/>
          </a:p>
          <a:p>
            <a:r>
              <a:rPr lang="en-US" sz="1867" dirty="0"/>
              <a:t>Australian Plant Phenomics Facility, University of Adelaide.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5859360"/>
            <a:ext cx="2320120" cy="1161043"/>
          </a:xfrm>
          <a:prstGeom prst="rect">
            <a:avLst/>
          </a:prstGeom>
        </p:spPr>
      </p:pic>
      <p:pic>
        <p:nvPicPr>
          <p:cNvPr id="5" name="Picture 4">
            <a:extLst>
              <a:ext uri="{FF2B5EF4-FFF2-40B4-BE49-F238E27FC236}">
                <a16:creationId xmlns:a16="http://schemas.microsoft.com/office/drawing/2014/main" id="{B6F661C7-64A9-5C45-F2A5-BC0E8BB61FB4}"/>
              </a:ext>
            </a:extLst>
          </p:cNvPr>
          <p:cNvPicPr>
            <a:picLocks noChangeAspect="1"/>
          </p:cNvPicPr>
          <p:nvPr/>
        </p:nvPicPr>
        <p:blipFill>
          <a:blip r:embed="rId3"/>
          <a:stretch>
            <a:fillRect/>
          </a:stretch>
        </p:blipFill>
        <p:spPr>
          <a:xfrm>
            <a:off x="2505405" y="6019800"/>
            <a:ext cx="2320120" cy="792917"/>
          </a:xfrm>
          <a:prstGeom prst="rect">
            <a:avLst/>
          </a:prstGeom>
        </p:spPr>
      </p:pic>
      <p:sp>
        <p:nvSpPr>
          <p:cNvPr id="4" name="Subtitle 2">
            <a:extLst>
              <a:ext uri="{FF2B5EF4-FFF2-40B4-BE49-F238E27FC236}">
                <a16:creationId xmlns:a16="http://schemas.microsoft.com/office/drawing/2014/main" id="{BD21BDF8-05B7-398C-C90F-8388CDC693A4}"/>
              </a:ext>
            </a:extLst>
          </p:cNvPr>
          <p:cNvSpPr txBox="1">
            <a:spLocks/>
          </p:cNvSpPr>
          <p:nvPr/>
        </p:nvSpPr>
        <p:spPr bwMode="auto">
          <a:xfrm>
            <a:off x="6847366" y="5890442"/>
            <a:ext cx="5141433" cy="8931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chemeClr val="bg2"/>
              </a:buClr>
              <a:buSzPct val="75000"/>
              <a:buFont typeface="Wingdings" pitchFamily="2" charset="2"/>
              <a:buNone/>
              <a:defRPr sz="3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sz="2400" kern="0" dirty="0"/>
              <a:t>(Software and materials at </a:t>
            </a:r>
            <a:r>
              <a:rPr lang="en-AU" sz="2400" u="sng" kern="0" dirty="0">
                <a:hlinkClick r:id="rId4"/>
              </a:rPr>
              <a:t>http://chris.brien.name/wshop2023/</a:t>
            </a:r>
            <a:r>
              <a:rPr lang="en-AU" sz="2400" kern="0" dirty="0"/>
              <a:t>)</a:t>
            </a:r>
          </a:p>
        </p:txBody>
      </p:sp>
    </p:spTree>
    <p:extLst>
      <p:ext uri="{BB962C8B-B14F-4D97-AF65-F5344CB8AC3E}">
        <p14:creationId xmlns:p14="http://schemas.microsoft.com/office/powerpoint/2010/main" val="392209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nalyses\Research\WorkshopsTalks\Workshop 2019\src\figures\GrapeDes_v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a:t>Grapevine design</a:t>
            </a:r>
          </a:p>
        </p:txBody>
      </p:sp>
      <p:sp>
        <p:nvSpPr>
          <p:cNvPr id="3" name="Content Placeholder 2"/>
          <p:cNvSpPr>
            <a:spLocks noGrp="1"/>
          </p:cNvSpPr>
          <p:nvPr>
            <p:ph idx="1"/>
          </p:nvPr>
        </p:nvSpPr>
        <p:spPr>
          <a:xfrm>
            <a:off x="576000" y="1214422"/>
            <a:ext cx="4752000" cy="5085578"/>
          </a:xfrm>
        </p:spPr>
        <p:txBody>
          <a:bodyPr/>
          <a:lstStyle/>
          <a:p>
            <a:r>
              <a:rPr lang="en-AU" dirty="0"/>
              <a:t>Warm has been systematically assigned to the first Greenhouse.</a:t>
            </a:r>
          </a:p>
          <a:p>
            <a:r>
              <a:rPr lang="en-AU" dirty="0"/>
              <a:t>Within a Side there are 2 columns (</a:t>
            </a:r>
            <a:r>
              <a:rPr lang="en-AU" dirty="0" err="1"/>
              <a:t>BCols</a:t>
            </a:r>
            <a:r>
              <a:rPr lang="en-AU" dirty="0"/>
              <a:t>) of main units:</a:t>
            </a:r>
          </a:p>
          <a:p>
            <a:pPr lvl="1"/>
            <a:r>
              <a:rPr lang="en-AU" dirty="0"/>
              <a:t>One has 2  subunits with Control and the other 2 with Na.</a:t>
            </a:r>
          </a:p>
          <a:p>
            <a:r>
              <a:rPr lang="en-AU" dirty="0"/>
              <a:t>A complete set of the 12 Varieties is randomized within each subunit.</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10</a:t>
            </a:fld>
            <a:endParaRPr lang="en-AU"/>
          </a:p>
        </p:txBody>
      </p:sp>
    </p:spTree>
    <p:extLst>
      <p:ext uri="{BB962C8B-B14F-4D97-AF65-F5344CB8AC3E}">
        <p14:creationId xmlns:p14="http://schemas.microsoft.com/office/powerpoint/2010/main" val="409991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99341"/>
            <a:ext cx="11520000" cy="720000"/>
          </a:xfrm>
        </p:spPr>
        <p:txBody>
          <a:bodyPr/>
          <a:lstStyle/>
          <a:p>
            <a:r>
              <a:rPr lang="en-AU" dirty="0"/>
              <a:t>Properties of the grapevine design</a:t>
            </a:r>
          </a:p>
        </p:txBody>
      </p:sp>
      <p:sp>
        <p:nvSpPr>
          <p:cNvPr id="3" name="Content Placeholder 2"/>
          <p:cNvSpPr>
            <a:spLocks noGrp="1"/>
          </p:cNvSpPr>
          <p:nvPr>
            <p:ph idx="1"/>
          </p:nvPr>
        </p:nvSpPr>
        <p:spPr>
          <a:xfrm>
            <a:off x="576000" y="916252"/>
            <a:ext cx="10386861" cy="5941748"/>
          </a:xfrm>
        </p:spPr>
        <p:txBody>
          <a:bodyPr/>
          <a:lstStyle/>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split.canon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(formulae = list(tests =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/Sides/(</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BCols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)/Pots,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cond</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 Heat*Salinity*Varieties),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summary(</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split.canon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=c("</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aeff</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"order"))</a:t>
            </a:r>
          </a:p>
          <a:p>
            <a:pPr marL="0" indent="0">
              <a:buNone/>
            </a:pPr>
            <a:r>
              <a:rPr lang="en-AU" sz="1400" b="1" dirty="0">
                <a:latin typeface="Courier New" panose="02070309020205020404" pitchFamily="49" charset="0"/>
                <a:cs typeface="Courier New" panose="02070309020205020404" pitchFamily="49" charset="0"/>
              </a:rPr>
              <a:t>Summary table of the decomposition for tests &amp; </a:t>
            </a:r>
            <a:r>
              <a:rPr lang="en-AU" sz="1400" b="1" dirty="0" err="1">
                <a:latin typeface="Courier New" panose="02070309020205020404" pitchFamily="49" charset="0"/>
                <a:cs typeface="Courier New" panose="02070309020205020404" pitchFamily="49" charset="0"/>
              </a:rPr>
              <a:t>cond</a:t>
            </a:r>
            <a:r>
              <a:rPr lang="en-AU" sz="1400" b="1" dirty="0">
                <a:latin typeface="Courier New" panose="02070309020205020404" pitchFamily="49" charset="0"/>
                <a:cs typeface="Courier New" panose="02070309020205020404" pitchFamily="49" charset="0"/>
              </a:rPr>
              <a:t> (based on adjusted quantities)</a:t>
            </a:r>
          </a:p>
          <a:p>
            <a:pPr marL="0" indent="0">
              <a:buNone/>
            </a:pPr>
            <a:endParaRPr lang="en-AU" sz="1400" b="1" dirty="0">
              <a:latin typeface="Courier New" panose="02070309020205020404" pitchFamily="49" charset="0"/>
              <a:cs typeface="Courier New" panose="02070309020205020404" pitchFamily="49" charset="0"/>
            </a:endParaRP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Source.tests</a:t>
            </a:r>
            <a:r>
              <a:rPr lang="en-AU" sz="1400" b="1" dirty="0">
                <a:latin typeface="Courier New" panose="02070309020205020404" pitchFamily="49" charset="0"/>
                <a:cs typeface="Courier New" panose="02070309020205020404" pitchFamily="49" charset="0"/>
              </a:rPr>
              <a:t>                   df1 </a:t>
            </a:r>
            <a:r>
              <a:rPr lang="en-AU" sz="1400" b="1" dirty="0" err="1">
                <a:latin typeface="Courier New" panose="02070309020205020404" pitchFamily="49" charset="0"/>
                <a:cs typeface="Courier New" panose="02070309020205020404" pitchFamily="49" charset="0"/>
              </a:rPr>
              <a:t>Source.cond</a:t>
            </a:r>
            <a:r>
              <a:rPr lang="en-AU" sz="1400" b="1" dirty="0">
                <a:latin typeface="Courier New" panose="02070309020205020404" pitchFamily="49" charset="0"/>
                <a:cs typeface="Courier New" panose="02070309020205020404" pitchFamily="49" charset="0"/>
              </a:rPr>
              <a:t>             df2 </a:t>
            </a:r>
            <a:r>
              <a:rPr lang="en-AU" sz="1400" b="1" dirty="0" err="1">
                <a:latin typeface="Courier New" panose="02070309020205020404" pitchFamily="49" charset="0"/>
                <a:cs typeface="Courier New" panose="02070309020205020404" pitchFamily="49" charset="0"/>
              </a:rPr>
              <a:t>aefficiency</a:t>
            </a:r>
            <a:r>
              <a:rPr lang="en-AU" sz="1400" b="1" dirty="0">
                <a:latin typeface="Courier New" panose="02070309020205020404" pitchFamily="49" charset="0"/>
                <a:cs typeface="Courier New" panose="02070309020205020404" pitchFamily="49" charset="0"/>
              </a:rPr>
              <a:t> order</a:t>
            </a:r>
          </a:p>
          <a:p>
            <a:pPr marL="0" indent="0">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GHouse</a:t>
            </a:r>
            <a:r>
              <a:rPr lang="en-GB" sz="1400" b="1" dirty="0">
                <a:latin typeface="Courier New" panose="02070309020205020404" pitchFamily="49" charset="0"/>
                <a:cs typeface="Courier New" panose="02070309020205020404" pitchFamily="49" charset="0"/>
              </a:rPr>
              <a:t>                           1 Heat                      1      1.0000     1</a:t>
            </a:r>
          </a:p>
          <a:p>
            <a:pPr marL="0" indent="0">
              <a:buNone/>
            </a:pPr>
            <a:r>
              <a:rPr lang="en-GB" sz="1400" b="1" dirty="0">
                <a:latin typeface="Courier New" panose="02070309020205020404" pitchFamily="49" charset="0"/>
                <a:cs typeface="Courier New" panose="02070309020205020404" pitchFamily="49" charset="0"/>
              </a:rPr>
              <a:t> Sides[</a:t>
            </a:r>
            <a:r>
              <a:rPr lang="en-GB" sz="1400" b="1" dirty="0" err="1">
                <a:latin typeface="Courier New" panose="02070309020205020404" pitchFamily="49" charset="0"/>
                <a:cs typeface="Courier New" panose="02070309020205020404" pitchFamily="49" charset="0"/>
              </a:rPr>
              <a:t>GHouse</a:t>
            </a:r>
            <a:r>
              <a:rPr lang="en-GB" sz="1400" b="1" dirty="0">
                <a:latin typeface="Courier New" panose="02070309020205020404" pitchFamily="49" charset="0"/>
                <a:cs typeface="Courier New" panose="02070309020205020404" pitchFamily="49" charset="0"/>
              </a:rPr>
              <a:t>]                    2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BRows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8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BCols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4 Salinity                  1      0.1111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a:t>
            </a:r>
            <a:r>
              <a:rPr lang="en-AU" sz="1400" b="1" dirty="0">
                <a:latin typeface="Courier New" panose="02070309020205020404" pitchFamily="49" charset="0"/>
                <a:cs typeface="Courier New" panose="02070309020205020404" pitchFamily="49" charset="0"/>
              </a:rPr>
              <a:t>             1      0.1111     1</a:t>
            </a:r>
          </a:p>
          <a:p>
            <a:pPr marL="0" indent="0">
              <a:buNone/>
            </a:pPr>
            <a:r>
              <a:rPr lang="en-AU" sz="1400" b="1" dirty="0">
                <a:latin typeface="Courier New" panose="02070309020205020404" pitchFamily="49" charset="0"/>
                <a:cs typeface="Courier New" panose="02070309020205020404" pitchFamily="49" charset="0"/>
              </a:rPr>
              <a:t>                                    Residual                  2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BRows#BCols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8 Salinity                  1      0.8889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a:t>
            </a:r>
            <a:r>
              <a:rPr lang="en-AU" sz="1400" b="1" dirty="0">
                <a:latin typeface="Courier New" panose="02070309020205020404" pitchFamily="49" charset="0"/>
                <a:cs typeface="Courier New" panose="02070309020205020404" pitchFamily="49" charset="0"/>
              </a:rPr>
              <a:t>             1      0.8889     1</a:t>
            </a:r>
          </a:p>
          <a:p>
            <a:pPr marL="0" indent="0">
              <a:buNone/>
            </a:pPr>
            <a:r>
              <a:rPr lang="en-AU" sz="1400" b="1" dirty="0">
                <a:latin typeface="Courier New" panose="02070309020205020404" pitchFamily="49" charset="0"/>
                <a:cs typeface="Courier New" panose="02070309020205020404" pitchFamily="49" charset="0"/>
              </a:rPr>
              <a:t>                                    Residual                  6                  </a:t>
            </a:r>
          </a:p>
          <a:p>
            <a:pPr marL="0" indent="0">
              <a:buNone/>
            </a:pPr>
            <a:r>
              <a:rPr lang="en-AU" sz="1400" b="1" dirty="0">
                <a:latin typeface="Courier New" panose="02070309020205020404" pitchFamily="49" charset="0"/>
                <a:cs typeface="Courier New" panose="02070309020205020404" pitchFamily="49" charset="0"/>
              </a:rPr>
              <a:t> Pots[</a:t>
            </a:r>
            <a:r>
              <a:rPr lang="en-AU" sz="1400" b="1" dirty="0" err="1">
                <a:latin typeface="Courier New" panose="02070309020205020404" pitchFamily="49" charset="0"/>
                <a:cs typeface="Courier New" panose="02070309020205020404" pitchFamily="49" charset="0"/>
              </a:rPr>
              <a:t>GHouse:Sides:BRows:BCols</a:t>
            </a:r>
            <a:r>
              <a:rPr lang="en-AU" sz="1400" b="1" dirty="0">
                <a:latin typeface="Courier New" panose="02070309020205020404" pitchFamily="49" charset="0"/>
                <a:cs typeface="Courier New" panose="02070309020205020404" pitchFamily="49" charset="0"/>
              </a:rPr>
              <a:t>] 264 Varieties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Salinity#Varieties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Residual                220                  </a:t>
            </a:r>
          </a:p>
          <a:p>
            <a:pPr marL="0" indent="0">
              <a:buNone/>
            </a:pPr>
            <a:r>
              <a:rPr lang="en-AU" sz="1400" b="1" dirty="0">
                <a:latin typeface="Courier New" panose="02070309020205020404" pitchFamily="49" charset="0"/>
                <a:cs typeface="Courier New" panose="02070309020205020404" pitchFamily="49" charset="0"/>
              </a:rPr>
              <a:t>The design is not orthogonal</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11</a:t>
            </a:fld>
            <a:endParaRPr lang="en-AU"/>
          </a:p>
        </p:txBody>
      </p:sp>
      <p:sp>
        <p:nvSpPr>
          <p:cNvPr id="5" name="TextBox 4"/>
          <p:cNvSpPr txBox="1"/>
          <p:nvPr/>
        </p:nvSpPr>
        <p:spPr>
          <a:xfrm>
            <a:off x="9561443" y="140089"/>
            <a:ext cx="2581368" cy="646331"/>
          </a:xfrm>
          <a:prstGeom prst="rect">
            <a:avLst/>
          </a:prstGeom>
          <a:noFill/>
        </p:spPr>
        <p:txBody>
          <a:bodyPr wrap="square" rtlCol="0">
            <a:spAutoFit/>
          </a:bodyPr>
          <a:lstStyle/>
          <a:p>
            <a:r>
              <a:rPr lang="en-AU" dirty="0">
                <a:solidFill>
                  <a:srgbClr val="7030A0"/>
                </a:solidFill>
              </a:rPr>
              <a:t>Matches the  </a:t>
            </a:r>
            <a:r>
              <a:rPr lang="en-AU" b="1" dirty="0" err="1">
                <a:solidFill>
                  <a:srgbClr val="7030A0"/>
                </a:solidFill>
                <a:latin typeface="Courier New" panose="02070309020205020404" pitchFamily="49" charset="0"/>
                <a:cs typeface="Courier New" panose="02070309020205020404" pitchFamily="49" charset="0"/>
              </a:rPr>
              <a:t>nested.recipients</a:t>
            </a:r>
            <a:endParaRPr lang="en-AU" dirty="0">
              <a:solidFill>
                <a:srgbClr val="7030A0"/>
              </a:solidFill>
            </a:endParaRPr>
          </a:p>
        </p:txBody>
      </p:sp>
      <p:sp>
        <p:nvSpPr>
          <p:cNvPr id="6" name="Rectangle 5"/>
          <p:cNvSpPr/>
          <p:nvPr/>
        </p:nvSpPr>
        <p:spPr>
          <a:xfrm>
            <a:off x="5636262" y="945509"/>
            <a:ext cx="4521529" cy="252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a:stCxn id="5" idx="1"/>
          </p:cNvCxnSpPr>
          <p:nvPr/>
        </p:nvCxnSpPr>
        <p:spPr>
          <a:xfrm flipH="1">
            <a:off x="8647819" y="463255"/>
            <a:ext cx="913624" cy="47231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638031" y="1662880"/>
            <a:ext cx="2447951" cy="1200329"/>
          </a:xfrm>
          <a:prstGeom prst="rect">
            <a:avLst/>
          </a:prstGeom>
          <a:noFill/>
        </p:spPr>
        <p:txBody>
          <a:bodyPr wrap="square" rtlCol="0">
            <a:spAutoFit/>
          </a:bodyPr>
          <a:lstStyle/>
          <a:p>
            <a:r>
              <a:rPr lang="en-AU" b="1" dirty="0">
                <a:solidFill>
                  <a:srgbClr val="7030A0"/>
                </a:solidFill>
                <a:latin typeface="Courier New" panose="02070309020205020404" pitchFamily="49" charset="0"/>
                <a:cs typeface="Courier New" panose="02070309020205020404" pitchFamily="49" charset="0"/>
              </a:rPr>
              <a:t>Heat</a:t>
            </a:r>
            <a:r>
              <a:rPr lang="en-AU" dirty="0">
                <a:solidFill>
                  <a:srgbClr val="7030A0"/>
                </a:solidFill>
              </a:rPr>
              <a:t> is inextricably confounded with </a:t>
            </a:r>
            <a:r>
              <a:rPr lang="en-AU" b="1" dirty="0" err="1">
                <a:solidFill>
                  <a:srgbClr val="7030A0"/>
                </a:solidFill>
                <a:latin typeface="Courier New" panose="02070309020205020404" pitchFamily="49" charset="0"/>
                <a:cs typeface="Courier New" panose="02070309020205020404" pitchFamily="49" charset="0"/>
              </a:rPr>
              <a:t>GHouse</a:t>
            </a:r>
            <a:r>
              <a:rPr lang="en-AU" dirty="0">
                <a:solidFill>
                  <a:srgbClr val="7030A0"/>
                </a:solidFill>
              </a:rPr>
              <a:t>, an effect of the pseudoreplication.</a:t>
            </a:r>
          </a:p>
        </p:txBody>
      </p:sp>
      <p:sp>
        <p:nvSpPr>
          <p:cNvPr id="12" name="Rectangle 11"/>
          <p:cNvSpPr/>
          <p:nvPr/>
        </p:nvSpPr>
        <p:spPr>
          <a:xfrm>
            <a:off x="735496" y="2727905"/>
            <a:ext cx="8696739" cy="252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p:cNvCxnSpPr>
            <a:stCxn id="11" idx="1"/>
          </p:cNvCxnSpPr>
          <p:nvPr/>
        </p:nvCxnSpPr>
        <p:spPr>
          <a:xfrm flipH="1">
            <a:off x="6758609" y="2263045"/>
            <a:ext cx="2879422" cy="435043"/>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641345" y="3017899"/>
            <a:ext cx="2643419" cy="2031325"/>
          </a:xfrm>
          <a:prstGeom prst="rect">
            <a:avLst/>
          </a:prstGeom>
          <a:noFill/>
        </p:spPr>
        <p:txBody>
          <a:bodyPr wrap="square" rtlCol="0">
            <a:spAutoFit/>
          </a:bodyPr>
          <a:lstStyle/>
          <a:p>
            <a:r>
              <a:rPr lang="en-AU" b="1" dirty="0">
                <a:solidFill>
                  <a:srgbClr val="7030A0"/>
                </a:solidFill>
                <a:latin typeface="Courier New" panose="02070309020205020404" pitchFamily="49" charset="0"/>
                <a:cs typeface="Courier New" panose="02070309020205020404" pitchFamily="49" charset="0"/>
              </a:rPr>
              <a:t>Salinity</a:t>
            </a:r>
            <a:r>
              <a:rPr lang="en-AU" dirty="0">
                <a:solidFill>
                  <a:srgbClr val="7030A0"/>
                </a:solidFill>
              </a:rPr>
              <a:t> (&amp; </a:t>
            </a:r>
            <a:r>
              <a:rPr lang="en-AU" b="1" dirty="0" err="1">
                <a:solidFill>
                  <a:srgbClr val="7030A0"/>
                </a:solidFill>
                <a:latin typeface="Courier New" panose="02070309020205020404" pitchFamily="49" charset="0"/>
                <a:cs typeface="Courier New" panose="02070309020205020404" pitchFamily="49" charset="0"/>
              </a:rPr>
              <a:t>Heat#Salinity</a:t>
            </a:r>
            <a:r>
              <a:rPr lang="en-AU" dirty="0">
                <a:solidFill>
                  <a:srgbClr val="7030A0"/>
                </a:solidFill>
              </a:rPr>
              <a:t>) are not orthogonal, but most information is confounded with </a:t>
            </a:r>
            <a:r>
              <a:rPr lang="en-AU" b="1" dirty="0" err="1">
                <a:solidFill>
                  <a:srgbClr val="7030A0"/>
                </a:solidFill>
                <a:latin typeface="Courier New" panose="02070309020205020404" pitchFamily="49" charset="0"/>
                <a:cs typeface="Courier New" panose="02070309020205020404" pitchFamily="49" charset="0"/>
              </a:rPr>
              <a:t>Brows#Bcols</a:t>
            </a:r>
            <a:r>
              <a:rPr lang="en-AU" b="1" dirty="0">
                <a:solidFill>
                  <a:srgbClr val="7030A0"/>
                </a:solidFill>
                <a:latin typeface="Courier New" panose="02070309020205020404" pitchFamily="49" charset="0"/>
                <a:cs typeface="Courier New" panose="02070309020205020404" pitchFamily="49" charset="0"/>
              </a:rPr>
              <a:t>[GH:S]</a:t>
            </a:r>
            <a:r>
              <a:rPr lang="en-AU" dirty="0">
                <a:solidFill>
                  <a:srgbClr val="7030A0"/>
                </a:solidFill>
              </a:rPr>
              <a:t>. (Design property)</a:t>
            </a:r>
          </a:p>
        </p:txBody>
      </p:sp>
      <p:sp>
        <p:nvSpPr>
          <p:cNvPr id="21" name="Rectangle 20"/>
          <p:cNvSpPr/>
          <p:nvPr/>
        </p:nvSpPr>
        <p:spPr>
          <a:xfrm>
            <a:off x="738811" y="4251886"/>
            <a:ext cx="8696739" cy="52883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Arrow Connector 21"/>
          <p:cNvCxnSpPr>
            <a:stCxn id="20" idx="1"/>
          </p:cNvCxnSpPr>
          <p:nvPr/>
        </p:nvCxnSpPr>
        <p:spPr>
          <a:xfrm flipH="1">
            <a:off x="7613375" y="4033562"/>
            <a:ext cx="2027970" cy="188507"/>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641346" y="5716646"/>
            <a:ext cx="2447951" cy="923330"/>
          </a:xfrm>
          <a:prstGeom prst="rect">
            <a:avLst/>
          </a:prstGeom>
          <a:noFill/>
        </p:spPr>
        <p:txBody>
          <a:bodyPr wrap="square" rtlCol="0">
            <a:spAutoFit/>
          </a:bodyPr>
          <a:lstStyle/>
          <a:p>
            <a:r>
              <a:rPr lang="en-AU" dirty="0">
                <a:solidFill>
                  <a:srgbClr val="7030A0"/>
                </a:solidFill>
                <a:cs typeface="Courier New" panose="02070309020205020404" pitchFamily="49" charset="0"/>
              </a:rPr>
              <a:t>All </a:t>
            </a:r>
            <a:r>
              <a:rPr lang="en-AU" b="1" dirty="0">
                <a:solidFill>
                  <a:srgbClr val="7030A0"/>
                </a:solidFill>
                <a:latin typeface="Courier New" panose="02070309020205020404" pitchFamily="49" charset="0"/>
                <a:cs typeface="Courier New" panose="02070309020205020404" pitchFamily="49" charset="0"/>
              </a:rPr>
              <a:t>Varieties </a:t>
            </a:r>
            <a:r>
              <a:rPr lang="en-AU" dirty="0">
                <a:solidFill>
                  <a:srgbClr val="7030A0"/>
                </a:solidFill>
              </a:rPr>
              <a:t>effects are orthogonal.</a:t>
            </a:r>
          </a:p>
        </p:txBody>
      </p:sp>
      <p:sp>
        <p:nvSpPr>
          <p:cNvPr id="29" name="Rectangle 28"/>
          <p:cNvSpPr/>
          <p:nvPr/>
        </p:nvSpPr>
        <p:spPr>
          <a:xfrm>
            <a:off x="738811" y="5017190"/>
            <a:ext cx="8696739" cy="10357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0" name="Straight Arrow Connector 29"/>
          <p:cNvCxnSpPr/>
          <p:nvPr/>
        </p:nvCxnSpPr>
        <p:spPr>
          <a:xfrm flipH="1" flipV="1">
            <a:off x="9435550" y="5436704"/>
            <a:ext cx="722241" cy="279942"/>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99842" y="6360986"/>
            <a:ext cx="4846593" cy="369332"/>
          </a:xfrm>
          <a:prstGeom prst="rect">
            <a:avLst/>
          </a:prstGeom>
          <a:noFill/>
        </p:spPr>
        <p:txBody>
          <a:bodyPr wrap="square" rtlCol="0">
            <a:spAutoFit/>
          </a:bodyPr>
          <a:lstStyle/>
          <a:p>
            <a:r>
              <a:rPr lang="en-AU" dirty="0">
                <a:solidFill>
                  <a:srgbClr val="7030A0"/>
                </a:solidFill>
                <a:cs typeface="Courier New" panose="02070309020205020404" pitchFamily="49" charset="0"/>
              </a:rPr>
              <a:t>But all orders are one and so it is balanced</a:t>
            </a:r>
            <a:r>
              <a:rPr lang="en-AU" dirty="0">
                <a:solidFill>
                  <a:srgbClr val="7030A0"/>
                </a:solidFill>
              </a:rPr>
              <a:t>.</a:t>
            </a:r>
          </a:p>
        </p:txBody>
      </p:sp>
    </p:spTree>
    <p:extLst>
      <p:ext uri="{BB962C8B-B14F-4D97-AF65-F5344CB8AC3E}">
        <p14:creationId xmlns:p14="http://schemas.microsoft.com/office/powerpoint/2010/main" val="254746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0" end="2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animBg="1"/>
      <p:bldP spid="20" grpId="0"/>
      <p:bldP spid="21" grpId="0" animBg="1"/>
      <p:bldP spid="28" grpId="0"/>
      <p:bldP spid="29" grpId="0" animBg="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99341"/>
            <a:ext cx="11520000" cy="720000"/>
          </a:xfrm>
        </p:spPr>
        <p:txBody>
          <a:bodyPr/>
          <a:lstStyle/>
          <a:p>
            <a:r>
              <a:rPr lang="en-AU" dirty="0"/>
              <a:t>Prior allocation model for the grapevine design</a:t>
            </a:r>
          </a:p>
        </p:txBody>
      </p:sp>
      <p:sp>
        <p:nvSpPr>
          <p:cNvPr id="3" name="Content Placeholder 2"/>
          <p:cNvSpPr>
            <a:spLocks noGrp="1"/>
          </p:cNvSpPr>
          <p:nvPr>
            <p:ph idx="1"/>
          </p:nvPr>
        </p:nvSpPr>
        <p:spPr>
          <a:xfrm>
            <a:off x="576000" y="1032988"/>
            <a:ext cx="11092539" cy="4803608"/>
          </a:xfrm>
        </p:spPr>
        <p:txBody>
          <a:bodyPr/>
          <a:lstStyle/>
          <a:p>
            <a:pPr marL="0" indent="0">
              <a:buNone/>
            </a:pPr>
            <a:r>
              <a:rPr lang="en-AU" sz="1400" b="1" dirty="0">
                <a:latin typeface="Courier New" panose="02070309020205020404" pitchFamily="49" charset="0"/>
                <a:cs typeface="Courier New" panose="02070309020205020404" pitchFamily="49" charset="0"/>
              </a:rPr>
              <a:t>Summary table of the decomposition for tests &amp; </a:t>
            </a:r>
            <a:r>
              <a:rPr lang="en-AU" sz="1400" b="1" dirty="0" err="1">
                <a:latin typeface="Courier New" panose="02070309020205020404" pitchFamily="49" charset="0"/>
                <a:cs typeface="Courier New" panose="02070309020205020404" pitchFamily="49" charset="0"/>
              </a:rPr>
              <a:t>cond</a:t>
            </a:r>
            <a:r>
              <a:rPr lang="en-AU" sz="1400" b="1" dirty="0">
                <a:latin typeface="Courier New" panose="02070309020205020404" pitchFamily="49" charset="0"/>
                <a:cs typeface="Courier New" panose="02070309020205020404" pitchFamily="49" charset="0"/>
              </a:rPr>
              <a:t> (based on adjusted quantities)</a:t>
            </a:r>
          </a:p>
          <a:p>
            <a:pPr marL="0" indent="0">
              <a:buNone/>
            </a:pPr>
            <a:endParaRPr lang="en-AU" sz="1400" b="1" dirty="0">
              <a:latin typeface="Courier New" panose="02070309020205020404" pitchFamily="49" charset="0"/>
              <a:cs typeface="Courier New" panose="02070309020205020404" pitchFamily="49" charset="0"/>
            </a:endParaRP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Source.tests</a:t>
            </a:r>
            <a:r>
              <a:rPr lang="en-AU" sz="1400" b="1" dirty="0">
                <a:latin typeface="Courier New" panose="02070309020205020404" pitchFamily="49" charset="0"/>
                <a:cs typeface="Courier New" panose="02070309020205020404" pitchFamily="49" charset="0"/>
              </a:rPr>
              <a:t>                   df1 </a:t>
            </a:r>
            <a:r>
              <a:rPr lang="en-AU" sz="1400" b="1" dirty="0" err="1">
                <a:latin typeface="Courier New" panose="02070309020205020404" pitchFamily="49" charset="0"/>
                <a:cs typeface="Courier New" panose="02070309020205020404" pitchFamily="49" charset="0"/>
              </a:rPr>
              <a:t>Source.cond</a:t>
            </a:r>
            <a:r>
              <a:rPr lang="en-AU" sz="1400" b="1" dirty="0">
                <a:latin typeface="Courier New" panose="02070309020205020404" pitchFamily="49" charset="0"/>
                <a:cs typeface="Courier New" panose="02070309020205020404" pitchFamily="49" charset="0"/>
              </a:rPr>
              <a:t>             df2 </a:t>
            </a:r>
            <a:r>
              <a:rPr lang="en-AU" sz="1400" b="1" dirty="0" err="1">
                <a:latin typeface="Courier New" panose="02070309020205020404" pitchFamily="49" charset="0"/>
                <a:cs typeface="Courier New" panose="02070309020205020404" pitchFamily="49" charset="0"/>
              </a:rPr>
              <a:t>aefficiency</a:t>
            </a:r>
            <a:r>
              <a:rPr lang="en-AU" sz="1400" b="1" dirty="0">
                <a:latin typeface="Courier New" panose="02070309020205020404" pitchFamily="49" charset="0"/>
                <a:cs typeface="Courier New" panose="02070309020205020404" pitchFamily="49" charset="0"/>
              </a:rPr>
              <a:t> order</a:t>
            </a:r>
          </a:p>
          <a:p>
            <a:pPr marL="0" indent="0">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GHouse</a:t>
            </a:r>
            <a:r>
              <a:rPr lang="en-GB" sz="1400" b="1" dirty="0">
                <a:latin typeface="Courier New" panose="02070309020205020404" pitchFamily="49" charset="0"/>
                <a:cs typeface="Courier New" panose="02070309020205020404" pitchFamily="49" charset="0"/>
              </a:rPr>
              <a:t>                           1 Heat                      1      1.0000     1</a:t>
            </a:r>
          </a:p>
          <a:p>
            <a:pPr marL="0" indent="0">
              <a:buNone/>
            </a:pPr>
            <a:r>
              <a:rPr lang="en-AU" sz="1400" b="1" dirty="0">
                <a:latin typeface="Courier New" panose="02070309020205020404" pitchFamily="49" charset="0"/>
                <a:cs typeface="Courier New" panose="02070309020205020404" pitchFamily="49" charset="0"/>
              </a:rPr>
              <a:t> Sides[</a:t>
            </a:r>
            <a:r>
              <a:rPr lang="en-AU" sz="1400" b="1" dirty="0" err="1">
                <a:latin typeface="Courier New" panose="02070309020205020404" pitchFamily="49" charset="0"/>
                <a:cs typeface="Courier New" panose="02070309020205020404" pitchFamily="49" charset="0"/>
              </a:rPr>
              <a:t>Ghouse</a:t>
            </a:r>
            <a:r>
              <a:rPr lang="en-AU" sz="1400" b="1" dirty="0">
                <a:latin typeface="Courier New" panose="02070309020205020404" pitchFamily="49" charset="0"/>
                <a:cs typeface="Courier New" panose="02070309020205020404" pitchFamily="49" charset="0"/>
              </a:rPr>
              <a:t>]</a:t>
            </a:r>
            <a:r>
              <a:rPr lang="en-GB" sz="1400" b="1" dirty="0">
                <a:latin typeface="Courier New" panose="02070309020205020404" pitchFamily="49" charset="0"/>
                <a:cs typeface="Courier New" panose="02070309020205020404" pitchFamily="49" charset="0"/>
              </a:rPr>
              <a:t>                    2</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BRows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8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BCols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4 Salinity                  1      0.1111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a:t>
            </a:r>
            <a:r>
              <a:rPr lang="en-AU" sz="1400" b="1" dirty="0">
                <a:latin typeface="Courier New" panose="02070309020205020404" pitchFamily="49" charset="0"/>
                <a:cs typeface="Courier New" panose="02070309020205020404" pitchFamily="49" charset="0"/>
              </a:rPr>
              <a:t>             1      0.1111     1</a:t>
            </a:r>
          </a:p>
          <a:p>
            <a:pPr marL="0" indent="0">
              <a:buNone/>
            </a:pPr>
            <a:r>
              <a:rPr lang="en-AU" sz="1400" b="1" dirty="0">
                <a:latin typeface="Courier New" panose="02070309020205020404" pitchFamily="49" charset="0"/>
                <a:cs typeface="Courier New" panose="02070309020205020404" pitchFamily="49" charset="0"/>
              </a:rPr>
              <a:t>                                    Residual                  2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BRows#BCols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8 Salinity                  1      0.8889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a:t>
            </a:r>
            <a:r>
              <a:rPr lang="en-AU" sz="1400" b="1" dirty="0">
                <a:latin typeface="Courier New" panose="02070309020205020404" pitchFamily="49" charset="0"/>
                <a:cs typeface="Courier New" panose="02070309020205020404" pitchFamily="49" charset="0"/>
              </a:rPr>
              <a:t>             1      0.8889     1</a:t>
            </a:r>
          </a:p>
          <a:p>
            <a:pPr marL="0" indent="0">
              <a:buNone/>
            </a:pPr>
            <a:r>
              <a:rPr lang="en-AU" sz="1400" b="1" dirty="0">
                <a:latin typeface="Courier New" panose="02070309020205020404" pitchFamily="49" charset="0"/>
                <a:cs typeface="Courier New" panose="02070309020205020404" pitchFamily="49" charset="0"/>
              </a:rPr>
              <a:t>                                    Residual                  6                  </a:t>
            </a:r>
          </a:p>
          <a:p>
            <a:pPr marL="0" indent="0">
              <a:buNone/>
            </a:pPr>
            <a:r>
              <a:rPr lang="en-AU" sz="1400" b="1" dirty="0">
                <a:latin typeface="Courier New" panose="02070309020205020404" pitchFamily="49" charset="0"/>
                <a:cs typeface="Courier New" panose="02070309020205020404" pitchFamily="49" charset="0"/>
              </a:rPr>
              <a:t> Pots[</a:t>
            </a:r>
            <a:r>
              <a:rPr lang="en-AU" sz="1400" b="1" dirty="0" err="1">
                <a:latin typeface="Courier New" panose="02070309020205020404" pitchFamily="49" charset="0"/>
                <a:cs typeface="Courier New" panose="02070309020205020404" pitchFamily="49" charset="0"/>
              </a:rPr>
              <a:t>GHouse:Sides:BRows:BCols</a:t>
            </a:r>
            <a:r>
              <a:rPr lang="en-AU" sz="1400" b="1" dirty="0">
                <a:latin typeface="Courier New" panose="02070309020205020404" pitchFamily="49" charset="0"/>
                <a:cs typeface="Courier New" panose="02070309020205020404" pitchFamily="49" charset="0"/>
              </a:rPr>
              <a:t>] 264 Varieties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Salinity#Varieties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Residual                220                  </a:t>
            </a:r>
          </a:p>
          <a:p>
            <a:pPr marL="0" indent="0">
              <a:buNone/>
            </a:pPr>
            <a:r>
              <a:rPr lang="en-AU" sz="1400" b="1" dirty="0">
                <a:latin typeface="Courier New" panose="02070309020205020404" pitchFamily="49" charset="0"/>
                <a:cs typeface="Courier New" panose="02070309020205020404" pitchFamily="49" charset="0"/>
              </a:rPr>
              <a:t>The design is not orthogonal</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12</a:t>
            </a:fld>
            <a:endParaRPr lang="en-AU"/>
          </a:p>
        </p:txBody>
      </p:sp>
      <p:sp>
        <p:nvSpPr>
          <p:cNvPr id="11" name="TextBox 10"/>
          <p:cNvSpPr txBox="1"/>
          <p:nvPr/>
        </p:nvSpPr>
        <p:spPr>
          <a:xfrm>
            <a:off x="9596285" y="745934"/>
            <a:ext cx="2595716" cy="2031325"/>
          </a:xfrm>
          <a:prstGeom prst="rect">
            <a:avLst/>
          </a:prstGeom>
          <a:noFill/>
        </p:spPr>
        <p:txBody>
          <a:bodyPr wrap="square" rtlCol="0">
            <a:spAutoFit/>
          </a:bodyPr>
          <a:lstStyle/>
          <a:p>
            <a:pPr marL="0" lvl="1"/>
            <a:r>
              <a:rPr lang="en-AU" dirty="0">
                <a:solidFill>
                  <a:srgbClr val="7030A0"/>
                </a:solidFill>
                <a:cs typeface="Courier New" panose="02070309020205020404" pitchFamily="49" charset="0"/>
              </a:rPr>
              <a:t>The confounding of </a:t>
            </a:r>
            <a:r>
              <a:rPr lang="en-AU" b="1" dirty="0">
                <a:solidFill>
                  <a:srgbClr val="7030A0"/>
                </a:solidFill>
                <a:latin typeface="Courier New" panose="02070309020205020404" pitchFamily="49" charset="0"/>
                <a:cs typeface="Courier New" panose="02070309020205020404" pitchFamily="49" charset="0"/>
              </a:rPr>
              <a:t>Heat</a:t>
            </a:r>
            <a:r>
              <a:rPr lang="en-AU" dirty="0">
                <a:solidFill>
                  <a:srgbClr val="7030A0"/>
                </a:solidFill>
              </a:rPr>
              <a:t> and </a:t>
            </a:r>
            <a:r>
              <a:rPr lang="en-AU" b="1" dirty="0" err="1">
                <a:solidFill>
                  <a:srgbClr val="7030A0"/>
                </a:solidFill>
                <a:latin typeface="Courier New" panose="02070309020205020404" pitchFamily="49" charset="0"/>
                <a:cs typeface="Courier New" panose="02070309020205020404" pitchFamily="49" charset="0"/>
              </a:rPr>
              <a:t>GHouse</a:t>
            </a:r>
            <a:r>
              <a:rPr lang="en-AU" dirty="0">
                <a:solidFill>
                  <a:srgbClr val="7030A0"/>
                </a:solidFill>
              </a:rPr>
              <a:t>, is </a:t>
            </a:r>
            <a:r>
              <a:rPr lang="en-AU" b="1" dirty="0">
                <a:solidFill>
                  <a:srgbClr val="7030A0"/>
                </a:solidFill>
              </a:rPr>
              <a:t>exhaustive</a:t>
            </a:r>
            <a:r>
              <a:rPr lang="en-AU" dirty="0">
                <a:solidFill>
                  <a:srgbClr val="7030A0"/>
                </a:solidFill>
              </a:rPr>
              <a:t> in that all </a:t>
            </a:r>
            <a:r>
              <a:rPr lang="en-AU" b="1" dirty="0" err="1">
                <a:solidFill>
                  <a:srgbClr val="7030A0"/>
                </a:solidFill>
                <a:latin typeface="Courier New" panose="02070309020205020404" pitchFamily="49" charset="0"/>
                <a:cs typeface="Courier New" panose="02070309020205020404" pitchFamily="49" charset="0"/>
              </a:rPr>
              <a:t>GHouse</a:t>
            </a:r>
            <a:r>
              <a:rPr lang="en-AU" dirty="0">
                <a:solidFill>
                  <a:srgbClr val="7030A0"/>
                </a:solidFill>
              </a:rPr>
              <a:t> information is mixed up with </a:t>
            </a:r>
            <a:r>
              <a:rPr lang="en-AU" b="1" dirty="0">
                <a:solidFill>
                  <a:srgbClr val="7030A0"/>
                </a:solidFill>
                <a:latin typeface="Courier New" panose="02070309020205020404" pitchFamily="49" charset="0"/>
                <a:cs typeface="Courier New" panose="02070309020205020404" pitchFamily="49" charset="0"/>
              </a:rPr>
              <a:t>Heat</a:t>
            </a:r>
            <a:r>
              <a:rPr lang="en-AU" dirty="0">
                <a:solidFill>
                  <a:srgbClr val="7030A0"/>
                </a:solidFill>
              </a:rPr>
              <a:t> differences (there is no </a:t>
            </a:r>
            <a:r>
              <a:rPr lang="en-AU" b="1" dirty="0" err="1">
                <a:solidFill>
                  <a:srgbClr val="7030A0"/>
                </a:solidFill>
                <a:latin typeface="Courier New" panose="02070309020205020404" pitchFamily="49" charset="0"/>
                <a:cs typeface="Courier New" panose="02070309020205020404" pitchFamily="49" charset="0"/>
              </a:rPr>
              <a:t>GHouse</a:t>
            </a:r>
            <a:r>
              <a:rPr lang="en-AU" dirty="0">
                <a:solidFill>
                  <a:srgbClr val="7030A0"/>
                </a:solidFill>
              </a:rPr>
              <a:t> Residual).</a:t>
            </a:r>
          </a:p>
        </p:txBody>
      </p:sp>
      <p:sp>
        <p:nvSpPr>
          <p:cNvPr id="12" name="Rectangle 11"/>
          <p:cNvSpPr/>
          <p:nvPr/>
        </p:nvSpPr>
        <p:spPr>
          <a:xfrm>
            <a:off x="735496" y="1810985"/>
            <a:ext cx="8696739" cy="252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p:cNvCxnSpPr/>
          <p:nvPr/>
        </p:nvCxnSpPr>
        <p:spPr>
          <a:xfrm flipH="1">
            <a:off x="5083865" y="1258529"/>
            <a:ext cx="4512420" cy="641567"/>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bwMode="auto">
          <a:xfrm>
            <a:off x="349864" y="6307923"/>
            <a:ext cx="11520000" cy="562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lvl="1"/>
            <a:r>
              <a:rPr lang="en-AU" sz="2000" kern="0" dirty="0"/>
              <a:t>To have a prior allocation model that will fit, one of </a:t>
            </a:r>
            <a:r>
              <a:rPr lang="en-AU" sz="2000" kern="0" dirty="0" err="1"/>
              <a:t>GHouse</a:t>
            </a:r>
            <a:r>
              <a:rPr lang="en-AU" sz="2000" kern="0" dirty="0"/>
              <a:t> and Heat must be removed.</a:t>
            </a:r>
          </a:p>
        </p:txBody>
      </p:sp>
      <p:sp>
        <p:nvSpPr>
          <p:cNvPr id="17" name="TextBox 16"/>
          <p:cNvSpPr txBox="1"/>
          <p:nvPr/>
        </p:nvSpPr>
        <p:spPr>
          <a:xfrm>
            <a:off x="9591373" y="3002382"/>
            <a:ext cx="2595716" cy="2585323"/>
          </a:xfrm>
          <a:prstGeom prst="rect">
            <a:avLst/>
          </a:prstGeom>
          <a:noFill/>
        </p:spPr>
        <p:txBody>
          <a:bodyPr wrap="square" rtlCol="0">
            <a:spAutoFit/>
          </a:bodyPr>
          <a:lstStyle/>
          <a:p>
            <a:pPr marL="0" lvl="1"/>
            <a:r>
              <a:rPr lang="en-AU" dirty="0">
                <a:solidFill>
                  <a:srgbClr val="7030A0"/>
                </a:solidFill>
              </a:rPr>
              <a:t>That is </a:t>
            </a:r>
            <a:r>
              <a:rPr lang="en-AU" b="1" dirty="0">
                <a:solidFill>
                  <a:srgbClr val="7030A0"/>
                </a:solidFill>
                <a:latin typeface="Courier New" panose="02070309020205020404" pitchFamily="49" charset="0"/>
                <a:cs typeface="Courier New" panose="02070309020205020404" pitchFamily="49" charset="0"/>
              </a:rPr>
              <a:t>Heat</a:t>
            </a:r>
            <a:r>
              <a:rPr lang="en-AU" dirty="0">
                <a:solidFill>
                  <a:srgbClr val="7030A0"/>
                </a:solidFill>
              </a:rPr>
              <a:t> and </a:t>
            </a:r>
            <a:r>
              <a:rPr lang="en-AU" b="1" dirty="0" err="1">
                <a:solidFill>
                  <a:srgbClr val="7030A0"/>
                </a:solidFill>
                <a:latin typeface="Courier New" panose="02070309020205020404" pitchFamily="49" charset="0"/>
                <a:cs typeface="Courier New" panose="02070309020205020404" pitchFamily="49" charset="0"/>
              </a:rPr>
              <a:t>GHouse</a:t>
            </a:r>
            <a:r>
              <a:rPr lang="en-AU" dirty="0">
                <a:solidFill>
                  <a:srgbClr val="7030A0"/>
                </a:solidFill>
              </a:rPr>
              <a:t> are </a:t>
            </a:r>
            <a:r>
              <a:rPr lang="en-AU" b="1" dirty="0">
                <a:solidFill>
                  <a:srgbClr val="7030A0"/>
                </a:solidFill>
              </a:rPr>
              <a:t>inextricably</a:t>
            </a:r>
            <a:r>
              <a:rPr lang="en-AU" dirty="0">
                <a:solidFill>
                  <a:srgbClr val="7030A0"/>
                </a:solidFill>
              </a:rPr>
              <a:t> mixed up together so that one cannot say which part of any difference associated with either factor is due one or other of the factors. </a:t>
            </a:r>
          </a:p>
        </p:txBody>
      </p:sp>
      <p:sp>
        <p:nvSpPr>
          <p:cNvPr id="10" name="TextBox 9"/>
          <p:cNvSpPr txBox="1"/>
          <p:nvPr/>
        </p:nvSpPr>
        <p:spPr>
          <a:xfrm>
            <a:off x="9586461" y="5465302"/>
            <a:ext cx="2595716" cy="923330"/>
          </a:xfrm>
          <a:prstGeom prst="rect">
            <a:avLst/>
          </a:prstGeom>
          <a:noFill/>
        </p:spPr>
        <p:txBody>
          <a:bodyPr wrap="square" rtlCol="0">
            <a:spAutoFit/>
          </a:bodyPr>
          <a:lstStyle/>
          <a:p>
            <a:pPr marL="0" lvl="1"/>
            <a:r>
              <a:rPr lang="en-AU" dirty="0">
                <a:solidFill>
                  <a:srgbClr val="7030A0"/>
                </a:solidFill>
              </a:rPr>
              <a:t>As a result, the initial allocation model will not fit.</a:t>
            </a:r>
          </a:p>
        </p:txBody>
      </p:sp>
    </p:spTree>
    <p:extLst>
      <p:ext uri="{BB962C8B-B14F-4D97-AF65-F5344CB8AC3E}">
        <p14:creationId xmlns:p14="http://schemas.microsoft.com/office/powerpoint/2010/main" val="16792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9" grpId="0"/>
      <p:bldP spid="1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99341"/>
            <a:ext cx="11520000" cy="720000"/>
          </a:xfrm>
        </p:spPr>
        <p:txBody>
          <a:bodyPr/>
          <a:lstStyle/>
          <a:p>
            <a:r>
              <a:rPr lang="en-AU" dirty="0"/>
              <a:t>Prior allocation model for the grapevine design</a:t>
            </a:r>
          </a:p>
        </p:txBody>
      </p:sp>
      <p:sp>
        <p:nvSpPr>
          <p:cNvPr id="3" name="Content Placeholder 2"/>
          <p:cNvSpPr>
            <a:spLocks noGrp="1"/>
          </p:cNvSpPr>
          <p:nvPr>
            <p:ph idx="1"/>
          </p:nvPr>
        </p:nvSpPr>
        <p:spPr>
          <a:xfrm>
            <a:off x="576000" y="2476675"/>
            <a:ext cx="10386861" cy="4609904"/>
          </a:xfrm>
        </p:spPr>
        <p:txBody>
          <a:bodyPr/>
          <a:lstStyle/>
          <a:p>
            <a:pPr marL="0" indent="0">
              <a:buNone/>
            </a:pPr>
            <a:r>
              <a:rPr lang="en-AU" sz="1400" b="1" dirty="0">
                <a:latin typeface="Courier New" panose="02070309020205020404" pitchFamily="49" charset="0"/>
                <a:cs typeface="Courier New" panose="02070309020205020404" pitchFamily="49" charset="0"/>
              </a:rPr>
              <a:t>Summary table of the decomposition for tests &amp; </a:t>
            </a:r>
            <a:r>
              <a:rPr lang="en-AU" sz="1400" b="1" dirty="0" err="1">
                <a:latin typeface="Courier New" panose="02070309020205020404" pitchFamily="49" charset="0"/>
                <a:cs typeface="Courier New" panose="02070309020205020404" pitchFamily="49" charset="0"/>
              </a:rPr>
              <a:t>cond</a:t>
            </a:r>
            <a:r>
              <a:rPr lang="en-AU" sz="1400" b="1" dirty="0">
                <a:latin typeface="Courier New" panose="02070309020205020404" pitchFamily="49" charset="0"/>
                <a:cs typeface="Courier New" panose="02070309020205020404" pitchFamily="49" charset="0"/>
              </a:rPr>
              <a:t> (based on adjusted quantities)</a:t>
            </a:r>
          </a:p>
          <a:p>
            <a:pPr marL="0" indent="0">
              <a:buNone/>
            </a:pPr>
            <a:endParaRPr lang="en-AU" sz="1400" b="1" dirty="0">
              <a:latin typeface="Courier New" panose="02070309020205020404" pitchFamily="49" charset="0"/>
              <a:cs typeface="Courier New" panose="02070309020205020404" pitchFamily="49" charset="0"/>
            </a:endParaRP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Source.tests</a:t>
            </a:r>
            <a:r>
              <a:rPr lang="en-AU" sz="1400" b="1" dirty="0">
                <a:latin typeface="Courier New" panose="02070309020205020404" pitchFamily="49" charset="0"/>
                <a:cs typeface="Courier New" panose="02070309020205020404" pitchFamily="49" charset="0"/>
              </a:rPr>
              <a:t>                   df1 </a:t>
            </a:r>
            <a:r>
              <a:rPr lang="en-AU" sz="1400" b="1" dirty="0" err="1">
                <a:latin typeface="Courier New" panose="02070309020205020404" pitchFamily="49" charset="0"/>
                <a:cs typeface="Courier New" panose="02070309020205020404" pitchFamily="49" charset="0"/>
              </a:rPr>
              <a:t>Source.cond</a:t>
            </a:r>
            <a:r>
              <a:rPr lang="en-AU" sz="1400" b="1" dirty="0">
                <a:latin typeface="Courier New" panose="02070309020205020404" pitchFamily="49" charset="0"/>
                <a:cs typeface="Courier New" panose="02070309020205020404" pitchFamily="49" charset="0"/>
              </a:rPr>
              <a:t>             df2 </a:t>
            </a:r>
            <a:r>
              <a:rPr lang="en-AU" sz="1400" b="1" dirty="0" err="1">
                <a:latin typeface="Courier New" panose="02070309020205020404" pitchFamily="49" charset="0"/>
                <a:cs typeface="Courier New" panose="02070309020205020404" pitchFamily="49" charset="0"/>
              </a:rPr>
              <a:t>aefficiency</a:t>
            </a:r>
            <a:r>
              <a:rPr lang="en-AU" sz="1400" b="1" dirty="0">
                <a:latin typeface="Courier New" panose="02070309020205020404" pitchFamily="49" charset="0"/>
                <a:cs typeface="Courier New" panose="02070309020205020404" pitchFamily="49" charset="0"/>
              </a:rPr>
              <a:t> order</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a:t>
            </a:r>
            <a:r>
              <a:rPr lang="en-GB" sz="1400" b="1" dirty="0">
                <a:latin typeface="Courier New" panose="02070309020205020404" pitchFamily="49" charset="0"/>
                <a:cs typeface="Courier New" panose="02070309020205020404" pitchFamily="49" charset="0"/>
              </a:rPr>
              <a:t>                    3 Heat                      1      1.0000     1</a:t>
            </a:r>
          </a:p>
          <a:p>
            <a:pPr marL="0" indent="0">
              <a:buNone/>
            </a:pPr>
            <a:r>
              <a:rPr lang="en-GB" sz="1400" b="1" dirty="0">
                <a:latin typeface="Courier New" panose="02070309020205020404" pitchFamily="49" charset="0"/>
                <a:cs typeface="Courier New" panose="02070309020205020404" pitchFamily="49" charset="0"/>
              </a:rPr>
              <a:t>                                    Residual                  2</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BRows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8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BCols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4 Salinity                  1      0.1111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a:t>
            </a:r>
            <a:r>
              <a:rPr lang="en-AU" sz="1400" b="1" dirty="0">
                <a:latin typeface="Courier New" panose="02070309020205020404" pitchFamily="49" charset="0"/>
                <a:cs typeface="Courier New" panose="02070309020205020404" pitchFamily="49" charset="0"/>
              </a:rPr>
              <a:t>             1      0.1111     1</a:t>
            </a:r>
          </a:p>
          <a:p>
            <a:pPr marL="0" indent="0">
              <a:buNone/>
            </a:pPr>
            <a:r>
              <a:rPr lang="en-AU" sz="1400" b="1" dirty="0">
                <a:latin typeface="Courier New" panose="02070309020205020404" pitchFamily="49" charset="0"/>
                <a:cs typeface="Courier New" panose="02070309020205020404" pitchFamily="49" charset="0"/>
              </a:rPr>
              <a:t>                                    Residual                  2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BRows#BCols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8 Salinity                  1      0.8889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a:t>
            </a:r>
            <a:r>
              <a:rPr lang="en-AU" sz="1400" b="1" dirty="0">
                <a:latin typeface="Courier New" panose="02070309020205020404" pitchFamily="49" charset="0"/>
                <a:cs typeface="Courier New" panose="02070309020205020404" pitchFamily="49" charset="0"/>
              </a:rPr>
              <a:t>             1      0.8889     1</a:t>
            </a:r>
          </a:p>
          <a:p>
            <a:pPr marL="0" indent="0">
              <a:buNone/>
            </a:pPr>
            <a:r>
              <a:rPr lang="en-AU" sz="1400" b="1" dirty="0">
                <a:latin typeface="Courier New" panose="02070309020205020404" pitchFamily="49" charset="0"/>
                <a:cs typeface="Courier New" panose="02070309020205020404" pitchFamily="49" charset="0"/>
              </a:rPr>
              <a:t>                                    Residual                  6                  </a:t>
            </a:r>
          </a:p>
          <a:p>
            <a:pPr marL="0" indent="0">
              <a:buNone/>
            </a:pPr>
            <a:r>
              <a:rPr lang="en-AU" sz="1400" b="1" dirty="0">
                <a:latin typeface="Courier New" panose="02070309020205020404" pitchFamily="49" charset="0"/>
                <a:cs typeface="Courier New" panose="02070309020205020404" pitchFamily="49" charset="0"/>
              </a:rPr>
              <a:t> Pots[</a:t>
            </a:r>
            <a:r>
              <a:rPr lang="en-AU" sz="1400" b="1" dirty="0" err="1">
                <a:latin typeface="Courier New" panose="02070309020205020404" pitchFamily="49" charset="0"/>
                <a:cs typeface="Courier New" panose="02070309020205020404" pitchFamily="49" charset="0"/>
              </a:rPr>
              <a:t>GHouse:Sides:BRows:BCols</a:t>
            </a:r>
            <a:r>
              <a:rPr lang="en-AU" sz="1400" b="1" dirty="0">
                <a:latin typeface="Courier New" panose="02070309020205020404" pitchFamily="49" charset="0"/>
                <a:cs typeface="Courier New" panose="02070309020205020404" pitchFamily="49" charset="0"/>
              </a:rPr>
              <a:t>] 264 Varieties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Salinity#Varieties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Residual                220                  </a:t>
            </a:r>
          </a:p>
          <a:p>
            <a:pPr marL="0" indent="0">
              <a:buNone/>
            </a:pPr>
            <a:r>
              <a:rPr lang="en-AU" sz="1400" b="1" dirty="0">
                <a:latin typeface="Courier New" panose="02070309020205020404" pitchFamily="49" charset="0"/>
                <a:cs typeface="Courier New" panose="02070309020205020404" pitchFamily="49" charset="0"/>
              </a:rPr>
              <a:t>The design is not orthogonal</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13</a:t>
            </a:fld>
            <a:endParaRPr lang="en-AU"/>
          </a:p>
        </p:txBody>
      </p:sp>
      <p:sp>
        <p:nvSpPr>
          <p:cNvPr id="19" name="Content Placeholder 2"/>
          <p:cNvSpPr txBox="1">
            <a:spLocks/>
          </p:cNvSpPr>
          <p:nvPr/>
        </p:nvSpPr>
        <p:spPr bwMode="auto">
          <a:xfrm>
            <a:off x="462116" y="715672"/>
            <a:ext cx="11729884" cy="16895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sz="2400" kern="0" dirty="0" err="1"/>
              <a:t>GHouse</a:t>
            </a:r>
            <a:r>
              <a:rPr lang="en-AU" sz="2400" kern="0" dirty="0"/>
              <a:t> is the  obvious choice so that Heat and its interactions are retained.</a:t>
            </a:r>
          </a:p>
          <a:p>
            <a:pPr lvl="1"/>
            <a:r>
              <a:rPr lang="en-AU" kern="0" dirty="0">
                <a:solidFill>
                  <a:schemeClr val="bg2">
                    <a:lumMod val="60000"/>
                    <a:lumOff val="40000"/>
                  </a:schemeClr>
                </a:solidFill>
              </a:rPr>
              <a:t>Heat * Salinity * Varieties | </a:t>
            </a:r>
            <a:r>
              <a:rPr lang="en-AU" strike="dblStrike" kern="0" dirty="0" err="1">
                <a:solidFill>
                  <a:schemeClr val="bg2">
                    <a:lumMod val="60000"/>
                    <a:lumOff val="40000"/>
                  </a:schemeClr>
                </a:solidFill>
              </a:rPr>
              <a:t>Ghouses</a:t>
            </a:r>
            <a:r>
              <a:rPr lang="en-AU" strike="dblStrike" kern="0" dirty="0">
                <a:solidFill>
                  <a:schemeClr val="bg2">
                    <a:lumMod val="60000"/>
                    <a:lumOff val="40000"/>
                  </a:schemeClr>
                </a:solidFill>
              </a:rPr>
              <a:t> +</a:t>
            </a:r>
            <a:r>
              <a:rPr lang="en-AU" kern="0" dirty="0">
                <a:solidFill>
                  <a:schemeClr val="bg2">
                    <a:lumMod val="60000"/>
                    <a:lumOff val="40000"/>
                  </a:schemeClr>
                </a:solidFill>
              </a:rPr>
              <a:t> </a:t>
            </a:r>
            <a:r>
              <a:rPr lang="en-AU" kern="0" dirty="0" err="1">
                <a:solidFill>
                  <a:schemeClr val="bg2">
                    <a:lumMod val="60000"/>
                    <a:lumOff val="40000"/>
                  </a:schemeClr>
                </a:solidFill>
              </a:rPr>
              <a:t>Ghouses:Sides</a:t>
            </a:r>
            <a:r>
              <a:rPr lang="en-AU" kern="0" dirty="0">
                <a:solidFill>
                  <a:schemeClr val="bg2">
                    <a:lumMod val="60000"/>
                    <a:lumOff val="40000"/>
                  </a:schemeClr>
                </a:solidFill>
              </a:rPr>
              <a:t> + </a:t>
            </a:r>
            <a:r>
              <a:rPr lang="en-AU" kern="0" dirty="0" err="1">
                <a:solidFill>
                  <a:schemeClr val="bg2">
                    <a:lumMod val="60000"/>
                    <a:lumOff val="40000"/>
                  </a:schemeClr>
                </a:solidFill>
              </a:rPr>
              <a:t>Ghouses:Sides:BRows</a:t>
            </a:r>
            <a:r>
              <a:rPr lang="en-AU" kern="0" dirty="0">
                <a:solidFill>
                  <a:schemeClr val="bg2">
                    <a:lumMod val="60000"/>
                    <a:lumOff val="40000"/>
                  </a:schemeClr>
                </a:solidFill>
              </a:rPr>
              <a:t> + </a:t>
            </a:r>
            <a:r>
              <a:rPr lang="en-AU" kern="0" dirty="0" err="1">
                <a:solidFill>
                  <a:schemeClr val="bg2">
                    <a:lumMod val="60000"/>
                    <a:lumOff val="40000"/>
                  </a:schemeClr>
                </a:solidFill>
              </a:rPr>
              <a:t>Ghouses:Sides:BCols</a:t>
            </a:r>
            <a:r>
              <a:rPr lang="en-AU" kern="0" dirty="0">
                <a:solidFill>
                  <a:schemeClr val="bg2">
                    <a:lumMod val="60000"/>
                    <a:lumOff val="40000"/>
                  </a:schemeClr>
                </a:solidFill>
              </a:rPr>
              <a:t> + </a:t>
            </a:r>
            <a:r>
              <a:rPr lang="en-AU" kern="0" dirty="0" err="1">
                <a:solidFill>
                  <a:schemeClr val="bg2">
                    <a:lumMod val="60000"/>
                    <a:lumOff val="40000"/>
                  </a:schemeClr>
                </a:solidFill>
              </a:rPr>
              <a:t>Ghouses:Sides:Brows:BCols</a:t>
            </a:r>
            <a:r>
              <a:rPr lang="en-AU" kern="0" dirty="0">
                <a:solidFill>
                  <a:schemeClr val="bg2">
                    <a:lumMod val="60000"/>
                    <a:lumOff val="40000"/>
                  </a:schemeClr>
                </a:solidFill>
              </a:rPr>
              <a:t> + </a:t>
            </a:r>
            <a:r>
              <a:rPr lang="en-AU" u="sng" kern="0" dirty="0" err="1">
                <a:solidFill>
                  <a:schemeClr val="bg2">
                    <a:lumMod val="60000"/>
                    <a:lumOff val="40000"/>
                  </a:schemeClr>
                </a:solidFill>
              </a:rPr>
              <a:t>Ghouses:Sides:Brows:Bcols:Pots</a:t>
            </a:r>
            <a:r>
              <a:rPr lang="en-AU" kern="0" dirty="0">
                <a:solidFill>
                  <a:schemeClr val="bg2">
                    <a:lumMod val="60000"/>
                    <a:lumOff val="40000"/>
                  </a:schemeClr>
                </a:solidFill>
              </a:rPr>
              <a:t>.</a:t>
            </a:r>
          </a:p>
          <a:p>
            <a:endParaRPr lang="en-AU" sz="2400" kern="0" dirty="0"/>
          </a:p>
        </p:txBody>
      </p:sp>
      <p:sp>
        <p:nvSpPr>
          <p:cNvPr id="5" name="Rectangle 4"/>
          <p:cNvSpPr/>
          <p:nvPr/>
        </p:nvSpPr>
        <p:spPr>
          <a:xfrm>
            <a:off x="9581400" y="1772406"/>
            <a:ext cx="2514600" cy="2308324"/>
          </a:xfrm>
          <a:prstGeom prst="rect">
            <a:avLst/>
          </a:prstGeom>
        </p:spPr>
        <p:txBody>
          <a:bodyPr wrap="square">
            <a:spAutoFit/>
          </a:bodyPr>
          <a:lstStyle/>
          <a:p>
            <a:r>
              <a:rPr lang="en-AU" kern="0" dirty="0">
                <a:solidFill>
                  <a:srgbClr val="7030A0"/>
                </a:solidFill>
              </a:rPr>
              <a:t>This model is a ”model of convenience”: it gives a fit. </a:t>
            </a:r>
            <a:br>
              <a:rPr lang="en-AU" kern="0" dirty="0">
                <a:solidFill>
                  <a:srgbClr val="7030A0"/>
                </a:solidFill>
              </a:rPr>
            </a:br>
            <a:r>
              <a:rPr lang="en-AU" kern="0" dirty="0">
                <a:solidFill>
                  <a:srgbClr val="7030A0"/>
                </a:solidFill>
              </a:rPr>
              <a:t>However, it does not contain all the pertinent sources of variation in the experiment.</a:t>
            </a:r>
          </a:p>
        </p:txBody>
      </p:sp>
      <p:sp>
        <p:nvSpPr>
          <p:cNvPr id="14" name="Rectangle 13"/>
          <p:cNvSpPr/>
          <p:nvPr/>
        </p:nvSpPr>
        <p:spPr>
          <a:xfrm>
            <a:off x="9574776" y="4200837"/>
            <a:ext cx="2514600" cy="2585323"/>
          </a:xfrm>
          <a:prstGeom prst="rect">
            <a:avLst/>
          </a:prstGeom>
        </p:spPr>
        <p:txBody>
          <a:bodyPr wrap="square">
            <a:spAutoFit/>
          </a:bodyPr>
          <a:lstStyle/>
          <a:p>
            <a:r>
              <a:rPr lang="en-AU" kern="0" dirty="0">
                <a:solidFill>
                  <a:srgbClr val="7030A0"/>
                </a:solidFill>
              </a:rPr>
              <a:t>This revised anatomy shows that Sides variability will be used for judging overall Heat differences; this is very likely to be an underestimate of the variability affecting Heat differences. </a:t>
            </a:r>
          </a:p>
        </p:txBody>
      </p:sp>
    </p:spTree>
    <p:extLst>
      <p:ext uri="{BB962C8B-B14F-4D97-AF65-F5344CB8AC3E}">
        <p14:creationId xmlns:p14="http://schemas.microsoft.com/office/powerpoint/2010/main" val="380443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181A-CAFF-6E23-5B5A-9F1A47DA5A34}"/>
              </a:ext>
            </a:extLst>
          </p:cNvPr>
          <p:cNvSpPr>
            <a:spLocks noGrp="1"/>
          </p:cNvSpPr>
          <p:nvPr>
            <p:ph type="title"/>
          </p:nvPr>
        </p:nvSpPr>
        <p:spPr/>
        <p:txBody>
          <a:bodyPr/>
          <a:lstStyle/>
          <a:p>
            <a:r>
              <a:rPr lang="en-US" dirty="0">
                <a:solidFill>
                  <a:srgbClr val="008080"/>
                </a:solidFill>
              </a:rPr>
              <a:t>2. Block-treatment interaction</a:t>
            </a:r>
            <a:endParaRPr lang="en-AU" dirty="0">
              <a:solidFill>
                <a:srgbClr val="008080"/>
              </a:solidFill>
            </a:endParaRPr>
          </a:p>
        </p:txBody>
      </p:sp>
      <p:sp>
        <p:nvSpPr>
          <p:cNvPr id="3" name="Content Placeholder 2">
            <a:extLst>
              <a:ext uri="{FF2B5EF4-FFF2-40B4-BE49-F238E27FC236}">
                <a16:creationId xmlns:a16="http://schemas.microsoft.com/office/drawing/2014/main" id="{872005DF-5899-B2EC-7141-C2292B4106A0}"/>
              </a:ext>
            </a:extLst>
          </p:cNvPr>
          <p:cNvSpPr>
            <a:spLocks noGrp="1"/>
          </p:cNvSpPr>
          <p:nvPr>
            <p:ph idx="1"/>
          </p:nvPr>
        </p:nvSpPr>
        <p:spPr>
          <a:xfrm>
            <a:off x="576000" y="962177"/>
            <a:ext cx="11520000" cy="1476226"/>
          </a:xfrm>
        </p:spPr>
        <p:txBody>
          <a:bodyPr/>
          <a:lstStyle/>
          <a:p>
            <a:r>
              <a:rPr lang="en-US" dirty="0"/>
              <a:t>Here analyses have been presented that assume no block-treatment interaction.</a:t>
            </a:r>
          </a:p>
          <a:p>
            <a:pPr lvl="1"/>
            <a:r>
              <a:rPr lang="en-US" dirty="0"/>
              <a:t>For example, an RCBD for 5 Blocks, each of 5 plots for 5 Treatments:</a:t>
            </a:r>
            <a:endParaRPr lang="en-AU" dirty="0"/>
          </a:p>
        </p:txBody>
      </p:sp>
      <p:sp>
        <p:nvSpPr>
          <p:cNvPr id="4" name="Slide Number Placeholder 3">
            <a:extLst>
              <a:ext uri="{FF2B5EF4-FFF2-40B4-BE49-F238E27FC236}">
                <a16:creationId xmlns:a16="http://schemas.microsoft.com/office/drawing/2014/main" id="{DA39D029-6A85-7771-CE00-201C56C8F1D8}"/>
              </a:ext>
            </a:extLst>
          </p:cNvPr>
          <p:cNvSpPr>
            <a:spLocks noGrp="1"/>
          </p:cNvSpPr>
          <p:nvPr>
            <p:ph type="sldNum" sz="quarter" idx="11"/>
          </p:nvPr>
        </p:nvSpPr>
        <p:spPr/>
        <p:txBody>
          <a:bodyPr/>
          <a:lstStyle/>
          <a:p>
            <a:fld id="{FF0418E0-E9F1-4C7F-BDD6-E3F7643D09C8}" type="slidenum">
              <a:rPr lang="en-AU" smtClean="0"/>
              <a:pPr/>
              <a:t>14</a:t>
            </a:fld>
            <a:endParaRPr lang="en-AU"/>
          </a:p>
        </p:txBody>
      </p:sp>
      <p:sp>
        <p:nvSpPr>
          <p:cNvPr id="5" name="Content Placeholder 2">
            <a:extLst>
              <a:ext uri="{FF2B5EF4-FFF2-40B4-BE49-F238E27FC236}">
                <a16:creationId xmlns:a16="http://schemas.microsoft.com/office/drawing/2014/main" id="{96EAFF5D-91AC-7133-F291-454F19F7C6F6}"/>
              </a:ext>
            </a:extLst>
          </p:cNvPr>
          <p:cNvSpPr txBox="1">
            <a:spLocks/>
          </p:cNvSpPr>
          <p:nvPr/>
        </p:nvSpPr>
        <p:spPr bwMode="auto">
          <a:xfrm>
            <a:off x="1584845" y="2525449"/>
            <a:ext cx="10246474" cy="19580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Summary table of the decomposition for plots &amp; </a:t>
            </a:r>
            <a:r>
              <a:rPr lang="en-AU" sz="2000" b="1" kern="0" dirty="0" err="1">
                <a:latin typeface="Courier New" panose="02070309020205020404" pitchFamily="49" charset="0"/>
                <a:cs typeface="Courier New" panose="02070309020205020404" pitchFamily="49" charset="0"/>
              </a:rPr>
              <a:t>trts</a:t>
            </a:r>
            <a:endParaRPr lang="en-AU" sz="2000" b="1" kern="0" dirty="0">
              <a:latin typeface="Courier New" panose="02070309020205020404" pitchFamily="49" charset="0"/>
              <a:cs typeface="Courier New" panose="02070309020205020404" pitchFamily="49" charset="0"/>
            </a:endParaRPr>
          </a:p>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 </a:t>
            </a:r>
            <a:r>
              <a:rPr lang="en-AU" sz="2000" b="1" kern="0" dirty="0" err="1">
                <a:latin typeface="Courier New" panose="02070309020205020404" pitchFamily="49" charset="0"/>
                <a:cs typeface="Courier New" panose="02070309020205020404" pitchFamily="49" charset="0"/>
              </a:rPr>
              <a:t>Source.plots</a:t>
            </a:r>
            <a:r>
              <a:rPr lang="en-AU" sz="2000" b="1" kern="0" dirty="0">
                <a:latin typeface="Courier New" panose="02070309020205020404" pitchFamily="49" charset="0"/>
                <a:cs typeface="Courier New" panose="02070309020205020404" pitchFamily="49" charset="0"/>
              </a:rPr>
              <a:t> df1 </a:t>
            </a:r>
            <a:r>
              <a:rPr lang="en-AU" sz="2000" b="1" kern="0" dirty="0" err="1">
                <a:latin typeface="Courier New" panose="02070309020205020404" pitchFamily="49" charset="0"/>
                <a:cs typeface="Courier New" panose="02070309020205020404" pitchFamily="49" charset="0"/>
              </a:rPr>
              <a:t>Source.trts</a:t>
            </a:r>
            <a:r>
              <a:rPr lang="en-AU" sz="2000" b="1" kern="0" dirty="0">
                <a:latin typeface="Courier New" panose="02070309020205020404" pitchFamily="49" charset="0"/>
                <a:cs typeface="Courier New" panose="02070309020205020404" pitchFamily="49" charset="0"/>
              </a:rPr>
              <a:t> df2 </a:t>
            </a:r>
            <a:r>
              <a:rPr lang="en-AU" sz="2000" b="1" kern="0" dirty="0" err="1">
                <a:latin typeface="Courier New" panose="02070309020205020404" pitchFamily="49" charset="0"/>
                <a:cs typeface="Courier New" panose="02070309020205020404" pitchFamily="49" charset="0"/>
              </a:rPr>
              <a:t>aefficiency</a:t>
            </a:r>
            <a:r>
              <a:rPr lang="en-AU" sz="2000" b="1" kern="0" dirty="0">
                <a:latin typeface="Courier New" panose="02070309020205020404" pitchFamily="49" charset="0"/>
                <a:cs typeface="Courier New" panose="02070309020205020404" pitchFamily="49" charset="0"/>
              </a:rPr>
              <a:t> </a:t>
            </a:r>
            <a:r>
              <a:rPr lang="en-AU" sz="2000" b="1" kern="0" dirty="0" err="1">
                <a:latin typeface="Courier New" panose="02070309020205020404" pitchFamily="49" charset="0"/>
                <a:cs typeface="Courier New" panose="02070309020205020404" pitchFamily="49" charset="0"/>
              </a:rPr>
              <a:t>eefficiency</a:t>
            </a:r>
            <a:r>
              <a:rPr lang="en-AU" sz="2000" b="1" kern="0" dirty="0">
                <a:latin typeface="Courier New" panose="02070309020205020404" pitchFamily="49" charset="0"/>
                <a:cs typeface="Courier New" panose="02070309020205020404" pitchFamily="49" charset="0"/>
              </a:rPr>
              <a:t> order </a:t>
            </a:r>
          </a:p>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 Blocks         4 </a:t>
            </a:r>
          </a:p>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 Plots[Blocks] 20 Treatments    4      1.0000      1.0000     1</a:t>
            </a:r>
          </a:p>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                  Residual     16 </a:t>
            </a:r>
          </a:p>
        </p:txBody>
      </p:sp>
      <p:sp>
        <p:nvSpPr>
          <p:cNvPr id="6" name="Content Placeholder 2">
            <a:extLst>
              <a:ext uri="{FF2B5EF4-FFF2-40B4-BE49-F238E27FC236}">
                <a16:creationId xmlns:a16="http://schemas.microsoft.com/office/drawing/2014/main" id="{B8C5D893-6500-A893-F5FA-03F5A057387A}"/>
              </a:ext>
            </a:extLst>
          </p:cNvPr>
          <p:cNvSpPr txBox="1">
            <a:spLocks/>
          </p:cNvSpPr>
          <p:nvPr/>
        </p:nvSpPr>
        <p:spPr bwMode="auto">
          <a:xfrm>
            <a:off x="570750" y="4467364"/>
            <a:ext cx="11520000" cy="2380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lvl="1"/>
            <a:r>
              <a:rPr lang="en-US" kern="0" dirty="0"/>
              <a:t>No source for </a:t>
            </a:r>
            <a:r>
              <a:rPr lang="en-US" kern="0" dirty="0" err="1"/>
              <a:t>Blocks#Treatments</a:t>
            </a:r>
            <a:r>
              <a:rPr lang="en-US" kern="0" dirty="0"/>
              <a:t> occurs in the table.</a:t>
            </a:r>
          </a:p>
          <a:p>
            <a:pPr lvl="1"/>
            <a:r>
              <a:rPr lang="en-US" kern="0" dirty="0"/>
              <a:t>One might ask “Is </a:t>
            </a:r>
            <a:r>
              <a:rPr lang="en-US" kern="0" dirty="0" err="1"/>
              <a:t>Blocks#Treatments</a:t>
            </a:r>
            <a:r>
              <a:rPr lang="en-US" kern="0" dirty="0"/>
              <a:t> not the same as the Residual source?”</a:t>
            </a:r>
          </a:p>
          <a:p>
            <a:pPr lvl="2">
              <a:spcBef>
                <a:spcPts val="0"/>
              </a:spcBef>
            </a:pPr>
            <a:r>
              <a:rPr lang="en-US" kern="0" dirty="0"/>
              <a:t>Numerically it is the same: </a:t>
            </a:r>
            <a:r>
              <a:rPr lang="en-US" kern="0" dirty="0" err="1"/>
              <a:t>Blocks#Treatments</a:t>
            </a:r>
            <a:r>
              <a:rPr lang="en-US" kern="0" dirty="0"/>
              <a:t> has 16 </a:t>
            </a:r>
            <a:r>
              <a:rPr lang="en-US" kern="0" dirty="0" err="1"/>
              <a:t>df</a:t>
            </a:r>
            <a:r>
              <a:rPr lang="en-US" kern="0" dirty="0"/>
              <a:t> and it is the same subspace.</a:t>
            </a:r>
          </a:p>
          <a:p>
            <a:pPr lvl="2">
              <a:spcBef>
                <a:spcPts val="0"/>
              </a:spcBef>
            </a:pPr>
            <a:r>
              <a:rPr lang="en-US" kern="0" dirty="0"/>
              <a:t>However, the Residual represents the remainder of the Plots[Blocks] source after Treatments has been removed; hence, it represents variability between plots within blocks.</a:t>
            </a:r>
          </a:p>
          <a:p>
            <a:pPr lvl="2">
              <a:spcBef>
                <a:spcPts val="0"/>
              </a:spcBef>
            </a:pPr>
            <a:r>
              <a:rPr lang="en-US" kern="0" dirty="0"/>
              <a:t>This is a different source of variability to </a:t>
            </a:r>
            <a:r>
              <a:rPr lang="en-US" kern="0" dirty="0" err="1"/>
              <a:t>Blocks#Treatments</a:t>
            </a:r>
            <a:r>
              <a:rPr lang="en-US" kern="0" dirty="0"/>
              <a:t> that derives from the differential response to treatments in different blocks.</a:t>
            </a:r>
            <a:endParaRPr lang="en-AU" kern="0" dirty="0"/>
          </a:p>
        </p:txBody>
      </p:sp>
    </p:spTree>
    <p:extLst>
      <p:ext uri="{BB962C8B-B14F-4D97-AF65-F5344CB8AC3E}">
        <p14:creationId xmlns:p14="http://schemas.microsoft.com/office/powerpoint/2010/main" val="110296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5" grpId="0"/>
      <p:bldP spid="6"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64CD-F3C9-3041-98EE-742DECCEAEC8}"/>
              </a:ext>
            </a:extLst>
          </p:cNvPr>
          <p:cNvSpPr>
            <a:spLocks noGrp="1"/>
          </p:cNvSpPr>
          <p:nvPr>
            <p:ph type="title"/>
          </p:nvPr>
        </p:nvSpPr>
        <p:spPr>
          <a:xfrm>
            <a:off x="576000" y="97457"/>
            <a:ext cx="11520000" cy="720000"/>
          </a:xfrm>
        </p:spPr>
        <p:txBody>
          <a:bodyPr/>
          <a:lstStyle/>
          <a:p>
            <a:r>
              <a:rPr lang="en-US" dirty="0"/>
              <a:t>Adding block-treatment interactions to the anatomy</a:t>
            </a:r>
            <a:endParaRPr lang="en-AU" dirty="0"/>
          </a:p>
        </p:txBody>
      </p:sp>
      <p:sp>
        <p:nvSpPr>
          <p:cNvPr id="3" name="Content Placeholder 2">
            <a:extLst>
              <a:ext uri="{FF2B5EF4-FFF2-40B4-BE49-F238E27FC236}">
                <a16:creationId xmlns:a16="http://schemas.microsoft.com/office/drawing/2014/main" id="{7E1C92F5-C4B7-ACA5-090C-3F2AB407D4AD}"/>
              </a:ext>
            </a:extLst>
          </p:cNvPr>
          <p:cNvSpPr>
            <a:spLocks noGrp="1"/>
          </p:cNvSpPr>
          <p:nvPr>
            <p:ph idx="1"/>
          </p:nvPr>
        </p:nvSpPr>
        <p:spPr>
          <a:xfrm>
            <a:off x="576000" y="1226777"/>
            <a:ext cx="11520000" cy="1627632"/>
          </a:xfrm>
        </p:spPr>
        <p:txBody>
          <a:bodyPr/>
          <a:lstStyle/>
          <a:p>
            <a:r>
              <a:rPr lang="en-US" dirty="0"/>
              <a:t>The homogeneous allocation model with block-treatment interaction is: </a:t>
            </a:r>
            <a:r>
              <a:rPr lang="en-US" dirty="0">
                <a:solidFill>
                  <a:schemeClr val="bg2">
                    <a:lumMod val="60000"/>
                    <a:lumOff val="40000"/>
                  </a:schemeClr>
                </a:solidFill>
              </a:rPr>
              <a:t>Treatments | Blocks + </a:t>
            </a:r>
            <a:r>
              <a:rPr lang="en-US" dirty="0" err="1">
                <a:solidFill>
                  <a:schemeClr val="bg2">
                    <a:lumMod val="60000"/>
                    <a:lumOff val="40000"/>
                  </a:schemeClr>
                </a:solidFill>
              </a:rPr>
              <a:t>Blocks:Plots</a:t>
            </a:r>
            <a:r>
              <a:rPr lang="en-US" dirty="0">
                <a:solidFill>
                  <a:schemeClr val="bg2">
                    <a:lumMod val="60000"/>
                    <a:lumOff val="40000"/>
                  </a:schemeClr>
                </a:solidFill>
              </a:rPr>
              <a:t> + </a:t>
            </a:r>
            <a:r>
              <a:rPr lang="en-US" dirty="0" err="1">
                <a:solidFill>
                  <a:schemeClr val="bg2">
                    <a:lumMod val="60000"/>
                    <a:lumOff val="40000"/>
                  </a:schemeClr>
                </a:solidFill>
              </a:rPr>
              <a:t>Blocks:Treatments</a:t>
            </a:r>
            <a:r>
              <a:rPr lang="en-US" dirty="0">
                <a:solidFill>
                  <a:schemeClr val="bg2">
                    <a:lumMod val="60000"/>
                    <a:lumOff val="40000"/>
                  </a:schemeClr>
                </a:solidFill>
              </a:rPr>
              <a:t>.</a:t>
            </a:r>
          </a:p>
          <a:p>
            <a:r>
              <a:rPr lang="en-AU" dirty="0"/>
              <a:t>To get the anatomy, add </a:t>
            </a:r>
            <a:r>
              <a:rPr lang="en-AU" dirty="0">
                <a:solidFill>
                  <a:schemeClr val="bg2">
                    <a:lumMod val="60000"/>
                    <a:lumOff val="40000"/>
                  </a:schemeClr>
                </a:solidFill>
              </a:rPr>
              <a:t>*Blocks</a:t>
            </a:r>
            <a:r>
              <a:rPr lang="en-AU" dirty="0"/>
              <a:t> to the formula for </a:t>
            </a:r>
            <a:r>
              <a:rPr lang="en-AU" dirty="0" err="1">
                <a:solidFill>
                  <a:schemeClr val="bg2">
                    <a:lumMod val="60000"/>
                    <a:lumOff val="40000"/>
                  </a:schemeClr>
                </a:solidFill>
              </a:rPr>
              <a:t>trts</a:t>
            </a:r>
            <a:r>
              <a:rPr lang="en-AU" dirty="0">
                <a:solidFill>
                  <a:schemeClr val="bg2">
                    <a:lumMod val="60000"/>
                    <a:lumOff val="40000"/>
                  </a:schemeClr>
                </a:solidFill>
              </a:rPr>
              <a:t>:</a:t>
            </a:r>
            <a:endParaRPr lang="en-AU" dirty="0"/>
          </a:p>
        </p:txBody>
      </p:sp>
      <p:sp>
        <p:nvSpPr>
          <p:cNvPr id="4" name="Slide Number Placeholder 3">
            <a:extLst>
              <a:ext uri="{FF2B5EF4-FFF2-40B4-BE49-F238E27FC236}">
                <a16:creationId xmlns:a16="http://schemas.microsoft.com/office/drawing/2014/main" id="{ED954E64-2432-F544-8E2E-9CB114E5BE59}"/>
              </a:ext>
            </a:extLst>
          </p:cNvPr>
          <p:cNvSpPr>
            <a:spLocks noGrp="1"/>
          </p:cNvSpPr>
          <p:nvPr>
            <p:ph type="sldNum" sz="quarter" idx="11"/>
          </p:nvPr>
        </p:nvSpPr>
        <p:spPr/>
        <p:txBody>
          <a:bodyPr/>
          <a:lstStyle/>
          <a:p>
            <a:fld id="{FF0418E0-E9F1-4C7F-BDD6-E3F7643D09C8}" type="slidenum">
              <a:rPr lang="en-AU" smtClean="0"/>
              <a:pPr/>
              <a:t>15</a:t>
            </a:fld>
            <a:endParaRPr lang="en-AU"/>
          </a:p>
        </p:txBody>
      </p:sp>
      <p:sp>
        <p:nvSpPr>
          <p:cNvPr id="5" name="Content Placeholder 2">
            <a:extLst>
              <a:ext uri="{FF2B5EF4-FFF2-40B4-BE49-F238E27FC236}">
                <a16:creationId xmlns:a16="http://schemas.microsoft.com/office/drawing/2014/main" id="{76197CAC-B320-3631-A635-831FE509702F}"/>
              </a:ext>
            </a:extLst>
          </p:cNvPr>
          <p:cNvSpPr txBox="1">
            <a:spLocks/>
          </p:cNvSpPr>
          <p:nvPr/>
        </p:nvSpPr>
        <p:spPr bwMode="auto">
          <a:xfrm>
            <a:off x="420130" y="3353344"/>
            <a:ext cx="11663942" cy="1910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AU" sz="2000" b="1" dirty="0">
                <a:solidFill>
                  <a:srgbClr val="0000FF"/>
                </a:solidFill>
                <a:latin typeface="Courier New" panose="02070309020205020404" pitchFamily="49" charset="0"/>
                <a:cs typeface="Courier New" panose="02070309020205020404" pitchFamily="49" charset="0"/>
              </a:rPr>
              <a:t>&gt; </a:t>
            </a:r>
            <a:r>
              <a:rPr lang="en-AU" sz="2000" b="1" dirty="0" err="1">
                <a:solidFill>
                  <a:srgbClr val="0000FF"/>
                </a:solidFill>
                <a:latin typeface="Courier New" panose="02070309020205020404" pitchFamily="49" charset="0"/>
                <a:cs typeface="Courier New" panose="02070309020205020404" pitchFamily="49" charset="0"/>
              </a:rPr>
              <a:t>RCBD.canon</a:t>
            </a:r>
            <a:r>
              <a:rPr lang="en-AU" sz="2000" b="1" dirty="0">
                <a:solidFill>
                  <a:srgbClr val="0000FF"/>
                </a:solidFill>
                <a:latin typeface="Courier New" panose="02070309020205020404" pitchFamily="49" charset="0"/>
                <a:cs typeface="Courier New" panose="02070309020205020404" pitchFamily="49" charset="0"/>
              </a:rPr>
              <a:t> &lt;- </a:t>
            </a:r>
            <a:r>
              <a:rPr lang="en-AU" sz="2000" b="1" dirty="0" err="1">
                <a:solidFill>
                  <a:srgbClr val="0000FF"/>
                </a:solidFill>
                <a:latin typeface="Courier New" panose="02070309020205020404" pitchFamily="49" charset="0"/>
                <a:cs typeface="Courier New" panose="02070309020205020404" pitchFamily="49" charset="0"/>
              </a:rPr>
              <a:t>designAnatomy</a:t>
            </a:r>
            <a:r>
              <a:rPr lang="en-AU" sz="2000" b="1" dirty="0">
                <a:solidFill>
                  <a:srgbClr val="0000FF"/>
                </a:solidFill>
                <a:latin typeface="Courier New" panose="02070309020205020404" pitchFamily="49" charset="0"/>
                <a:cs typeface="Courier New" panose="02070309020205020404" pitchFamily="49" charset="0"/>
              </a:rPr>
              <a:t>(formulae = list(plots = ~ Blocks/Plots, </a:t>
            </a:r>
          </a:p>
          <a:p>
            <a:pPr marL="0" indent="0">
              <a:buNone/>
            </a:pPr>
            <a:r>
              <a:rPr lang="en-AU" sz="2000" b="1" dirty="0">
                <a:solidFill>
                  <a:srgbClr val="0000FF"/>
                </a:solidFill>
                <a:latin typeface="Courier New" panose="02070309020205020404" pitchFamily="49" charset="0"/>
                <a:cs typeface="Courier New" panose="02070309020205020404" pitchFamily="49" charset="0"/>
              </a:rPr>
              <a:t>+                                             lines = ~ Treatments*Blocks), </a:t>
            </a:r>
          </a:p>
          <a:p>
            <a:pPr marL="0" indent="0">
              <a:buNone/>
            </a:pPr>
            <a:r>
              <a:rPr lang="en-AU" sz="2000" b="1" dirty="0">
                <a:solidFill>
                  <a:srgbClr val="0000FF"/>
                </a:solidFill>
                <a:latin typeface="Courier New" panose="02070309020205020404" pitchFamily="49" charset="0"/>
                <a:cs typeface="Courier New" panose="02070309020205020404" pitchFamily="49" charset="0"/>
              </a:rPr>
              <a:t>+                             data = </a:t>
            </a:r>
            <a:r>
              <a:rPr lang="en-AU" sz="2000" b="1" dirty="0" err="1">
                <a:solidFill>
                  <a:srgbClr val="0000FF"/>
                </a:solidFill>
                <a:latin typeface="Courier New" panose="02070309020205020404" pitchFamily="49" charset="0"/>
                <a:cs typeface="Courier New" panose="02070309020205020404" pitchFamily="49" charset="0"/>
              </a:rPr>
              <a:t>RCBD.lay</a:t>
            </a:r>
            <a:r>
              <a:rPr lang="en-AU" sz="2000" b="1" dirty="0">
                <a:solidFill>
                  <a:srgbClr val="0000FF"/>
                </a:solidFill>
                <a:latin typeface="Courier New" panose="02070309020205020404" pitchFamily="49" charset="0"/>
                <a:cs typeface="Courier New" panose="02070309020205020404" pitchFamily="49" charset="0"/>
              </a:rPr>
              <a:t>) </a:t>
            </a:r>
          </a:p>
          <a:p>
            <a:pPr marL="0" indent="0">
              <a:buNone/>
            </a:pPr>
            <a:r>
              <a:rPr lang="en-AU" sz="2000" b="1" dirty="0">
                <a:solidFill>
                  <a:srgbClr val="0000FF"/>
                </a:solidFill>
                <a:latin typeface="Courier New" panose="02070309020205020404" pitchFamily="49" charset="0"/>
                <a:cs typeface="Courier New" panose="02070309020205020404" pitchFamily="49" charset="0"/>
              </a:rPr>
              <a:t>&gt; summary(</a:t>
            </a:r>
            <a:r>
              <a:rPr lang="en-AU" sz="2000" b="1" dirty="0" err="1">
                <a:solidFill>
                  <a:srgbClr val="0000FF"/>
                </a:solidFill>
                <a:latin typeface="Courier New" panose="02070309020205020404" pitchFamily="49" charset="0"/>
                <a:cs typeface="Courier New" panose="02070309020205020404" pitchFamily="49" charset="0"/>
              </a:rPr>
              <a:t>RCBD.canon</a:t>
            </a:r>
            <a:r>
              <a:rPr lang="en-AU" sz="2000" b="1" dirty="0">
                <a:solidFill>
                  <a:srgbClr val="0000FF"/>
                </a:solidFill>
                <a:latin typeface="Courier New" panose="02070309020205020404" pitchFamily="49" charset="0"/>
                <a:cs typeface="Courier New" panose="02070309020205020404" pitchFamily="49" charset="0"/>
              </a:rPr>
              <a:t>) </a:t>
            </a:r>
          </a:p>
          <a:p>
            <a:pPr marL="0" indent="0">
              <a:buNone/>
            </a:pPr>
            <a:endParaRPr lang="en-AU" sz="2000" b="1" kern="0" dirty="0">
              <a:solidFill>
                <a:srgbClr val="0000FF"/>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B25BFF22-C256-16D6-23B9-F85C68B822C1}"/>
              </a:ext>
            </a:extLst>
          </p:cNvPr>
          <p:cNvSpPr/>
          <p:nvPr/>
        </p:nvSpPr>
        <p:spPr>
          <a:xfrm>
            <a:off x="10577384" y="3784107"/>
            <a:ext cx="1194486" cy="2588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9620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64CD-F3C9-3041-98EE-742DECCEAEC8}"/>
              </a:ext>
            </a:extLst>
          </p:cNvPr>
          <p:cNvSpPr>
            <a:spLocks noGrp="1"/>
          </p:cNvSpPr>
          <p:nvPr>
            <p:ph type="title"/>
          </p:nvPr>
        </p:nvSpPr>
        <p:spPr>
          <a:xfrm>
            <a:off x="576000" y="97457"/>
            <a:ext cx="11520000" cy="720000"/>
          </a:xfrm>
        </p:spPr>
        <p:txBody>
          <a:bodyPr/>
          <a:lstStyle/>
          <a:p>
            <a:r>
              <a:rPr lang="en-US" dirty="0"/>
              <a:t>The anatomy with block-treatment interaction</a:t>
            </a:r>
            <a:endParaRPr lang="en-AU" dirty="0"/>
          </a:p>
        </p:txBody>
      </p:sp>
      <p:sp>
        <p:nvSpPr>
          <p:cNvPr id="3" name="Content Placeholder 2">
            <a:extLst>
              <a:ext uri="{FF2B5EF4-FFF2-40B4-BE49-F238E27FC236}">
                <a16:creationId xmlns:a16="http://schemas.microsoft.com/office/drawing/2014/main" id="{7E1C92F5-C4B7-ACA5-090C-3F2AB407D4AD}"/>
              </a:ext>
            </a:extLst>
          </p:cNvPr>
          <p:cNvSpPr>
            <a:spLocks noGrp="1"/>
          </p:cNvSpPr>
          <p:nvPr>
            <p:ph idx="1"/>
          </p:nvPr>
        </p:nvSpPr>
        <p:spPr>
          <a:xfrm>
            <a:off x="576000" y="3871172"/>
            <a:ext cx="11520000" cy="2925043"/>
          </a:xfrm>
        </p:spPr>
        <p:txBody>
          <a:bodyPr/>
          <a:lstStyle/>
          <a:p>
            <a:r>
              <a:rPr lang="en-US" dirty="0"/>
              <a:t>This table includes sources for plot variability and the interaction:</a:t>
            </a:r>
          </a:p>
          <a:p>
            <a:pPr lvl="1">
              <a:spcBef>
                <a:spcPts val="0"/>
              </a:spcBef>
            </a:pPr>
            <a:r>
              <a:rPr lang="en-US" dirty="0"/>
              <a:t>It shows that they are inseparable.</a:t>
            </a:r>
          </a:p>
          <a:p>
            <a:pPr lvl="1">
              <a:spcBef>
                <a:spcPts val="0"/>
              </a:spcBef>
            </a:pPr>
            <a:r>
              <a:rPr lang="en-US" dirty="0"/>
              <a:t>Thus, the homogeneous allocation model is singular.</a:t>
            </a:r>
            <a:endParaRPr lang="en-US" dirty="0">
              <a:solidFill>
                <a:schemeClr val="bg2">
                  <a:lumMod val="60000"/>
                  <a:lumOff val="40000"/>
                </a:schemeClr>
              </a:solidFill>
            </a:endParaRPr>
          </a:p>
          <a:p>
            <a:pPr lvl="1"/>
            <a:r>
              <a:rPr lang="en-AU" dirty="0"/>
              <a:t>To obtain a </a:t>
            </a:r>
            <a:r>
              <a:rPr lang="en-AU" dirty="0" err="1"/>
              <a:t>nonsingular</a:t>
            </a:r>
            <a:r>
              <a:rPr lang="en-AU" dirty="0"/>
              <a:t>, prior allocation model, one of </a:t>
            </a:r>
            <a:r>
              <a:rPr lang="en-AU" dirty="0" err="1"/>
              <a:t>Blocks:Plots</a:t>
            </a:r>
            <a:r>
              <a:rPr lang="en-AU" dirty="0"/>
              <a:t> and </a:t>
            </a:r>
            <a:r>
              <a:rPr lang="en-AU" dirty="0" err="1"/>
              <a:t>Treatments:Blocks</a:t>
            </a:r>
            <a:r>
              <a:rPr lang="en-AU" dirty="0"/>
              <a:t> must be removed from the model.</a:t>
            </a:r>
          </a:p>
          <a:p>
            <a:pPr lvl="2">
              <a:spcBef>
                <a:spcPts val="0"/>
              </a:spcBef>
            </a:pPr>
            <a:r>
              <a:rPr lang="en-AU" dirty="0"/>
              <a:t>Assuming no plot variability is unreasonable.</a:t>
            </a:r>
          </a:p>
          <a:p>
            <a:pPr lvl="2">
              <a:spcBef>
                <a:spcPts val="0"/>
              </a:spcBef>
            </a:pPr>
            <a:r>
              <a:rPr lang="en-AU" dirty="0"/>
              <a:t>So, remove </a:t>
            </a:r>
            <a:r>
              <a:rPr lang="en-AU" dirty="0" err="1"/>
              <a:t>Treatments:Blocks</a:t>
            </a:r>
            <a:r>
              <a:rPr lang="en-AU" dirty="0"/>
              <a:t> and acknowledge that any interaction will contribute to </a:t>
            </a:r>
            <a:r>
              <a:rPr lang="en-AU" dirty="0" err="1"/>
              <a:t>Blocks:Plots</a:t>
            </a:r>
            <a:r>
              <a:rPr lang="en-AU" dirty="0"/>
              <a:t>.</a:t>
            </a:r>
          </a:p>
        </p:txBody>
      </p:sp>
      <p:sp>
        <p:nvSpPr>
          <p:cNvPr id="4" name="Slide Number Placeholder 3">
            <a:extLst>
              <a:ext uri="{FF2B5EF4-FFF2-40B4-BE49-F238E27FC236}">
                <a16:creationId xmlns:a16="http://schemas.microsoft.com/office/drawing/2014/main" id="{ED954E64-2432-F544-8E2E-9CB114E5BE59}"/>
              </a:ext>
            </a:extLst>
          </p:cNvPr>
          <p:cNvSpPr>
            <a:spLocks noGrp="1"/>
          </p:cNvSpPr>
          <p:nvPr>
            <p:ph type="sldNum" sz="quarter" idx="11"/>
          </p:nvPr>
        </p:nvSpPr>
        <p:spPr/>
        <p:txBody>
          <a:bodyPr/>
          <a:lstStyle/>
          <a:p>
            <a:fld id="{FF0418E0-E9F1-4C7F-BDD6-E3F7643D09C8}" type="slidenum">
              <a:rPr lang="en-AU" smtClean="0"/>
              <a:pPr/>
              <a:t>16</a:t>
            </a:fld>
            <a:endParaRPr lang="en-AU"/>
          </a:p>
        </p:txBody>
      </p:sp>
      <p:sp>
        <p:nvSpPr>
          <p:cNvPr id="5" name="Content Placeholder 2">
            <a:extLst>
              <a:ext uri="{FF2B5EF4-FFF2-40B4-BE49-F238E27FC236}">
                <a16:creationId xmlns:a16="http://schemas.microsoft.com/office/drawing/2014/main" id="{76197CAC-B320-3631-A635-831FE509702F}"/>
              </a:ext>
            </a:extLst>
          </p:cNvPr>
          <p:cNvSpPr txBox="1">
            <a:spLocks/>
          </p:cNvSpPr>
          <p:nvPr/>
        </p:nvSpPr>
        <p:spPr bwMode="auto">
          <a:xfrm>
            <a:off x="420130" y="857244"/>
            <a:ext cx="11663942" cy="2077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AU" sz="2000" b="1" kern="0" dirty="0">
                <a:latin typeface="Courier New" panose="02070309020205020404" pitchFamily="49" charset="0"/>
                <a:cs typeface="Courier New" panose="02070309020205020404" pitchFamily="49" charset="0"/>
              </a:rPr>
              <a:t>Summary table of the decomposition for plots &amp; </a:t>
            </a:r>
            <a:r>
              <a:rPr lang="en-AU" sz="2000" b="1" kern="0" dirty="0" err="1">
                <a:latin typeface="Courier New" panose="02070309020205020404" pitchFamily="49" charset="0"/>
                <a:cs typeface="Courier New" panose="02070309020205020404" pitchFamily="49" charset="0"/>
              </a:rPr>
              <a:t>trts</a:t>
            </a:r>
            <a:endParaRPr lang="en-AU" sz="2000" b="1" kern="0" dirty="0">
              <a:latin typeface="Courier New" panose="02070309020205020404" pitchFamily="49" charset="0"/>
              <a:cs typeface="Courier New" panose="02070309020205020404" pitchFamily="49" charset="0"/>
            </a:endParaRPr>
          </a:p>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 </a:t>
            </a:r>
            <a:r>
              <a:rPr lang="en-AU" sz="2000" b="1" kern="0" dirty="0" err="1">
                <a:latin typeface="Courier New" panose="02070309020205020404" pitchFamily="49" charset="0"/>
                <a:cs typeface="Courier New" panose="02070309020205020404" pitchFamily="49" charset="0"/>
              </a:rPr>
              <a:t>Source.plots</a:t>
            </a:r>
            <a:r>
              <a:rPr lang="en-AU" sz="2000" b="1" kern="0" dirty="0">
                <a:latin typeface="Courier New" panose="02070309020205020404" pitchFamily="49" charset="0"/>
                <a:cs typeface="Courier New" panose="02070309020205020404" pitchFamily="49" charset="0"/>
              </a:rPr>
              <a:t> df1 </a:t>
            </a:r>
            <a:r>
              <a:rPr lang="en-AU" sz="2000" b="1" kern="0" dirty="0" err="1">
                <a:latin typeface="Courier New" panose="02070309020205020404" pitchFamily="49" charset="0"/>
                <a:cs typeface="Courier New" panose="02070309020205020404" pitchFamily="49" charset="0"/>
              </a:rPr>
              <a:t>Source.trts</a:t>
            </a:r>
            <a:r>
              <a:rPr lang="en-AU" sz="2000" b="1" kern="0" dirty="0">
                <a:latin typeface="Courier New" panose="02070309020205020404" pitchFamily="49" charset="0"/>
                <a:cs typeface="Courier New" panose="02070309020205020404" pitchFamily="49" charset="0"/>
              </a:rPr>
              <a:t>      df2 </a:t>
            </a:r>
            <a:r>
              <a:rPr lang="en-AU" sz="2000" b="1" kern="0" dirty="0" err="1">
                <a:latin typeface="Courier New" panose="02070309020205020404" pitchFamily="49" charset="0"/>
                <a:cs typeface="Courier New" panose="02070309020205020404" pitchFamily="49" charset="0"/>
              </a:rPr>
              <a:t>aefficiency</a:t>
            </a:r>
            <a:r>
              <a:rPr lang="en-AU" sz="2000" b="1" kern="0" dirty="0">
                <a:latin typeface="Courier New" panose="02070309020205020404" pitchFamily="49" charset="0"/>
                <a:cs typeface="Courier New" panose="02070309020205020404" pitchFamily="49" charset="0"/>
              </a:rPr>
              <a:t> </a:t>
            </a:r>
            <a:r>
              <a:rPr lang="en-AU" sz="2000" b="1" kern="0" dirty="0" err="1">
                <a:latin typeface="Courier New" panose="02070309020205020404" pitchFamily="49" charset="0"/>
                <a:cs typeface="Courier New" panose="02070309020205020404" pitchFamily="49" charset="0"/>
              </a:rPr>
              <a:t>eefficiency</a:t>
            </a:r>
            <a:r>
              <a:rPr lang="en-AU" sz="2000" b="1" kern="0" dirty="0">
                <a:latin typeface="Courier New" panose="02070309020205020404" pitchFamily="49" charset="0"/>
                <a:cs typeface="Courier New" panose="02070309020205020404" pitchFamily="49" charset="0"/>
              </a:rPr>
              <a:t> order </a:t>
            </a:r>
          </a:p>
          <a:p>
            <a:pPr marL="0" indent="0">
              <a:buNone/>
            </a:pPr>
            <a:r>
              <a:rPr lang="en-AU" sz="2000" b="1" kern="0" dirty="0">
                <a:latin typeface="Courier New" panose="02070309020205020404" pitchFamily="49" charset="0"/>
                <a:cs typeface="Courier New" panose="02070309020205020404" pitchFamily="49" charset="0"/>
              </a:rPr>
              <a:t> Blocks         4 Blocks             4      1.0000      1.0000     1</a:t>
            </a:r>
          </a:p>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 Plots[Blocks] 20 Treatments         4      1.0000      1.0000     1</a:t>
            </a:r>
          </a:p>
          <a:p>
            <a:pPr marL="0" indent="0">
              <a:buNone/>
            </a:pPr>
            <a:r>
              <a:rPr lang="en-AU" sz="2000" b="1" kern="0" dirty="0">
                <a:latin typeface="Courier New" panose="02070309020205020404" pitchFamily="49" charset="0"/>
                <a:cs typeface="Courier New" panose="02070309020205020404" pitchFamily="49" charset="0"/>
              </a:rPr>
              <a:t>                  </a:t>
            </a:r>
            <a:r>
              <a:rPr lang="en-AU" sz="2000" b="1" kern="0" dirty="0" err="1">
                <a:latin typeface="Courier New" panose="02070309020205020404" pitchFamily="49" charset="0"/>
                <a:cs typeface="Courier New" panose="02070309020205020404" pitchFamily="49" charset="0"/>
              </a:rPr>
              <a:t>Treatments#Blocks</a:t>
            </a:r>
            <a:r>
              <a:rPr lang="en-AU" sz="2000" b="1" kern="0" dirty="0">
                <a:latin typeface="Courier New" panose="02070309020205020404" pitchFamily="49" charset="0"/>
                <a:cs typeface="Courier New" panose="02070309020205020404" pitchFamily="49" charset="0"/>
              </a:rPr>
              <a:t> 16      1.0000      1.0000     1 </a:t>
            </a:r>
          </a:p>
        </p:txBody>
      </p:sp>
      <p:sp>
        <p:nvSpPr>
          <p:cNvPr id="6" name="TextBox 5">
            <a:extLst>
              <a:ext uri="{FF2B5EF4-FFF2-40B4-BE49-F238E27FC236}">
                <a16:creationId xmlns:a16="http://schemas.microsoft.com/office/drawing/2014/main" id="{08FCE9B9-5F7E-E3AA-ECF3-51F775AA0630}"/>
              </a:ext>
            </a:extLst>
          </p:cNvPr>
          <p:cNvSpPr txBox="1"/>
          <p:nvPr/>
        </p:nvSpPr>
        <p:spPr>
          <a:xfrm>
            <a:off x="494272" y="3035938"/>
            <a:ext cx="7941823" cy="646331"/>
          </a:xfrm>
          <a:prstGeom prst="rect">
            <a:avLst/>
          </a:prstGeom>
          <a:noFill/>
        </p:spPr>
        <p:txBody>
          <a:bodyPr wrap="square" rtlCol="0">
            <a:spAutoFit/>
          </a:bodyPr>
          <a:lstStyle/>
          <a:p>
            <a:pPr marL="0" lvl="1"/>
            <a:r>
              <a:rPr lang="en-AU" dirty="0">
                <a:solidFill>
                  <a:srgbClr val="7030A0"/>
                </a:solidFill>
                <a:cs typeface="Courier New" panose="02070309020205020404" pitchFamily="49" charset="0"/>
              </a:rPr>
              <a:t>Note the exhaustive confounding of </a:t>
            </a:r>
            <a:r>
              <a:rPr lang="en-AU" b="1" dirty="0">
                <a:solidFill>
                  <a:srgbClr val="7030A0"/>
                </a:solidFill>
                <a:latin typeface="Courier New" panose="02070309020205020404" pitchFamily="49" charset="0"/>
                <a:cs typeface="Courier New" panose="02070309020205020404" pitchFamily="49" charset="0"/>
              </a:rPr>
              <a:t>Plots[Blocks]</a:t>
            </a:r>
            <a:r>
              <a:rPr lang="en-AU" dirty="0">
                <a:solidFill>
                  <a:srgbClr val="7030A0"/>
                </a:solidFill>
              </a:rPr>
              <a:t> by </a:t>
            </a:r>
            <a:r>
              <a:rPr lang="en-AU" b="1" dirty="0">
                <a:solidFill>
                  <a:srgbClr val="7030A0"/>
                </a:solidFill>
                <a:latin typeface="Courier New" panose="02070309020205020404" pitchFamily="49" charset="0"/>
                <a:cs typeface="Courier New" panose="02070309020205020404" pitchFamily="49" charset="0"/>
              </a:rPr>
              <a:t>Treatments</a:t>
            </a:r>
            <a:r>
              <a:rPr lang="en-AU" dirty="0">
                <a:solidFill>
                  <a:srgbClr val="7030A0"/>
                </a:solidFill>
                <a:cs typeface="Courier New" panose="02070309020205020404" pitchFamily="49" charset="0"/>
              </a:rPr>
              <a:t> and</a:t>
            </a:r>
            <a:r>
              <a:rPr lang="en-AU" dirty="0">
                <a:solidFill>
                  <a:srgbClr val="7030A0"/>
                </a:solidFill>
              </a:rPr>
              <a:t> </a:t>
            </a:r>
            <a:r>
              <a:rPr lang="en-AU" b="1" dirty="0" err="1">
                <a:solidFill>
                  <a:srgbClr val="7030A0"/>
                </a:solidFill>
                <a:latin typeface="Courier New" panose="02070309020205020404" pitchFamily="49" charset="0"/>
                <a:cs typeface="Courier New" panose="02070309020205020404" pitchFamily="49" charset="0"/>
              </a:rPr>
              <a:t>Treatments#Blocks</a:t>
            </a:r>
            <a:r>
              <a:rPr lang="en-AU" dirty="0">
                <a:solidFill>
                  <a:srgbClr val="7030A0"/>
                </a:solidFill>
              </a:rPr>
              <a:t> (there is no </a:t>
            </a:r>
            <a:r>
              <a:rPr lang="en-AU" b="1" dirty="0">
                <a:solidFill>
                  <a:srgbClr val="7030A0"/>
                </a:solidFill>
                <a:latin typeface="Courier New" panose="02070309020205020404" pitchFamily="49" charset="0"/>
                <a:cs typeface="Courier New" panose="02070309020205020404" pitchFamily="49" charset="0"/>
              </a:rPr>
              <a:t>Plots[Blocks]</a:t>
            </a:r>
            <a:r>
              <a:rPr lang="en-AU" dirty="0">
                <a:solidFill>
                  <a:srgbClr val="7030A0"/>
                </a:solidFill>
              </a:rPr>
              <a:t> Residual). </a:t>
            </a:r>
          </a:p>
        </p:txBody>
      </p:sp>
      <p:cxnSp>
        <p:nvCxnSpPr>
          <p:cNvPr id="7" name="Straight Arrow Connector 6">
            <a:extLst>
              <a:ext uri="{FF2B5EF4-FFF2-40B4-BE49-F238E27FC236}">
                <a16:creationId xmlns:a16="http://schemas.microsoft.com/office/drawing/2014/main" id="{E8B9420F-B77E-2166-2CED-BADF7E0343CB}"/>
              </a:ext>
            </a:extLst>
          </p:cNvPr>
          <p:cNvCxnSpPr>
            <a:cxnSpLocks/>
          </p:cNvCxnSpPr>
          <p:nvPr/>
        </p:nvCxnSpPr>
        <p:spPr>
          <a:xfrm flipH="1" flipV="1">
            <a:off x="1631092" y="2298357"/>
            <a:ext cx="1025611" cy="73758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1711B5C-AE5B-F742-A3A9-8EC78F0D7077}"/>
              </a:ext>
            </a:extLst>
          </p:cNvPr>
          <p:cNvCxnSpPr>
            <a:cxnSpLocks/>
          </p:cNvCxnSpPr>
          <p:nvPr/>
        </p:nvCxnSpPr>
        <p:spPr>
          <a:xfrm flipV="1">
            <a:off x="2656703" y="2690586"/>
            <a:ext cx="1371600" cy="345352"/>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71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1661-ECAA-1E11-0A34-889B76910239}"/>
              </a:ext>
            </a:extLst>
          </p:cNvPr>
          <p:cNvSpPr>
            <a:spLocks noGrp="1"/>
          </p:cNvSpPr>
          <p:nvPr>
            <p:ph type="title"/>
          </p:nvPr>
        </p:nvSpPr>
        <p:spPr>
          <a:xfrm>
            <a:off x="576000" y="109814"/>
            <a:ext cx="11520000" cy="720000"/>
          </a:xfrm>
        </p:spPr>
        <p:txBody>
          <a:bodyPr/>
          <a:lstStyle/>
          <a:p>
            <a:r>
              <a:rPr lang="en-US" dirty="0"/>
              <a:t>How to allow for block-treatment interaction?</a:t>
            </a:r>
            <a:endParaRPr lang="en-AU" dirty="0"/>
          </a:p>
        </p:txBody>
      </p:sp>
      <p:sp>
        <p:nvSpPr>
          <p:cNvPr id="3" name="Content Placeholder 2">
            <a:extLst>
              <a:ext uri="{FF2B5EF4-FFF2-40B4-BE49-F238E27FC236}">
                <a16:creationId xmlns:a16="http://schemas.microsoft.com/office/drawing/2014/main" id="{B4FEF11A-5F76-A8E8-995B-004BE1FEC7B4}"/>
              </a:ext>
            </a:extLst>
          </p:cNvPr>
          <p:cNvSpPr>
            <a:spLocks noGrp="1"/>
          </p:cNvSpPr>
          <p:nvPr>
            <p:ph idx="1"/>
          </p:nvPr>
        </p:nvSpPr>
        <p:spPr>
          <a:xfrm>
            <a:off x="576000" y="818998"/>
            <a:ext cx="11520000" cy="2766544"/>
          </a:xfrm>
        </p:spPr>
        <p:txBody>
          <a:bodyPr/>
          <a:lstStyle/>
          <a:p>
            <a:r>
              <a:rPr lang="en-US" dirty="0"/>
              <a:t>Solution: add replicates within blocks.</a:t>
            </a:r>
          </a:p>
          <a:p>
            <a:r>
              <a:rPr lang="en-US" dirty="0" err="1"/>
              <a:t>Addelman</a:t>
            </a:r>
            <a:r>
              <a:rPr lang="en-US" dirty="0"/>
              <a:t> (1969) describes the Generalized Randomized Block Design (GRBD) for when block-treatment interactions are likely.</a:t>
            </a:r>
          </a:p>
          <a:p>
            <a:pPr lvl="1">
              <a:spcBef>
                <a:spcPts val="0"/>
              </a:spcBef>
            </a:pPr>
            <a:r>
              <a:rPr lang="en-US" dirty="0"/>
              <a:t>Suppose that the RCBD has 10, rather than 5, plots per block.</a:t>
            </a:r>
          </a:p>
          <a:p>
            <a:pPr lvl="1">
              <a:spcBef>
                <a:spcPts val="0"/>
              </a:spcBef>
            </a:pPr>
            <a:r>
              <a:rPr lang="en-US" dirty="0"/>
              <a:t>The anatomy can be obtained using the same </a:t>
            </a:r>
            <a:r>
              <a:rPr lang="en-US" b="1" dirty="0" err="1">
                <a:latin typeface="Courier New" panose="02070309020205020404" pitchFamily="49" charset="0"/>
                <a:cs typeface="Courier New" panose="02070309020205020404" pitchFamily="49" charset="0"/>
              </a:rPr>
              <a:t>designAnatomy</a:t>
            </a:r>
            <a:r>
              <a:rPr lang="en-US" dirty="0"/>
              <a:t> call as for the RCBD.</a:t>
            </a:r>
          </a:p>
          <a:p>
            <a:endParaRPr lang="en-AU" dirty="0"/>
          </a:p>
        </p:txBody>
      </p:sp>
      <p:sp>
        <p:nvSpPr>
          <p:cNvPr id="4" name="Slide Number Placeholder 3">
            <a:extLst>
              <a:ext uri="{FF2B5EF4-FFF2-40B4-BE49-F238E27FC236}">
                <a16:creationId xmlns:a16="http://schemas.microsoft.com/office/drawing/2014/main" id="{2EDA70FC-22FA-41E0-076C-A2EE979C4FD8}"/>
              </a:ext>
            </a:extLst>
          </p:cNvPr>
          <p:cNvSpPr>
            <a:spLocks noGrp="1"/>
          </p:cNvSpPr>
          <p:nvPr>
            <p:ph type="sldNum" sz="quarter" idx="11"/>
          </p:nvPr>
        </p:nvSpPr>
        <p:spPr/>
        <p:txBody>
          <a:bodyPr/>
          <a:lstStyle/>
          <a:p>
            <a:fld id="{FF0418E0-E9F1-4C7F-BDD6-E3F7643D09C8}" type="slidenum">
              <a:rPr lang="en-AU" smtClean="0"/>
              <a:pPr/>
              <a:t>17</a:t>
            </a:fld>
            <a:endParaRPr lang="en-AU"/>
          </a:p>
        </p:txBody>
      </p:sp>
      <p:sp>
        <p:nvSpPr>
          <p:cNvPr id="5" name="Content Placeholder 2">
            <a:extLst>
              <a:ext uri="{FF2B5EF4-FFF2-40B4-BE49-F238E27FC236}">
                <a16:creationId xmlns:a16="http://schemas.microsoft.com/office/drawing/2014/main" id="{B0302605-10D7-C131-E512-88509933CAF6}"/>
              </a:ext>
            </a:extLst>
          </p:cNvPr>
          <p:cNvSpPr txBox="1">
            <a:spLocks/>
          </p:cNvSpPr>
          <p:nvPr/>
        </p:nvSpPr>
        <p:spPr bwMode="auto">
          <a:xfrm>
            <a:off x="704335" y="3400188"/>
            <a:ext cx="11640065" cy="2348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US" sz="2000" b="1" kern="0" dirty="0">
                <a:latin typeface="Courier New" panose="02070309020205020404" pitchFamily="49" charset="0"/>
                <a:cs typeface="Courier New" panose="02070309020205020404" pitchFamily="49" charset="0"/>
              </a:rPr>
              <a:t>Summary table of the decomposition for plots &amp; </a:t>
            </a:r>
            <a:r>
              <a:rPr lang="en-US" sz="2000" b="1" kern="0" dirty="0" err="1">
                <a:latin typeface="Courier New" panose="02070309020205020404" pitchFamily="49" charset="0"/>
                <a:cs typeface="Courier New" panose="02070309020205020404" pitchFamily="49" charset="0"/>
              </a:rPr>
              <a:t>trts</a:t>
            </a:r>
            <a:endParaRPr lang="en-US" sz="2000" b="1" kern="0" dirty="0">
              <a:latin typeface="Courier New" panose="02070309020205020404" pitchFamily="49" charset="0"/>
              <a:cs typeface="Courier New" panose="02070309020205020404" pitchFamily="49" charset="0"/>
            </a:endParaRP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Source.plots</a:t>
            </a:r>
            <a:r>
              <a:rPr lang="en-US" sz="2000" b="1" kern="0" dirty="0">
                <a:latin typeface="Courier New" panose="02070309020205020404" pitchFamily="49" charset="0"/>
                <a:cs typeface="Courier New" panose="02070309020205020404" pitchFamily="49" charset="0"/>
              </a:rPr>
              <a:t>  df1 </a:t>
            </a:r>
            <a:r>
              <a:rPr lang="en-US" sz="2000" b="1" kern="0" dirty="0" err="1">
                <a:latin typeface="Courier New" panose="02070309020205020404" pitchFamily="49" charset="0"/>
                <a:cs typeface="Courier New" panose="02070309020205020404" pitchFamily="49" charset="0"/>
              </a:rPr>
              <a:t>Source.trts</a:t>
            </a:r>
            <a:r>
              <a:rPr lang="en-US" sz="2000" b="1" kern="0" dirty="0">
                <a:latin typeface="Courier New" panose="02070309020205020404" pitchFamily="49" charset="0"/>
                <a:cs typeface="Courier New" panose="02070309020205020404" pitchFamily="49" charset="0"/>
              </a:rPr>
              <a:t>       df2 </a:t>
            </a:r>
            <a:r>
              <a:rPr lang="en-US" sz="2000" b="1" kern="0" dirty="0" err="1">
                <a:latin typeface="Courier New" panose="02070309020205020404" pitchFamily="49" charset="0"/>
                <a:cs typeface="Courier New" panose="02070309020205020404" pitchFamily="49" charset="0"/>
              </a:rPr>
              <a:t>aefficiency</a:t>
            </a: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eefficiency</a:t>
            </a:r>
            <a:r>
              <a:rPr lang="en-US" sz="2000" b="1" kern="0" dirty="0">
                <a:latin typeface="Courier New" panose="02070309020205020404" pitchFamily="49" charset="0"/>
                <a:cs typeface="Courier New" panose="02070309020205020404" pitchFamily="49" charset="0"/>
              </a:rPr>
              <a:t> order</a:t>
            </a:r>
          </a:p>
          <a:p>
            <a:pPr marL="0" indent="0">
              <a:buNone/>
            </a:pPr>
            <a:r>
              <a:rPr lang="en-US" sz="2000" b="1" kern="0" dirty="0">
                <a:latin typeface="Courier New" panose="02070309020205020404" pitchFamily="49" charset="0"/>
                <a:cs typeface="Courier New" panose="02070309020205020404" pitchFamily="49" charset="0"/>
              </a:rPr>
              <a:t> Blocks          4 Blocks              4      1.0000      1.0000     1</a:t>
            </a:r>
          </a:p>
          <a:p>
            <a:pPr marL="0" indent="0">
              <a:buNone/>
            </a:pPr>
            <a:r>
              <a:rPr lang="en-US" sz="2000" b="1" kern="0" dirty="0">
                <a:latin typeface="Courier New" panose="02070309020205020404" pitchFamily="49" charset="0"/>
                <a:cs typeface="Courier New" panose="02070309020205020404" pitchFamily="49" charset="0"/>
              </a:rPr>
              <a:t> Plots[Blocks]  45 Treatments          4      1.0000      1.0000     1</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Treatments#Blocks</a:t>
            </a:r>
            <a:r>
              <a:rPr lang="en-US" sz="2000" b="1" kern="0" dirty="0">
                <a:latin typeface="Courier New" panose="02070309020205020404" pitchFamily="49" charset="0"/>
                <a:cs typeface="Courier New" panose="02070309020205020404" pitchFamily="49" charset="0"/>
              </a:rPr>
              <a:t>  16      1.0000      1.0000     1</a:t>
            </a:r>
          </a:p>
          <a:p>
            <a:pPr marL="0" indent="0">
              <a:buNone/>
            </a:pPr>
            <a:r>
              <a:rPr lang="en-US" sz="2000" b="1" kern="0" dirty="0">
                <a:latin typeface="Courier New" panose="02070309020205020404" pitchFamily="49" charset="0"/>
                <a:cs typeface="Courier New" panose="02070309020205020404" pitchFamily="49" charset="0"/>
              </a:rPr>
              <a:t>                   Residual           25 </a:t>
            </a:r>
            <a:endParaRPr lang="en-AU" sz="2000" b="1" kern="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BC3A899-A280-59CB-DC90-50B504E5D4A5}"/>
              </a:ext>
            </a:extLst>
          </p:cNvPr>
          <p:cNvSpPr txBox="1"/>
          <p:nvPr/>
        </p:nvSpPr>
        <p:spPr>
          <a:xfrm>
            <a:off x="267082" y="4933749"/>
            <a:ext cx="3044531" cy="923330"/>
          </a:xfrm>
          <a:prstGeom prst="rect">
            <a:avLst/>
          </a:prstGeom>
          <a:noFill/>
        </p:spPr>
        <p:txBody>
          <a:bodyPr wrap="square" rtlCol="0">
            <a:spAutoFit/>
          </a:bodyPr>
          <a:lstStyle/>
          <a:p>
            <a:pPr marL="0" lvl="1"/>
            <a:r>
              <a:rPr lang="en-AU" dirty="0">
                <a:solidFill>
                  <a:srgbClr val="7030A0"/>
                </a:solidFill>
                <a:cs typeface="Courier New" panose="02070309020205020404" pitchFamily="49" charset="0"/>
              </a:rPr>
              <a:t>Now </a:t>
            </a:r>
            <a:r>
              <a:rPr lang="en-AU" b="1" dirty="0">
                <a:solidFill>
                  <a:srgbClr val="7030A0"/>
                </a:solidFill>
                <a:latin typeface="Courier New" panose="02070309020205020404" pitchFamily="49" charset="0"/>
                <a:cs typeface="Courier New" panose="02070309020205020404" pitchFamily="49" charset="0"/>
              </a:rPr>
              <a:t>Plots[Blocks]</a:t>
            </a:r>
            <a:r>
              <a:rPr lang="en-AU" dirty="0">
                <a:solidFill>
                  <a:srgbClr val="7030A0"/>
                </a:solidFill>
                <a:cs typeface="Courier New" panose="02070309020205020404" pitchFamily="49" charset="0"/>
              </a:rPr>
              <a:t> can be separated from </a:t>
            </a:r>
            <a:r>
              <a:rPr lang="en-AU" b="1" dirty="0" err="1">
                <a:solidFill>
                  <a:srgbClr val="7030A0"/>
                </a:solidFill>
                <a:latin typeface="Courier New" panose="02070309020205020404" pitchFamily="49" charset="0"/>
                <a:cs typeface="Courier New" panose="02070309020205020404" pitchFamily="49" charset="0"/>
              </a:rPr>
              <a:t>Treatments#Blocks</a:t>
            </a:r>
            <a:r>
              <a:rPr lang="en-AU" dirty="0">
                <a:solidFill>
                  <a:srgbClr val="7030A0"/>
                </a:solidFill>
              </a:rPr>
              <a:t>.</a:t>
            </a:r>
          </a:p>
        </p:txBody>
      </p:sp>
      <p:sp>
        <p:nvSpPr>
          <p:cNvPr id="9" name="Content Placeholder 2">
            <a:extLst>
              <a:ext uri="{FF2B5EF4-FFF2-40B4-BE49-F238E27FC236}">
                <a16:creationId xmlns:a16="http://schemas.microsoft.com/office/drawing/2014/main" id="{04A8B815-160F-D2DA-0124-71F2A74952EB}"/>
              </a:ext>
            </a:extLst>
          </p:cNvPr>
          <p:cNvSpPr txBox="1">
            <a:spLocks/>
          </p:cNvSpPr>
          <p:nvPr/>
        </p:nvSpPr>
        <p:spPr bwMode="auto">
          <a:xfrm>
            <a:off x="567759" y="5933274"/>
            <a:ext cx="11520000" cy="900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US" kern="0" dirty="0"/>
              <a:t>Because the factor-allocation approach exhibits the confounding, the relationship between these two sources of variation can be seen.</a:t>
            </a:r>
            <a:endParaRPr lang="en-AU" kern="0" dirty="0"/>
          </a:p>
        </p:txBody>
      </p:sp>
    </p:spTree>
    <p:extLst>
      <p:ext uri="{BB962C8B-B14F-4D97-AF65-F5344CB8AC3E}">
        <p14:creationId xmlns:p14="http://schemas.microsoft.com/office/powerpoint/2010/main" val="304913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9BEC-FB2B-0C20-9EEE-8F594784E8C2}"/>
              </a:ext>
            </a:extLst>
          </p:cNvPr>
          <p:cNvSpPr>
            <a:spLocks noGrp="1"/>
          </p:cNvSpPr>
          <p:nvPr>
            <p:ph type="title"/>
          </p:nvPr>
        </p:nvSpPr>
        <p:spPr/>
        <p:txBody>
          <a:bodyPr/>
          <a:lstStyle/>
          <a:p>
            <a:r>
              <a:rPr lang="en-US" dirty="0">
                <a:solidFill>
                  <a:srgbClr val="008080"/>
                </a:solidFill>
              </a:rPr>
              <a:t>3. Designing animal grazing experiments</a:t>
            </a:r>
            <a:endParaRPr lang="en-AU" dirty="0">
              <a:solidFill>
                <a:srgbClr val="008080"/>
              </a:solidFill>
            </a:endParaRPr>
          </a:p>
        </p:txBody>
      </p:sp>
      <p:sp>
        <p:nvSpPr>
          <p:cNvPr id="3" name="Content Placeholder 2">
            <a:extLst>
              <a:ext uri="{FF2B5EF4-FFF2-40B4-BE49-F238E27FC236}">
                <a16:creationId xmlns:a16="http://schemas.microsoft.com/office/drawing/2014/main" id="{CF317C61-804D-DA7F-32C3-D948DD1A8BE2}"/>
              </a:ext>
            </a:extLst>
          </p:cNvPr>
          <p:cNvSpPr>
            <a:spLocks noGrp="1"/>
          </p:cNvSpPr>
          <p:nvPr>
            <p:ph idx="1"/>
          </p:nvPr>
        </p:nvSpPr>
        <p:spPr>
          <a:xfrm>
            <a:off x="576000" y="969873"/>
            <a:ext cx="11616000" cy="5718006"/>
          </a:xfrm>
        </p:spPr>
        <p:txBody>
          <a:bodyPr/>
          <a:lstStyle/>
          <a:p>
            <a:r>
              <a:rPr lang="en-US" dirty="0"/>
              <a:t>Suppose that a grazing experiment is to be run to test the effects of 3 different pasture regimens on the growth of weaner cattle.</a:t>
            </a:r>
          </a:p>
          <a:p>
            <a:pPr lvl="1">
              <a:spcBef>
                <a:spcPts val="0"/>
              </a:spcBef>
            </a:pPr>
            <a:r>
              <a:rPr lang="en-US" dirty="0"/>
              <a:t>A GRBD with 4 blocks, each of 6 plots, is to be used.</a:t>
            </a:r>
          </a:p>
          <a:p>
            <a:pPr lvl="1">
              <a:spcBef>
                <a:spcPts val="0"/>
              </a:spcBef>
            </a:pPr>
            <a:r>
              <a:rPr lang="en-US" dirty="0"/>
              <a:t>Each plot is to have one of 24 weaners assigned to it.</a:t>
            </a:r>
          </a:p>
          <a:p>
            <a:r>
              <a:rPr lang="en-AU" dirty="0"/>
              <a:t>Firstly, this experiment is a single-phase experiment with multiple randomizations (Brien &amp; Dem</a:t>
            </a:r>
            <a:r>
              <a:rPr lang="en-AU" dirty="0">
                <a:latin typeface="Arial" panose="020B0604020202020204" pitchFamily="34" charset="0"/>
                <a:cs typeface="Arial" panose="020B0604020202020204" pitchFamily="34" charset="0"/>
              </a:rPr>
              <a:t>é</a:t>
            </a:r>
            <a:r>
              <a:rPr lang="en-AU" dirty="0"/>
              <a:t>trio, 1998; Brien &amp; Bailey, 2006, e.g. 3).</a:t>
            </a:r>
          </a:p>
          <a:p>
            <a:pPr lvl="1">
              <a:spcBef>
                <a:spcPts val="0"/>
              </a:spcBef>
            </a:pPr>
            <a:r>
              <a:rPr lang="en-AU" dirty="0"/>
              <a:t>It involves the randomizations of i) treatments to plots and ii) plots to animals.</a:t>
            </a:r>
          </a:p>
          <a:p>
            <a:r>
              <a:rPr lang="en-AU" dirty="0"/>
              <a:t>Secondly, it is common in such experiments to divide the animals into weight classes and assign the classes to blocks  (e.g. </a:t>
            </a:r>
            <a:r>
              <a:rPr lang="en-AU" dirty="0" err="1"/>
              <a:t>Kaps</a:t>
            </a:r>
            <a:r>
              <a:rPr lang="en-AU" dirty="0"/>
              <a:t> and </a:t>
            </a:r>
            <a:r>
              <a:rPr lang="en-AU" dirty="0" err="1"/>
              <a:t>Lamberson</a:t>
            </a:r>
            <a:r>
              <a:rPr lang="en-AU" dirty="0"/>
              <a:t>, 2004): </a:t>
            </a:r>
          </a:p>
          <a:p>
            <a:pPr lvl="1">
              <a:spcBef>
                <a:spcPts val="0"/>
              </a:spcBef>
            </a:pPr>
            <a:r>
              <a:rPr lang="en-AU" dirty="0"/>
              <a:t>Rank the animals by initial weight and divide them into the required number of classes. That is, the lightest animals go to the first class and the heaviest to the last class.</a:t>
            </a:r>
          </a:p>
          <a:p>
            <a:pPr lvl="1">
              <a:spcBef>
                <a:spcPts val="0"/>
              </a:spcBef>
            </a:pPr>
            <a:r>
              <a:rPr lang="en-AU" dirty="0"/>
              <a:t>Roberts (1975) argues that this can be improved upon.</a:t>
            </a:r>
          </a:p>
        </p:txBody>
      </p:sp>
      <p:sp>
        <p:nvSpPr>
          <p:cNvPr id="4" name="Slide Number Placeholder 3">
            <a:extLst>
              <a:ext uri="{FF2B5EF4-FFF2-40B4-BE49-F238E27FC236}">
                <a16:creationId xmlns:a16="http://schemas.microsoft.com/office/drawing/2014/main" id="{9ECE3FD7-FDCB-67AD-055C-B2BE07B6FF54}"/>
              </a:ext>
            </a:extLst>
          </p:cNvPr>
          <p:cNvSpPr>
            <a:spLocks noGrp="1"/>
          </p:cNvSpPr>
          <p:nvPr>
            <p:ph type="sldNum" sz="quarter" idx="11"/>
          </p:nvPr>
        </p:nvSpPr>
        <p:spPr/>
        <p:txBody>
          <a:bodyPr/>
          <a:lstStyle/>
          <a:p>
            <a:fld id="{FF0418E0-E9F1-4C7F-BDD6-E3F7643D09C8}" type="slidenum">
              <a:rPr lang="en-AU" smtClean="0"/>
              <a:pPr/>
              <a:t>18</a:t>
            </a:fld>
            <a:endParaRPr lang="en-AU"/>
          </a:p>
        </p:txBody>
      </p:sp>
    </p:spTree>
    <p:extLst>
      <p:ext uri="{BB962C8B-B14F-4D97-AF65-F5344CB8AC3E}">
        <p14:creationId xmlns:p14="http://schemas.microsoft.com/office/powerpoint/2010/main" val="61286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F210-AA55-D89E-D916-3259D3D6063A}"/>
              </a:ext>
            </a:extLst>
          </p:cNvPr>
          <p:cNvSpPr>
            <a:spLocks noGrp="1"/>
          </p:cNvSpPr>
          <p:nvPr>
            <p:ph type="title"/>
          </p:nvPr>
        </p:nvSpPr>
        <p:spPr>
          <a:xfrm>
            <a:off x="576000" y="-22743"/>
            <a:ext cx="11663942" cy="1391338"/>
          </a:xfrm>
        </p:spPr>
        <p:txBody>
          <a:bodyPr/>
          <a:lstStyle/>
          <a:p>
            <a:r>
              <a:rPr lang="en-US" dirty="0"/>
              <a:t>The factor-allocation approach to an animal experiment in which Blocks are assigned to Classes</a:t>
            </a:r>
            <a:endParaRPr lang="en-AU" dirty="0"/>
          </a:p>
        </p:txBody>
      </p:sp>
      <p:sp>
        <p:nvSpPr>
          <p:cNvPr id="3" name="Content Placeholder 2">
            <a:extLst>
              <a:ext uri="{FF2B5EF4-FFF2-40B4-BE49-F238E27FC236}">
                <a16:creationId xmlns:a16="http://schemas.microsoft.com/office/drawing/2014/main" id="{88D82E9F-1271-78AB-F77B-9DA33681D24D}"/>
              </a:ext>
            </a:extLst>
          </p:cNvPr>
          <p:cNvSpPr>
            <a:spLocks noGrp="1"/>
          </p:cNvSpPr>
          <p:nvPr>
            <p:ph idx="1"/>
          </p:nvPr>
        </p:nvSpPr>
        <p:spPr>
          <a:xfrm>
            <a:off x="586633" y="1381849"/>
            <a:ext cx="11520000" cy="1506107"/>
          </a:xfrm>
        </p:spPr>
        <p:txBody>
          <a:bodyPr/>
          <a:lstStyle/>
          <a:p>
            <a:r>
              <a:rPr lang="en-US" dirty="0"/>
              <a:t>For the proposed experiment, the anticipated model is:</a:t>
            </a:r>
          </a:p>
          <a:p>
            <a:pPr lvl="1"/>
            <a:r>
              <a:rPr lang="en-US" dirty="0">
                <a:solidFill>
                  <a:schemeClr val="bg2">
                    <a:lumMod val="60000"/>
                    <a:lumOff val="40000"/>
                  </a:schemeClr>
                </a:solidFill>
              </a:rPr>
              <a:t>Regimens | Blocks + </a:t>
            </a:r>
            <a:r>
              <a:rPr lang="en-US" dirty="0" err="1">
                <a:solidFill>
                  <a:schemeClr val="bg2">
                    <a:lumMod val="60000"/>
                    <a:lumOff val="40000"/>
                  </a:schemeClr>
                </a:solidFill>
              </a:rPr>
              <a:t>Blocks:Plots</a:t>
            </a:r>
            <a:r>
              <a:rPr lang="en-US" dirty="0">
                <a:solidFill>
                  <a:schemeClr val="bg2">
                    <a:lumMod val="60000"/>
                    <a:lumOff val="40000"/>
                  </a:schemeClr>
                </a:solidFill>
              </a:rPr>
              <a:t> + Classes + </a:t>
            </a:r>
            <a:r>
              <a:rPr lang="en-US" dirty="0" err="1">
                <a:solidFill>
                  <a:schemeClr val="bg2">
                    <a:lumMod val="60000"/>
                    <a:lumOff val="40000"/>
                  </a:schemeClr>
                </a:solidFill>
              </a:rPr>
              <a:t>Classes:Weaners</a:t>
            </a:r>
            <a:r>
              <a:rPr lang="en-US" dirty="0">
                <a:solidFill>
                  <a:schemeClr val="bg2">
                    <a:lumMod val="60000"/>
                    <a:lumOff val="40000"/>
                  </a:schemeClr>
                </a:solidFill>
              </a:rPr>
              <a:t>.</a:t>
            </a:r>
          </a:p>
          <a:p>
            <a:r>
              <a:rPr lang="en-AU" dirty="0"/>
              <a:t>The factor-allocation diagram involves three tiers (panels):</a:t>
            </a:r>
          </a:p>
        </p:txBody>
      </p:sp>
      <p:sp>
        <p:nvSpPr>
          <p:cNvPr id="4" name="Slide Number Placeholder 3">
            <a:extLst>
              <a:ext uri="{FF2B5EF4-FFF2-40B4-BE49-F238E27FC236}">
                <a16:creationId xmlns:a16="http://schemas.microsoft.com/office/drawing/2014/main" id="{570D551E-B483-967F-CEE4-4911E4A4DAD2}"/>
              </a:ext>
            </a:extLst>
          </p:cNvPr>
          <p:cNvSpPr>
            <a:spLocks noGrp="1"/>
          </p:cNvSpPr>
          <p:nvPr>
            <p:ph type="sldNum" sz="quarter" idx="11"/>
          </p:nvPr>
        </p:nvSpPr>
        <p:spPr/>
        <p:txBody>
          <a:bodyPr/>
          <a:lstStyle/>
          <a:p>
            <a:fld id="{FF0418E0-E9F1-4C7F-BDD6-E3F7643D09C8}" type="slidenum">
              <a:rPr lang="en-AU" smtClean="0"/>
              <a:pPr/>
              <a:t>19</a:t>
            </a:fld>
            <a:endParaRPr lang="en-AU"/>
          </a:p>
        </p:txBody>
      </p:sp>
      <p:grpSp>
        <p:nvGrpSpPr>
          <p:cNvPr id="5" name="Group 41">
            <a:extLst>
              <a:ext uri="{FF2B5EF4-FFF2-40B4-BE49-F238E27FC236}">
                <a16:creationId xmlns:a16="http://schemas.microsoft.com/office/drawing/2014/main" id="{A4AB7B69-A635-0255-3DB3-78DCBBD57F9E}"/>
              </a:ext>
            </a:extLst>
          </p:cNvPr>
          <p:cNvGrpSpPr>
            <a:grpSpLocks/>
          </p:cNvGrpSpPr>
          <p:nvPr/>
        </p:nvGrpSpPr>
        <p:grpSpPr bwMode="auto">
          <a:xfrm>
            <a:off x="4341288" y="3064752"/>
            <a:ext cx="1889125" cy="1168400"/>
            <a:chOff x="1960" y="1880"/>
            <a:chExt cx="1190" cy="736"/>
          </a:xfrm>
        </p:grpSpPr>
        <p:sp>
          <p:nvSpPr>
            <p:cNvPr id="6" name="Text Box 14">
              <a:extLst>
                <a:ext uri="{FF2B5EF4-FFF2-40B4-BE49-F238E27FC236}">
                  <a16:creationId xmlns:a16="http://schemas.microsoft.com/office/drawing/2014/main" id="{FA37D8C6-61F6-4A74-E749-95314A6A832A}"/>
                </a:ext>
              </a:extLst>
            </p:cNvPr>
            <p:cNvSpPr txBox="1">
              <a:spLocks noChangeArrowheads="1"/>
            </p:cNvSpPr>
            <p:nvPr/>
          </p:nvSpPr>
          <p:spPr bwMode="auto">
            <a:xfrm>
              <a:off x="2107" y="2404"/>
              <a:ext cx="952" cy="212"/>
            </a:xfrm>
            <a:prstGeom prst="rect">
              <a:avLst/>
            </a:prstGeom>
            <a:noFill/>
            <a:ln w="12700" cap="sq">
              <a:noFill/>
              <a:miter lim="800000"/>
              <a:headEnd type="none" w="sm" len="sm"/>
              <a:tailEnd type="none" w="sm" len="sm"/>
            </a:ln>
          </p:spPr>
          <p:txBody>
            <a:bodyPr>
              <a:spAutoFit/>
            </a:bodyPr>
            <a:lstStyle/>
            <a:p>
              <a:pPr algn="ctr">
                <a:spcBef>
                  <a:spcPct val="50000"/>
                </a:spcBef>
              </a:pPr>
              <a:r>
                <a:rPr lang="en-AU" sz="1600" dirty="0">
                  <a:solidFill>
                    <a:srgbClr val="000000"/>
                  </a:solidFill>
                </a:rPr>
                <a:t>24 plots</a:t>
              </a:r>
              <a:endParaRPr lang="en-US" sz="1600" dirty="0">
                <a:solidFill>
                  <a:srgbClr val="000000"/>
                </a:solidFill>
              </a:endParaRPr>
            </a:p>
          </p:txBody>
        </p:sp>
        <p:sp>
          <p:nvSpPr>
            <p:cNvPr id="7" name="AutoShape 15">
              <a:extLst>
                <a:ext uri="{FF2B5EF4-FFF2-40B4-BE49-F238E27FC236}">
                  <a16:creationId xmlns:a16="http://schemas.microsoft.com/office/drawing/2014/main" id="{FC9D632F-1B03-2B53-A75A-03E210034B07}"/>
                </a:ext>
              </a:extLst>
            </p:cNvPr>
            <p:cNvSpPr>
              <a:spLocks noChangeArrowheads="1"/>
            </p:cNvSpPr>
            <p:nvPr/>
          </p:nvSpPr>
          <p:spPr bwMode="auto">
            <a:xfrm>
              <a:off x="1960" y="1880"/>
              <a:ext cx="1190" cy="463"/>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4 </a:t>
              </a:r>
              <a:r>
                <a:rPr lang="en-US" b="1" dirty="0">
                  <a:solidFill>
                    <a:srgbClr val="000000"/>
                  </a:solidFill>
                </a:rPr>
                <a:t>Blocks</a:t>
              </a:r>
              <a:endParaRPr lang="en-US" dirty="0">
                <a:solidFill>
                  <a:srgbClr val="000000"/>
                </a:solidFill>
              </a:endParaRPr>
            </a:p>
            <a:p>
              <a:pPr algn="ctr"/>
              <a:r>
                <a:rPr lang="en-US" dirty="0">
                  <a:solidFill>
                    <a:srgbClr val="000000"/>
                  </a:solidFill>
                </a:rPr>
                <a:t>6 </a:t>
              </a:r>
              <a:r>
                <a:rPr lang="en-US" b="1" dirty="0">
                  <a:solidFill>
                    <a:srgbClr val="000000"/>
                  </a:solidFill>
                </a:rPr>
                <a:t>Plots</a:t>
              </a:r>
              <a:r>
                <a:rPr lang="en-US" dirty="0">
                  <a:solidFill>
                    <a:srgbClr val="000000"/>
                  </a:solidFill>
                </a:rPr>
                <a:t> in </a:t>
              </a:r>
              <a:r>
                <a:rPr lang="en-US" b="1" dirty="0">
                  <a:solidFill>
                    <a:srgbClr val="000000"/>
                  </a:solidFill>
                </a:rPr>
                <a:t>B</a:t>
              </a:r>
            </a:p>
          </p:txBody>
        </p:sp>
      </p:grpSp>
      <p:sp>
        <p:nvSpPr>
          <p:cNvPr id="8" name="Line 48">
            <a:extLst>
              <a:ext uri="{FF2B5EF4-FFF2-40B4-BE49-F238E27FC236}">
                <a16:creationId xmlns:a16="http://schemas.microsoft.com/office/drawing/2014/main" id="{B530C44A-6EF7-348E-0D44-FCC4EA718523}"/>
              </a:ext>
            </a:extLst>
          </p:cNvPr>
          <p:cNvSpPr>
            <a:spLocks noChangeShapeType="1"/>
          </p:cNvSpPr>
          <p:nvPr/>
        </p:nvSpPr>
        <p:spPr bwMode="auto">
          <a:xfrm>
            <a:off x="3677088" y="3523295"/>
            <a:ext cx="847725" cy="1588"/>
          </a:xfrm>
          <a:prstGeom prst="line">
            <a:avLst/>
          </a:prstGeom>
          <a:noFill/>
          <a:ln w="12700">
            <a:solidFill>
              <a:srgbClr val="000000"/>
            </a:solidFill>
            <a:round/>
            <a:headEnd/>
            <a:tailEnd type="triangle" w="lg" len="med"/>
          </a:ln>
        </p:spPr>
        <p:txBody>
          <a:bodyPr/>
          <a:lstStyle/>
          <a:p>
            <a:endParaRPr lang="en-AU" dirty="0">
              <a:solidFill>
                <a:srgbClr val="000000"/>
              </a:solidFill>
            </a:endParaRPr>
          </a:p>
        </p:txBody>
      </p:sp>
      <p:grpSp>
        <p:nvGrpSpPr>
          <p:cNvPr id="9" name="Group 8">
            <a:extLst>
              <a:ext uri="{FF2B5EF4-FFF2-40B4-BE49-F238E27FC236}">
                <a16:creationId xmlns:a16="http://schemas.microsoft.com/office/drawing/2014/main" id="{9F730EE8-2D2B-707D-6ED0-2015F6054A02}"/>
              </a:ext>
            </a:extLst>
          </p:cNvPr>
          <p:cNvGrpSpPr/>
          <p:nvPr/>
        </p:nvGrpSpPr>
        <p:grpSpPr>
          <a:xfrm>
            <a:off x="2307279" y="3348421"/>
            <a:ext cx="1496801" cy="875265"/>
            <a:chOff x="2305480" y="2035636"/>
            <a:chExt cx="1496801" cy="875265"/>
          </a:xfrm>
        </p:grpSpPr>
        <p:sp>
          <p:nvSpPr>
            <p:cNvPr id="10" name="Text Box 44">
              <a:extLst>
                <a:ext uri="{FF2B5EF4-FFF2-40B4-BE49-F238E27FC236}">
                  <a16:creationId xmlns:a16="http://schemas.microsoft.com/office/drawing/2014/main" id="{32DF0126-DB59-C55F-AF70-1C9FEE063B60}"/>
                </a:ext>
              </a:extLst>
            </p:cNvPr>
            <p:cNvSpPr txBox="1">
              <a:spLocks noChangeArrowheads="1"/>
            </p:cNvSpPr>
            <p:nvPr/>
          </p:nvSpPr>
          <p:spPr bwMode="auto">
            <a:xfrm>
              <a:off x="2401177" y="2572347"/>
              <a:ext cx="1314834" cy="338554"/>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AU" sz="1600" dirty="0">
                  <a:solidFill>
                    <a:srgbClr val="000000"/>
                  </a:solidFill>
                </a:rPr>
                <a:t>3 treatments</a:t>
              </a:r>
              <a:endParaRPr lang="en-US" sz="1600" dirty="0">
                <a:solidFill>
                  <a:srgbClr val="000000"/>
                </a:solidFill>
              </a:endParaRPr>
            </a:p>
          </p:txBody>
        </p:sp>
        <p:sp>
          <p:nvSpPr>
            <p:cNvPr id="11" name="AutoShape 45">
              <a:extLst>
                <a:ext uri="{FF2B5EF4-FFF2-40B4-BE49-F238E27FC236}">
                  <a16:creationId xmlns:a16="http://schemas.microsoft.com/office/drawing/2014/main" id="{113D0C73-E58A-720F-F5E2-1FDD94679AEF}"/>
                </a:ext>
              </a:extLst>
            </p:cNvPr>
            <p:cNvSpPr>
              <a:spLocks noChangeArrowheads="1"/>
            </p:cNvSpPr>
            <p:nvPr/>
          </p:nvSpPr>
          <p:spPr bwMode="auto">
            <a:xfrm>
              <a:off x="2305480" y="2035636"/>
              <a:ext cx="1496801" cy="356796"/>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3 </a:t>
              </a:r>
              <a:r>
                <a:rPr lang="en-US" b="1" dirty="0">
                  <a:solidFill>
                    <a:srgbClr val="000000"/>
                  </a:solidFill>
                </a:rPr>
                <a:t>Regimens</a:t>
              </a:r>
              <a:endParaRPr lang="en-US" dirty="0">
                <a:solidFill>
                  <a:srgbClr val="000000"/>
                </a:solidFill>
              </a:endParaRPr>
            </a:p>
          </p:txBody>
        </p:sp>
      </p:grpSp>
      <p:grpSp>
        <p:nvGrpSpPr>
          <p:cNvPr id="12" name="Group 41">
            <a:extLst>
              <a:ext uri="{FF2B5EF4-FFF2-40B4-BE49-F238E27FC236}">
                <a16:creationId xmlns:a16="http://schemas.microsoft.com/office/drawing/2014/main" id="{04A8112A-124A-B9EC-EF7C-AAEC3A670BA8}"/>
              </a:ext>
            </a:extLst>
          </p:cNvPr>
          <p:cNvGrpSpPr>
            <a:grpSpLocks/>
          </p:cNvGrpSpPr>
          <p:nvPr/>
        </p:nvGrpSpPr>
        <p:grpSpPr bwMode="auto">
          <a:xfrm>
            <a:off x="6794904" y="3068290"/>
            <a:ext cx="1889125" cy="1168400"/>
            <a:chOff x="1960" y="1880"/>
            <a:chExt cx="1190" cy="736"/>
          </a:xfrm>
        </p:grpSpPr>
        <p:sp>
          <p:nvSpPr>
            <p:cNvPr id="13" name="Text Box 14">
              <a:extLst>
                <a:ext uri="{FF2B5EF4-FFF2-40B4-BE49-F238E27FC236}">
                  <a16:creationId xmlns:a16="http://schemas.microsoft.com/office/drawing/2014/main" id="{BF64C25E-6C9E-6F92-D232-8F0679BD7CE9}"/>
                </a:ext>
              </a:extLst>
            </p:cNvPr>
            <p:cNvSpPr txBox="1">
              <a:spLocks noChangeArrowheads="1"/>
            </p:cNvSpPr>
            <p:nvPr/>
          </p:nvSpPr>
          <p:spPr bwMode="auto">
            <a:xfrm>
              <a:off x="2086" y="2404"/>
              <a:ext cx="952" cy="212"/>
            </a:xfrm>
            <a:prstGeom prst="rect">
              <a:avLst/>
            </a:prstGeom>
            <a:noFill/>
            <a:ln w="12700" cap="sq">
              <a:noFill/>
              <a:miter lim="800000"/>
              <a:headEnd type="none" w="sm" len="sm"/>
              <a:tailEnd type="none" w="sm" len="sm"/>
            </a:ln>
          </p:spPr>
          <p:txBody>
            <a:bodyPr>
              <a:spAutoFit/>
            </a:bodyPr>
            <a:lstStyle/>
            <a:p>
              <a:pPr algn="ctr">
                <a:spcBef>
                  <a:spcPct val="50000"/>
                </a:spcBef>
              </a:pPr>
              <a:r>
                <a:rPr lang="en-AU" sz="1600" dirty="0">
                  <a:solidFill>
                    <a:srgbClr val="000000"/>
                  </a:solidFill>
                </a:rPr>
                <a:t>24 animals</a:t>
              </a:r>
              <a:endParaRPr lang="en-US" sz="1600" dirty="0">
                <a:solidFill>
                  <a:srgbClr val="000000"/>
                </a:solidFill>
              </a:endParaRPr>
            </a:p>
          </p:txBody>
        </p:sp>
        <p:sp>
          <p:nvSpPr>
            <p:cNvPr id="14" name="AutoShape 15">
              <a:extLst>
                <a:ext uri="{FF2B5EF4-FFF2-40B4-BE49-F238E27FC236}">
                  <a16:creationId xmlns:a16="http://schemas.microsoft.com/office/drawing/2014/main" id="{6ED47BCC-C9FF-F24D-1F28-70BB65B3C972}"/>
                </a:ext>
              </a:extLst>
            </p:cNvPr>
            <p:cNvSpPr>
              <a:spLocks noChangeArrowheads="1"/>
            </p:cNvSpPr>
            <p:nvPr/>
          </p:nvSpPr>
          <p:spPr bwMode="auto">
            <a:xfrm>
              <a:off x="1960" y="1880"/>
              <a:ext cx="1190" cy="463"/>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4 </a:t>
              </a:r>
              <a:r>
                <a:rPr lang="en-US" b="1" dirty="0">
                  <a:solidFill>
                    <a:srgbClr val="000000"/>
                  </a:solidFill>
                </a:rPr>
                <a:t>Classes</a:t>
              </a:r>
              <a:endParaRPr lang="en-US" dirty="0">
                <a:solidFill>
                  <a:srgbClr val="000000"/>
                </a:solidFill>
              </a:endParaRPr>
            </a:p>
            <a:p>
              <a:pPr algn="ctr"/>
              <a:r>
                <a:rPr lang="en-US" dirty="0">
                  <a:solidFill>
                    <a:srgbClr val="000000"/>
                  </a:solidFill>
                </a:rPr>
                <a:t>6 </a:t>
              </a:r>
              <a:r>
                <a:rPr lang="en-US" b="1" dirty="0">
                  <a:solidFill>
                    <a:srgbClr val="000000"/>
                  </a:solidFill>
                </a:rPr>
                <a:t>Weaners</a:t>
              </a:r>
              <a:r>
                <a:rPr lang="en-US" dirty="0">
                  <a:solidFill>
                    <a:srgbClr val="000000"/>
                  </a:solidFill>
                </a:rPr>
                <a:t> in </a:t>
              </a:r>
              <a:r>
                <a:rPr lang="en-US" b="1" dirty="0">
                  <a:solidFill>
                    <a:srgbClr val="000000"/>
                  </a:solidFill>
                </a:rPr>
                <a:t>C</a:t>
              </a:r>
            </a:p>
          </p:txBody>
        </p:sp>
      </p:grpSp>
      <p:sp>
        <p:nvSpPr>
          <p:cNvPr id="15" name="Line 48">
            <a:extLst>
              <a:ext uri="{FF2B5EF4-FFF2-40B4-BE49-F238E27FC236}">
                <a16:creationId xmlns:a16="http://schemas.microsoft.com/office/drawing/2014/main" id="{588A7E91-03EE-25CD-41FE-21AB928E30F5}"/>
              </a:ext>
            </a:extLst>
          </p:cNvPr>
          <p:cNvSpPr>
            <a:spLocks noChangeShapeType="1"/>
          </p:cNvSpPr>
          <p:nvPr/>
        </p:nvSpPr>
        <p:spPr bwMode="auto">
          <a:xfrm>
            <a:off x="6062414" y="3526833"/>
            <a:ext cx="847725" cy="1588"/>
          </a:xfrm>
          <a:prstGeom prst="line">
            <a:avLst/>
          </a:prstGeom>
          <a:noFill/>
          <a:ln w="12700">
            <a:solidFill>
              <a:srgbClr val="000000"/>
            </a:solidFill>
            <a:round/>
            <a:headEnd type="none" w="lg" len="med"/>
            <a:tailEnd type="triangle" w="lg" len="med"/>
          </a:ln>
        </p:spPr>
        <p:txBody>
          <a:bodyPr/>
          <a:lstStyle/>
          <a:p>
            <a:endParaRPr lang="en-AU" dirty="0">
              <a:solidFill>
                <a:srgbClr val="000000"/>
              </a:solidFill>
            </a:endParaRPr>
          </a:p>
        </p:txBody>
      </p:sp>
      <p:sp>
        <p:nvSpPr>
          <p:cNvPr id="16" name="Line 48">
            <a:extLst>
              <a:ext uri="{FF2B5EF4-FFF2-40B4-BE49-F238E27FC236}">
                <a16:creationId xmlns:a16="http://schemas.microsoft.com/office/drawing/2014/main" id="{571BAB86-3D9E-0DD2-9CCF-03693897A28A}"/>
              </a:ext>
            </a:extLst>
          </p:cNvPr>
          <p:cNvSpPr>
            <a:spLocks noChangeShapeType="1"/>
          </p:cNvSpPr>
          <p:nvPr/>
        </p:nvSpPr>
        <p:spPr bwMode="auto">
          <a:xfrm>
            <a:off x="6065952" y="3264546"/>
            <a:ext cx="847725" cy="1588"/>
          </a:xfrm>
          <a:prstGeom prst="line">
            <a:avLst/>
          </a:prstGeom>
          <a:noFill/>
          <a:ln w="12700">
            <a:solidFill>
              <a:srgbClr val="000000"/>
            </a:solidFill>
            <a:round/>
            <a:headEnd type="none" w="lg" len="med"/>
            <a:tailEnd type="triangle" w="lg" len="med"/>
          </a:ln>
        </p:spPr>
        <p:txBody>
          <a:bodyPr/>
          <a:lstStyle/>
          <a:p>
            <a:endParaRPr lang="en-AU" dirty="0">
              <a:solidFill>
                <a:srgbClr val="000000"/>
              </a:solidFill>
            </a:endParaRPr>
          </a:p>
        </p:txBody>
      </p:sp>
      <p:sp>
        <p:nvSpPr>
          <p:cNvPr id="17" name="Content Placeholder 2">
            <a:extLst>
              <a:ext uri="{FF2B5EF4-FFF2-40B4-BE49-F238E27FC236}">
                <a16:creationId xmlns:a16="http://schemas.microsoft.com/office/drawing/2014/main" id="{ADE059B6-FC60-A514-123A-3F788C7908D4}"/>
              </a:ext>
            </a:extLst>
          </p:cNvPr>
          <p:cNvSpPr txBox="1">
            <a:spLocks/>
          </p:cNvSpPr>
          <p:nvPr/>
        </p:nvSpPr>
        <p:spPr bwMode="auto">
          <a:xfrm>
            <a:off x="564072" y="4125121"/>
            <a:ext cx="11520000" cy="72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To obtain the anatomy, supply a formula for each tier.</a:t>
            </a:r>
          </a:p>
        </p:txBody>
      </p:sp>
      <p:sp>
        <p:nvSpPr>
          <p:cNvPr id="18" name="Content Placeholder 2">
            <a:extLst>
              <a:ext uri="{FF2B5EF4-FFF2-40B4-BE49-F238E27FC236}">
                <a16:creationId xmlns:a16="http://schemas.microsoft.com/office/drawing/2014/main" id="{F34525C2-F0D8-45E9-C3B6-F320B086CC6F}"/>
              </a:ext>
            </a:extLst>
          </p:cNvPr>
          <p:cNvSpPr txBox="1">
            <a:spLocks/>
          </p:cNvSpPr>
          <p:nvPr/>
        </p:nvSpPr>
        <p:spPr bwMode="auto">
          <a:xfrm>
            <a:off x="440912" y="4746882"/>
            <a:ext cx="11663942" cy="1910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AU" sz="2000" b="1" dirty="0">
                <a:solidFill>
                  <a:srgbClr val="0000FF"/>
                </a:solidFill>
                <a:latin typeface="Courier New" panose="02070309020205020404" pitchFamily="49" charset="0"/>
                <a:cs typeface="Courier New" panose="02070309020205020404" pitchFamily="49" charset="0"/>
              </a:rPr>
              <a:t>GRBD.C2B.canon &lt;- </a:t>
            </a:r>
            <a:r>
              <a:rPr lang="en-AU" sz="2000" b="1" dirty="0" err="1">
                <a:solidFill>
                  <a:srgbClr val="0000FF"/>
                </a:solidFill>
                <a:latin typeface="Courier New" panose="02070309020205020404" pitchFamily="49" charset="0"/>
                <a:cs typeface="Courier New" panose="02070309020205020404" pitchFamily="49" charset="0"/>
              </a:rPr>
              <a:t>designAnatomy</a:t>
            </a:r>
            <a:r>
              <a:rPr lang="en-AU" sz="2000" b="1" dirty="0">
                <a:solidFill>
                  <a:srgbClr val="0000FF"/>
                </a:solidFill>
                <a:latin typeface="Courier New" panose="02070309020205020404" pitchFamily="49" charset="0"/>
                <a:cs typeface="Courier New" panose="02070309020205020404" pitchFamily="49" charset="0"/>
              </a:rPr>
              <a:t>(formula = list(</a:t>
            </a:r>
            <a:r>
              <a:rPr lang="en-AU" sz="2000" b="1" dirty="0" err="1">
                <a:solidFill>
                  <a:srgbClr val="0000FF"/>
                </a:solidFill>
                <a:latin typeface="Courier New" panose="02070309020205020404" pitchFamily="49" charset="0"/>
                <a:cs typeface="Courier New" panose="02070309020205020404" pitchFamily="49" charset="0"/>
              </a:rPr>
              <a:t>anim</a:t>
            </a:r>
            <a:r>
              <a:rPr lang="en-AU" sz="2000" b="1" dirty="0">
                <a:solidFill>
                  <a:srgbClr val="0000FF"/>
                </a:solidFill>
                <a:latin typeface="Courier New" panose="02070309020205020404" pitchFamily="49" charset="0"/>
                <a:cs typeface="Courier New" panose="02070309020205020404" pitchFamily="49" charset="0"/>
              </a:rPr>
              <a:t> = ~ Classes/Weaners, </a:t>
            </a:r>
          </a:p>
          <a:p>
            <a:pPr marL="0" indent="0">
              <a:buNone/>
            </a:pPr>
            <a:r>
              <a:rPr lang="en-AU" sz="2000" b="1" dirty="0">
                <a:solidFill>
                  <a:srgbClr val="0000FF"/>
                </a:solidFill>
                <a:latin typeface="Courier New" panose="02070309020205020404" pitchFamily="49" charset="0"/>
                <a:cs typeface="Courier New" panose="02070309020205020404" pitchFamily="49" charset="0"/>
              </a:rPr>
              <a:t>                                               plot = ~ Blocks/Plots,  </a:t>
            </a:r>
          </a:p>
          <a:p>
            <a:pPr marL="0" indent="0">
              <a:buNone/>
            </a:pPr>
            <a:r>
              <a:rPr lang="en-AU" sz="2000" b="1" dirty="0">
                <a:solidFill>
                  <a:srgbClr val="0000FF"/>
                </a:solidFill>
                <a:latin typeface="Courier New" panose="02070309020205020404" pitchFamily="49" charset="0"/>
                <a:cs typeface="Courier New" panose="02070309020205020404" pitchFamily="49" charset="0"/>
              </a:rPr>
              <a:t>                                               </a:t>
            </a:r>
            <a:r>
              <a:rPr lang="en-AU" sz="2000" b="1" dirty="0" err="1">
                <a:solidFill>
                  <a:srgbClr val="0000FF"/>
                </a:solidFill>
                <a:latin typeface="Courier New" panose="02070309020205020404" pitchFamily="49" charset="0"/>
                <a:cs typeface="Courier New" panose="02070309020205020404" pitchFamily="49" charset="0"/>
              </a:rPr>
              <a:t>trt</a:t>
            </a:r>
            <a:r>
              <a:rPr lang="en-AU" sz="2000" b="1" dirty="0">
                <a:solidFill>
                  <a:srgbClr val="0000FF"/>
                </a:solidFill>
                <a:latin typeface="Courier New" panose="02070309020205020404" pitchFamily="49" charset="0"/>
                <a:cs typeface="Courier New" panose="02070309020205020404" pitchFamily="49" charset="0"/>
              </a:rPr>
              <a:t>  = ~ Regimens), </a:t>
            </a:r>
          </a:p>
          <a:p>
            <a:pPr marL="0" indent="0">
              <a:buNone/>
            </a:pPr>
            <a:r>
              <a:rPr lang="en-AU" sz="2000" b="1" dirty="0">
                <a:solidFill>
                  <a:srgbClr val="0000FF"/>
                </a:solidFill>
                <a:latin typeface="Courier New" panose="02070309020205020404" pitchFamily="49" charset="0"/>
                <a:cs typeface="Courier New" panose="02070309020205020404" pitchFamily="49" charset="0"/>
              </a:rPr>
              <a:t>                                data = GRBD.B2C.lay)</a:t>
            </a:r>
          </a:p>
          <a:p>
            <a:pPr marL="0" indent="0">
              <a:buNone/>
            </a:pPr>
            <a:r>
              <a:rPr lang="en-AU" sz="2000" b="1" dirty="0">
                <a:solidFill>
                  <a:srgbClr val="0000FF"/>
                </a:solidFill>
                <a:latin typeface="Courier New" panose="02070309020205020404" pitchFamily="49" charset="0"/>
                <a:cs typeface="Courier New" panose="02070309020205020404" pitchFamily="49" charset="0"/>
              </a:rPr>
              <a:t>summary(GRBD.C2B.canon, </a:t>
            </a:r>
            <a:r>
              <a:rPr lang="en-AU" sz="2000" b="1" dirty="0" err="1">
                <a:solidFill>
                  <a:srgbClr val="0000FF"/>
                </a:solidFill>
                <a:latin typeface="Courier New" panose="02070309020205020404" pitchFamily="49" charset="0"/>
                <a:cs typeface="Courier New" panose="02070309020205020404" pitchFamily="49" charset="0"/>
              </a:rPr>
              <a:t>which.criteria</a:t>
            </a:r>
            <a:r>
              <a:rPr lang="en-AU" sz="2000" b="1" dirty="0">
                <a:solidFill>
                  <a:srgbClr val="0000FF"/>
                </a:solidFill>
                <a:latin typeface="Courier New" panose="02070309020205020404" pitchFamily="49" charset="0"/>
                <a:cs typeface="Courier New" panose="02070309020205020404" pitchFamily="49" charset="0"/>
              </a:rPr>
              <a:t> = c("</a:t>
            </a:r>
            <a:r>
              <a:rPr lang="en-AU" sz="2000" b="1" dirty="0" err="1">
                <a:solidFill>
                  <a:srgbClr val="0000FF"/>
                </a:solidFill>
                <a:latin typeface="Courier New" panose="02070309020205020404" pitchFamily="49" charset="0"/>
                <a:cs typeface="Courier New" panose="02070309020205020404" pitchFamily="49" charset="0"/>
              </a:rPr>
              <a:t>aeff</a:t>
            </a:r>
            <a:r>
              <a:rPr lang="en-AU" sz="2000" b="1" dirty="0">
                <a:solidFill>
                  <a:srgbClr val="0000FF"/>
                </a:solidFill>
                <a:latin typeface="Courier New" panose="02070309020205020404" pitchFamily="49" charset="0"/>
                <a:cs typeface="Courier New" panose="02070309020205020404" pitchFamily="49" charset="0"/>
              </a:rPr>
              <a:t>", "order"))</a:t>
            </a:r>
            <a:endParaRPr lang="en-AU" sz="2000" b="1" kern="0"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6893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5" grpId="0" animBg="1"/>
      <p:bldP spid="16" grpId="0" animBg="1"/>
      <p:bldP spid="1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867"/>
            <a:ext cx="10972800" cy="819151"/>
          </a:xfrm>
        </p:spPr>
        <p:txBody>
          <a:bodyPr/>
          <a:lstStyle/>
          <a:p>
            <a:r>
              <a:rPr lang="en-US" dirty="0"/>
              <a:t>Topic 3 outline</a:t>
            </a:r>
            <a:endParaRPr lang="en-AU" dirty="0"/>
          </a:p>
        </p:txBody>
      </p:sp>
      <p:sp>
        <p:nvSpPr>
          <p:cNvPr id="3" name="Content Placeholder 2"/>
          <p:cNvSpPr>
            <a:spLocks noGrp="1"/>
          </p:cNvSpPr>
          <p:nvPr>
            <p:ph idx="1"/>
          </p:nvPr>
        </p:nvSpPr>
        <p:spPr>
          <a:xfrm>
            <a:off x="609601" y="1244636"/>
            <a:ext cx="11207260" cy="5346296"/>
          </a:xfrm>
        </p:spPr>
        <p:txBody>
          <a:bodyPr/>
          <a:lstStyle/>
          <a:p>
            <a:pPr marL="685783" indent="-685783">
              <a:buSzPct val="100000"/>
              <a:buFont typeface="+mj-lt"/>
              <a:buAutoNum type="arabicPeriod"/>
            </a:pPr>
            <a:r>
              <a:rPr lang="en-US" dirty="0">
                <a:solidFill>
                  <a:schemeClr val="tx2">
                    <a:lumMod val="75000"/>
                  </a:schemeClr>
                </a:solidFill>
              </a:rPr>
              <a:t>Systematic allocation and pseudoreplication.</a:t>
            </a:r>
          </a:p>
          <a:p>
            <a:pPr marL="685783" indent="-685783">
              <a:buSzPct val="100000"/>
              <a:buFont typeface="+mj-lt"/>
              <a:buAutoNum type="arabicPeriod"/>
            </a:pPr>
            <a:r>
              <a:rPr lang="en-US" dirty="0">
                <a:solidFill>
                  <a:schemeClr val="tx2">
                    <a:lumMod val="75000"/>
                  </a:schemeClr>
                </a:solidFill>
              </a:rPr>
              <a:t>Block-treatment interaction.</a:t>
            </a:r>
          </a:p>
          <a:p>
            <a:pPr marL="685783" indent="-685783">
              <a:buSzPct val="100000"/>
              <a:buFont typeface="+mj-lt"/>
              <a:buAutoNum type="arabicPeriod"/>
            </a:pPr>
            <a:r>
              <a:rPr lang="en-US" dirty="0">
                <a:solidFill>
                  <a:schemeClr val="tx2">
                    <a:lumMod val="75000"/>
                  </a:schemeClr>
                </a:solidFill>
              </a:rPr>
              <a:t>Designing animal grazing experiments.</a:t>
            </a:r>
          </a:p>
          <a:p>
            <a:pPr marL="685783" indent="-685783">
              <a:buSzPct val="100000"/>
              <a:buFont typeface="+mj-lt"/>
              <a:buAutoNum type="arabicPeriod"/>
            </a:pPr>
            <a:r>
              <a:rPr lang="en-AU" dirty="0"/>
              <a:t>Summary of confounding and aliasing.</a:t>
            </a:r>
          </a:p>
          <a:p>
            <a:pPr marL="685783" indent="-685783">
              <a:buSzPct val="100000"/>
              <a:buFont typeface="+mj-lt"/>
              <a:buAutoNum type="arabicPeriod"/>
            </a:pPr>
            <a:r>
              <a:rPr lang="en-AU" dirty="0"/>
              <a:t>Design for nested-factorial experiments.</a:t>
            </a:r>
            <a:endParaRPr lang="en-US" dirty="0"/>
          </a:p>
        </p:txBody>
      </p:sp>
      <p:sp>
        <p:nvSpPr>
          <p:cNvPr id="5" name="Slide Number Placeholder 4"/>
          <p:cNvSpPr>
            <a:spLocks noGrp="1"/>
          </p:cNvSpPr>
          <p:nvPr>
            <p:ph type="sldNum" sz="quarter" idx="11"/>
          </p:nvPr>
        </p:nvSpPr>
        <p:spPr/>
        <p:txBody>
          <a:bodyPr/>
          <a:lstStyle/>
          <a:p>
            <a:fld id="{DDBB237D-7F0C-44CF-A5DA-2358D9B9F2BB}" type="slidenum">
              <a:rPr lang="en-AU" smtClean="0"/>
              <a:pPr/>
              <a:t>2</a:t>
            </a:fld>
            <a:endParaRPr lang="en-AU" dirty="0"/>
          </a:p>
        </p:txBody>
      </p:sp>
    </p:spTree>
    <p:extLst>
      <p:ext uri="{BB962C8B-B14F-4D97-AF65-F5344CB8AC3E}">
        <p14:creationId xmlns:p14="http://schemas.microsoft.com/office/powerpoint/2010/main" val="4180023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C2E3-8DB8-BFE6-58D9-342B8305FBE0}"/>
              </a:ext>
            </a:extLst>
          </p:cNvPr>
          <p:cNvSpPr>
            <a:spLocks noGrp="1"/>
          </p:cNvSpPr>
          <p:nvPr>
            <p:ph type="title"/>
          </p:nvPr>
        </p:nvSpPr>
        <p:spPr>
          <a:xfrm>
            <a:off x="576000" y="182912"/>
            <a:ext cx="11520000" cy="720000"/>
          </a:xfrm>
        </p:spPr>
        <p:txBody>
          <a:bodyPr/>
          <a:lstStyle/>
          <a:p>
            <a:r>
              <a:rPr lang="en-US" dirty="0"/>
              <a:t>The anatomy</a:t>
            </a:r>
            <a:endParaRPr lang="en-AU" dirty="0"/>
          </a:p>
        </p:txBody>
      </p:sp>
      <p:sp>
        <p:nvSpPr>
          <p:cNvPr id="3" name="Content Placeholder 2">
            <a:extLst>
              <a:ext uri="{FF2B5EF4-FFF2-40B4-BE49-F238E27FC236}">
                <a16:creationId xmlns:a16="http://schemas.microsoft.com/office/drawing/2014/main" id="{DA845AF0-030B-2D48-CF7D-6E93140959D0}"/>
              </a:ext>
            </a:extLst>
          </p:cNvPr>
          <p:cNvSpPr>
            <a:spLocks noGrp="1"/>
          </p:cNvSpPr>
          <p:nvPr>
            <p:ph idx="1"/>
          </p:nvPr>
        </p:nvSpPr>
        <p:spPr>
          <a:xfrm>
            <a:off x="576000" y="3172013"/>
            <a:ext cx="11520000" cy="3718182"/>
          </a:xfrm>
        </p:spPr>
        <p:txBody>
          <a:bodyPr/>
          <a:lstStyle/>
          <a:p>
            <a:r>
              <a:rPr lang="en-US" dirty="0"/>
              <a:t>The anatomy shows:</a:t>
            </a:r>
          </a:p>
          <a:p>
            <a:pPr lvl="1"/>
            <a:r>
              <a:rPr lang="en-US" dirty="0"/>
              <a:t>Blocks is inextricably confounded with Classes.</a:t>
            </a:r>
          </a:p>
          <a:p>
            <a:pPr lvl="1"/>
            <a:r>
              <a:rPr lang="en-AU" dirty="0"/>
              <a:t>Plots[Blocks]</a:t>
            </a:r>
            <a:r>
              <a:rPr lang="en-US" dirty="0"/>
              <a:t> is inextricably confounded with Weaners[Classes].</a:t>
            </a:r>
          </a:p>
          <a:p>
            <a:pPr lvl="1"/>
            <a:r>
              <a:rPr lang="en-AU" dirty="0"/>
              <a:t>Regimens is confounded with Plots[Blocks] and </a:t>
            </a:r>
            <a:r>
              <a:rPr lang="en-US" dirty="0"/>
              <a:t>Weaners[Classes].</a:t>
            </a:r>
          </a:p>
          <a:p>
            <a:r>
              <a:rPr lang="en-US" dirty="0"/>
              <a:t>In such experiments, it may well be that an interaction between Regimens and Classes is possible, as well as Blocks and Regimens.</a:t>
            </a:r>
          </a:p>
          <a:p>
            <a:r>
              <a:rPr lang="en-US" dirty="0"/>
              <a:t>Such interactions have been called intertier (between panels) interactions – a more general term for block-treatment interactions.</a:t>
            </a:r>
            <a:endParaRPr lang="en-AU" dirty="0"/>
          </a:p>
        </p:txBody>
      </p:sp>
      <p:sp>
        <p:nvSpPr>
          <p:cNvPr id="4" name="Slide Number Placeholder 3">
            <a:extLst>
              <a:ext uri="{FF2B5EF4-FFF2-40B4-BE49-F238E27FC236}">
                <a16:creationId xmlns:a16="http://schemas.microsoft.com/office/drawing/2014/main" id="{F765F610-03D7-872B-AC79-01F756438B1B}"/>
              </a:ext>
            </a:extLst>
          </p:cNvPr>
          <p:cNvSpPr>
            <a:spLocks noGrp="1"/>
          </p:cNvSpPr>
          <p:nvPr>
            <p:ph type="sldNum" sz="quarter" idx="11"/>
          </p:nvPr>
        </p:nvSpPr>
        <p:spPr/>
        <p:txBody>
          <a:bodyPr/>
          <a:lstStyle/>
          <a:p>
            <a:fld id="{FF0418E0-E9F1-4C7F-BDD6-E3F7643D09C8}" type="slidenum">
              <a:rPr lang="en-AU" smtClean="0"/>
              <a:pPr/>
              <a:t>20</a:t>
            </a:fld>
            <a:endParaRPr lang="en-AU"/>
          </a:p>
        </p:txBody>
      </p:sp>
      <p:sp>
        <p:nvSpPr>
          <p:cNvPr id="5" name="Content Placeholder 2">
            <a:extLst>
              <a:ext uri="{FF2B5EF4-FFF2-40B4-BE49-F238E27FC236}">
                <a16:creationId xmlns:a16="http://schemas.microsoft.com/office/drawing/2014/main" id="{39D79FB7-A6CC-14A3-27BC-154B75BA697B}"/>
              </a:ext>
            </a:extLst>
          </p:cNvPr>
          <p:cNvSpPr txBox="1">
            <a:spLocks/>
          </p:cNvSpPr>
          <p:nvPr/>
        </p:nvSpPr>
        <p:spPr bwMode="auto">
          <a:xfrm>
            <a:off x="704335" y="1017592"/>
            <a:ext cx="11640065" cy="2348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US" sz="2000" b="1" kern="0" dirty="0">
                <a:latin typeface="Courier New" panose="02070309020205020404" pitchFamily="49" charset="0"/>
                <a:cs typeface="Courier New" panose="02070309020205020404" pitchFamily="49" charset="0"/>
              </a:rPr>
              <a:t>Summary table of the decomposition for </a:t>
            </a:r>
            <a:r>
              <a:rPr lang="en-US" sz="2000" b="1" kern="0" dirty="0" err="1">
                <a:latin typeface="Courier New" panose="02070309020205020404" pitchFamily="49" charset="0"/>
                <a:cs typeface="Courier New" panose="02070309020205020404" pitchFamily="49" charset="0"/>
              </a:rPr>
              <a:t>anim</a:t>
            </a:r>
            <a:r>
              <a:rPr lang="en-US" sz="2000" b="1" kern="0" dirty="0">
                <a:latin typeface="Courier New" panose="02070309020205020404" pitchFamily="49" charset="0"/>
                <a:cs typeface="Courier New" panose="02070309020205020404" pitchFamily="49" charset="0"/>
              </a:rPr>
              <a:t>, plot &amp; </a:t>
            </a:r>
            <a:r>
              <a:rPr lang="en-US" sz="2000" b="1" kern="0" dirty="0" err="1">
                <a:latin typeface="Courier New" panose="02070309020205020404" pitchFamily="49" charset="0"/>
                <a:cs typeface="Courier New" panose="02070309020205020404" pitchFamily="49" charset="0"/>
              </a:rPr>
              <a:t>trt</a:t>
            </a:r>
            <a:endParaRPr lang="en-US" sz="2000" b="1" kern="0" dirty="0">
              <a:latin typeface="Courier New" panose="02070309020205020404" pitchFamily="49" charset="0"/>
              <a:cs typeface="Courier New" panose="02070309020205020404" pitchFamily="49" charset="0"/>
            </a:endParaRPr>
          </a:p>
          <a:p>
            <a:pPr marL="0" indent="0">
              <a:buNone/>
            </a:pPr>
            <a:endParaRPr lang="en-US" sz="2000" b="1" kern="0" dirty="0">
              <a:latin typeface="Courier New" panose="02070309020205020404" pitchFamily="49" charset="0"/>
              <a:cs typeface="Courier New" panose="02070309020205020404" pitchFamily="49" charset="0"/>
            </a:endParaRP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Source.anim</a:t>
            </a:r>
            <a:r>
              <a:rPr lang="en-US" sz="2000" b="1" kern="0" dirty="0">
                <a:latin typeface="Courier New" panose="02070309020205020404" pitchFamily="49" charset="0"/>
                <a:cs typeface="Courier New" panose="02070309020205020404" pitchFamily="49" charset="0"/>
              </a:rPr>
              <a:t>      df1 </a:t>
            </a:r>
            <a:r>
              <a:rPr lang="en-US" sz="2000" b="1" kern="0" dirty="0" err="1">
                <a:latin typeface="Courier New" panose="02070309020205020404" pitchFamily="49" charset="0"/>
                <a:cs typeface="Courier New" panose="02070309020205020404" pitchFamily="49" charset="0"/>
              </a:rPr>
              <a:t>Source.plot</a:t>
            </a:r>
            <a:r>
              <a:rPr lang="en-US" sz="2000" b="1" kern="0" dirty="0">
                <a:latin typeface="Courier New" panose="02070309020205020404" pitchFamily="49" charset="0"/>
                <a:cs typeface="Courier New" panose="02070309020205020404" pitchFamily="49" charset="0"/>
              </a:rPr>
              <a:t>   df2 </a:t>
            </a:r>
            <a:r>
              <a:rPr lang="en-US" sz="2000" b="1" kern="0" dirty="0" err="1">
                <a:latin typeface="Courier New" panose="02070309020205020404" pitchFamily="49" charset="0"/>
                <a:cs typeface="Courier New" panose="02070309020205020404" pitchFamily="49" charset="0"/>
              </a:rPr>
              <a:t>Source.trt</a:t>
            </a:r>
            <a:r>
              <a:rPr lang="en-US" sz="2000" b="1" kern="0" dirty="0">
                <a:latin typeface="Courier New" panose="02070309020205020404" pitchFamily="49" charset="0"/>
                <a:cs typeface="Courier New" panose="02070309020205020404" pitchFamily="49" charset="0"/>
              </a:rPr>
              <a:t> df3 </a:t>
            </a:r>
            <a:r>
              <a:rPr lang="en-US" sz="2000" b="1" kern="0" dirty="0" err="1">
                <a:latin typeface="Courier New" panose="02070309020205020404" pitchFamily="49" charset="0"/>
                <a:cs typeface="Courier New" panose="02070309020205020404" pitchFamily="49" charset="0"/>
              </a:rPr>
              <a:t>aefficiency</a:t>
            </a:r>
            <a:r>
              <a:rPr lang="en-US" sz="2000" b="1" kern="0" dirty="0">
                <a:latin typeface="Courier New" panose="02070309020205020404" pitchFamily="49" charset="0"/>
                <a:cs typeface="Courier New" panose="02070309020205020404" pitchFamily="49" charset="0"/>
              </a:rPr>
              <a:t> order</a:t>
            </a:r>
          </a:p>
          <a:p>
            <a:pPr marL="0" indent="0">
              <a:buNone/>
            </a:pPr>
            <a:r>
              <a:rPr lang="en-US" sz="2000" b="1" kern="0" dirty="0">
                <a:latin typeface="Courier New" panose="02070309020205020404" pitchFamily="49" charset="0"/>
                <a:cs typeface="Courier New" panose="02070309020205020404" pitchFamily="49" charset="0"/>
              </a:rPr>
              <a:t> Classes            3 Blocks          3                     1.0000     1</a:t>
            </a:r>
          </a:p>
          <a:p>
            <a:pPr marL="0" indent="0">
              <a:buNone/>
            </a:pPr>
            <a:r>
              <a:rPr lang="en-US" sz="2000" b="1" kern="0" dirty="0">
                <a:latin typeface="Courier New" panose="02070309020205020404" pitchFamily="49" charset="0"/>
                <a:cs typeface="Courier New" panose="02070309020205020404" pitchFamily="49" charset="0"/>
              </a:rPr>
              <a:t> Weaners[Classes]  20 Plots[Blocks]  20 Regimens     2      1.0000     1</a:t>
            </a:r>
          </a:p>
          <a:p>
            <a:pPr marL="0" indent="0">
              <a:buNone/>
            </a:pPr>
            <a:r>
              <a:rPr lang="en-US" sz="2000" b="1" kern="0" dirty="0">
                <a:latin typeface="Courier New" panose="02070309020205020404" pitchFamily="49" charset="0"/>
                <a:cs typeface="Courier New" panose="02070309020205020404" pitchFamily="49" charset="0"/>
              </a:rPr>
              <a:t>                                        Residual    18      1.0000     1</a:t>
            </a:r>
            <a:endParaRPr lang="en-AU" sz="2000" b="1"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908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70EE-3608-031E-8E15-91462A5882BA}"/>
              </a:ext>
            </a:extLst>
          </p:cNvPr>
          <p:cNvSpPr>
            <a:spLocks noGrp="1"/>
          </p:cNvSpPr>
          <p:nvPr>
            <p:ph type="title"/>
          </p:nvPr>
        </p:nvSpPr>
        <p:spPr>
          <a:xfrm>
            <a:off x="9326" y="60860"/>
            <a:ext cx="12354392" cy="720000"/>
          </a:xfrm>
        </p:spPr>
        <p:txBody>
          <a:bodyPr/>
          <a:lstStyle/>
          <a:p>
            <a:r>
              <a:rPr lang="en-US" dirty="0"/>
              <a:t>The revised anatomy that includes intertier interactions</a:t>
            </a:r>
            <a:endParaRPr lang="en-AU" dirty="0"/>
          </a:p>
        </p:txBody>
      </p:sp>
      <p:sp>
        <p:nvSpPr>
          <p:cNvPr id="3" name="Content Placeholder 2">
            <a:extLst>
              <a:ext uri="{FF2B5EF4-FFF2-40B4-BE49-F238E27FC236}">
                <a16:creationId xmlns:a16="http://schemas.microsoft.com/office/drawing/2014/main" id="{EE98E7A6-1D16-E068-D88A-8ABE3A547181}"/>
              </a:ext>
            </a:extLst>
          </p:cNvPr>
          <p:cNvSpPr>
            <a:spLocks noGrp="1"/>
          </p:cNvSpPr>
          <p:nvPr>
            <p:ph idx="1"/>
          </p:nvPr>
        </p:nvSpPr>
        <p:spPr>
          <a:xfrm>
            <a:off x="60845" y="734093"/>
            <a:ext cx="12061863" cy="476521"/>
          </a:xfrm>
        </p:spPr>
        <p:txBody>
          <a:bodyPr/>
          <a:lstStyle/>
          <a:p>
            <a:r>
              <a:rPr lang="en-US" dirty="0"/>
              <a:t>Changed  </a:t>
            </a:r>
            <a:r>
              <a:rPr lang="en-US" b="1" dirty="0" err="1">
                <a:latin typeface="Courier New" panose="02070309020205020404" pitchFamily="49" charset="0"/>
                <a:cs typeface="Courier New" panose="02070309020205020404" pitchFamily="49" charset="0"/>
              </a:rPr>
              <a:t>trt</a:t>
            </a:r>
            <a:r>
              <a:rPr lang="en-US" dirty="0"/>
              <a:t> formula to </a:t>
            </a:r>
            <a:r>
              <a:rPr lang="en-US" b="1" dirty="0" err="1">
                <a:latin typeface="Courier New" panose="02070309020205020404" pitchFamily="49" charset="0"/>
                <a:cs typeface="Courier New" panose="02070309020205020404" pitchFamily="49" charset="0"/>
              </a:rPr>
              <a:t>trt</a:t>
            </a:r>
            <a:r>
              <a:rPr lang="en-US" b="1" dirty="0">
                <a:latin typeface="Courier New" panose="02070309020205020404" pitchFamily="49" charset="0"/>
                <a:cs typeface="Courier New" panose="02070309020205020404" pitchFamily="49" charset="0"/>
              </a:rPr>
              <a:t>  = ~ Regimens*(</a:t>
            </a:r>
            <a:r>
              <a:rPr lang="en-US" b="1" dirty="0" err="1">
                <a:latin typeface="Courier New" panose="02070309020205020404" pitchFamily="49" charset="0"/>
                <a:cs typeface="Courier New" panose="02070309020205020404" pitchFamily="49" charset="0"/>
              </a:rPr>
              <a:t>Classes+Blocks</a:t>
            </a:r>
            <a:r>
              <a:rPr lang="en-US" b="1" dirty="0">
                <a:latin typeface="Courier New" panose="02070309020205020404" pitchFamily="49" charset="0"/>
                <a:cs typeface="Courier New" panose="02070309020205020404" pitchFamily="49" charset="0"/>
              </a:rPr>
              <a:t>))</a:t>
            </a:r>
            <a:endParaRPr lang="en-AU"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AEDF5087-FA04-1B05-0F0F-3214C6D2CCE1}"/>
              </a:ext>
            </a:extLst>
          </p:cNvPr>
          <p:cNvSpPr>
            <a:spLocks noGrp="1"/>
          </p:cNvSpPr>
          <p:nvPr>
            <p:ph type="sldNum" sz="quarter" idx="11"/>
          </p:nvPr>
        </p:nvSpPr>
        <p:spPr/>
        <p:txBody>
          <a:bodyPr/>
          <a:lstStyle/>
          <a:p>
            <a:fld id="{FF0418E0-E9F1-4C7F-BDD6-E3F7643D09C8}" type="slidenum">
              <a:rPr lang="en-AU" smtClean="0"/>
              <a:pPr/>
              <a:t>21</a:t>
            </a:fld>
            <a:endParaRPr lang="en-AU" dirty="0"/>
          </a:p>
        </p:txBody>
      </p:sp>
      <p:sp>
        <p:nvSpPr>
          <p:cNvPr id="5" name="Content Placeholder 2">
            <a:extLst>
              <a:ext uri="{FF2B5EF4-FFF2-40B4-BE49-F238E27FC236}">
                <a16:creationId xmlns:a16="http://schemas.microsoft.com/office/drawing/2014/main" id="{FEEC5DC6-A30A-D58D-0C02-EF919F817835}"/>
              </a:ext>
            </a:extLst>
          </p:cNvPr>
          <p:cNvSpPr txBox="1">
            <a:spLocks/>
          </p:cNvSpPr>
          <p:nvPr/>
        </p:nvSpPr>
        <p:spPr bwMode="auto">
          <a:xfrm>
            <a:off x="0" y="1339566"/>
            <a:ext cx="12228489" cy="54604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US" sz="2000" b="1" kern="0" dirty="0">
                <a:latin typeface="Courier New" panose="02070309020205020404" pitchFamily="49" charset="0"/>
                <a:cs typeface="Courier New" panose="02070309020205020404" pitchFamily="49" charset="0"/>
              </a:rPr>
              <a:t>Summary table of the decomposition for </a:t>
            </a:r>
            <a:r>
              <a:rPr lang="en-US" sz="2000" b="1" kern="0" dirty="0" err="1">
                <a:latin typeface="Courier New" panose="02070309020205020404" pitchFamily="49" charset="0"/>
                <a:cs typeface="Courier New" panose="02070309020205020404" pitchFamily="49" charset="0"/>
              </a:rPr>
              <a:t>anim</a:t>
            </a:r>
            <a:r>
              <a:rPr lang="en-US" sz="2000" b="1" kern="0" dirty="0">
                <a:latin typeface="Courier New" panose="02070309020205020404" pitchFamily="49" charset="0"/>
                <a:cs typeface="Courier New" panose="02070309020205020404" pitchFamily="49" charset="0"/>
              </a:rPr>
              <a:t>, plot &amp; </a:t>
            </a:r>
            <a:r>
              <a:rPr lang="en-US" sz="2000" b="1" kern="0" dirty="0" err="1">
                <a:latin typeface="Courier New" panose="02070309020205020404" pitchFamily="49" charset="0"/>
                <a:cs typeface="Courier New" panose="02070309020205020404" pitchFamily="49" charset="0"/>
              </a:rPr>
              <a:t>trt</a:t>
            </a:r>
            <a:r>
              <a:rPr lang="en-US" sz="2000" b="1" kern="0" dirty="0">
                <a:latin typeface="Courier New" panose="02070309020205020404" pitchFamily="49" charset="0"/>
                <a:cs typeface="Courier New" panose="02070309020205020404" pitchFamily="49" charset="0"/>
              </a:rPr>
              <a:t> (based on adjusted quantities)</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Source.anim</a:t>
            </a:r>
            <a:r>
              <a:rPr lang="en-US" sz="2000" b="1" kern="0" dirty="0">
                <a:latin typeface="Courier New" panose="02070309020205020404" pitchFamily="49" charset="0"/>
                <a:cs typeface="Courier New" panose="02070309020205020404" pitchFamily="49" charset="0"/>
              </a:rPr>
              <a:t>      df1 </a:t>
            </a:r>
            <a:r>
              <a:rPr lang="en-US" sz="2000" b="1" kern="0" dirty="0" err="1">
                <a:latin typeface="Courier New" panose="02070309020205020404" pitchFamily="49" charset="0"/>
                <a:cs typeface="Courier New" panose="02070309020205020404" pitchFamily="49" charset="0"/>
              </a:rPr>
              <a:t>Source.plot</a:t>
            </a:r>
            <a:r>
              <a:rPr lang="en-US" sz="2000" b="1" kern="0" dirty="0">
                <a:latin typeface="Courier New" panose="02070309020205020404" pitchFamily="49" charset="0"/>
                <a:cs typeface="Courier New" panose="02070309020205020404" pitchFamily="49" charset="0"/>
              </a:rPr>
              <a:t>   df2 </a:t>
            </a:r>
            <a:r>
              <a:rPr lang="en-US" sz="2000" b="1" kern="0" dirty="0" err="1">
                <a:latin typeface="Courier New" panose="02070309020205020404" pitchFamily="49" charset="0"/>
                <a:cs typeface="Courier New" panose="02070309020205020404" pitchFamily="49" charset="0"/>
              </a:rPr>
              <a:t>Source.trt</a:t>
            </a:r>
            <a:r>
              <a:rPr lang="en-US" sz="2000" b="1" kern="0" dirty="0">
                <a:latin typeface="Courier New" panose="02070309020205020404" pitchFamily="49" charset="0"/>
                <a:cs typeface="Courier New" panose="02070309020205020404" pitchFamily="49" charset="0"/>
              </a:rPr>
              <a:t>       df3 </a:t>
            </a:r>
            <a:r>
              <a:rPr lang="en-US" sz="2000" b="1" kern="0" dirty="0" err="1">
                <a:latin typeface="Courier New" panose="02070309020205020404" pitchFamily="49" charset="0"/>
                <a:cs typeface="Courier New" panose="02070309020205020404" pitchFamily="49" charset="0"/>
              </a:rPr>
              <a:t>aefficiency</a:t>
            </a:r>
            <a:r>
              <a:rPr lang="en-US" sz="2000" b="1" kern="0" dirty="0">
                <a:latin typeface="Courier New" panose="02070309020205020404" pitchFamily="49" charset="0"/>
                <a:cs typeface="Courier New" panose="02070309020205020404" pitchFamily="49" charset="0"/>
              </a:rPr>
              <a:t> order</a:t>
            </a:r>
          </a:p>
          <a:p>
            <a:pPr marL="0" indent="0">
              <a:buNone/>
            </a:pPr>
            <a:r>
              <a:rPr lang="en-US" sz="2000" b="1" kern="0" dirty="0">
                <a:latin typeface="Courier New" panose="02070309020205020404" pitchFamily="49" charset="0"/>
                <a:cs typeface="Courier New" panose="02070309020205020404" pitchFamily="49" charset="0"/>
              </a:rPr>
              <a:t> Classes            3 Blocks          3 Classes            3      1.0000     1</a:t>
            </a:r>
          </a:p>
          <a:p>
            <a:pPr marL="0" indent="0">
              <a:buNone/>
            </a:pPr>
            <a:r>
              <a:rPr lang="en-US" sz="2000" b="1" kern="0" dirty="0">
                <a:latin typeface="Courier New" panose="02070309020205020404" pitchFamily="49" charset="0"/>
                <a:cs typeface="Courier New" panose="02070309020205020404" pitchFamily="49" charset="0"/>
              </a:rPr>
              <a:t> Weaners[Classes]  20 Plots[Blocks]  20 Regimens           2      1.0000     1</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Regimens#Classes</a:t>
            </a:r>
            <a:r>
              <a:rPr lang="en-US" sz="2000" b="1" kern="0" dirty="0">
                <a:latin typeface="Courier New" panose="02070309020205020404" pitchFamily="49" charset="0"/>
                <a:cs typeface="Courier New" panose="02070309020205020404" pitchFamily="49" charset="0"/>
              </a:rPr>
              <a:t>   6      1.0000     1</a:t>
            </a:r>
          </a:p>
          <a:p>
            <a:pPr marL="0" indent="0">
              <a:buNone/>
            </a:pPr>
            <a:r>
              <a:rPr lang="en-US" sz="2000" b="1" kern="0" dirty="0">
                <a:latin typeface="Courier New" panose="02070309020205020404" pitchFamily="49" charset="0"/>
                <a:cs typeface="Courier New" panose="02070309020205020404" pitchFamily="49" charset="0"/>
              </a:rPr>
              <a:t>                                        Residual          12      1.0000     1</a:t>
            </a:r>
          </a:p>
          <a:p>
            <a:pPr marL="0" indent="0">
              <a:buNone/>
            </a:pPr>
            <a:endParaRPr lang="en-US" sz="2000" b="1" kern="0" dirty="0">
              <a:latin typeface="Courier New" panose="02070309020205020404" pitchFamily="49" charset="0"/>
              <a:cs typeface="Courier New" panose="02070309020205020404" pitchFamily="49" charset="0"/>
            </a:endParaRPr>
          </a:p>
          <a:p>
            <a:pPr marL="0" indent="0">
              <a:buNone/>
            </a:pPr>
            <a:r>
              <a:rPr lang="en-US" sz="2000" b="1" kern="0" dirty="0">
                <a:latin typeface="Courier New" panose="02070309020205020404" pitchFamily="49" charset="0"/>
                <a:cs typeface="Courier New" panose="02070309020205020404" pitchFamily="49" charset="0"/>
              </a:rPr>
              <a:t>Table of information (partially) aliased with previous sources derived from the same formula</a:t>
            </a:r>
          </a:p>
          <a:p>
            <a:pPr marL="0" indent="0">
              <a:buNone/>
            </a:pPr>
            <a:r>
              <a:rPr lang="en-US" sz="2000" b="1" kern="0" dirty="0">
                <a:latin typeface="Courier New" panose="02070309020205020404" pitchFamily="49" charset="0"/>
                <a:cs typeface="Courier New" panose="02070309020205020404" pitchFamily="49" charset="0"/>
              </a:rPr>
              <a:t> Source          </a:t>
            </a:r>
            <a:r>
              <a:rPr lang="en-US" sz="2000" b="1" kern="0" dirty="0" err="1">
                <a:latin typeface="Courier New" panose="02070309020205020404" pitchFamily="49" charset="0"/>
                <a:cs typeface="Courier New" panose="02070309020205020404" pitchFamily="49" charset="0"/>
              </a:rPr>
              <a:t>df</a:t>
            </a:r>
            <a:r>
              <a:rPr lang="en-US" sz="2000" b="1" kern="0" dirty="0">
                <a:latin typeface="Courier New" panose="02070309020205020404" pitchFamily="49" charset="0"/>
                <a:cs typeface="Courier New" panose="02070309020205020404" pitchFamily="49" charset="0"/>
              </a:rPr>
              <a:t> Alias            In  </a:t>
            </a:r>
            <a:r>
              <a:rPr lang="en-US" sz="2000" b="1" kern="0" dirty="0" err="1">
                <a:latin typeface="Courier New" panose="02070309020205020404" pitchFamily="49" charset="0"/>
                <a:cs typeface="Courier New" panose="02070309020205020404" pitchFamily="49" charset="0"/>
              </a:rPr>
              <a:t>aefficiency</a:t>
            </a:r>
            <a:r>
              <a:rPr lang="en-US" sz="2000" b="1" kern="0" dirty="0">
                <a:latin typeface="Courier New" panose="02070309020205020404" pitchFamily="49" charset="0"/>
                <a:cs typeface="Courier New" panose="02070309020205020404" pitchFamily="49" charset="0"/>
              </a:rPr>
              <a:t> order</a:t>
            </a:r>
          </a:p>
          <a:p>
            <a:pPr marL="0" indent="0">
              <a:buNone/>
            </a:pPr>
            <a:r>
              <a:rPr lang="en-US" sz="2000" b="1" kern="0" dirty="0">
                <a:latin typeface="Courier New" panose="02070309020205020404" pitchFamily="49" charset="0"/>
                <a:cs typeface="Courier New" panose="02070309020205020404" pitchFamily="49" charset="0"/>
              </a:rPr>
              <a:t> Blocks          3  Classes          </a:t>
            </a:r>
            <a:r>
              <a:rPr lang="en-US" sz="2000" b="1" kern="0" dirty="0" err="1">
                <a:latin typeface="Courier New" panose="02070309020205020404" pitchFamily="49" charset="0"/>
                <a:cs typeface="Courier New" panose="02070309020205020404" pitchFamily="49" charset="0"/>
              </a:rPr>
              <a:t>trt</a:t>
            </a:r>
            <a:r>
              <a:rPr lang="en-US" sz="2000" b="1" kern="0" dirty="0">
                <a:latin typeface="Courier New" panose="02070309020205020404" pitchFamily="49" charset="0"/>
                <a:cs typeface="Courier New" panose="02070309020205020404" pitchFamily="49" charset="0"/>
              </a:rPr>
              <a:t>      1.0000     1</a:t>
            </a:r>
          </a:p>
          <a:p>
            <a:pPr marL="0" indent="0">
              <a:buNone/>
            </a:pPr>
            <a:r>
              <a:rPr lang="en-US" sz="2000" b="1" kern="0" dirty="0">
                <a:latin typeface="Courier New" panose="02070309020205020404" pitchFamily="49" charset="0"/>
                <a:cs typeface="Courier New" panose="02070309020205020404" pitchFamily="49" charset="0"/>
              </a:rPr>
              <a:t> Blocks          0  ## Aliased       </a:t>
            </a:r>
            <a:r>
              <a:rPr lang="en-US" sz="2000" b="1" kern="0" dirty="0" err="1">
                <a:latin typeface="Courier New" panose="02070309020205020404" pitchFamily="49" charset="0"/>
                <a:cs typeface="Courier New" panose="02070309020205020404" pitchFamily="49" charset="0"/>
              </a:rPr>
              <a:t>trt</a:t>
            </a:r>
            <a:r>
              <a:rPr lang="en-US" sz="2000" b="1" kern="0" dirty="0">
                <a:latin typeface="Courier New" panose="02070309020205020404" pitchFamily="49" charset="0"/>
                <a:cs typeface="Courier New" panose="02070309020205020404" pitchFamily="49" charset="0"/>
              </a:rPr>
              <a:t>      1.0000     1</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Regimens#Blocks</a:t>
            </a:r>
            <a:r>
              <a:rPr lang="en-US" sz="2000" b="1" kern="0" dirty="0">
                <a:latin typeface="Courier New" panose="02070309020205020404" pitchFamily="49" charset="0"/>
                <a:cs typeface="Courier New" panose="02070309020205020404" pitchFamily="49" charset="0"/>
              </a:rPr>
              <a:t> 6  </a:t>
            </a:r>
            <a:r>
              <a:rPr lang="en-US" sz="2000" b="1" kern="0" dirty="0" err="1">
                <a:latin typeface="Courier New" panose="02070309020205020404" pitchFamily="49" charset="0"/>
                <a:cs typeface="Courier New" panose="02070309020205020404" pitchFamily="49" charset="0"/>
              </a:rPr>
              <a:t>Regimens#Classes</a:t>
            </a: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trt</a:t>
            </a:r>
            <a:r>
              <a:rPr lang="en-US" sz="2000" b="1" kern="0" dirty="0">
                <a:latin typeface="Courier New" panose="02070309020205020404" pitchFamily="49" charset="0"/>
                <a:cs typeface="Courier New" panose="02070309020205020404" pitchFamily="49" charset="0"/>
              </a:rPr>
              <a:t>      1.0000     1</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Regimens#Blocks</a:t>
            </a:r>
            <a:r>
              <a:rPr lang="en-US" sz="2000" b="1" kern="0" dirty="0">
                <a:latin typeface="Courier New" panose="02070309020205020404" pitchFamily="49" charset="0"/>
                <a:cs typeface="Courier New" panose="02070309020205020404" pitchFamily="49" charset="0"/>
              </a:rPr>
              <a:t> 0  ## Aliased       </a:t>
            </a:r>
            <a:r>
              <a:rPr lang="en-US" sz="2000" b="1" kern="0" dirty="0" err="1">
                <a:latin typeface="Courier New" panose="02070309020205020404" pitchFamily="49" charset="0"/>
                <a:cs typeface="Courier New" panose="02070309020205020404" pitchFamily="49" charset="0"/>
              </a:rPr>
              <a:t>trt</a:t>
            </a:r>
            <a:r>
              <a:rPr lang="en-US" sz="2000" b="1" kern="0" dirty="0">
                <a:latin typeface="Courier New" panose="02070309020205020404" pitchFamily="49" charset="0"/>
                <a:cs typeface="Courier New" panose="02070309020205020404" pitchFamily="49" charset="0"/>
              </a:rPr>
              <a:t>      1.0000     1</a:t>
            </a:r>
            <a:endParaRPr lang="en-AU" sz="2000" b="1" kern="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C04470A8-4A3E-3D89-B69B-BA92C600C508}"/>
              </a:ext>
            </a:extLst>
          </p:cNvPr>
          <p:cNvSpPr txBox="1"/>
          <p:nvPr/>
        </p:nvSpPr>
        <p:spPr>
          <a:xfrm>
            <a:off x="9239272" y="4887577"/>
            <a:ext cx="2952728" cy="923330"/>
          </a:xfrm>
          <a:prstGeom prst="rect">
            <a:avLst/>
          </a:prstGeom>
          <a:noFill/>
        </p:spPr>
        <p:txBody>
          <a:bodyPr wrap="square" rtlCol="0">
            <a:spAutoFit/>
          </a:bodyPr>
          <a:lstStyle/>
          <a:p>
            <a:pPr marL="0" lvl="1"/>
            <a:r>
              <a:rPr lang="en-AU" b="1" dirty="0">
                <a:solidFill>
                  <a:srgbClr val="7030A0"/>
                </a:solidFill>
                <a:latin typeface="Courier New" panose="02070309020205020404" pitchFamily="49" charset="0"/>
                <a:cs typeface="Courier New" panose="02070309020205020404" pitchFamily="49" charset="0"/>
              </a:rPr>
              <a:t>Blocks</a:t>
            </a:r>
            <a:r>
              <a:rPr lang="en-AU" dirty="0">
                <a:solidFill>
                  <a:srgbClr val="7030A0"/>
                </a:solidFill>
                <a:cs typeface="Courier New" panose="02070309020205020404" pitchFamily="49" charset="0"/>
              </a:rPr>
              <a:t> from </a:t>
            </a:r>
            <a:r>
              <a:rPr lang="en-AU" b="1" dirty="0" err="1">
                <a:solidFill>
                  <a:srgbClr val="7030A0"/>
                </a:solidFill>
                <a:latin typeface="Courier New" panose="02070309020205020404" pitchFamily="49" charset="0"/>
                <a:cs typeface="Courier New" panose="02070309020205020404" pitchFamily="49" charset="0"/>
              </a:rPr>
              <a:t>Source.trt</a:t>
            </a:r>
            <a:r>
              <a:rPr lang="en-AU" dirty="0">
                <a:solidFill>
                  <a:srgbClr val="7030A0"/>
                </a:solidFill>
                <a:cs typeface="Courier New" panose="02070309020205020404" pitchFamily="49" charset="0"/>
              </a:rPr>
              <a:t> is aliased with </a:t>
            </a:r>
            <a:r>
              <a:rPr lang="en-AU" b="1" dirty="0">
                <a:solidFill>
                  <a:srgbClr val="7030A0"/>
                </a:solidFill>
                <a:latin typeface="Courier New" panose="02070309020205020404" pitchFamily="49" charset="0"/>
                <a:cs typeface="Courier New" panose="02070309020205020404" pitchFamily="49" charset="0"/>
              </a:rPr>
              <a:t>Classes</a:t>
            </a:r>
            <a:r>
              <a:rPr lang="en-AU" dirty="0">
                <a:solidFill>
                  <a:srgbClr val="7030A0"/>
                </a:solidFill>
                <a:cs typeface="Courier New" panose="02070309020205020404" pitchFamily="49" charset="0"/>
              </a:rPr>
              <a:t> from </a:t>
            </a:r>
            <a:r>
              <a:rPr lang="en-AU" b="1" dirty="0" err="1">
                <a:solidFill>
                  <a:srgbClr val="7030A0"/>
                </a:solidFill>
                <a:latin typeface="Courier New" panose="02070309020205020404" pitchFamily="49" charset="0"/>
                <a:cs typeface="Courier New" panose="02070309020205020404" pitchFamily="49" charset="0"/>
              </a:rPr>
              <a:t>Source.trt</a:t>
            </a:r>
            <a:r>
              <a:rPr lang="en-AU" dirty="0">
                <a:solidFill>
                  <a:srgbClr val="7030A0"/>
                </a:solidFill>
                <a:cs typeface="Courier New" panose="02070309020205020404" pitchFamily="49" charset="0"/>
              </a:rPr>
              <a:t>.</a:t>
            </a:r>
            <a:endParaRPr lang="en-AU" dirty="0">
              <a:solidFill>
                <a:srgbClr val="7030A0"/>
              </a:solidFill>
            </a:endParaRPr>
          </a:p>
        </p:txBody>
      </p:sp>
      <p:cxnSp>
        <p:nvCxnSpPr>
          <p:cNvPr id="8" name="Straight Arrow Connector 7">
            <a:extLst>
              <a:ext uri="{FF2B5EF4-FFF2-40B4-BE49-F238E27FC236}">
                <a16:creationId xmlns:a16="http://schemas.microsoft.com/office/drawing/2014/main" id="{D83C7F39-A90F-301B-1FD9-CE5AD33474DF}"/>
              </a:ext>
            </a:extLst>
          </p:cNvPr>
          <p:cNvCxnSpPr>
            <a:cxnSpLocks/>
            <a:stCxn id="11" idx="3"/>
          </p:cNvCxnSpPr>
          <p:nvPr/>
        </p:nvCxnSpPr>
        <p:spPr>
          <a:xfrm>
            <a:off x="2456121" y="3675107"/>
            <a:ext cx="2275367" cy="47818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B211CAD-C949-B371-8A08-38DB5EEB6893}"/>
              </a:ext>
            </a:extLst>
          </p:cNvPr>
          <p:cNvSpPr/>
          <p:nvPr/>
        </p:nvSpPr>
        <p:spPr>
          <a:xfrm>
            <a:off x="148870" y="5259535"/>
            <a:ext cx="8908044" cy="7375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2E41A4A2-7388-4E51-5906-46011FD51360}"/>
              </a:ext>
            </a:extLst>
          </p:cNvPr>
          <p:cNvSpPr/>
          <p:nvPr/>
        </p:nvSpPr>
        <p:spPr>
          <a:xfrm>
            <a:off x="159756" y="6010647"/>
            <a:ext cx="8908044" cy="7375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EFB9E1FF-BE35-D30D-32A8-E1FE52EDB85C}"/>
              </a:ext>
            </a:extLst>
          </p:cNvPr>
          <p:cNvSpPr txBox="1"/>
          <p:nvPr/>
        </p:nvSpPr>
        <p:spPr>
          <a:xfrm>
            <a:off x="259306" y="3213442"/>
            <a:ext cx="2196815" cy="923330"/>
          </a:xfrm>
          <a:prstGeom prst="rect">
            <a:avLst/>
          </a:prstGeom>
          <a:noFill/>
        </p:spPr>
        <p:txBody>
          <a:bodyPr wrap="square" rtlCol="0">
            <a:spAutoFit/>
          </a:bodyPr>
          <a:lstStyle/>
          <a:p>
            <a:pPr marL="0" lvl="1"/>
            <a:r>
              <a:rPr lang="en-AU" dirty="0">
                <a:solidFill>
                  <a:srgbClr val="7030A0"/>
                </a:solidFill>
                <a:cs typeface="Courier New" panose="02070309020205020404" pitchFamily="49" charset="0"/>
              </a:rPr>
              <a:t>Aliasing is between sources from the same formula</a:t>
            </a:r>
            <a:endParaRPr lang="en-AU" dirty="0">
              <a:solidFill>
                <a:srgbClr val="7030A0"/>
              </a:solidFill>
            </a:endParaRPr>
          </a:p>
        </p:txBody>
      </p:sp>
      <p:sp>
        <p:nvSpPr>
          <p:cNvPr id="13" name="TextBox 12">
            <a:extLst>
              <a:ext uri="{FF2B5EF4-FFF2-40B4-BE49-F238E27FC236}">
                <a16:creationId xmlns:a16="http://schemas.microsoft.com/office/drawing/2014/main" id="{AD65A29D-A2B4-781B-72CC-F14D08876AB1}"/>
              </a:ext>
            </a:extLst>
          </p:cNvPr>
          <p:cNvSpPr txBox="1"/>
          <p:nvPr/>
        </p:nvSpPr>
        <p:spPr>
          <a:xfrm>
            <a:off x="9232177" y="5869349"/>
            <a:ext cx="2952728" cy="923330"/>
          </a:xfrm>
          <a:prstGeom prst="rect">
            <a:avLst/>
          </a:prstGeom>
          <a:noFill/>
        </p:spPr>
        <p:txBody>
          <a:bodyPr wrap="square" rtlCol="0">
            <a:spAutoFit/>
          </a:bodyPr>
          <a:lstStyle/>
          <a:p>
            <a:pPr marL="0" lvl="1"/>
            <a:r>
              <a:rPr lang="en-AU" b="1" dirty="0" err="1">
                <a:solidFill>
                  <a:srgbClr val="7030A0"/>
                </a:solidFill>
                <a:latin typeface="Courier New" panose="02070309020205020404" pitchFamily="49" charset="0"/>
                <a:cs typeface="Courier New" panose="02070309020205020404" pitchFamily="49" charset="0"/>
              </a:rPr>
              <a:t>Regimens#Blocks</a:t>
            </a:r>
            <a:r>
              <a:rPr lang="en-AU" dirty="0">
                <a:solidFill>
                  <a:srgbClr val="7030A0"/>
                </a:solidFill>
                <a:cs typeface="Courier New" panose="02070309020205020404" pitchFamily="49" charset="0"/>
              </a:rPr>
              <a:t> is aliased with </a:t>
            </a:r>
            <a:r>
              <a:rPr lang="en-AU" b="1" dirty="0" err="1">
                <a:solidFill>
                  <a:srgbClr val="7030A0"/>
                </a:solidFill>
                <a:latin typeface="Courier New" panose="02070309020205020404" pitchFamily="49" charset="0"/>
                <a:cs typeface="Courier New" panose="02070309020205020404" pitchFamily="49" charset="0"/>
              </a:rPr>
              <a:t>Regimens#Classes</a:t>
            </a:r>
            <a:r>
              <a:rPr lang="en-AU" b="1" dirty="0">
                <a:solidFill>
                  <a:srgbClr val="7030A0"/>
                </a:solidFill>
                <a:latin typeface="Courier New" panose="02070309020205020404" pitchFamily="49" charset="0"/>
                <a:cs typeface="Courier New" panose="02070309020205020404" pitchFamily="49" charset="0"/>
              </a:rPr>
              <a:t>.</a:t>
            </a:r>
            <a:endParaRPr lang="en-AU" dirty="0">
              <a:solidFill>
                <a:srgbClr val="7030A0"/>
              </a:solidFill>
            </a:endParaRPr>
          </a:p>
        </p:txBody>
      </p:sp>
      <p:sp>
        <p:nvSpPr>
          <p:cNvPr id="15" name="TextBox 14">
            <a:extLst>
              <a:ext uri="{FF2B5EF4-FFF2-40B4-BE49-F238E27FC236}">
                <a16:creationId xmlns:a16="http://schemas.microsoft.com/office/drawing/2014/main" id="{880FC4DB-B8BE-ACD2-D03E-B0B4E798332D}"/>
              </a:ext>
            </a:extLst>
          </p:cNvPr>
          <p:cNvSpPr txBox="1"/>
          <p:nvPr/>
        </p:nvSpPr>
        <p:spPr>
          <a:xfrm>
            <a:off x="7932250" y="3948533"/>
            <a:ext cx="4259750" cy="369332"/>
          </a:xfrm>
          <a:prstGeom prst="rect">
            <a:avLst/>
          </a:prstGeom>
          <a:noFill/>
        </p:spPr>
        <p:txBody>
          <a:bodyPr wrap="square" rtlCol="0">
            <a:spAutoFit/>
          </a:bodyPr>
          <a:lstStyle/>
          <a:p>
            <a:pPr marL="0" lvl="1"/>
            <a:r>
              <a:rPr lang="en-AU" dirty="0">
                <a:solidFill>
                  <a:srgbClr val="7030A0"/>
                </a:solidFill>
                <a:cs typeface="Courier New" panose="02070309020205020404" pitchFamily="49" charset="0"/>
              </a:rPr>
              <a:t>Aliased sources omitted from the table.</a:t>
            </a:r>
            <a:endParaRPr lang="en-AU" dirty="0">
              <a:solidFill>
                <a:srgbClr val="7030A0"/>
              </a:solidFill>
            </a:endParaRPr>
          </a:p>
        </p:txBody>
      </p:sp>
      <p:cxnSp>
        <p:nvCxnSpPr>
          <p:cNvPr id="16" name="Straight Arrow Connector 15">
            <a:extLst>
              <a:ext uri="{FF2B5EF4-FFF2-40B4-BE49-F238E27FC236}">
                <a16:creationId xmlns:a16="http://schemas.microsoft.com/office/drawing/2014/main" id="{495BEC0A-F396-4BB7-6AC3-5CC74AFF91BA}"/>
              </a:ext>
            </a:extLst>
          </p:cNvPr>
          <p:cNvCxnSpPr>
            <a:cxnSpLocks/>
            <a:stCxn id="15" idx="1"/>
          </p:cNvCxnSpPr>
          <p:nvPr/>
        </p:nvCxnSpPr>
        <p:spPr>
          <a:xfrm flipH="1" flipV="1">
            <a:off x="7549116" y="3655011"/>
            <a:ext cx="383134" cy="47818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00CD234-344B-EE99-4E0E-051425C40CCB}"/>
              </a:ext>
            </a:extLst>
          </p:cNvPr>
          <p:cNvSpPr/>
          <p:nvPr/>
        </p:nvSpPr>
        <p:spPr>
          <a:xfrm>
            <a:off x="6096000" y="3146476"/>
            <a:ext cx="2612065" cy="3238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a:extLst>
              <a:ext uri="{FF2B5EF4-FFF2-40B4-BE49-F238E27FC236}">
                <a16:creationId xmlns:a16="http://schemas.microsoft.com/office/drawing/2014/main" id="{D3168599-E627-FABF-5AEE-2649F2E791F1}"/>
              </a:ext>
            </a:extLst>
          </p:cNvPr>
          <p:cNvSpPr txBox="1"/>
          <p:nvPr/>
        </p:nvSpPr>
        <p:spPr>
          <a:xfrm>
            <a:off x="3923416" y="3123744"/>
            <a:ext cx="2020186" cy="369332"/>
          </a:xfrm>
          <a:prstGeom prst="rect">
            <a:avLst/>
          </a:prstGeom>
          <a:noFill/>
        </p:spPr>
        <p:txBody>
          <a:bodyPr wrap="square" rtlCol="0">
            <a:spAutoFit/>
          </a:bodyPr>
          <a:lstStyle/>
          <a:p>
            <a:pPr marL="0" lvl="1"/>
            <a:r>
              <a:rPr lang="en-AU" dirty="0">
                <a:solidFill>
                  <a:srgbClr val="7030A0"/>
                </a:solidFill>
                <a:cs typeface="Courier New" panose="02070309020205020404" pitchFamily="49" charset="0"/>
              </a:rPr>
              <a:t>Can be estimated</a:t>
            </a:r>
            <a:endParaRPr lang="en-AU" dirty="0">
              <a:solidFill>
                <a:srgbClr val="7030A0"/>
              </a:solidFill>
            </a:endParaRPr>
          </a:p>
        </p:txBody>
      </p:sp>
    </p:spTree>
    <p:extLst>
      <p:ext uri="{BB962C8B-B14F-4D97-AF65-F5344CB8AC3E}">
        <p14:creationId xmlns:p14="http://schemas.microsoft.com/office/powerpoint/2010/main" val="172046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9" grpId="0" animBg="1"/>
      <p:bldP spid="10" grpId="0" animBg="1"/>
      <p:bldP spid="11" grpId="0"/>
      <p:bldP spid="13" grpId="0"/>
      <p:bldP spid="15" grpId="0"/>
      <p:bldP spid="22" grpId="0" animBg="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9A42-6247-CF26-139D-4B442DC09381}"/>
              </a:ext>
            </a:extLst>
          </p:cNvPr>
          <p:cNvSpPr>
            <a:spLocks noGrp="1"/>
          </p:cNvSpPr>
          <p:nvPr>
            <p:ph type="title"/>
          </p:nvPr>
        </p:nvSpPr>
        <p:spPr>
          <a:xfrm>
            <a:off x="576000" y="-30734"/>
            <a:ext cx="11520000" cy="536119"/>
          </a:xfrm>
        </p:spPr>
        <p:txBody>
          <a:bodyPr/>
          <a:lstStyle/>
          <a:p>
            <a:r>
              <a:rPr lang="en-US" dirty="0"/>
              <a:t>Overcoming the inextricable confounding/aliasing</a:t>
            </a:r>
            <a:endParaRPr lang="en-AU" dirty="0"/>
          </a:p>
        </p:txBody>
      </p:sp>
      <p:sp>
        <p:nvSpPr>
          <p:cNvPr id="3" name="Content Placeholder 2">
            <a:extLst>
              <a:ext uri="{FF2B5EF4-FFF2-40B4-BE49-F238E27FC236}">
                <a16:creationId xmlns:a16="http://schemas.microsoft.com/office/drawing/2014/main" id="{D11AB026-2365-A784-7862-81BB8C7ED5EB}"/>
              </a:ext>
            </a:extLst>
          </p:cNvPr>
          <p:cNvSpPr>
            <a:spLocks noGrp="1"/>
          </p:cNvSpPr>
          <p:nvPr>
            <p:ph idx="1"/>
          </p:nvPr>
        </p:nvSpPr>
        <p:spPr>
          <a:xfrm>
            <a:off x="607173" y="451849"/>
            <a:ext cx="11520000" cy="4594098"/>
          </a:xfrm>
        </p:spPr>
        <p:txBody>
          <a:bodyPr/>
          <a:lstStyle/>
          <a:p>
            <a:r>
              <a:rPr lang="en-US" dirty="0"/>
              <a:t>Roberts (1975) suggested that classes be assigned to animals within treatments.</a:t>
            </a:r>
          </a:p>
          <a:p>
            <a:pPr lvl="1"/>
            <a:r>
              <a:rPr lang="en-US" dirty="0"/>
              <a:t>How does this affect the experimental design?</a:t>
            </a:r>
          </a:p>
          <a:p>
            <a:r>
              <a:rPr lang="en-US" dirty="0"/>
              <a:t>For the situation under consideration, classes would have to be assigned to the two animals within each combination of Blocks and Regimes.</a:t>
            </a:r>
          </a:p>
          <a:p>
            <a:pPr lvl="1"/>
            <a:r>
              <a:rPr lang="en-US" dirty="0"/>
              <a:t>Consequently, only 2, rather than 4, classes is possible.</a:t>
            </a:r>
          </a:p>
          <a:p>
            <a:pPr lvl="1"/>
            <a:r>
              <a:rPr lang="en-US" dirty="0"/>
              <a:t>However, the basic model remains the same (just the numbers differ):</a:t>
            </a:r>
          </a:p>
          <a:p>
            <a:pPr lvl="2"/>
            <a:r>
              <a:rPr lang="en-US" dirty="0">
                <a:solidFill>
                  <a:schemeClr val="bg2">
                    <a:lumMod val="60000"/>
                    <a:lumOff val="40000"/>
                  </a:schemeClr>
                </a:solidFill>
              </a:rPr>
              <a:t>Regimens | Blocks + </a:t>
            </a:r>
            <a:r>
              <a:rPr lang="en-US" dirty="0" err="1">
                <a:solidFill>
                  <a:schemeClr val="bg2">
                    <a:lumMod val="60000"/>
                    <a:lumOff val="40000"/>
                  </a:schemeClr>
                </a:solidFill>
              </a:rPr>
              <a:t>Blocks:Plots</a:t>
            </a:r>
            <a:r>
              <a:rPr lang="en-US" dirty="0">
                <a:solidFill>
                  <a:schemeClr val="bg2">
                    <a:lumMod val="60000"/>
                    <a:lumOff val="40000"/>
                  </a:schemeClr>
                </a:solidFill>
              </a:rPr>
              <a:t> + Classes + </a:t>
            </a:r>
            <a:r>
              <a:rPr lang="en-US" dirty="0" err="1">
                <a:solidFill>
                  <a:schemeClr val="bg2">
                    <a:lumMod val="60000"/>
                    <a:lumOff val="40000"/>
                  </a:schemeClr>
                </a:solidFill>
              </a:rPr>
              <a:t>Classes:Weaners</a:t>
            </a:r>
            <a:r>
              <a:rPr lang="en-US" dirty="0">
                <a:solidFill>
                  <a:schemeClr val="bg2">
                    <a:lumMod val="60000"/>
                    <a:lumOff val="40000"/>
                  </a:schemeClr>
                </a:solidFill>
              </a:rPr>
              <a:t>.</a:t>
            </a:r>
          </a:p>
          <a:p>
            <a:pPr lvl="1"/>
            <a:r>
              <a:rPr lang="en-AU" dirty="0"/>
              <a:t>The factor allocation diagram:</a:t>
            </a:r>
          </a:p>
        </p:txBody>
      </p:sp>
      <p:sp>
        <p:nvSpPr>
          <p:cNvPr id="4" name="Slide Number Placeholder 3">
            <a:extLst>
              <a:ext uri="{FF2B5EF4-FFF2-40B4-BE49-F238E27FC236}">
                <a16:creationId xmlns:a16="http://schemas.microsoft.com/office/drawing/2014/main" id="{6F03CE0B-9128-0EED-0FF2-1678D61F8CC0}"/>
              </a:ext>
            </a:extLst>
          </p:cNvPr>
          <p:cNvSpPr>
            <a:spLocks noGrp="1"/>
          </p:cNvSpPr>
          <p:nvPr>
            <p:ph type="sldNum" sz="quarter" idx="11"/>
          </p:nvPr>
        </p:nvSpPr>
        <p:spPr/>
        <p:txBody>
          <a:bodyPr/>
          <a:lstStyle/>
          <a:p>
            <a:fld id="{FF0418E0-E9F1-4C7F-BDD6-E3F7643D09C8}" type="slidenum">
              <a:rPr lang="en-AU" smtClean="0"/>
              <a:pPr/>
              <a:t>22</a:t>
            </a:fld>
            <a:endParaRPr lang="en-AU" dirty="0"/>
          </a:p>
        </p:txBody>
      </p:sp>
      <p:grpSp>
        <p:nvGrpSpPr>
          <p:cNvPr id="23" name="Group 22">
            <a:extLst>
              <a:ext uri="{FF2B5EF4-FFF2-40B4-BE49-F238E27FC236}">
                <a16:creationId xmlns:a16="http://schemas.microsoft.com/office/drawing/2014/main" id="{E2A5661C-748A-79A2-EA49-C7B74856DAFA}"/>
              </a:ext>
            </a:extLst>
          </p:cNvPr>
          <p:cNvGrpSpPr/>
          <p:nvPr/>
        </p:nvGrpSpPr>
        <p:grpSpPr>
          <a:xfrm>
            <a:off x="2568580" y="5165443"/>
            <a:ext cx="3923134" cy="1168400"/>
            <a:chOff x="2189444" y="5576839"/>
            <a:chExt cx="3923134" cy="1168400"/>
          </a:xfrm>
        </p:grpSpPr>
        <p:grpSp>
          <p:nvGrpSpPr>
            <p:cNvPr id="5" name="Group 41">
              <a:extLst>
                <a:ext uri="{FF2B5EF4-FFF2-40B4-BE49-F238E27FC236}">
                  <a16:creationId xmlns:a16="http://schemas.microsoft.com/office/drawing/2014/main" id="{7B93E0E6-5CD9-AEBE-1BF4-79D8A3A19AB2}"/>
                </a:ext>
              </a:extLst>
            </p:cNvPr>
            <p:cNvGrpSpPr>
              <a:grpSpLocks/>
            </p:cNvGrpSpPr>
            <p:nvPr/>
          </p:nvGrpSpPr>
          <p:grpSpPr bwMode="auto">
            <a:xfrm>
              <a:off x="4223453" y="5576839"/>
              <a:ext cx="1889125" cy="1168400"/>
              <a:chOff x="1960" y="1880"/>
              <a:chExt cx="1190" cy="736"/>
            </a:xfrm>
          </p:grpSpPr>
          <p:sp>
            <p:nvSpPr>
              <p:cNvPr id="6" name="Text Box 14">
                <a:extLst>
                  <a:ext uri="{FF2B5EF4-FFF2-40B4-BE49-F238E27FC236}">
                    <a16:creationId xmlns:a16="http://schemas.microsoft.com/office/drawing/2014/main" id="{76FD256A-374F-9B5E-B47A-53DD989AEF1C}"/>
                  </a:ext>
                </a:extLst>
              </p:cNvPr>
              <p:cNvSpPr txBox="1">
                <a:spLocks noChangeArrowheads="1"/>
              </p:cNvSpPr>
              <p:nvPr/>
            </p:nvSpPr>
            <p:spPr bwMode="auto">
              <a:xfrm>
                <a:off x="2107" y="2404"/>
                <a:ext cx="952" cy="212"/>
              </a:xfrm>
              <a:prstGeom prst="rect">
                <a:avLst/>
              </a:prstGeom>
              <a:noFill/>
              <a:ln w="12700" cap="sq">
                <a:noFill/>
                <a:miter lim="800000"/>
                <a:headEnd type="none" w="sm" len="sm"/>
                <a:tailEnd type="none" w="sm" len="sm"/>
              </a:ln>
            </p:spPr>
            <p:txBody>
              <a:bodyPr>
                <a:spAutoFit/>
              </a:bodyPr>
              <a:lstStyle/>
              <a:p>
                <a:pPr algn="ctr">
                  <a:spcBef>
                    <a:spcPct val="50000"/>
                  </a:spcBef>
                </a:pPr>
                <a:r>
                  <a:rPr lang="en-AU" sz="1600" dirty="0">
                    <a:solidFill>
                      <a:srgbClr val="000000"/>
                    </a:solidFill>
                  </a:rPr>
                  <a:t>24 plots</a:t>
                </a:r>
                <a:endParaRPr lang="en-US" sz="1600" dirty="0">
                  <a:solidFill>
                    <a:srgbClr val="000000"/>
                  </a:solidFill>
                </a:endParaRPr>
              </a:p>
            </p:txBody>
          </p:sp>
          <p:sp>
            <p:nvSpPr>
              <p:cNvPr id="7" name="AutoShape 15">
                <a:extLst>
                  <a:ext uri="{FF2B5EF4-FFF2-40B4-BE49-F238E27FC236}">
                    <a16:creationId xmlns:a16="http://schemas.microsoft.com/office/drawing/2014/main" id="{E7968AE1-119B-0296-BA7A-F17C97A0056D}"/>
                  </a:ext>
                </a:extLst>
              </p:cNvPr>
              <p:cNvSpPr>
                <a:spLocks noChangeArrowheads="1"/>
              </p:cNvSpPr>
              <p:nvPr/>
            </p:nvSpPr>
            <p:spPr bwMode="auto">
              <a:xfrm>
                <a:off x="1960" y="1880"/>
                <a:ext cx="1190" cy="463"/>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4 </a:t>
                </a:r>
                <a:r>
                  <a:rPr lang="en-US" b="1" dirty="0">
                    <a:solidFill>
                      <a:srgbClr val="000000"/>
                    </a:solidFill>
                  </a:rPr>
                  <a:t>Blocks</a:t>
                </a:r>
                <a:endParaRPr lang="en-US" dirty="0">
                  <a:solidFill>
                    <a:srgbClr val="000000"/>
                  </a:solidFill>
                </a:endParaRPr>
              </a:p>
              <a:p>
                <a:pPr algn="ctr"/>
                <a:r>
                  <a:rPr lang="en-US" dirty="0">
                    <a:solidFill>
                      <a:srgbClr val="000000"/>
                    </a:solidFill>
                  </a:rPr>
                  <a:t>6 </a:t>
                </a:r>
                <a:r>
                  <a:rPr lang="en-US" b="1" dirty="0">
                    <a:solidFill>
                      <a:srgbClr val="000000"/>
                    </a:solidFill>
                  </a:rPr>
                  <a:t>Plots</a:t>
                </a:r>
                <a:r>
                  <a:rPr lang="en-US" dirty="0">
                    <a:solidFill>
                      <a:srgbClr val="000000"/>
                    </a:solidFill>
                  </a:rPr>
                  <a:t> in </a:t>
                </a:r>
                <a:r>
                  <a:rPr lang="en-US" b="1" dirty="0">
                    <a:solidFill>
                      <a:srgbClr val="000000"/>
                    </a:solidFill>
                  </a:rPr>
                  <a:t>B</a:t>
                </a:r>
              </a:p>
            </p:txBody>
          </p:sp>
        </p:grpSp>
        <p:sp>
          <p:nvSpPr>
            <p:cNvPr id="8" name="Line 48">
              <a:extLst>
                <a:ext uri="{FF2B5EF4-FFF2-40B4-BE49-F238E27FC236}">
                  <a16:creationId xmlns:a16="http://schemas.microsoft.com/office/drawing/2014/main" id="{7459F5CB-80CF-BA0C-65D5-B84E6584A646}"/>
                </a:ext>
              </a:extLst>
            </p:cNvPr>
            <p:cNvSpPr>
              <a:spLocks noChangeShapeType="1"/>
            </p:cNvSpPr>
            <p:nvPr/>
          </p:nvSpPr>
          <p:spPr bwMode="auto">
            <a:xfrm>
              <a:off x="3633684" y="6032123"/>
              <a:ext cx="847725" cy="1588"/>
            </a:xfrm>
            <a:prstGeom prst="line">
              <a:avLst/>
            </a:prstGeom>
            <a:noFill/>
            <a:ln w="12700">
              <a:solidFill>
                <a:srgbClr val="000000"/>
              </a:solidFill>
              <a:round/>
              <a:headEnd/>
              <a:tailEnd type="triangle" w="lg" len="med"/>
            </a:ln>
          </p:spPr>
          <p:txBody>
            <a:bodyPr/>
            <a:lstStyle/>
            <a:p>
              <a:endParaRPr lang="en-AU" dirty="0">
                <a:solidFill>
                  <a:srgbClr val="000000"/>
                </a:solidFill>
              </a:endParaRPr>
            </a:p>
          </p:txBody>
        </p:sp>
        <p:grpSp>
          <p:nvGrpSpPr>
            <p:cNvPr id="9" name="Group 8">
              <a:extLst>
                <a:ext uri="{FF2B5EF4-FFF2-40B4-BE49-F238E27FC236}">
                  <a16:creationId xmlns:a16="http://schemas.microsoft.com/office/drawing/2014/main" id="{DB15D699-BC76-B3B2-561F-DF57B70C9FA6}"/>
                </a:ext>
              </a:extLst>
            </p:cNvPr>
            <p:cNvGrpSpPr/>
            <p:nvPr/>
          </p:nvGrpSpPr>
          <p:grpSpPr>
            <a:xfrm>
              <a:off x="2189444" y="5846616"/>
              <a:ext cx="1496801" cy="889157"/>
              <a:chOff x="2305480" y="2021744"/>
              <a:chExt cx="1496801" cy="889157"/>
            </a:xfrm>
          </p:grpSpPr>
          <p:sp>
            <p:nvSpPr>
              <p:cNvPr id="10" name="Text Box 44">
                <a:extLst>
                  <a:ext uri="{FF2B5EF4-FFF2-40B4-BE49-F238E27FC236}">
                    <a16:creationId xmlns:a16="http://schemas.microsoft.com/office/drawing/2014/main" id="{31DF5180-49B8-42D0-ED06-80B7EBF9AC91}"/>
                  </a:ext>
                </a:extLst>
              </p:cNvPr>
              <p:cNvSpPr txBox="1">
                <a:spLocks noChangeArrowheads="1"/>
              </p:cNvSpPr>
              <p:nvPr/>
            </p:nvSpPr>
            <p:spPr bwMode="auto">
              <a:xfrm>
                <a:off x="2401177" y="2572347"/>
                <a:ext cx="1314834" cy="338554"/>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AU" sz="1600" dirty="0">
                    <a:solidFill>
                      <a:srgbClr val="000000"/>
                    </a:solidFill>
                  </a:rPr>
                  <a:t>3 treatments</a:t>
                </a:r>
                <a:endParaRPr lang="en-US" sz="1600" dirty="0">
                  <a:solidFill>
                    <a:srgbClr val="000000"/>
                  </a:solidFill>
                </a:endParaRPr>
              </a:p>
            </p:txBody>
          </p:sp>
          <p:sp>
            <p:nvSpPr>
              <p:cNvPr id="11" name="AutoShape 45">
                <a:extLst>
                  <a:ext uri="{FF2B5EF4-FFF2-40B4-BE49-F238E27FC236}">
                    <a16:creationId xmlns:a16="http://schemas.microsoft.com/office/drawing/2014/main" id="{3967D151-C5C8-5F8F-8F5D-DE269ED8C372}"/>
                  </a:ext>
                </a:extLst>
              </p:cNvPr>
              <p:cNvSpPr>
                <a:spLocks noChangeArrowheads="1"/>
              </p:cNvSpPr>
              <p:nvPr/>
            </p:nvSpPr>
            <p:spPr bwMode="auto">
              <a:xfrm>
                <a:off x="2305480" y="2021744"/>
                <a:ext cx="1496801" cy="356796"/>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3 </a:t>
                </a:r>
                <a:r>
                  <a:rPr lang="en-US" b="1" dirty="0">
                    <a:solidFill>
                      <a:srgbClr val="000000"/>
                    </a:solidFill>
                  </a:rPr>
                  <a:t>Regimens</a:t>
                </a:r>
                <a:endParaRPr lang="en-US" dirty="0">
                  <a:solidFill>
                    <a:srgbClr val="000000"/>
                  </a:solidFill>
                </a:endParaRPr>
              </a:p>
            </p:txBody>
          </p:sp>
        </p:grpSp>
      </p:grpSp>
      <p:grpSp>
        <p:nvGrpSpPr>
          <p:cNvPr id="12" name="Group 41">
            <a:extLst>
              <a:ext uri="{FF2B5EF4-FFF2-40B4-BE49-F238E27FC236}">
                <a16:creationId xmlns:a16="http://schemas.microsoft.com/office/drawing/2014/main" id="{B5CD5915-3403-F651-E66D-281F37875197}"/>
              </a:ext>
            </a:extLst>
          </p:cNvPr>
          <p:cNvGrpSpPr>
            <a:grpSpLocks/>
          </p:cNvGrpSpPr>
          <p:nvPr/>
        </p:nvGrpSpPr>
        <p:grpSpPr bwMode="auto">
          <a:xfrm>
            <a:off x="8738178" y="5078309"/>
            <a:ext cx="1997075" cy="1333500"/>
            <a:chOff x="1960" y="1776"/>
            <a:chExt cx="1258" cy="840"/>
          </a:xfrm>
        </p:grpSpPr>
        <p:sp>
          <p:nvSpPr>
            <p:cNvPr id="13" name="Text Box 14">
              <a:extLst>
                <a:ext uri="{FF2B5EF4-FFF2-40B4-BE49-F238E27FC236}">
                  <a16:creationId xmlns:a16="http://schemas.microsoft.com/office/drawing/2014/main" id="{E0E6C4C0-CACA-A509-8B39-DC1F228B0755}"/>
                </a:ext>
              </a:extLst>
            </p:cNvPr>
            <p:cNvSpPr txBox="1">
              <a:spLocks noChangeArrowheads="1"/>
            </p:cNvSpPr>
            <p:nvPr/>
          </p:nvSpPr>
          <p:spPr bwMode="auto">
            <a:xfrm>
              <a:off x="2102" y="2404"/>
              <a:ext cx="952" cy="212"/>
            </a:xfrm>
            <a:prstGeom prst="rect">
              <a:avLst/>
            </a:prstGeom>
            <a:noFill/>
            <a:ln w="12700" cap="sq">
              <a:noFill/>
              <a:miter lim="800000"/>
              <a:headEnd type="none" w="sm" len="sm"/>
              <a:tailEnd type="none" w="sm" len="sm"/>
            </a:ln>
          </p:spPr>
          <p:txBody>
            <a:bodyPr>
              <a:spAutoFit/>
            </a:bodyPr>
            <a:lstStyle/>
            <a:p>
              <a:pPr algn="ctr">
                <a:spcBef>
                  <a:spcPct val="50000"/>
                </a:spcBef>
              </a:pPr>
              <a:r>
                <a:rPr lang="en-AU" sz="1600" dirty="0">
                  <a:solidFill>
                    <a:srgbClr val="000000"/>
                  </a:solidFill>
                </a:rPr>
                <a:t>24 animals</a:t>
              </a:r>
              <a:endParaRPr lang="en-US" sz="1600" dirty="0">
                <a:solidFill>
                  <a:srgbClr val="000000"/>
                </a:solidFill>
              </a:endParaRPr>
            </a:p>
          </p:txBody>
        </p:sp>
        <p:sp>
          <p:nvSpPr>
            <p:cNvPr id="14" name="AutoShape 15">
              <a:extLst>
                <a:ext uri="{FF2B5EF4-FFF2-40B4-BE49-F238E27FC236}">
                  <a16:creationId xmlns:a16="http://schemas.microsoft.com/office/drawing/2014/main" id="{D3B428BF-7625-6119-A60D-EDFBA41F1A76}"/>
                </a:ext>
              </a:extLst>
            </p:cNvPr>
            <p:cNvSpPr>
              <a:spLocks noChangeArrowheads="1"/>
            </p:cNvSpPr>
            <p:nvPr/>
          </p:nvSpPr>
          <p:spPr bwMode="auto">
            <a:xfrm>
              <a:off x="1960" y="1776"/>
              <a:ext cx="1258" cy="599"/>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12 </a:t>
              </a:r>
              <a:r>
                <a:rPr lang="en-US" b="1" dirty="0">
                  <a:solidFill>
                    <a:srgbClr val="000000"/>
                  </a:solidFill>
                </a:rPr>
                <a:t>Weaners</a:t>
              </a:r>
              <a:r>
                <a:rPr lang="en-US" dirty="0">
                  <a:solidFill>
                    <a:srgbClr val="000000"/>
                  </a:solidFill>
                </a:rPr>
                <a:t> in </a:t>
              </a:r>
              <a:r>
                <a:rPr lang="en-US" b="1" dirty="0">
                  <a:solidFill>
                    <a:srgbClr val="000000"/>
                  </a:solidFill>
                </a:rPr>
                <a:t>C</a:t>
              </a:r>
            </a:p>
            <a:p>
              <a:pPr algn="ctr"/>
              <a:endParaRPr lang="en-US" dirty="0">
                <a:solidFill>
                  <a:srgbClr val="000000"/>
                </a:solidFill>
              </a:endParaRPr>
            </a:p>
            <a:p>
              <a:pPr algn="ctr"/>
              <a:r>
                <a:rPr lang="en-US" dirty="0">
                  <a:solidFill>
                    <a:srgbClr val="000000"/>
                  </a:solidFill>
                </a:rPr>
                <a:t>2 </a:t>
              </a:r>
              <a:r>
                <a:rPr lang="en-US" b="1" dirty="0">
                  <a:solidFill>
                    <a:srgbClr val="000000"/>
                  </a:solidFill>
                </a:rPr>
                <a:t>Classes</a:t>
              </a:r>
              <a:endParaRPr lang="en-US" dirty="0">
                <a:solidFill>
                  <a:srgbClr val="000000"/>
                </a:solidFill>
              </a:endParaRPr>
            </a:p>
          </p:txBody>
        </p:sp>
      </p:grpSp>
      <p:sp>
        <p:nvSpPr>
          <p:cNvPr id="15" name="Line 48">
            <a:extLst>
              <a:ext uri="{FF2B5EF4-FFF2-40B4-BE49-F238E27FC236}">
                <a16:creationId xmlns:a16="http://schemas.microsoft.com/office/drawing/2014/main" id="{BD515333-70BF-CC82-98BA-64986417A460}"/>
              </a:ext>
            </a:extLst>
          </p:cNvPr>
          <p:cNvSpPr>
            <a:spLocks noChangeShapeType="1"/>
          </p:cNvSpPr>
          <p:nvPr/>
        </p:nvSpPr>
        <p:spPr bwMode="auto">
          <a:xfrm flipV="1">
            <a:off x="8154955" y="5807624"/>
            <a:ext cx="878384" cy="92831"/>
          </a:xfrm>
          <a:prstGeom prst="line">
            <a:avLst/>
          </a:prstGeom>
          <a:noFill/>
          <a:ln w="12700">
            <a:solidFill>
              <a:srgbClr val="000000"/>
            </a:solidFill>
            <a:round/>
            <a:headEnd type="none" w="lg" len="med"/>
            <a:tailEnd type="triangle" w="lg" len="med"/>
          </a:ln>
        </p:spPr>
        <p:txBody>
          <a:bodyPr/>
          <a:lstStyle/>
          <a:p>
            <a:endParaRPr lang="en-AU" dirty="0">
              <a:solidFill>
                <a:srgbClr val="000000"/>
              </a:solidFill>
            </a:endParaRPr>
          </a:p>
        </p:txBody>
      </p:sp>
      <p:sp>
        <p:nvSpPr>
          <p:cNvPr id="16" name="Line 48">
            <a:extLst>
              <a:ext uri="{FF2B5EF4-FFF2-40B4-BE49-F238E27FC236}">
                <a16:creationId xmlns:a16="http://schemas.microsoft.com/office/drawing/2014/main" id="{A139782F-2617-492F-9B3F-098BBE95504D}"/>
              </a:ext>
            </a:extLst>
          </p:cNvPr>
          <p:cNvSpPr>
            <a:spLocks noChangeShapeType="1"/>
          </p:cNvSpPr>
          <p:nvPr/>
        </p:nvSpPr>
        <p:spPr bwMode="auto">
          <a:xfrm flipV="1">
            <a:off x="8231599" y="5284209"/>
            <a:ext cx="631596" cy="172451"/>
          </a:xfrm>
          <a:prstGeom prst="line">
            <a:avLst/>
          </a:prstGeom>
          <a:noFill/>
          <a:ln w="12700">
            <a:solidFill>
              <a:srgbClr val="000000"/>
            </a:solidFill>
            <a:round/>
            <a:headEnd type="none" w="lg" len="med"/>
            <a:tailEnd type="triangle" w="lg" len="med"/>
          </a:ln>
        </p:spPr>
        <p:txBody>
          <a:bodyPr/>
          <a:lstStyle/>
          <a:p>
            <a:endParaRPr lang="en-AU" dirty="0">
              <a:solidFill>
                <a:srgbClr val="000000"/>
              </a:solidFill>
            </a:endParaRPr>
          </a:p>
        </p:txBody>
      </p:sp>
      <p:grpSp>
        <p:nvGrpSpPr>
          <p:cNvPr id="24" name="Group 23">
            <a:extLst>
              <a:ext uri="{FF2B5EF4-FFF2-40B4-BE49-F238E27FC236}">
                <a16:creationId xmlns:a16="http://schemas.microsoft.com/office/drawing/2014/main" id="{5B5F7D90-4CE3-6D95-860D-B4666AC983AB}"/>
              </a:ext>
            </a:extLst>
          </p:cNvPr>
          <p:cNvGrpSpPr/>
          <p:nvPr/>
        </p:nvGrpSpPr>
        <p:grpSpPr>
          <a:xfrm>
            <a:off x="6354875" y="5406393"/>
            <a:ext cx="1914339" cy="666036"/>
            <a:chOff x="6379785" y="5711464"/>
            <a:chExt cx="1914339" cy="666036"/>
          </a:xfrm>
        </p:grpSpPr>
        <p:sp>
          <p:nvSpPr>
            <p:cNvPr id="17" name="Line 48">
              <a:extLst>
                <a:ext uri="{FF2B5EF4-FFF2-40B4-BE49-F238E27FC236}">
                  <a16:creationId xmlns:a16="http://schemas.microsoft.com/office/drawing/2014/main" id="{35BD2C55-B4F1-DDB7-2F5C-3C0F8EBBB7D7}"/>
                </a:ext>
              </a:extLst>
            </p:cNvPr>
            <p:cNvSpPr>
              <a:spLocks noChangeShapeType="1"/>
            </p:cNvSpPr>
            <p:nvPr/>
          </p:nvSpPr>
          <p:spPr bwMode="auto">
            <a:xfrm flipV="1">
              <a:off x="6382515" y="5892367"/>
              <a:ext cx="429270" cy="65878"/>
            </a:xfrm>
            <a:prstGeom prst="line">
              <a:avLst/>
            </a:prstGeom>
            <a:noFill/>
            <a:ln w="12700">
              <a:solidFill>
                <a:srgbClr val="000000"/>
              </a:solidFill>
              <a:round/>
              <a:headEnd/>
              <a:tailEnd type="none" w="lg" len="med"/>
            </a:ln>
          </p:spPr>
          <p:txBody>
            <a:bodyPr/>
            <a:lstStyle/>
            <a:p>
              <a:endParaRPr lang="en-AU" dirty="0">
                <a:solidFill>
                  <a:srgbClr val="000000"/>
                </a:solidFill>
              </a:endParaRPr>
            </a:p>
          </p:txBody>
        </p:sp>
        <p:sp>
          <p:nvSpPr>
            <p:cNvPr id="19" name="Line 48">
              <a:extLst>
                <a:ext uri="{FF2B5EF4-FFF2-40B4-BE49-F238E27FC236}">
                  <a16:creationId xmlns:a16="http://schemas.microsoft.com/office/drawing/2014/main" id="{FD90DC97-2940-1043-8699-11DD9D0DC78A}"/>
                </a:ext>
              </a:extLst>
            </p:cNvPr>
            <p:cNvSpPr>
              <a:spLocks noChangeShapeType="1"/>
            </p:cNvSpPr>
            <p:nvPr/>
          </p:nvSpPr>
          <p:spPr bwMode="auto">
            <a:xfrm>
              <a:off x="6379785" y="5944783"/>
              <a:ext cx="432000" cy="208328"/>
            </a:xfrm>
            <a:prstGeom prst="line">
              <a:avLst/>
            </a:prstGeom>
            <a:noFill/>
            <a:ln w="12700">
              <a:solidFill>
                <a:srgbClr val="000000"/>
              </a:solidFill>
              <a:round/>
              <a:headEnd/>
              <a:tailEnd type="none" w="lg" len="med"/>
            </a:ln>
          </p:spPr>
          <p:txBody>
            <a:bodyPr/>
            <a:lstStyle/>
            <a:p>
              <a:endParaRPr lang="en-AU" dirty="0">
                <a:solidFill>
                  <a:srgbClr val="000000"/>
                </a:solidFill>
              </a:endParaRPr>
            </a:p>
          </p:txBody>
        </p:sp>
        <p:sp>
          <p:nvSpPr>
            <p:cNvPr id="21" name="TextBox 20">
              <a:extLst>
                <a:ext uri="{FF2B5EF4-FFF2-40B4-BE49-F238E27FC236}">
                  <a16:creationId xmlns:a16="http://schemas.microsoft.com/office/drawing/2014/main" id="{3F7F88D6-8605-A055-F004-8E54C701566F}"/>
                </a:ext>
              </a:extLst>
            </p:cNvPr>
            <p:cNvSpPr txBox="1"/>
            <p:nvPr/>
          </p:nvSpPr>
          <p:spPr>
            <a:xfrm>
              <a:off x="6782825" y="6008168"/>
              <a:ext cx="1511299" cy="369332"/>
            </a:xfrm>
            <a:prstGeom prst="rect">
              <a:avLst/>
            </a:prstGeom>
            <a:noFill/>
          </p:spPr>
          <p:txBody>
            <a:bodyPr wrap="square" rtlCol="0">
              <a:spAutoFit/>
            </a:bodyPr>
            <a:lstStyle/>
            <a:p>
              <a:r>
                <a:rPr lang="en-AU" dirty="0"/>
                <a:t>2 </a:t>
              </a:r>
              <a:r>
                <a:rPr lang="en-AU" b="1" dirty="0"/>
                <a:t>P</a:t>
              </a:r>
              <a:r>
                <a:rPr lang="en-AU" baseline="-25000" dirty="0"/>
                <a:t>2</a:t>
              </a:r>
              <a:r>
                <a:rPr lang="en-AU" dirty="0"/>
                <a:t> in </a:t>
              </a:r>
              <a:r>
                <a:rPr lang="en-AU" b="1" dirty="0"/>
                <a:t>B</a:t>
              </a:r>
              <a:r>
                <a:rPr lang="en-AU" dirty="0"/>
                <a:t>, </a:t>
              </a:r>
              <a:r>
                <a:rPr lang="en-AU" b="1" dirty="0"/>
                <a:t>P</a:t>
              </a:r>
              <a:r>
                <a:rPr lang="en-AU" baseline="-25000" dirty="0"/>
                <a:t>1</a:t>
              </a:r>
            </a:p>
          </p:txBody>
        </p:sp>
        <p:sp>
          <p:nvSpPr>
            <p:cNvPr id="22" name="TextBox 21">
              <a:extLst>
                <a:ext uri="{FF2B5EF4-FFF2-40B4-BE49-F238E27FC236}">
                  <a16:creationId xmlns:a16="http://schemas.microsoft.com/office/drawing/2014/main" id="{BEB63C0C-6829-144D-D520-BEB39FD57FCF}"/>
                </a:ext>
              </a:extLst>
            </p:cNvPr>
            <p:cNvSpPr txBox="1"/>
            <p:nvPr/>
          </p:nvSpPr>
          <p:spPr>
            <a:xfrm>
              <a:off x="6791138" y="5711464"/>
              <a:ext cx="1094500" cy="369332"/>
            </a:xfrm>
            <a:prstGeom prst="rect">
              <a:avLst/>
            </a:prstGeom>
            <a:noFill/>
          </p:spPr>
          <p:txBody>
            <a:bodyPr wrap="square" rtlCol="0">
              <a:spAutoFit/>
            </a:bodyPr>
            <a:lstStyle/>
            <a:p>
              <a:r>
                <a:rPr lang="en-AU" dirty="0"/>
                <a:t>3 </a:t>
              </a:r>
              <a:r>
                <a:rPr lang="en-AU" b="1" dirty="0"/>
                <a:t>P</a:t>
              </a:r>
              <a:r>
                <a:rPr lang="en-AU" baseline="-25000" dirty="0"/>
                <a:t>1</a:t>
              </a:r>
              <a:r>
                <a:rPr lang="en-AU" dirty="0"/>
                <a:t> in </a:t>
              </a:r>
              <a:r>
                <a:rPr lang="en-AU" b="1" dirty="0"/>
                <a:t>B</a:t>
              </a:r>
              <a:endParaRPr lang="en-AU" baseline="-25000" dirty="0"/>
            </a:p>
          </p:txBody>
        </p:sp>
      </p:grpSp>
      <p:sp>
        <p:nvSpPr>
          <p:cNvPr id="25" name="TextBox 24">
            <a:extLst>
              <a:ext uri="{FF2B5EF4-FFF2-40B4-BE49-F238E27FC236}">
                <a16:creationId xmlns:a16="http://schemas.microsoft.com/office/drawing/2014/main" id="{77DC1577-1EBD-E14B-3EA6-540990F462FB}"/>
              </a:ext>
            </a:extLst>
          </p:cNvPr>
          <p:cNvSpPr txBox="1"/>
          <p:nvPr/>
        </p:nvSpPr>
        <p:spPr>
          <a:xfrm>
            <a:off x="5838499" y="4438670"/>
            <a:ext cx="4975780" cy="646331"/>
          </a:xfrm>
          <a:prstGeom prst="rect">
            <a:avLst/>
          </a:prstGeom>
          <a:noFill/>
        </p:spPr>
        <p:txBody>
          <a:bodyPr wrap="square" rtlCol="0">
            <a:spAutoFit/>
          </a:bodyPr>
          <a:lstStyle/>
          <a:p>
            <a:pPr marL="0" lvl="1"/>
            <a:r>
              <a:rPr lang="en-AU" b="1" dirty="0">
                <a:solidFill>
                  <a:srgbClr val="7030A0"/>
                </a:solidFill>
                <a:latin typeface="Courier New" panose="02070309020205020404" pitchFamily="49" charset="0"/>
                <a:cs typeface="Courier New" panose="02070309020205020404" pitchFamily="49" charset="0"/>
              </a:rPr>
              <a:t>P</a:t>
            </a:r>
            <a:r>
              <a:rPr lang="en-AU" b="1" baseline="-25000" dirty="0">
                <a:solidFill>
                  <a:srgbClr val="7030A0"/>
                </a:solidFill>
                <a:latin typeface="Courier New" panose="02070309020205020404" pitchFamily="49" charset="0"/>
                <a:cs typeface="Courier New" panose="02070309020205020404" pitchFamily="49" charset="0"/>
              </a:rPr>
              <a:t>1</a:t>
            </a:r>
            <a:r>
              <a:rPr lang="en-AU" dirty="0">
                <a:solidFill>
                  <a:srgbClr val="7030A0"/>
                </a:solidFill>
                <a:cs typeface="Courier New" panose="02070309020205020404" pitchFamily="49" charset="0"/>
              </a:rPr>
              <a:t> is a pseudofactor grouping the </a:t>
            </a:r>
            <a:r>
              <a:rPr lang="en-AU" b="1" dirty="0">
                <a:solidFill>
                  <a:srgbClr val="7030A0"/>
                </a:solidFill>
                <a:latin typeface="Courier New" panose="02070309020205020404" pitchFamily="49" charset="0"/>
                <a:cs typeface="Courier New" panose="02070309020205020404" pitchFamily="49" charset="0"/>
              </a:rPr>
              <a:t>Plots</a:t>
            </a:r>
            <a:r>
              <a:rPr lang="en-AU" dirty="0">
                <a:solidFill>
                  <a:srgbClr val="7030A0"/>
                </a:solidFill>
                <a:cs typeface="Courier New" panose="02070309020205020404" pitchFamily="49" charset="0"/>
              </a:rPr>
              <a:t> within a </a:t>
            </a:r>
            <a:r>
              <a:rPr lang="en-AU" b="1" dirty="0">
                <a:solidFill>
                  <a:srgbClr val="7030A0"/>
                </a:solidFill>
                <a:latin typeface="Courier New" panose="02070309020205020404" pitchFamily="49" charset="0"/>
                <a:cs typeface="Courier New" panose="02070309020205020404" pitchFamily="49" charset="0"/>
              </a:rPr>
              <a:t>Block</a:t>
            </a:r>
            <a:r>
              <a:rPr lang="en-AU" dirty="0">
                <a:solidFill>
                  <a:srgbClr val="7030A0"/>
                </a:solidFill>
                <a:cs typeface="Courier New" panose="02070309020205020404" pitchFamily="49" charset="0"/>
              </a:rPr>
              <a:t> that have the </a:t>
            </a:r>
            <a:r>
              <a:rPr lang="en-AU">
                <a:solidFill>
                  <a:srgbClr val="7030A0"/>
                </a:solidFill>
                <a:cs typeface="Courier New" panose="02070309020205020404" pitchFamily="49" charset="0"/>
              </a:rPr>
              <a:t>same </a:t>
            </a:r>
            <a:r>
              <a:rPr lang="en-AU" b="1">
                <a:solidFill>
                  <a:srgbClr val="7030A0"/>
                </a:solidFill>
                <a:latin typeface="Courier New" panose="02070309020205020404" pitchFamily="49" charset="0"/>
                <a:cs typeface="Courier New" panose="02070309020205020404" pitchFamily="49" charset="0"/>
              </a:rPr>
              <a:t>Regimens</a:t>
            </a:r>
            <a:r>
              <a:rPr lang="en-AU">
                <a:solidFill>
                  <a:srgbClr val="7030A0"/>
                </a:solidFill>
                <a:cs typeface="Courier New" panose="02070309020205020404" pitchFamily="49" charset="0"/>
              </a:rPr>
              <a:t> </a:t>
            </a:r>
            <a:r>
              <a:rPr lang="en-AU" dirty="0">
                <a:solidFill>
                  <a:srgbClr val="7030A0"/>
                </a:solidFill>
                <a:cs typeface="Courier New" panose="02070309020205020404" pitchFamily="49" charset="0"/>
              </a:rPr>
              <a:t>l</a:t>
            </a:r>
            <a:r>
              <a:rPr lang="en-AU">
                <a:solidFill>
                  <a:srgbClr val="7030A0"/>
                </a:solidFill>
                <a:cs typeface="Courier New" panose="02070309020205020404" pitchFamily="49" charset="0"/>
              </a:rPr>
              <a:t>evel</a:t>
            </a:r>
            <a:r>
              <a:rPr lang="en-AU" dirty="0">
                <a:solidFill>
                  <a:srgbClr val="7030A0"/>
                </a:solidFill>
                <a:cs typeface="Courier New" panose="02070309020205020404" pitchFamily="49" charset="0"/>
              </a:rPr>
              <a:t>.</a:t>
            </a:r>
            <a:endParaRPr lang="en-AU" dirty="0">
              <a:solidFill>
                <a:srgbClr val="7030A0"/>
              </a:solidFill>
            </a:endParaRPr>
          </a:p>
        </p:txBody>
      </p:sp>
      <p:grpSp>
        <p:nvGrpSpPr>
          <p:cNvPr id="26" name="Group 25">
            <a:extLst>
              <a:ext uri="{FF2B5EF4-FFF2-40B4-BE49-F238E27FC236}">
                <a16:creationId xmlns:a16="http://schemas.microsoft.com/office/drawing/2014/main" id="{AB066366-7299-4487-352A-E0C1E889B768}"/>
              </a:ext>
            </a:extLst>
          </p:cNvPr>
          <p:cNvGrpSpPr/>
          <p:nvPr/>
        </p:nvGrpSpPr>
        <p:grpSpPr>
          <a:xfrm>
            <a:off x="6354875" y="5374493"/>
            <a:ext cx="1888352" cy="185214"/>
            <a:chOff x="7649468" y="6261589"/>
            <a:chExt cx="1888352" cy="185214"/>
          </a:xfrm>
        </p:grpSpPr>
        <p:sp>
          <p:nvSpPr>
            <p:cNvPr id="29" name="Line 48">
              <a:extLst>
                <a:ext uri="{FF2B5EF4-FFF2-40B4-BE49-F238E27FC236}">
                  <a16:creationId xmlns:a16="http://schemas.microsoft.com/office/drawing/2014/main" id="{AD5BFBB3-188F-8FFD-421E-60B40CAEE356}"/>
                </a:ext>
              </a:extLst>
            </p:cNvPr>
            <p:cNvSpPr>
              <a:spLocks noChangeShapeType="1"/>
            </p:cNvSpPr>
            <p:nvPr/>
          </p:nvSpPr>
          <p:spPr bwMode="auto">
            <a:xfrm>
              <a:off x="7649468" y="6261589"/>
              <a:ext cx="1868412" cy="47759"/>
            </a:xfrm>
            <a:prstGeom prst="line">
              <a:avLst/>
            </a:prstGeom>
            <a:noFill/>
            <a:ln w="12700">
              <a:solidFill>
                <a:srgbClr val="000000"/>
              </a:solidFill>
              <a:round/>
              <a:headEnd/>
              <a:tailEnd type="none" w="lg" len="med"/>
            </a:ln>
          </p:spPr>
          <p:txBody>
            <a:bodyPr/>
            <a:lstStyle/>
            <a:p>
              <a:endParaRPr lang="en-AU" dirty="0">
                <a:solidFill>
                  <a:srgbClr val="000000"/>
                </a:solidFill>
              </a:endParaRPr>
            </a:p>
          </p:txBody>
        </p:sp>
        <p:sp>
          <p:nvSpPr>
            <p:cNvPr id="30" name="Line 48">
              <a:extLst>
                <a:ext uri="{FF2B5EF4-FFF2-40B4-BE49-F238E27FC236}">
                  <a16:creationId xmlns:a16="http://schemas.microsoft.com/office/drawing/2014/main" id="{B2CD1964-D5F8-F6C2-C29A-747552B32B94}"/>
                </a:ext>
              </a:extLst>
            </p:cNvPr>
            <p:cNvSpPr>
              <a:spLocks noChangeShapeType="1"/>
            </p:cNvSpPr>
            <p:nvPr/>
          </p:nvSpPr>
          <p:spPr bwMode="auto">
            <a:xfrm flipV="1">
              <a:off x="9105820" y="6343757"/>
              <a:ext cx="432000" cy="103046"/>
            </a:xfrm>
            <a:prstGeom prst="line">
              <a:avLst/>
            </a:prstGeom>
            <a:noFill/>
            <a:ln w="12700">
              <a:solidFill>
                <a:srgbClr val="000000"/>
              </a:solidFill>
              <a:round/>
              <a:headEnd/>
              <a:tailEnd type="oval" w="lg" len="lg"/>
            </a:ln>
          </p:spPr>
          <p:txBody>
            <a:bodyPr/>
            <a:lstStyle/>
            <a:p>
              <a:endParaRPr lang="en-AU" dirty="0">
                <a:solidFill>
                  <a:srgbClr val="000000"/>
                </a:solidFill>
              </a:endParaRPr>
            </a:p>
          </p:txBody>
        </p:sp>
      </p:grpSp>
      <p:sp>
        <p:nvSpPr>
          <p:cNvPr id="18" name="TextBox 17">
            <a:extLst>
              <a:ext uri="{FF2B5EF4-FFF2-40B4-BE49-F238E27FC236}">
                <a16:creationId xmlns:a16="http://schemas.microsoft.com/office/drawing/2014/main" id="{18260B03-A616-E832-2D28-91647EB1E36F}"/>
              </a:ext>
            </a:extLst>
          </p:cNvPr>
          <p:cNvSpPr txBox="1"/>
          <p:nvPr/>
        </p:nvSpPr>
        <p:spPr>
          <a:xfrm>
            <a:off x="6652725" y="6282038"/>
            <a:ext cx="5455447" cy="646331"/>
          </a:xfrm>
          <a:prstGeom prst="rect">
            <a:avLst/>
          </a:prstGeom>
          <a:noFill/>
        </p:spPr>
        <p:txBody>
          <a:bodyPr wrap="square" rtlCol="0">
            <a:spAutoFit/>
          </a:bodyPr>
          <a:lstStyle/>
          <a:p>
            <a:pPr marL="0" lvl="1"/>
            <a:r>
              <a:rPr lang="en-AU" b="1" dirty="0">
                <a:solidFill>
                  <a:srgbClr val="7030A0"/>
                </a:solidFill>
                <a:latin typeface="Courier New" panose="02070309020205020404" pitchFamily="49" charset="0"/>
                <a:cs typeface="Courier New" panose="02070309020205020404" pitchFamily="49" charset="0"/>
              </a:rPr>
              <a:t>P</a:t>
            </a:r>
            <a:r>
              <a:rPr lang="en-AU" b="1" baseline="-25000" dirty="0">
                <a:solidFill>
                  <a:srgbClr val="7030A0"/>
                </a:solidFill>
                <a:latin typeface="Courier New" panose="02070309020205020404" pitchFamily="49" charset="0"/>
                <a:cs typeface="Courier New" panose="02070309020205020404" pitchFamily="49" charset="0"/>
              </a:rPr>
              <a:t>2</a:t>
            </a:r>
            <a:r>
              <a:rPr lang="en-AU" dirty="0">
                <a:solidFill>
                  <a:srgbClr val="7030A0"/>
                </a:solidFill>
                <a:cs typeface="Courier New" panose="02070309020205020404" pitchFamily="49" charset="0"/>
              </a:rPr>
              <a:t> is a pseudofactor randomly indexing the plots within a </a:t>
            </a:r>
            <a:r>
              <a:rPr lang="en-AU" b="1" dirty="0">
                <a:solidFill>
                  <a:srgbClr val="7030A0"/>
                </a:solidFill>
                <a:latin typeface="Courier New" panose="02070309020205020404" pitchFamily="49" charset="0"/>
                <a:cs typeface="Courier New" panose="02070309020205020404" pitchFamily="49" charset="0"/>
              </a:rPr>
              <a:t>Blocks</a:t>
            </a:r>
            <a:r>
              <a:rPr lang="en-AU" dirty="0">
                <a:solidFill>
                  <a:srgbClr val="7030A0"/>
                </a:solidFill>
                <a:cs typeface="Courier New" panose="02070309020205020404" pitchFamily="49" charset="0"/>
              </a:rPr>
              <a:t> and </a:t>
            </a:r>
            <a:r>
              <a:rPr lang="en-AU" b="1" dirty="0">
                <a:solidFill>
                  <a:srgbClr val="7030A0"/>
                </a:solidFill>
                <a:latin typeface="Courier New" panose="02070309020205020404" pitchFamily="49" charset="0"/>
                <a:cs typeface="Courier New" panose="02070309020205020404" pitchFamily="49" charset="0"/>
              </a:rPr>
              <a:t>Regimens</a:t>
            </a:r>
            <a:r>
              <a:rPr lang="en-AU" dirty="0">
                <a:solidFill>
                  <a:srgbClr val="7030A0"/>
                </a:solidFill>
                <a:cs typeface="Courier New" panose="02070309020205020404" pitchFamily="49" charset="0"/>
              </a:rPr>
              <a:t> combination .</a:t>
            </a:r>
            <a:endParaRPr lang="en-AU" dirty="0">
              <a:solidFill>
                <a:srgbClr val="7030A0"/>
              </a:solidFill>
            </a:endParaRPr>
          </a:p>
        </p:txBody>
      </p:sp>
    </p:spTree>
    <p:extLst>
      <p:ext uri="{BB962C8B-B14F-4D97-AF65-F5344CB8AC3E}">
        <p14:creationId xmlns:p14="http://schemas.microsoft.com/office/powerpoint/2010/main" val="250734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5" grpId="0" animBg="1"/>
      <p:bldP spid="16" grpId="0" animBg="1"/>
      <p:bldP spid="25"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9A42-6247-CF26-139D-4B442DC09381}"/>
              </a:ext>
            </a:extLst>
          </p:cNvPr>
          <p:cNvSpPr>
            <a:spLocks noGrp="1"/>
          </p:cNvSpPr>
          <p:nvPr>
            <p:ph type="title"/>
          </p:nvPr>
        </p:nvSpPr>
        <p:spPr>
          <a:xfrm>
            <a:off x="576000" y="83978"/>
            <a:ext cx="11520000" cy="720000"/>
          </a:xfrm>
        </p:spPr>
        <p:txBody>
          <a:bodyPr/>
          <a:lstStyle/>
          <a:p>
            <a:r>
              <a:rPr lang="en-US" dirty="0"/>
              <a:t>Overcoming the inextricable confounding/aliasing</a:t>
            </a:r>
            <a:endParaRPr lang="en-AU" dirty="0"/>
          </a:p>
        </p:txBody>
      </p:sp>
      <p:sp>
        <p:nvSpPr>
          <p:cNvPr id="3" name="Content Placeholder 2">
            <a:extLst>
              <a:ext uri="{FF2B5EF4-FFF2-40B4-BE49-F238E27FC236}">
                <a16:creationId xmlns:a16="http://schemas.microsoft.com/office/drawing/2014/main" id="{D11AB026-2365-A784-7862-81BB8C7ED5EB}"/>
              </a:ext>
            </a:extLst>
          </p:cNvPr>
          <p:cNvSpPr>
            <a:spLocks noGrp="1"/>
          </p:cNvSpPr>
          <p:nvPr>
            <p:ph idx="1"/>
          </p:nvPr>
        </p:nvSpPr>
        <p:spPr>
          <a:xfrm>
            <a:off x="607173" y="638463"/>
            <a:ext cx="11520000" cy="4594098"/>
          </a:xfrm>
        </p:spPr>
        <p:txBody>
          <a:bodyPr/>
          <a:lstStyle/>
          <a:p>
            <a:r>
              <a:rPr lang="en-US" dirty="0"/>
              <a:t>Roberts (1975) suggested that classes be assigned to animals within treatments.</a:t>
            </a:r>
          </a:p>
          <a:p>
            <a:pPr lvl="1"/>
            <a:r>
              <a:rPr lang="en-US" dirty="0"/>
              <a:t>How does this affect the experimental design?</a:t>
            </a:r>
          </a:p>
          <a:p>
            <a:r>
              <a:rPr lang="en-US" dirty="0"/>
              <a:t>For the situation under consideration, classes would have to be assigned to the two animals within each combination of Blocks and Regimes.</a:t>
            </a:r>
          </a:p>
          <a:p>
            <a:pPr lvl="1"/>
            <a:r>
              <a:rPr lang="en-US" dirty="0"/>
              <a:t>Consequently, only 2, rather than 4, classes is possible.</a:t>
            </a:r>
          </a:p>
          <a:p>
            <a:pPr lvl="1"/>
            <a:r>
              <a:rPr lang="en-US" dirty="0"/>
              <a:t>However, the basic model remains the same (just the numbers differ):</a:t>
            </a:r>
          </a:p>
          <a:p>
            <a:pPr lvl="2"/>
            <a:r>
              <a:rPr lang="en-US" dirty="0">
                <a:solidFill>
                  <a:schemeClr val="bg2">
                    <a:lumMod val="60000"/>
                    <a:lumOff val="40000"/>
                  </a:schemeClr>
                </a:solidFill>
              </a:rPr>
              <a:t>Regimens | Blocks + </a:t>
            </a:r>
            <a:r>
              <a:rPr lang="en-US" dirty="0" err="1">
                <a:solidFill>
                  <a:schemeClr val="bg2">
                    <a:lumMod val="60000"/>
                    <a:lumOff val="40000"/>
                  </a:schemeClr>
                </a:solidFill>
              </a:rPr>
              <a:t>Blocks:Plots</a:t>
            </a:r>
            <a:r>
              <a:rPr lang="en-US" dirty="0">
                <a:solidFill>
                  <a:schemeClr val="bg2">
                    <a:lumMod val="60000"/>
                    <a:lumOff val="40000"/>
                  </a:schemeClr>
                </a:solidFill>
              </a:rPr>
              <a:t> + Classes + </a:t>
            </a:r>
            <a:r>
              <a:rPr lang="en-US" dirty="0" err="1">
                <a:solidFill>
                  <a:schemeClr val="bg2">
                    <a:lumMod val="60000"/>
                    <a:lumOff val="40000"/>
                  </a:schemeClr>
                </a:solidFill>
              </a:rPr>
              <a:t>Classes:Weaners</a:t>
            </a:r>
            <a:r>
              <a:rPr lang="en-US" dirty="0">
                <a:solidFill>
                  <a:schemeClr val="bg2">
                    <a:lumMod val="60000"/>
                    <a:lumOff val="40000"/>
                  </a:schemeClr>
                </a:solidFill>
              </a:rPr>
              <a:t>.</a:t>
            </a:r>
          </a:p>
          <a:p>
            <a:pPr lvl="1"/>
            <a:r>
              <a:rPr lang="en-AU" dirty="0"/>
              <a:t>The factor allocation diagram:</a:t>
            </a:r>
          </a:p>
        </p:txBody>
      </p:sp>
      <p:sp>
        <p:nvSpPr>
          <p:cNvPr id="4" name="Slide Number Placeholder 3">
            <a:extLst>
              <a:ext uri="{FF2B5EF4-FFF2-40B4-BE49-F238E27FC236}">
                <a16:creationId xmlns:a16="http://schemas.microsoft.com/office/drawing/2014/main" id="{6F03CE0B-9128-0EED-0FF2-1678D61F8CC0}"/>
              </a:ext>
            </a:extLst>
          </p:cNvPr>
          <p:cNvSpPr>
            <a:spLocks noGrp="1"/>
          </p:cNvSpPr>
          <p:nvPr>
            <p:ph type="sldNum" sz="quarter" idx="11"/>
          </p:nvPr>
        </p:nvSpPr>
        <p:spPr/>
        <p:txBody>
          <a:bodyPr/>
          <a:lstStyle/>
          <a:p>
            <a:fld id="{FF0418E0-E9F1-4C7F-BDD6-E3F7643D09C8}" type="slidenum">
              <a:rPr lang="en-AU" smtClean="0"/>
              <a:pPr/>
              <a:t>23</a:t>
            </a:fld>
            <a:endParaRPr lang="en-AU"/>
          </a:p>
        </p:txBody>
      </p:sp>
      <p:grpSp>
        <p:nvGrpSpPr>
          <p:cNvPr id="23" name="Group 22">
            <a:extLst>
              <a:ext uri="{FF2B5EF4-FFF2-40B4-BE49-F238E27FC236}">
                <a16:creationId xmlns:a16="http://schemas.microsoft.com/office/drawing/2014/main" id="{E2A5661C-748A-79A2-EA49-C7B74856DAFA}"/>
              </a:ext>
            </a:extLst>
          </p:cNvPr>
          <p:cNvGrpSpPr/>
          <p:nvPr/>
        </p:nvGrpSpPr>
        <p:grpSpPr>
          <a:xfrm>
            <a:off x="2625377" y="5393621"/>
            <a:ext cx="3923134" cy="1168400"/>
            <a:chOff x="2189444" y="5576839"/>
            <a:chExt cx="3923134" cy="1168400"/>
          </a:xfrm>
        </p:grpSpPr>
        <p:grpSp>
          <p:nvGrpSpPr>
            <p:cNvPr id="5" name="Group 41">
              <a:extLst>
                <a:ext uri="{FF2B5EF4-FFF2-40B4-BE49-F238E27FC236}">
                  <a16:creationId xmlns:a16="http://schemas.microsoft.com/office/drawing/2014/main" id="{7B93E0E6-5CD9-AEBE-1BF4-79D8A3A19AB2}"/>
                </a:ext>
              </a:extLst>
            </p:cNvPr>
            <p:cNvGrpSpPr>
              <a:grpSpLocks/>
            </p:cNvGrpSpPr>
            <p:nvPr/>
          </p:nvGrpSpPr>
          <p:grpSpPr bwMode="auto">
            <a:xfrm>
              <a:off x="4223453" y="5576839"/>
              <a:ext cx="1889125" cy="1168400"/>
              <a:chOff x="1960" y="1880"/>
              <a:chExt cx="1190" cy="736"/>
            </a:xfrm>
          </p:grpSpPr>
          <p:sp>
            <p:nvSpPr>
              <p:cNvPr id="6" name="Text Box 14">
                <a:extLst>
                  <a:ext uri="{FF2B5EF4-FFF2-40B4-BE49-F238E27FC236}">
                    <a16:creationId xmlns:a16="http://schemas.microsoft.com/office/drawing/2014/main" id="{76FD256A-374F-9B5E-B47A-53DD989AEF1C}"/>
                  </a:ext>
                </a:extLst>
              </p:cNvPr>
              <p:cNvSpPr txBox="1">
                <a:spLocks noChangeArrowheads="1"/>
              </p:cNvSpPr>
              <p:nvPr/>
            </p:nvSpPr>
            <p:spPr bwMode="auto">
              <a:xfrm>
                <a:off x="2107" y="2404"/>
                <a:ext cx="952" cy="212"/>
              </a:xfrm>
              <a:prstGeom prst="rect">
                <a:avLst/>
              </a:prstGeom>
              <a:noFill/>
              <a:ln w="12700" cap="sq">
                <a:noFill/>
                <a:miter lim="800000"/>
                <a:headEnd type="none" w="sm" len="sm"/>
                <a:tailEnd type="none" w="sm" len="sm"/>
              </a:ln>
            </p:spPr>
            <p:txBody>
              <a:bodyPr>
                <a:spAutoFit/>
              </a:bodyPr>
              <a:lstStyle/>
              <a:p>
                <a:pPr algn="ctr">
                  <a:spcBef>
                    <a:spcPct val="50000"/>
                  </a:spcBef>
                </a:pPr>
                <a:r>
                  <a:rPr lang="en-AU" sz="1600" dirty="0">
                    <a:solidFill>
                      <a:srgbClr val="000000"/>
                    </a:solidFill>
                  </a:rPr>
                  <a:t>24 plots</a:t>
                </a:r>
                <a:endParaRPr lang="en-US" sz="1600" dirty="0">
                  <a:solidFill>
                    <a:srgbClr val="000000"/>
                  </a:solidFill>
                </a:endParaRPr>
              </a:p>
            </p:txBody>
          </p:sp>
          <p:sp>
            <p:nvSpPr>
              <p:cNvPr id="7" name="AutoShape 15">
                <a:extLst>
                  <a:ext uri="{FF2B5EF4-FFF2-40B4-BE49-F238E27FC236}">
                    <a16:creationId xmlns:a16="http://schemas.microsoft.com/office/drawing/2014/main" id="{E7968AE1-119B-0296-BA7A-F17C97A0056D}"/>
                  </a:ext>
                </a:extLst>
              </p:cNvPr>
              <p:cNvSpPr>
                <a:spLocks noChangeArrowheads="1"/>
              </p:cNvSpPr>
              <p:nvPr/>
            </p:nvSpPr>
            <p:spPr bwMode="auto">
              <a:xfrm>
                <a:off x="1960" y="1880"/>
                <a:ext cx="1190" cy="463"/>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6 </a:t>
                </a:r>
                <a:r>
                  <a:rPr lang="en-US" b="1" dirty="0">
                    <a:solidFill>
                      <a:srgbClr val="000000"/>
                    </a:solidFill>
                  </a:rPr>
                  <a:t>Plots</a:t>
                </a:r>
                <a:r>
                  <a:rPr lang="en-US" dirty="0">
                    <a:solidFill>
                      <a:srgbClr val="000000"/>
                    </a:solidFill>
                  </a:rPr>
                  <a:t> in </a:t>
                </a:r>
                <a:r>
                  <a:rPr lang="en-US" b="1" dirty="0">
                    <a:solidFill>
                      <a:srgbClr val="000000"/>
                    </a:solidFill>
                  </a:rPr>
                  <a:t>B</a:t>
                </a:r>
              </a:p>
              <a:p>
                <a:pPr algn="ctr"/>
                <a:r>
                  <a:rPr lang="en-US" dirty="0">
                    <a:solidFill>
                      <a:srgbClr val="000000"/>
                    </a:solidFill>
                  </a:rPr>
                  <a:t>4 </a:t>
                </a:r>
                <a:r>
                  <a:rPr lang="en-US" b="1" dirty="0">
                    <a:solidFill>
                      <a:srgbClr val="000000"/>
                    </a:solidFill>
                  </a:rPr>
                  <a:t>Blocks</a:t>
                </a:r>
                <a:endParaRPr lang="en-US" dirty="0">
                  <a:solidFill>
                    <a:srgbClr val="000000"/>
                  </a:solidFill>
                </a:endParaRPr>
              </a:p>
            </p:txBody>
          </p:sp>
        </p:grpSp>
        <p:sp>
          <p:nvSpPr>
            <p:cNvPr id="8" name="Line 48">
              <a:extLst>
                <a:ext uri="{FF2B5EF4-FFF2-40B4-BE49-F238E27FC236}">
                  <a16:creationId xmlns:a16="http://schemas.microsoft.com/office/drawing/2014/main" id="{7459F5CB-80CF-BA0C-65D5-B84E6584A646}"/>
                </a:ext>
              </a:extLst>
            </p:cNvPr>
            <p:cNvSpPr>
              <a:spLocks noChangeShapeType="1"/>
            </p:cNvSpPr>
            <p:nvPr/>
          </p:nvSpPr>
          <p:spPr bwMode="auto">
            <a:xfrm>
              <a:off x="3633684" y="5780190"/>
              <a:ext cx="847725" cy="1588"/>
            </a:xfrm>
            <a:prstGeom prst="line">
              <a:avLst/>
            </a:prstGeom>
            <a:noFill/>
            <a:ln w="12700">
              <a:solidFill>
                <a:srgbClr val="000000"/>
              </a:solidFill>
              <a:round/>
              <a:headEnd/>
              <a:tailEnd type="triangle" w="lg" len="med"/>
            </a:ln>
          </p:spPr>
          <p:txBody>
            <a:bodyPr/>
            <a:lstStyle/>
            <a:p>
              <a:endParaRPr lang="en-AU" dirty="0">
                <a:solidFill>
                  <a:srgbClr val="000000"/>
                </a:solidFill>
              </a:endParaRPr>
            </a:p>
          </p:txBody>
        </p:sp>
        <p:grpSp>
          <p:nvGrpSpPr>
            <p:cNvPr id="9" name="Group 8">
              <a:extLst>
                <a:ext uri="{FF2B5EF4-FFF2-40B4-BE49-F238E27FC236}">
                  <a16:creationId xmlns:a16="http://schemas.microsoft.com/office/drawing/2014/main" id="{DB15D699-BC76-B3B2-561F-DF57B70C9FA6}"/>
                </a:ext>
              </a:extLst>
            </p:cNvPr>
            <p:cNvGrpSpPr/>
            <p:nvPr/>
          </p:nvGrpSpPr>
          <p:grpSpPr>
            <a:xfrm>
              <a:off x="2189444" y="5594683"/>
              <a:ext cx="1496801" cy="1141090"/>
              <a:chOff x="2305480" y="1769811"/>
              <a:chExt cx="1496801" cy="1141090"/>
            </a:xfrm>
          </p:grpSpPr>
          <p:sp>
            <p:nvSpPr>
              <p:cNvPr id="10" name="Text Box 44">
                <a:extLst>
                  <a:ext uri="{FF2B5EF4-FFF2-40B4-BE49-F238E27FC236}">
                    <a16:creationId xmlns:a16="http://schemas.microsoft.com/office/drawing/2014/main" id="{31DF5180-49B8-42D0-ED06-80B7EBF9AC91}"/>
                  </a:ext>
                </a:extLst>
              </p:cNvPr>
              <p:cNvSpPr txBox="1">
                <a:spLocks noChangeArrowheads="1"/>
              </p:cNvSpPr>
              <p:nvPr/>
            </p:nvSpPr>
            <p:spPr bwMode="auto">
              <a:xfrm>
                <a:off x="2401177" y="2572347"/>
                <a:ext cx="1314834" cy="338554"/>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AU" sz="1600" dirty="0">
                    <a:solidFill>
                      <a:srgbClr val="000000"/>
                    </a:solidFill>
                  </a:rPr>
                  <a:t>3 treatments</a:t>
                </a:r>
                <a:endParaRPr lang="en-US" sz="1600" dirty="0">
                  <a:solidFill>
                    <a:srgbClr val="000000"/>
                  </a:solidFill>
                </a:endParaRPr>
              </a:p>
            </p:txBody>
          </p:sp>
          <p:sp>
            <p:nvSpPr>
              <p:cNvPr id="11" name="AutoShape 45">
                <a:extLst>
                  <a:ext uri="{FF2B5EF4-FFF2-40B4-BE49-F238E27FC236}">
                    <a16:creationId xmlns:a16="http://schemas.microsoft.com/office/drawing/2014/main" id="{3967D151-C5C8-5F8F-8F5D-DE269ED8C372}"/>
                  </a:ext>
                </a:extLst>
              </p:cNvPr>
              <p:cNvSpPr>
                <a:spLocks noChangeArrowheads="1"/>
              </p:cNvSpPr>
              <p:nvPr/>
            </p:nvSpPr>
            <p:spPr bwMode="auto">
              <a:xfrm>
                <a:off x="2305480" y="1769811"/>
                <a:ext cx="1496801" cy="356796"/>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3 </a:t>
                </a:r>
                <a:r>
                  <a:rPr lang="en-US" b="1" dirty="0">
                    <a:solidFill>
                      <a:srgbClr val="000000"/>
                    </a:solidFill>
                  </a:rPr>
                  <a:t>Regimens</a:t>
                </a:r>
                <a:endParaRPr lang="en-US" dirty="0">
                  <a:solidFill>
                    <a:srgbClr val="000000"/>
                  </a:solidFill>
                </a:endParaRPr>
              </a:p>
            </p:txBody>
          </p:sp>
        </p:grpSp>
      </p:grpSp>
      <p:grpSp>
        <p:nvGrpSpPr>
          <p:cNvPr id="12" name="Group 41">
            <a:extLst>
              <a:ext uri="{FF2B5EF4-FFF2-40B4-BE49-F238E27FC236}">
                <a16:creationId xmlns:a16="http://schemas.microsoft.com/office/drawing/2014/main" id="{B5CD5915-3403-F651-E66D-281F37875197}"/>
              </a:ext>
            </a:extLst>
          </p:cNvPr>
          <p:cNvGrpSpPr>
            <a:grpSpLocks/>
          </p:cNvGrpSpPr>
          <p:nvPr/>
        </p:nvGrpSpPr>
        <p:grpSpPr bwMode="auto">
          <a:xfrm>
            <a:off x="8996979" y="5447959"/>
            <a:ext cx="1997075" cy="1117600"/>
            <a:chOff x="1960" y="1912"/>
            <a:chExt cx="1258" cy="704"/>
          </a:xfrm>
        </p:grpSpPr>
        <p:sp>
          <p:nvSpPr>
            <p:cNvPr id="13" name="Text Box 14">
              <a:extLst>
                <a:ext uri="{FF2B5EF4-FFF2-40B4-BE49-F238E27FC236}">
                  <a16:creationId xmlns:a16="http://schemas.microsoft.com/office/drawing/2014/main" id="{E0E6C4C0-CACA-A509-8B39-DC1F228B0755}"/>
                </a:ext>
              </a:extLst>
            </p:cNvPr>
            <p:cNvSpPr txBox="1">
              <a:spLocks noChangeArrowheads="1"/>
            </p:cNvSpPr>
            <p:nvPr/>
          </p:nvSpPr>
          <p:spPr bwMode="auto">
            <a:xfrm>
              <a:off x="2102" y="2404"/>
              <a:ext cx="952" cy="212"/>
            </a:xfrm>
            <a:prstGeom prst="rect">
              <a:avLst/>
            </a:prstGeom>
            <a:noFill/>
            <a:ln w="12700" cap="sq">
              <a:noFill/>
              <a:miter lim="800000"/>
              <a:headEnd type="none" w="sm" len="sm"/>
              <a:tailEnd type="none" w="sm" len="sm"/>
            </a:ln>
          </p:spPr>
          <p:txBody>
            <a:bodyPr>
              <a:spAutoFit/>
            </a:bodyPr>
            <a:lstStyle/>
            <a:p>
              <a:pPr algn="ctr">
                <a:spcBef>
                  <a:spcPct val="50000"/>
                </a:spcBef>
              </a:pPr>
              <a:r>
                <a:rPr lang="en-AU" sz="1600" dirty="0">
                  <a:solidFill>
                    <a:srgbClr val="000000"/>
                  </a:solidFill>
                </a:rPr>
                <a:t>24 animals</a:t>
              </a:r>
              <a:endParaRPr lang="en-US" sz="1600" dirty="0">
                <a:solidFill>
                  <a:srgbClr val="000000"/>
                </a:solidFill>
              </a:endParaRPr>
            </a:p>
          </p:txBody>
        </p:sp>
        <p:sp>
          <p:nvSpPr>
            <p:cNvPr id="14" name="AutoShape 15">
              <a:extLst>
                <a:ext uri="{FF2B5EF4-FFF2-40B4-BE49-F238E27FC236}">
                  <a16:creationId xmlns:a16="http://schemas.microsoft.com/office/drawing/2014/main" id="{D3B428BF-7625-6119-A60D-EDFBA41F1A76}"/>
                </a:ext>
              </a:extLst>
            </p:cNvPr>
            <p:cNvSpPr>
              <a:spLocks noChangeArrowheads="1"/>
            </p:cNvSpPr>
            <p:nvPr/>
          </p:nvSpPr>
          <p:spPr bwMode="auto">
            <a:xfrm>
              <a:off x="1960" y="1912"/>
              <a:ext cx="1258" cy="463"/>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2 </a:t>
              </a:r>
              <a:r>
                <a:rPr lang="en-US" b="1" dirty="0">
                  <a:solidFill>
                    <a:srgbClr val="000000"/>
                  </a:solidFill>
                </a:rPr>
                <a:t>Classes</a:t>
              </a:r>
              <a:endParaRPr lang="en-US" dirty="0">
                <a:solidFill>
                  <a:srgbClr val="000000"/>
                </a:solidFill>
              </a:endParaRPr>
            </a:p>
            <a:p>
              <a:pPr algn="ctr"/>
              <a:r>
                <a:rPr lang="en-US" dirty="0">
                  <a:solidFill>
                    <a:srgbClr val="000000"/>
                  </a:solidFill>
                </a:rPr>
                <a:t>12 </a:t>
              </a:r>
              <a:r>
                <a:rPr lang="en-US" b="1" dirty="0">
                  <a:solidFill>
                    <a:srgbClr val="000000"/>
                  </a:solidFill>
                </a:rPr>
                <a:t>Weaners</a:t>
              </a:r>
              <a:r>
                <a:rPr lang="en-US" dirty="0">
                  <a:solidFill>
                    <a:srgbClr val="000000"/>
                  </a:solidFill>
                </a:rPr>
                <a:t> in </a:t>
              </a:r>
              <a:r>
                <a:rPr lang="en-US" b="1" dirty="0">
                  <a:solidFill>
                    <a:srgbClr val="000000"/>
                  </a:solidFill>
                </a:rPr>
                <a:t>C</a:t>
              </a:r>
            </a:p>
          </p:txBody>
        </p:sp>
      </p:grpSp>
      <p:sp>
        <p:nvSpPr>
          <p:cNvPr id="15" name="Line 48">
            <a:extLst>
              <a:ext uri="{FF2B5EF4-FFF2-40B4-BE49-F238E27FC236}">
                <a16:creationId xmlns:a16="http://schemas.microsoft.com/office/drawing/2014/main" id="{BD515333-70BF-CC82-98BA-64986417A460}"/>
              </a:ext>
            </a:extLst>
          </p:cNvPr>
          <p:cNvSpPr>
            <a:spLocks noChangeShapeType="1"/>
          </p:cNvSpPr>
          <p:nvPr/>
        </p:nvSpPr>
        <p:spPr bwMode="auto">
          <a:xfrm>
            <a:off x="8559924" y="5917609"/>
            <a:ext cx="540000" cy="1588"/>
          </a:xfrm>
          <a:prstGeom prst="line">
            <a:avLst/>
          </a:prstGeom>
          <a:noFill/>
          <a:ln w="12700">
            <a:solidFill>
              <a:srgbClr val="000000"/>
            </a:solidFill>
            <a:round/>
            <a:headEnd type="triangle" w="lg" len="med"/>
            <a:tailEnd type="none" w="lg" len="med"/>
          </a:ln>
        </p:spPr>
        <p:txBody>
          <a:bodyPr/>
          <a:lstStyle/>
          <a:p>
            <a:endParaRPr lang="en-AU" dirty="0">
              <a:solidFill>
                <a:srgbClr val="000000"/>
              </a:solidFill>
            </a:endParaRPr>
          </a:p>
        </p:txBody>
      </p:sp>
      <p:sp>
        <p:nvSpPr>
          <p:cNvPr id="16" name="Line 48">
            <a:extLst>
              <a:ext uri="{FF2B5EF4-FFF2-40B4-BE49-F238E27FC236}">
                <a16:creationId xmlns:a16="http://schemas.microsoft.com/office/drawing/2014/main" id="{A139782F-2617-492F-9B3F-098BBE95504D}"/>
              </a:ext>
            </a:extLst>
          </p:cNvPr>
          <p:cNvSpPr>
            <a:spLocks noChangeShapeType="1"/>
          </p:cNvSpPr>
          <p:nvPr/>
        </p:nvSpPr>
        <p:spPr bwMode="auto">
          <a:xfrm>
            <a:off x="8563462" y="5619173"/>
            <a:ext cx="540000" cy="1588"/>
          </a:xfrm>
          <a:prstGeom prst="line">
            <a:avLst/>
          </a:prstGeom>
          <a:noFill/>
          <a:ln w="12700">
            <a:solidFill>
              <a:srgbClr val="000000"/>
            </a:solidFill>
            <a:round/>
            <a:headEnd type="triangle" w="lg" len="med"/>
            <a:tailEnd type="none" w="lg" len="med"/>
          </a:ln>
        </p:spPr>
        <p:txBody>
          <a:bodyPr/>
          <a:lstStyle/>
          <a:p>
            <a:endParaRPr lang="en-AU" dirty="0">
              <a:solidFill>
                <a:srgbClr val="000000"/>
              </a:solidFill>
            </a:endParaRPr>
          </a:p>
        </p:txBody>
      </p:sp>
      <p:grpSp>
        <p:nvGrpSpPr>
          <p:cNvPr id="24" name="Group 23">
            <a:extLst>
              <a:ext uri="{FF2B5EF4-FFF2-40B4-BE49-F238E27FC236}">
                <a16:creationId xmlns:a16="http://schemas.microsoft.com/office/drawing/2014/main" id="{5B5F7D90-4CE3-6D95-860D-B4666AC983AB}"/>
              </a:ext>
            </a:extLst>
          </p:cNvPr>
          <p:cNvGrpSpPr/>
          <p:nvPr/>
        </p:nvGrpSpPr>
        <p:grpSpPr>
          <a:xfrm>
            <a:off x="6297655" y="5400645"/>
            <a:ext cx="2391711" cy="719206"/>
            <a:chOff x="5861722" y="5583863"/>
            <a:chExt cx="2391711" cy="719206"/>
          </a:xfrm>
        </p:grpSpPr>
        <p:sp>
          <p:nvSpPr>
            <p:cNvPr id="17" name="Line 48">
              <a:extLst>
                <a:ext uri="{FF2B5EF4-FFF2-40B4-BE49-F238E27FC236}">
                  <a16:creationId xmlns:a16="http://schemas.microsoft.com/office/drawing/2014/main" id="{35BD2C55-B4F1-DDB7-2F5C-3C0F8EBBB7D7}"/>
                </a:ext>
              </a:extLst>
            </p:cNvPr>
            <p:cNvSpPr>
              <a:spLocks noChangeShapeType="1"/>
            </p:cNvSpPr>
            <p:nvPr/>
          </p:nvSpPr>
          <p:spPr bwMode="auto">
            <a:xfrm flipV="1">
              <a:off x="6425047" y="5749917"/>
              <a:ext cx="546160" cy="208328"/>
            </a:xfrm>
            <a:prstGeom prst="line">
              <a:avLst/>
            </a:prstGeom>
            <a:noFill/>
            <a:ln w="12700">
              <a:solidFill>
                <a:srgbClr val="000000"/>
              </a:solidFill>
              <a:round/>
              <a:headEnd/>
              <a:tailEnd type="none" w="lg" len="med"/>
            </a:ln>
          </p:spPr>
          <p:txBody>
            <a:bodyPr/>
            <a:lstStyle/>
            <a:p>
              <a:endParaRPr lang="en-AU" dirty="0">
                <a:solidFill>
                  <a:srgbClr val="000000"/>
                </a:solidFill>
              </a:endParaRPr>
            </a:p>
          </p:txBody>
        </p:sp>
        <p:sp>
          <p:nvSpPr>
            <p:cNvPr id="18" name="Line 48">
              <a:extLst>
                <a:ext uri="{FF2B5EF4-FFF2-40B4-BE49-F238E27FC236}">
                  <a16:creationId xmlns:a16="http://schemas.microsoft.com/office/drawing/2014/main" id="{8C8FAEA0-9DCF-6C72-F69A-F11414E725A4}"/>
                </a:ext>
              </a:extLst>
            </p:cNvPr>
            <p:cNvSpPr>
              <a:spLocks noChangeShapeType="1"/>
            </p:cNvSpPr>
            <p:nvPr/>
          </p:nvSpPr>
          <p:spPr bwMode="auto">
            <a:xfrm>
              <a:off x="5885048" y="5768430"/>
              <a:ext cx="563325" cy="202916"/>
            </a:xfrm>
            <a:prstGeom prst="line">
              <a:avLst/>
            </a:prstGeom>
            <a:noFill/>
            <a:ln w="12700">
              <a:solidFill>
                <a:srgbClr val="000000"/>
              </a:solidFill>
              <a:round/>
              <a:headEnd/>
              <a:tailEnd type="none" w="lg" len="med"/>
            </a:ln>
          </p:spPr>
          <p:txBody>
            <a:bodyPr/>
            <a:lstStyle/>
            <a:p>
              <a:endParaRPr lang="en-AU" dirty="0">
                <a:solidFill>
                  <a:srgbClr val="000000"/>
                </a:solidFill>
              </a:endParaRPr>
            </a:p>
          </p:txBody>
        </p:sp>
        <p:sp>
          <p:nvSpPr>
            <p:cNvPr id="19" name="Line 48">
              <a:extLst>
                <a:ext uri="{FF2B5EF4-FFF2-40B4-BE49-F238E27FC236}">
                  <a16:creationId xmlns:a16="http://schemas.microsoft.com/office/drawing/2014/main" id="{FD90DC97-2940-1043-8699-11DD9D0DC78A}"/>
                </a:ext>
              </a:extLst>
            </p:cNvPr>
            <p:cNvSpPr>
              <a:spLocks noChangeShapeType="1"/>
            </p:cNvSpPr>
            <p:nvPr/>
          </p:nvSpPr>
          <p:spPr bwMode="auto">
            <a:xfrm>
              <a:off x="6379785" y="5944783"/>
              <a:ext cx="591421" cy="163732"/>
            </a:xfrm>
            <a:prstGeom prst="line">
              <a:avLst/>
            </a:prstGeom>
            <a:noFill/>
            <a:ln w="12700">
              <a:solidFill>
                <a:srgbClr val="000000"/>
              </a:solidFill>
              <a:round/>
              <a:headEnd/>
              <a:tailEnd type="none" w="lg" len="med"/>
            </a:ln>
          </p:spPr>
          <p:txBody>
            <a:bodyPr/>
            <a:lstStyle/>
            <a:p>
              <a:endParaRPr lang="en-AU" dirty="0">
                <a:solidFill>
                  <a:srgbClr val="000000"/>
                </a:solidFill>
              </a:endParaRPr>
            </a:p>
          </p:txBody>
        </p:sp>
        <p:sp>
          <p:nvSpPr>
            <p:cNvPr id="20" name="Line 48">
              <a:extLst>
                <a:ext uri="{FF2B5EF4-FFF2-40B4-BE49-F238E27FC236}">
                  <a16:creationId xmlns:a16="http://schemas.microsoft.com/office/drawing/2014/main" id="{460BADE1-02A2-3D1E-C101-ED863D8D4D80}"/>
                </a:ext>
              </a:extLst>
            </p:cNvPr>
            <p:cNvSpPr>
              <a:spLocks noChangeShapeType="1"/>
            </p:cNvSpPr>
            <p:nvPr/>
          </p:nvSpPr>
          <p:spPr bwMode="auto">
            <a:xfrm flipV="1">
              <a:off x="5861722" y="5972573"/>
              <a:ext cx="563326" cy="103046"/>
            </a:xfrm>
            <a:prstGeom prst="line">
              <a:avLst/>
            </a:prstGeom>
            <a:noFill/>
            <a:ln w="12700">
              <a:solidFill>
                <a:srgbClr val="000000"/>
              </a:solidFill>
              <a:round/>
              <a:headEnd/>
              <a:tailEnd type="oval" w="lg" len="lg"/>
            </a:ln>
          </p:spPr>
          <p:txBody>
            <a:bodyPr/>
            <a:lstStyle/>
            <a:p>
              <a:endParaRPr lang="en-AU" dirty="0">
                <a:solidFill>
                  <a:srgbClr val="000000"/>
                </a:solidFill>
              </a:endParaRPr>
            </a:p>
          </p:txBody>
        </p:sp>
        <p:sp>
          <p:nvSpPr>
            <p:cNvPr id="21" name="TextBox 20">
              <a:extLst>
                <a:ext uri="{FF2B5EF4-FFF2-40B4-BE49-F238E27FC236}">
                  <a16:creationId xmlns:a16="http://schemas.microsoft.com/office/drawing/2014/main" id="{3F7F88D6-8605-A055-F004-8E54C701566F}"/>
                </a:ext>
              </a:extLst>
            </p:cNvPr>
            <p:cNvSpPr txBox="1"/>
            <p:nvPr/>
          </p:nvSpPr>
          <p:spPr>
            <a:xfrm>
              <a:off x="6899786" y="5933737"/>
              <a:ext cx="828389" cy="369332"/>
            </a:xfrm>
            <a:prstGeom prst="rect">
              <a:avLst/>
            </a:prstGeom>
            <a:noFill/>
          </p:spPr>
          <p:txBody>
            <a:bodyPr wrap="square" rtlCol="0">
              <a:spAutoFit/>
            </a:bodyPr>
            <a:lstStyle/>
            <a:p>
              <a:r>
                <a:rPr lang="en-AU" dirty="0"/>
                <a:t>12 </a:t>
              </a:r>
              <a:r>
                <a:rPr lang="en-AU" b="1" dirty="0"/>
                <a:t>P</a:t>
              </a:r>
              <a:r>
                <a:rPr lang="en-AU" baseline="-25000" dirty="0"/>
                <a:t>1</a:t>
              </a:r>
            </a:p>
          </p:txBody>
        </p:sp>
        <p:sp>
          <p:nvSpPr>
            <p:cNvPr id="22" name="TextBox 21">
              <a:extLst>
                <a:ext uri="{FF2B5EF4-FFF2-40B4-BE49-F238E27FC236}">
                  <a16:creationId xmlns:a16="http://schemas.microsoft.com/office/drawing/2014/main" id="{BEB63C0C-6829-144D-D520-BEB39FD57FCF}"/>
                </a:ext>
              </a:extLst>
            </p:cNvPr>
            <p:cNvSpPr txBox="1"/>
            <p:nvPr/>
          </p:nvSpPr>
          <p:spPr>
            <a:xfrm>
              <a:off x="7013554" y="5583863"/>
              <a:ext cx="1239879" cy="369332"/>
            </a:xfrm>
            <a:prstGeom prst="rect">
              <a:avLst/>
            </a:prstGeom>
            <a:noFill/>
          </p:spPr>
          <p:txBody>
            <a:bodyPr wrap="square" rtlCol="0">
              <a:spAutoFit/>
            </a:bodyPr>
            <a:lstStyle/>
            <a:p>
              <a:r>
                <a:rPr lang="en-AU" dirty="0"/>
                <a:t>2 </a:t>
              </a:r>
              <a:r>
                <a:rPr lang="en-AU" b="1" dirty="0"/>
                <a:t>P</a:t>
              </a:r>
              <a:r>
                <a:rPr lang="en-AU" baseline="-25000" dirty="0"/>
                <a:t>1</a:t>
              </a:r>
              <a:r>
                <a:rPr lang="en-AU" dirty="0"/>
                <a:t> in </a:t>
              </a:r>
              <a:r>
                <a:rPr lang="en-AU" b="1" dirty="0"/>
                <a:t>P</a:t>
              </a:r>
              <a:r>
                <a:rPr lang="en-AU" baseline="-25000" dirty="0"/>
                <a:t>1</a:t>
              </a:r>
            </a:p>
          </p:txBody>
        </p:sp>
      </p:grpSp>
      <p:sp>
        <p:nvSpPr>
          <p:cNvPr id="25" name="TextBox 24">
            <a:extLst>
              <a:ext uri="{FF2B5EF4-FFF2-40B4-BE49-F238E27FC236}">
                <a16:creationId xmlns:a16="http://schemas.microsoft.com/office/drawing/2014/main" id="{77DC1577-1EBD-E14B-3EA6-540990F462FB}"/>
              </a:ext>
            </a:extLst>
          </p:cNvPr>
          <p:cNvSpPr txBox="1"/>
          <p:nvPr/>
        </p:nvSpPr>
        <p:spPr>
          <a:xfrm>
            <a:off x="7166608" y="4646066"/>
            <a:ext cx="4975780" cy="646331"/>
          </a:xfrm>
          <a:prstGeom prst="rect">
            <a:avLst/>
          </a:prstGeom>
          <a:noFill/>
        </p:spPr>
        <p:txBody>
          <a:bodyPr wrap="square" rtlCol="0">
            <a:spAutoFit/>
          </a:bodyPr>
          <a:lstStyle/>
          <a:p>
            <a:pPr marL="0" lvl="1"/>
            <a:r>
              <a:rPr lang="en-AU" b="1" dirty="0">
                <a:solidFill>
                  <a:srgbClr val="7030A0"/>
                </a:solidFill>
                <a:latin typeface="Courier New" panose="02070309020205020404" pitchFamily="49" charset="0"/>
                <a:cs typeface="Courier New" panose="02070309020205020404" pitchFamily="49" charset="0"/>
              </a:rPr>
              <a:t>P</a:t>
            </a:r>
            <a:r>
              <a:rPr lang="en-AU" b="1" baseline="-25000" dirty="0">
                <a:solidFill>
                  <a:srgbClr val="7030A0"/>
                </a:solidFill>
                <a:latin typeface="Courier New" panose="02070309020205020404" pitchFamily="49" charset="0"/>
                <a:cs typeface="Courier New" panose="02070309020205020404" pitchFamily="49" charset="0"/>
              </a:rPr>
              <a:t>1</a:t>
            </a:r>
            <a:r>
              <a:rPr lang="en-AU" dirty="0">
                <a:solidFill>
                  <a:srgbClr val="7030A0"/>
                </a:solidFill>
                <a:cs typeface="Courier New" panose="02070309020205020404" pitchFamily="49" charset="0"/>
              </a:rPr>
              <a:t> is a pseudofactor grouping the plots with the same combination </a:t>
            </a:r>
            <a:r>
              <a:rPr lang="en-AU" b="1" dirty="0">
                <a:solidFill>
                  <a:srgbClr val="7030A0"/>
                </a:solidFill>
                <a:latin typeface="Courier New" panose="02070309020205020404" pitchFamily="49" charset="0"/>
                <a:cs typeface="Courier New" panose="02070309020205020404" pitchFamily="49" charset="0"/>
              </a:rPr>
              <a:t>Blocks</a:t>
            </a:r>
            <a:r>
              <a:rPr lang="en-AU" dirty="0">
                <a:solidFill>
                  <a:srgbClr val="7030A0"/>
                </a:solidFill>
                <a:cs typeface="Courier New" panose="02070309020205020404" pitchFamily="49" charset="0"/>
              </a:rPr>
              <a:t> and </a:t>
            </a:r>
            <a:r>
              <a:rPr lang="en-AU" b="1" dirty="0">
                <a:solidFill>
                  <a:srgbClr val="7030A0"/>
                </a:solidFill>
                <a:latin typeface="Courier New" panose="02070309020205020404" pitchFamily="49" charset="0"/>
                <a:cs typeface="Courier New" panose="02070309020205020404" pitchFamily="49" charset="0"/>
              </a:rPr>
              <a:t>Regimens</a:t>
            </a:r>
            <a:r>
              <a:rPr lang="en-AU" dirty="0">
                <a:solidFill>
                  <a:srgbClr val="7030A0"/>
                </a:solidFill>
                <a:cs typeface="Courier New" panose="02070309020205020404" pitchFamily="49" charset="0"/>
              </a:rPr>
              <a:t>.</a:t>
            </a:r>
            <a:endParaRPr lang="en-AU" dirty="0">
              <a:solidFill>
                <a:srgbClr val="7030A0"/>
              </a:solidFill>
            </a:endParaRPr>
          </a:p>
        </p:txBody>
      </p:sp>
      <p:sp>
        <p:nvSpPr>
          <p:cNvPr id="26" name="TextBox 25">
            <a:extLst>
              <a:ext uri="{FF2B5EF4-FFF2-40B4-BE49-F238E27FC236}">
                <a16:creationId xmlns:a16="http://schemas.microsoft.com/office/drawing/2014/main" id="{92C0A2AB-57B5-9D39-200D-ED40243F4113}"/>
              </a:ext>
            </a:extLst>
          </p:cNvPr>
          <p:cNvSpPr txBox="1"/>
          <p:nvPr/>
        </p:nvSpPr>
        <p:spPr>
          <a:xfrm>
            <a:off x="6690049" y="6272707"/>
            <a:ext cx="5455447" cy="646331"/>
          </a:xfrm>
          <a:prstGeom prst="rect">
            <a:avLst/>
          </a:prstGeom>
          <a:noFill/>
        </p:spPr>
        <p:txBody>
          <a:bodyPr wrap="square" rtlCol="0">
            <a:spAutoFit/>
          </a:bodyPr>
          <a:lstStyle/>
          <a:p>
            <a:pPr marL="0" lvl="1"/>
            <a:r>
              <a:rPr lang="en-AU" b="1" dirty="0">
                <a:solidFill>
                  <a:srgbClr val="7030A0"/>
                </a:solidFill>
                <a:latin typeface="Courier New" panose="02070309020205020404" pitchFamily="49" charset="0"/>
                <a:cs typeface="Courier New" panose="02070309020205020404" pitchFamily="49" charset="0"/>
              </a:rPr>
              <a:t>P</a:t>
            </a:r>
            <a:r>
              <a:rPr lang="en-AU" b="1" baseline="-25000" dirty="0">
                <a:solidFill>
                  <a:srgbClr val="7030A0"/>
                </a:solidFill>
                <a:latin typeface="Courier New" panose="02070309020205020404" pitchFamily="49" charset="0"/>
                <a:cs typeface="Courier New" panose="02070309020205020404" pitchFamily="49" charset="0"/>
              </a:rPr>
              <a:t>2</a:t>
            </a:r>
            <a:r>
              <a:rPr lang="en-AU" dirty="0">
                <a:solidFill>
                  <a:srgbClr val="7030A0"/>
                </a:solidFill>
                <a:cs typeface="Courier New" panose="02070309020205020404" pitchFamily="49" charset="0"/>
              </a:rPr>
              <a:t> is a pseudofactor randomly indexing the plots within a </a:t>
            </a:r>
            <a:r>
              <a:rPr lang="en-AU" b="1" dirty="0">
                <a:solidFill>
                  <a:srgbClr val="7030A0"/>
                </a:solidFill>
                <a:latin typeface="Courier New" panose="02070309020205020404" pitchFamily="49" charset="0"/>
                <a:cs typeface="Courier New" panose="02070309020205020404" pitchFamily="49" charset="0"/>
              </a:rPr>
              <a:t>Blocks</a:t>
            </a:r>
            <a:r>
              <a:rPr lang="en-AU" dirty="0">
                <a:solidFill>
                  <a:srgbClr val="7030A0"/>
                </a:solidFill>
                <a:cs typeface="Courier New" panose="02070309020205020404" pitchFamily="49" charset="0"/>
              </a:rPr>
              <a:t> and </a:t>
            </a:r>
            <a:r>
              <a:rPr lang="en-AU" b="1" dirty="0">
                <a:solidFill>
                  <a:srgbClr val="7030A0"/>
                </a:solidFill>
                <a:latin typeface="Courier New" panose="02070309020205020404" pitchFamily="49" charset="0"/>
                <a:cs typeface="Courier New" panose="02070309020205020404" pitchFamily="49" charset="0"/>
              </a:rPr>
              <a:t>Regimens</a:t>
            </a:r>
            <a:r>
              <a:rPr lang="en-AU" dirty="0">
                <a:solidFill>
                  <a:srgbClr val="7030A0"/>
                </a:solidFill>
                <a:cs typeface="Courier New" panose="02070309020205020404" pitchFamily="49" charset="0"/>
              </a:rPr>
              <a:t> combination .</a:t>
            </a:r>
            <a:endParaRPr lang="en-AU" dirty="0">
              <a:solidFill>
                <a:srgbClr val="7030A0"/>
              </a:solidFill>
            </a:endParaRPr>
          </a:p>
        </p:txBody>
      </p:sp>
    </p:spTree>
    <p:extLst>
      <p:ext uri="{BB962C8B-B14F-4D97-AF65-F5344CB8AC3E}">
        <p14:creationId xmlns:p14="http://schemas.microsoft.com/office/powerpoint/2010/main" val="148196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5" grpId="0" animBg="1"/>
      <p:bldP spid="16" grpId="0" animBg="1"/>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03B2-C65B-9887-B4CD-DCA3213278E3}"/>
              </a:ext>
            </a:extLst>
          </p:cNvPr>
          <p:cNvSpPr>
            <a:spLocks noGrp="1"/>
          </p:cNvSpPr>
          <p:nvPr>
            <p:ph type="title"/>
          </p:nvPr>
        </p:nvSpPr>
        <p:spPr>
          <a:xfrm>
            <a:off x="233100" y="208670"/>
            <a:ext cx="11743000" cy="720000"/>
          </a:xfrm>
        </p:spPr>
        <p:txBody>
          <a:bodyPr/>
          <a:lstStyle/>
          <a:p>
            <a:r>
              <a:rPr lang="en-US" dirty="0"/>
              <a:t>Comparing designs: Classes to Blocks vs to Plots</a:t>
            </a:r>
            <a:endParaRPr lang="en-AU" dirty="0"/>
          </a:p>
        </p:txBody>
      </p:sp>
      <p:sp>
        <p:nvSpPr>
          <p:cNvPr id="4" name="Slide Number Placeholder 3">
            <a:extLst>
              <a:ext uri="{FF2B5EF4-FFF2-40B4-BE49-F238E27FC236}">
                <a16:creationId xmlns:a16="http://schemas.microsoft.com/office/drawing/2014/main" id="{692BD8CE-27EC-292B-71A6-FFF19199C8BD}"/>
              </a:ext>
            </a:extLst>
          </p:cNvPr>
          <p:cNvSpPr>
            <a:spLocks noGrp="1"/>
          </p:cNvSpPr>
          <p:nvPr>
            <p:ph type="sldNum" sz="quarter" idx="11"/>
          </p:nvPr>
        </p:nvSpPr>
        <p:spPr/>
        <p:txBody>
          <a:bodyPr/>
          <a:lstStyle/>
          <a:p>
            <a:fld id="{FF0418E0-E9F1-4C7F-BDD6-E3F7643D09C8}" type="slidenum">
              <a:rPr lang="en-AU" smtClean="0"/>
              <a:pPr/>
              <a:t>24</a:t>
            </a:fld>
            <a:endParaRPr lang="en-AU"/>
          </a:p>
        </p:txBody>
      </p:sp>
      <p:pic>
        <p:nvPicPr>
          <p:cNvPr id="6" name="Picture 5" descr="Table, calendar&#10;&#10;Description automatically generated">
            <a:extLst>
              <a:ext uri="{FF2B5EF4-FFF2-40B4-BE49-F238E27FC236}">
                <a16:creationId xmlns:a16="http://schemas.microsoft.com/office/drawing/2014/main" id="{03F0D508-1C93-B2BE-B66E-F42A9940B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7" y="1053156"/>
            <a:ext cx="5760000" cy="5760000"/>
          </a:xfrm>
          <a:prstGeom prst="rect">
            <a:avLst/>
          </a:prstGeom>
        </p:spPr>
      </p:pic>
      <p:pic>
        <p:nvPicPr>
          <p:cNvPr id="5" name="Picture 4" descr="Table, calendar&#10;&#10;Description automatically generated">
            <a:extLst>
              <a:ext uri="{FF2B5EF4-FFF2-40B4-BE49-F238E27FC236}">
                <a16:creationId xmlns:a16="http://schemas.microsoft.com/office/drawing/2014/main" id="{562E9060-3143-EB46-3A61-088A01711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188" y="1058293"/>
            <a:ext cx="5760000" cy="5760000"/>
          </a:xfrm>
          <a:prstGeom prst="rect">
            <a:avLst/>
          </a:prstGeom>
        </p:spPr>
      </p:pic>
    </p:spTree>
    <p:extLst>
      <p:ext uri="{BB962C8B-B14F-4D97-AF65-F5344CB8AC3E}">
        <p14:creationId xmlns:p14="http://schemas.microsoft.com/office/powerpoint/2010/main" val="1748633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F210-AA55-D89E-D916-3259D3D6063A}"/>
              </a:ext>
            </a:extLst>
          </p:cNvPr>
          <p:cNvSpPr>
            <a:spLocks noGrp="1"/>
          </p:cNvSpPr>
          <p:nvPr>
            <p:ph type="title"/>
          </p:nvPr>
        </p:nvSpPr>
        <p:spPr>
          <a:xfrm>
            <a:off x="576000" y="38542"/>
            <a:ext cx="11520000" cy="720000"/>
          </a:xfrm>
        </p:spPr>
        <p:txBody>
          <a:bodyPr/>
          <a:lstStyle/>
          <a:p>
            <a:r>
              <a:rPr lang="en-US" dirty="0"/>
              <a:t>The anatomy that includes intertier interactions</a:t>
            </a:r>
            <a:endParaRPr lang="en-AU" dirty="0"/>
          </a:p>
        </p:txBody>
      </p:sp>
      <p:sp>
        <p:nvSpPr>
          <p:cNvPr id="3" name="Content Placeholder 2">
            <a:extLst>
              <a:ext uri="{FF2B5EF4-FFF2-40B4-BE49-F238E27FC236}">
                <a16:creationId xmlns:a16="http://schemas.microsoft.com/office/drawing/2014/main" id="{88D82E9F-1271-78AB-F77B-9DA33681D24D}"/>
              </a:ext>
            </a:extLst>
          </p:cNvPr>
          <p:cNvSpPr>
            <a:spLocks noGrp="1"/>
          </p:cNvSpPr>
          <p:nvPr>
            <p:ph idx="1"/>
          </p:nvPr>
        </p:nvSpPr>
        <p:spPr>
          <a:xfrm>
            <a:off x="-180754" y="4747154"/>
            <a:ext cx="5539563" cy="2101778"/>
          </a:xfrm>
        </p:spPr>
        <p:txBody>
          <a:bodyPr/>
          <a:lstStyle/>
          <a:p>
            <a:pPr lvl="1"/>
            <a:r>
              <a:rPr lang="en-US" sz="2000" dirty="0">
                <a:solidFill>
                  <a:srgbClr val="7030A0"/>
                </a:solidFill>
              </a:rPr>
              <a:t>There is no inextricable confounding.</a:t>
            </a:r>
          </a:p>
          <a:p>
            <a:pPr lvl="1"/>
            <a:r>
              <a:rPr lang="en-US" sz="2000" b="1" dirty="0">
                <a:solidFill>
                  <a:srgbClr val="7030A0"/>
                </a:solidFill>
                <a:latin typeface="Courier New" panose="02070309020205020404" pitchFamily="49" charset="0"/>
                <a:cs typeface="Courier New" panose="02070309020205020404" pitchFamily="49" charset="0"/>
              </a:rPr>
              <a:t>Classes</a:t>
            </a:r>
            <a:r>
              <a:rPr lang="en-US" sz="2000" dirty="0">
                <a:solidFill>
                  <a:srgbClr val="7030A0"/>
                </a:solidFill>
                <a:cs typeface="Courier New" panose="02070309020205020404" pitchFamily="49" charset="0"/>
              </a:rPr>
              <a:t> and </a:t>
            </a:r>
            <a:r>
              <a:rPr lang="en-US" sz="2000" b="1" dirty="0">
                <a:solidFill>
                  <a:srgbClr val="7030A0"/>
                </a:solidFill>
                <a:latin typeface="Courier New" panose="02070309020205020404" pitchFamily="49" charset="0"/>
                <a:cs typeface="Courier New" panose="02070309020205020404" pitchFamily="49" charset="0"/>
              </a:rPr>
              <a:t>Blocks</a:t>
            </a:r>
            <a:r>
              <a:rPr lang="en-US" sz="2000" dirty="0">
                <a:solidFill>
                  <a:srgbClr val="7030A0"/>
                </a:solidFill>
                <a:cs typeface="Courier New" panose="02070309020205020404" pitchFamily="49" charset="0"/>
              </a:rPr>
              <a:t> will not affect </a:t>
            </a:r>
            <a:r>
              <a:rPr lang="en-US" sz="2000" b="1" dirty="0">
                <a:solidFill>
                  <a:srgbClr val="7030A0"/>
                </a:solidFill>
                <a:latin typeface="Courier New" panose="02070309020205020404" pitchFamily="49" charset="0"/>
                <a:cs typeface="Courier New" panose="02070309020205020404" pitchFamily="49" charset="0"/>
              </a:rPr>
              <a:t>Regimens</a:t>
            </a:r>
            <a:r>
              <a:rPr lang="en-US" sz="2000" dirty="0">
                <a:solidFill>
                  <a:srgbClr val="7030A0"/>
                </a:solidFill>
                <a:cs typeface="Courier New" panose="02070309020205020404" pitchFamily="49" charset="0"/>
              </a:rPr>
              <a:t> variation.</a:t>
            </a:r>
          </a:p>
          <a:p>
            <a:pPr lvl="1"/>
            <a:r>
              <a:rPr lang="en-US" sz="2000" dirty="0">
                <a:solidFill>
                  <a:srgbClr val="7030A0"/>
                </a:solidFill>
              </a:rPr>
              <a:t>All intertier interactions are estimable.</a:t>
            </a:r>
          </a:p>
          <a:p>
            <a:pPr lvl="2"/>
            <a:r>
              <a:rPr lang="en-US" sz="1600" dirty="0">
                <a:solidFill>
                  <a:srgbClr val="7030A0"/>
                </a:solidFill>
              </a:rPr>
              <a:t>Nonsignificant interactions can be omitted.</a:t>
            </a:r>
          </a:p>
          <a:p>
            <a:pPr lvl="1"/>
            <a:r>
              <a:rPr lang="en-US" sz="2000" dirty="0">
                <a:solidFill>
                  <a:srgbClr val="7030A0"/>
                </a:solidFill>
                <a:cs typeface="Courier New" panose="02070309020205020404" pitchFamily="49" charset="0"/>
              </a:rPr>
              <a:t>Assuming no </a:t>
            </a:r>
            <a:r>
              <a:rPr lang="en-US" sz="2000" b="1" dirty="0" err="1">
                <a:solidFill>
                  <a:srgbClr val="7030A0"/>
                </a:solidFill>
                <a:latin typeface="Courier New" panose="02070309020205020404" pitchFamily="49" charset="0"/>
                <a:cs typeface="Courier New" panose="02070309020205020404" pitchFamily="49" charset="0"/>
              </a:rPr>
              <a:t>Classes:Blocks</a:t>
            </a:r>
            <a:r>
              <a:rPr lang="en-US" sz="2000" dirty="0">
                <a:solidFill>
                  <a:srgbClr val="7030A0"/>
                </a:solidFill>
                <a:cs typeface="Courier New" panose="02070309020205020404" pitchFamily="49" charset="0"/>
              </a:rPr>
              <a:t> terms.</a:t>
            </a:r>
            <a:endParaRPr lang="en-US" sz="2000" dirty="0">
              <a:solidFill>
                <a:srgbClr val="7030A0"/>
              </a:solidFill>
            </a:endParaRPr>
          </a:p>
        </p:txBody>
      </p:sp>
      <p:sp>
        <p:nvSpPr>
          <p:cNvPr id="4" name="Slide Number Placeholder 3">
            <a:extLst>
              <a:ext uri="{FF2B5EF4-FFF2-40B4-BE49-F238E27FC236}">
                <a16:creationId xmlns:a16="http://schemas.microsoft.com/office/drawing/2014/main" id="{570D551E-B483-967F-CEE4-4911E4A4DAD2}"/>
              </a:ext>
            </a:extLst>
          </p:cNvPr>
          <p:cNvSpPr>
            <a:spLocks noGrp="1"/>
          </p:cNvSpPr>
          <p:nvPr>
            <p:ph type="sldNum" sz="quarter" idx="11"/>
          </p:nvPr>
        </p:nvSpPr>
        <p:spPr/>
        <p:txBody>
          <a:bodyPr/>
          <a:lstStyle/>
          <a:p>
            <a:fld id="{FF0418E0-E9F1-4C7F-BDD6-E3F7643D09C8}" type="slidenum">
              <a:rPr lang="en-AU" smtClean="0"/>
              <a:pPr/>
              <a:t>25</a:t>
            </a:fld>
            <a:endParaRPr lang="en-AU"/>
          </a:p>
        </p:txBody>
      </p:sp>
      <p:sp>
        <p:nvSpPr>
          <p:cNvPr id="18" name="Content Placeholder 2">
            <a:extLst>
              <a:ext uri="{FF2B5EF4-FFF2-40B4-BE49-F238E27FC236}">
                <a16:creationId xmlns:a16="http://schemas.microsoft.com/office/drawing/2014/main" id="{F34525C2-F0D8-45E9-C3B6-F320B086CC6F}"/>
              </a:ext>
            </a:extLst>
          </p:cNvPr>
          <p:cNvSpPr txBox="1">
            <a:spLocks/>
          </p:cNvSpPr>
          <p:nvPr/>
        </p:nvSpPr>
        <p:spPr bwMode="auto">
          <a:xfrm>
            <a:off x="318972" y="650471"/>
            <a:ext cx="11759609" cy="22253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AU" sz="2000" b="1" dirty="0">
                <a:solidFill>
                  <a:srgbClr val="0000FF"/>
                </a:solidFill>
                <a:latin typeface="Courier New" panose="02070309020205020404" pitchFamily="49" charset="0"/>
                <a:cs typeface="Courier New" panose="02070309020205020404" pitchFamily="49" charset="0"/>
              </a:rPr>
              <a:t>GRBD.A2P.canon &lt;- </a:t>
            </a:r>
            <a:r>
              <a:rPr lang="en-AU" sz="2000" b="1" dirty="0" err="1">
                <a:solidFill>
                  <a:srgbClr val="0000FF"/>
                </a:solidFill>
                <a:latin typeface="Courier New" panose="02070309020205020404" pitchFamily="49" charset="0"/>
                <a:cs typeface="Courier New" panose="02070309020205020404" pitchFamily="49" charset="0"/>
              </a:rPr>
              <a:t>designAnatomy</a:t>
            </a:r>
            <a:r>
              <a:rPr lang="en-AU" sz="2000" b="1" dirty="0">
                <a:solidFill>
                  <a:srgbClr val="0000FF"/>
                </a:solidFill>
                <a:latin typeface="Courier New" panose="02070309020205020404" pitchFamily="49" charset="0"/>
                <a:cs typeface="Courier New" panose="02070309020205020404" pitchFamily="49" charset="0"/>
              </a:rPr>
              <a:t>(formula = list(</a:t>
            </a:r>
          </a:p>
          <a:p>
            <a:pPr marL="0" indent="0">
              <a:buNone/>
            </a:pPr>
            <a:r>
              <a:rPr lang="en-AU" sz="2000" b="1" dirty="0">
                <a:solidFill>
                  <a:srgbClr val="0000FF"/>
                </a:solidFill>
                <a:latin typeface="Courier New" panose="02070309020205020404" pitchFamily="49" charset="0"/>
                <a:cs typeface="Courier New" panose="02070309020205020404" pitchFamily="49" charset="0"/>
              </a:rPr>
              <a:t>                                      </a:t>
            </a:r>
            <a:r>
              <a:rPr lang="en-AU" sz="2000" b="1" dirty="0" err="1">
                <a:solidFill>
                  <a:srgbClr val="0000FF"/>
                </a:solidFill>
                <a:latin typeface="Courier New" panose="02070309020205020404" pitchFamily="49" charset="0"/>
                <a:cs typeface="Courier New" panose="02070309020205020404" pitchFamily="49" charset="0"/>
              </a:rPr>
              <a:t>anim</a:t>
            </a:r>
            <a:r>
              <a:rPr lang="en-AU" sz="2000" b="1" dirty="0">
                <a:solidFill>
                  <a:srgbClr val="0000FF"/>
                </a:solidFill>
                <a:latin typeface="Courier New" panose="02070309020205020404" pitchFamily="49" charset="0"/>
                <a:cs typeface="Courier New" panose="02070309020205020404" pitchFamily="49" charset="0"/>
              </a:rPr>
              <a:t> = ~ Classes/Weaners, </a:t>
            </a:r>
          </a:p>
          <a:p>
            <a:pPr marL="0" indent="0">
              <a:buNone/>
            </a:pPr>
            <a:r>
              <a:rPr lang="en-AU" sz="2000" b="1" dirty="0">
                <a:solidFill>
                  <a:srgbClr val="0000FF"/>
                </a:solidFill>
                <a:latin typeface="Courier New" panose="02070309020205020404" pitchFamily="49" charset="0"/>
                <a:cs typeface="Courier New" panose="02070309020205020404" pitchFamily="49" charset="0"/>
              </a:rPr>
              <a:t>                                      plot = ~ Blocks/Plots,</a:t>
            </a:r>
          </a:p>
          <a:p>
            <a:pPr marL="0" indent="0">
              <a:buNone/>
            </a:pPr>
            <a:r>
              <a:rPr lang="en-AU" sz="2000" b="1" dirty="0">
                <a:solidFill>
                  <a:srgbClr val="0000FF"/>
                </a:solidFill>
                <a:latin typeface="Courier New" panose="02070309020205020404" pitchFamily="49" charset="0"/>
                <a:cs typeface="Courier New" panose="02070309020205020404" pitchFamily="49" charset="0"/>
              </a:rPr>
              <a:t>                                      </a:t>
            </a:r>
            <a:r>
              <a:rPr lang="en-AU" sz="2000" b="1" dirty="0" err="1">
                <a:solidFill>
                  <a:srgbClr val="0000FF"/>
                </a:solidFill>
                <a:latin typeface="Courier New" panose="02070309020205020404" pitchFamily="49" charset="0"/>
                <a:cs typeface="Courier New" panose="02070309020205020404" pitchFamily="49" charset="0"/>
              </a:rPr>
              <a:t>trt</a:t>
            </a:r>
            <a:r>
              <a:rPr lang="en-AU" sz="2000" b="1" dirty="0">
                <a:solidFill>
                  <a:srgbClr val="0000FF"/>
                </a:solidFill>
                <a:latin typeface="Courier New" panose="02070309020205020404" pitchFamily="49" charset="0"/>
                <a:cs typeface="Courier New" panose="02070309020205020404" pitchFamily="49" charset="0"/>
              </a:rPr>
              <a:t>  = ~ Regimens*(</a:t>
            </a:r>
            <a:r>
              <a:rPr lang="en-AU" sz="2000" b="1" dirty="0" err="1">
                <a:solidFill>
                  <a:srgbClr val="0000FF"/>
                </a:solidFill>
                <a:latin typeface="Courier New" panose="02070309020205020404" pitchFamily="49" charset="0"/>
                <a:cs typeface="Courier New" panose="02070309020205020404" pitchFamily="49" charset="0"/>
              </a:rPr>
              <a:t>Classes+Blocks</a:t>
            </a:r>
            <a:r>
              <a:rPr lang="en-AU" sz="2000" b="1" dirty="0">
                <a:solidFill>
                  <a:srgbClr val="0000FF"/>
                </a:solidFill>
                <a:latin typeface="Courier New" panose="02070309020205020404" pitchFamily="49" charset="0"/>
                <a:cs typeface="Courier New" panose="02070309020205020404" pitchFamily="49" charset="0"/>
              </a:rPr>
              <a:t>)),</a:t>
            </a:r>
          </a:p>
          <a:p>
            <a:pPr marL="0" indent="0">
              <a:buNone/>
            </a:pPr>
            <a:r>
              <a:rPr lang="en-AU" sz="2000" b="1" dirty="0">
                <a:solidFill>
                  <a:srgbClr val="0000FF"/>
                </a:solidFill>
                <a:latin typeface="Courier New" panose="02070309020205020404" pitchFamily="49" charset="0"/>
                <a:cs typeface="Courier New" panose="02070309020205020404" pitchFamily="49" charset="0"/>
              </a:rPr>
              <a:t>                                data = GRBD.A2P.lay)</a:t>
            </a:r>
          </a:p>
          <a:p>
            <a:pPr marL="0" indent="0">
              <a:buNone/>
            </a:pPr>
            <a:r>
              <a:rPr lang="en-AU" sz="2000" b="1" dirty="0">
                <a:solidFill>
                  <a:srgbClr val="0000FF"/>
                </a:solidFill>
                <a:latin typeface="Courier New" panose="02070309020205020404" pitchFamily="49" charset="0"/>
                <a:cs typeface="Courier New" panose="02070309020205020404" pitchFamily="49" charset="0"/>
              </a:rPr>
              <a:t>summary(GRBD.A2P.canon, </a:t>
            </a:r>
            <a:r>
              <a:rPr lang="en-AU" sz="2000" b="1" dirty="0" err="1">
                <a:solidFill>
                  <a:srgbClr val="0000FF"/>
                </a:solidFill>
                <a:latin typeface="Courier New" panose="02070309020205020404" pitchFamily="49" charset="0"/>
                <a:cs typeface="Courier New" panose="02070309020205020404" pitchFamily="49" charset="0"/>
              </a:rPr>
              <a:t>which.criteria</a:t>
            </a:r>
            <a:r>
              <a:rPr lang="en-AU" sz="2000" b="1" dirty="0">
                <a:solidFill>
                  <a:srgbClr val="0000FF"/>
                </a:solidFill>
                <a:latin typeface="Courier New" panose="02070309020205020404" pitchFamily="49" charset="0"/>
                <a:cs typeface="Courier New" panose="02070309020205020404" pitchFamily="49" charset="0"/>
              </a:rPr>
              <a:t> = c("</a:t>
            </a:r>
            <a:r>
              <a:rPr lang="en-AU" sz="2000" b="1" dirty="0" err="1">
                <a:solidFill>
                  <a:srgbClr val="0000FF"/>
                </a:solidFill>
                <a:latin typeface="Courier New" panose="02070309020205020404" pitchFamily="49" charset="0"/>
                <a:cs typeface="Courier New" panose="02070309020205020404" pitchFamily="49" charset="0"/>
              </a:rPr>
              <a:t>aeff</a:t>
            </a:r>
            <a:r>
              <a:rPr lang="en-AU" sz="2000" b="1" dirty="0">
                <a:solidFill>
                  <a:srgbClr val="0000FF"/>
                </a:solidFill>
                <a:latin typeface="Courier New" panose="02070309020205020404" pitchFamily="49" charset="0"/>
                <a:cs typeface="Courier New" panose="02070309020205020404" pitchFamily="49" charset="0"/>
              </a:rPr>
              <a:t>", "order"))</a:t>
            </a:r>
            <a:endParaRPr lang="en-AU" sz="2000" b="1" kern="0" dirty="0">
              <a:solidFill>
                <a:srgbClr val="0000FF"/>
              </a:solidFill>
              <a:latin typeface="Courier New" panose="02070309020205020404" pitchFamily="49" charset="0"/>
              <a:cs typeface="Courier New" panose="02070309020205020404" pitchFamily="49" charset="0"/>
            </a:endParaRPr>
          </a:p>
        </p:txBody>
      </p:sp>
      <p:sp>
        <p:nvSpPr>
          <p:cNvPr id="25" name="Content Placeholder 2">
            <a:extLst>
              <a:ext uri="{FF2B5EF4-FFF2-40B4-BE49-F238E27FC236}">
                <a16:creationId xmlns:a16="http://schemas.microsoft.com/office/drawing/2014/main" id="{334C9F03-F4CF-048D-244B-C5F8D9462EB2}"/>
              </a:ext>
            </a:extLst>
          </p:cNvPr>
          <p:cNvSpPr txBox="1">
            <a:spLocks/>
          </p:cNvSpPr>
          <p:nvPr/>
        </p:nvSpPr>
        <p:spPr bwMode="auto">
          <a:xfrm>
            <a:off x="0" y="2964533"/>
            <a:ext cx="12228489" cy="2919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US" sz="2000" b="1" kern="0" dirty="0">
                <a:latin typeface="Courier New" panose="02070309020205020404" pitchFamily="49" charset="0"/>
                <a:cs typeface="Courier New" panose="02070309020205020404" pitchFamily="49" charset="0"/>
              </a:rPr>
              <a:t>Summary table of the decomposition for </a:t>
            </a:r>
            <a:r>
              <a:rPr lang="en-US" sz="2000" b="1" kern="0" dirty="0" err="1">
                <a:latin typeface="Courier New" panose="02070309020205020404" pitchFamily="49" charset="0"/>
                <a:cs typeface="Courier New" panose="02070309020205020404" pitchFamily="49" charset="0"/>
              </a:rPr>
              <a:t>anim</a:t>
            </a:r>
            <a:r>
              <a:rPr lang="en-US" sz="2000" b="1" kern="0" dirty="0">
                <a:latin typeface="Courier New" panose="02070309020205020404" pitchFamily="49" charset="0"/>
                <a:cs typeface="Courier New" panose="02070309020205020404" pitchFamily="49" charset="0"/>
              </a:rPr>
              <a:t>, plot &amp; </a:t>
            </a:r>
            <a:r>
              <a:rPr lang="en-US" sz="2000" b="1" kern="0" dirty="0" err="1">
                <a:latin typeface="Courier New" panose="02070309020205020404" pitchFamily="49" charset="0"/>
                <a:cs typeface="Courier New" panose="02070309020205020404" pitchFamily="49" charset="0"/>
              </a:rPr>
              <a:t>trt</a:t>
            </a:r>
            <a:endParaRPr lang="en-US" sz="2000" b="1" kern="0" dirty="0">
              <a:latin typeface="Courier New" panose="02070309020205020404" pitchFamily="49" charset="0"/>
              <a:cs typeface="Courier New" panose="02070309020205020404" pitchFamily="49" charset="0"/>
            </a:endParaRP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Source.anim</a:t>
            </a:r>
            <a:r>
              <a:rPr lang="en-US" sz="2000" b="1" kern="0" dirty="0">
                <a:latin typeface="Courier New" panose="02070309020205020404" pitchFamily="49" charset="0"/>
                <a:cs typeface="Courier New" panose="02070309020205020404" pitchFamily="49" charset="0"/>
              </a:rPr>
              <a:t>      df1 </a:t>
            </a:r>
            <a:r>
              <a:rPr lang="en-US" sz="2000" b="1" kern="0" dirty="0" err="1">
                <a:latin typeface="Courier New" panose="02070309020205020404" pitchFamily="49" charset="0"/>
                <a:cs typeface="Courier New" panose="02070309020205020404" pitchFamily="49" charset="0"/>
              </a:rPr>
              <a:t>Source.plot</a:t>
            </a:r>
            <a:r>
              <a:rPr lang="en-US" sz="2000" b="1" kern="0" dirty="0">
                <a:latin typeface="Courier New" panose="02070309020205020404" pitchFamily="49" charset="0"/>
                <a:cs typeface="Courier New" panose="02070309020205020404" pitchFamily="49" charset="0"/>
              </a:rPr>
              <a:t>   df2 </a:t>
            </a:r>
            <a:r>
              <a:rPr lang="en-US" sz="2000" b="1" kern="0" dirty="0" err="1">
                <a:latin typeface="Courier New" panose="02070309020205020404" pitchFamily="49" charset="0"/>
                <a:cs typeface="Courier New" panose="02070309020205020404" pitchFamily="49" charset="0"/>
              </a:rPr>
              <a:t>Source.trt</a:t>
            </a:r>
            <a:r>
              <a:rPr lang="en-US" sz="2000" b="1" kern="0" dirty="0">
                <a:latin typeface="Courier New" panose="02070309020205020404" pitchFamily="49" charset="0"/>
                <a:cs typeface="Courier New" panose="02070309020205020404" pitchFamily="49" charset="0"/>
              </a:rPr>
              <a:t>       df3 </a:t>
            </a:r>
            <a:r>
              <a:rPr lang="en-US" sz="2000" b="1" kern="0" dirty="0" err="1">
                <a:latin typeface="Courier New" panose="02070309020205020404" pitchFamily="49" charset="0"/>
                <a:cs typeface="Courier New" panose="02070309020205020404" pitchFamily="49" charset="0"/>
              </a:rPr>
              <a:t>aefficiency</a:t>
            </a:r>
            <a:r>
              <a:rPr lang="en-US" sz="2000" b="1" kern="0" dirty="0">
                <a:latin typeface="Courier New" panose="02070309020205020404" pitchFamily="49" charset="0"/>
                <a:cs typeface="Courier New" panose="02070309020205020404" pitchFamily="49" charset="0"/>
              </a:rPr>
              <a:t> order</a:t>
            </a:r>
          </a:p>
          <a:p>
            <a:pPr marL="0" indent="0">
              <a:buNone/>
            </a:pPr>
            <a:r>
              <a:rPr lang="en-US" sz="2000" b="1" kern="0" dirty="0">
                <a:latin typeface="Courier New" panose="02070309020205020404" pitchFamily="49" charset="0"/>
                <a:cs typeface="Courier New" panose="02070309020205020404" pitchFamily="49" charset="0"/>
              </a:rPr>
              <a:t> Classes            1 Plots[Blocks]   1 Classes            1      1.0000     1</a:t>
            </a:r>
          </a:p>
          <a:p>
            <a:pPr marL="0" indent="0">
              <a:buNone/>
            </a:pPr>
            <a:r>
              <a:rPr lang="en-US" sz="2000" b="1" kern="0" dirty="0">
                <a:latin typeface="Courier New" panose="02070309020205020404" pitchFamily="49" charset="0"/>
                <a:cs typeface="Courier New" panose="02070309020205020404" pitchFamily="49" charset="0"/>
              </a:rPr>
              <a:t> Weaners[Classes]  22 Blocks          3 Blocks             3      1.0000     1</a:t>
            </a:r>
          </a:p>
          <a:p>
            <a:pPr marL="0" indent="0">
              <a:buNone/>
            </a:pPr>
            <a:r>
              <a:rPr lang="en-US" sz="2000" b="1" kern="0" dirty="0">
                <a:latin typeface="Courier New" panose="02070309020205020404" pitchFamily="49" charset="0"/>
                <a:cs typeface="Courier New" panose="02070309020205020404" pitchFamily="49" charset="0"/>
              </a:rPr>
              <a:t>                      Plots[Blocks]  19 Regimens           2      1.0000     1</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Regimens#Classes</a:t>
            </a:r>
            <a:r>
              <a:rPr lang="en-US" sz="2000" b="1" kern="0" dirty="0">
                <a:latin typeface="Courier New" panose="02070309020205020404" pitchFamily="49" charset="0"/>
                <a:cs typeface="Courier New" panose="02070309020205020404" pitchFamily="49" charset="0"/>
              </a:rPr>
              <a:t>   2      1.0000     1</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Regimens#Blocks</a:t>
            </a:r>
            <a:r>
              <a:rPr lang="en-US" sz="2000" b="1" kern="0" dirty="0">
                <a:latin typeface="Courier New" panose="02070309020205020404" pitchFamily="49" charset="0"/>
                <a:cs typeface="Courier New" panose="02070309020205020404" pitchFamily="49" charset="0"/>
              </a:rPr>
              <a:t>    6      1.0000     1</a:t>
            </a:r>
          </a:p>
          <a:p>
            <a:pPr marL="0" indent="0">
              <a:buNone/>
            </a:pPr>
            <a:r>
              <a:rPr lang="en-US" sz="2000" b="1" kern="0" dirty="0">
                <a:latin typeface="Courier New" panose="02070309020205020404" pitchFamily="49" charset="0"/>
                <a:cs typeface="Courier New" panose="02070309020205020404" pitchFamily="49" charset="0"/>
              </a:rPr>
              <a:t>                                        Residual           9      1.0000     1</a:t>
            </a:r>
          </a:p>
        </p:txBody>
      </p:sp>
    </p:spTree>
    <p:extLst>
      <p:ext uri="{BB962C8B-B14F-4D97-AF65-F5344CB8AC3E}">
        <p14:creationId xmlns:p14="http://schemas.microsoft.com/office/powerpoint/2010/main" val="282267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36575" indent="-536575"/>
            <a:r>
              <a:rPr lang="en-AU" dirty="0">
                <a:solidFill>
                  <a:srgbClr val="008080"/>
                </a:solidFill>
              </a:rPr>
              <a:t>4. 	Summary of confounding and aliasing</a:t>
            </a:r>
          </a:p>
        </p:txBody>
      </p:sp>
      <p:sp>
        <p:nvSpPr>
          <p:cNvPr id="3" name="Content Placeholder 2"/>
          <p:cNvSpPr>
            <a:spLocks noGrp="1"/>
          </p:cNvSpPr>
          <p:nvPr>
            <p:ph idx="1"/>
          </p:nvPr>
        </p:nvSpPr>
        <p:spPr>
          <a:xfrm>
            <a:off x="576000" y="980728"/>
            <a:ext cx="11616000" cy="5877272"/>
          </a:xfrm>
        </p:spPr>
        <p:txBody>
          <a:bodyPr/>
          <a:lstStyle/>
          <a:p>
            <a:r>
              <a:rPr lang="en-AU" dirty="0"/>
              <a:t>In comparative experiments, </a:t>
            </a:r>
          </a:p>
          <a:p>
            <a:pPr lvl="1"/>
            <a:r>
              <a:rPr lang="en-AU" dirty="0"/>
              <a:t>there is always some confounding; and</a:t>
            </a:r>
          </a:p>
          <a:p>
            <a:pPr lvl="1"/>
            <a:r>
              <a:rPr lang="en-AU" dirty="0"/>
              <a:t>there may be some aliasing.</a:t>
            </a:r>
          </a:p>
          <a:p>
            <a:r>
              <a:rPr lang="en-AU" dirty="0"/>
              <a:t>All allocation, be it systematic, haphazard, spatial or randomized, results in confounding:</a:t>
            </a:r>
          </a:p>
          <a:p>
            <a:pPr lvl="1"/>
            <a:r>
              <a:rPr lang="en-AU" b="1" dirty="0" err="1">
                <a:latin typeface="Courier New" panose="02070309020205020404" pitchFamily="49" charset="0"/>
                <a:cs typeface="Courier New" panose="02070309020205020404" pitchFamily="49" charset="0"/>
              </a:rPr>
              <a:t>designAnatomy</a:t>
            </a:r>
            <a:r>
              <a:rPr lang="en-AU" dirty="0"/>
              <a:t> does not distinguish between different types of allocation.</a:t>
            </a:r>
          </a:p>
          <a:p>
            <a:pPr lvl="1"/>
            <a:r>
              <a:rPr lang="en-AU" dirty="0"/>
              <a:t>Properly replicated treatments can be systematically allocated.</a:t>
            </a:r>
          </a:p>
          <a:p>
            <a:pPr lvl="2"/>
            <a:r>
              <a:rPr lang="en-AU" dirty="0"/>
              <a:t>The danger with systematic replication is that it will be confounded with any systematic trends associated with the factors to which it is allocated.</a:t>
            </a:r>
          </a:p>
          <a:p>
            <a:r>
              <a:rPr lang="en-AU" dirty="0"/>
              <a:t>Pseudoreplication manifests as inextricable confounding.</a:t>
            </a:r>
          </a:p>
          <a:p>
            <a:r>
              <a:rPr lang="en-AU" dirty="0"/>
              <a:t>Numeric covariates introduce partial aliasing (nonorthogonality between allocated terms).</a:t>
            </a:r>
          </a:p>
          <a:p>
            <a:r>
              <a:rPr lang="en-AU" dirty="0"/>
              <a:t>Missing values introduce partial aliasing and confounding.</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26</a:t>
            </a:fld>
            <a:endParaRPr lang="en-AU"/>
          </a:p>
        </p:txBody>
      </p:sp>
    </p:spTree>
    <p:extLst>
      <p:ext uri="{BB962C8B-B14F-4D97-AF65-F5344CB8AC3E}">
        <p14:creationId xmlns:p14="http://schemas.microsoft.com/office/powerpoint/2010/main" val="28993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33400" indent="-533400"/>
            <a:r>
              <a:rPr lang="en-AU" dirty="0">
                <a:solidFill>
                  <a:srgbClr val="008080"/>
                </a:solidFill>
              </a:rPr>
              <a:t>5.	Design for nested-factorial experiments</a:t>
            </a:r>
          </a:p>
        </p:txBody>
      </p:sp>
      <p:sp>
        <p:nvSpPr>
          <p:cNvPr id="3" name="Content Placeholder 2"/>
          <p:cNvSpPr>
            <a:spLocks noGrp="1"/>
          </p:cNvSpPr>
          <p:nvPr>
            <p:ph idx="1"/>
          </p:nvPr>
        </p:nvSpPr>
        <p:spPr>
          <a:xfrm>
            <a:off x="576000" y="1214422"/>
            <a:ext cx="11520000" cy="5402688"/>
          </a:xfrm>
        </p:spPr>
        <p:txBody>
          <a:bodyPr/>
          <a:lstStyle/>
          <a:p>
            <a:r>
              <a:rPr lang="en-AU" dirty="0"/>
              <a:t>Groups of similar treatments lead to nested factorials.</a:t>
            </a:r>
          </a:p>
          <a:p>
            <a:r>
              <a:rPr lang="en-AU" dirty="0"/>
              <a:t>One common area is in breeding experiments where lines are naturally grouped </a:t>
            </a:r>
            <a:r>
              <a:rPr lang="en-AU" sz="2000" dirty="0"/>
              <a:t>(Welham et al., 2015, Sec. 8.4)</a:t>
            </a:r>
            <a:r>
              <a:rPr lang="en-AU" dirty="0"/>
              <a:t>:</a:t>
            </a:r>
          </a:p>
          <a:p>
            <a:pPr lvl="1"/>
            <a:r>
              <a:rPr lang="en-AU" dirty="0"/>
              <a:t>A number of crosses with several selections from each cross;</a:t>
            </a:r>
          </a:p>
          <a:p>
            <a:pPr lvl="1"/>
            <a:r>
              <a:rPr lang="en-AU" dirty="0"/>
              <a:t>Plants from several countries with multiple provenances from each country (Casuarina experiment).</a:t>
            </a:r>
          </a:p>
          <a:p>
            <a:pPr lvl="1"/>
            <a:r>
              <a:rPr lang="en-AU" dirty="0"/>
              <a:t>Several clones from a few mothers.</a:t>
            </a:r>
          </a:p>
          <a:p>
            <a:pPr lvl="1"/>
            <a:r>
              <a:rPr lang="en-AU" dirty="0"/>
              <a:t>Several null lines each with a number of transgenic instances.</a:t>
            </a:r>
          </a:p>
          <a:p>
            <a:r>
              <a:rPr lang="en-AU" dirty="0"/>
              <a:t>A second area is where there is a control treatment </a:t>
            </a:r>
            <a:r>
              <a:rPr lang="en-AU" sz="2000" dirty="0"/>
              <a:t>(Welham et al., 2015, Sec. 8.5)</a:t>
            </a:r>
            <a:r>
              <a:rPr lang="en-AU" dirty="0"/>
              <a:t> or there is natural set of nested comparisons amongst treatments:</a:t>
            </a:r>
          </a:p>
          <a:p>
            <a:pPr lvl="1"/>
            <a:r>
              <a:rPr lang="en-AU" dirty="0"/>
              <a:t>A fundamental grouping is of control and treated.</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27</a:t>
            </a:fld>
            <a:endParaRPr lang="en-AU"/>
          </a:p>
        </p:txBody>
      </p:sp>
    </p:spTree>
    <p:extLst>
      <p:ext uri="{BB962C8B-B14F-4D97-AF65-F5344CB8AC3E}">
        <p14:creationId xmlns:p14="http://schemas.microsoft.com/office/powerpoint/2010/main" val="147454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Several treatments and a control</a:t>
            </a:r>
          </a:p>
        </p:txBody>
      </p:sp>
      <p:sp>
        <p:nvSpPr>
          <p:cNvPr id="3" name="Content Placeholder 2"/>
          <p:cNvSpPr>
            <a:spLocks noGrp="1"/>
          </p:cNvSpPr>
          <p:nvPr>
            <p:ph idx="1"/>
          </p:nvPr>
        </p:nvSpPr>
        <p:spPr>
          <a:xfrm>
            <a:off x="576000" y="1306286"/>
            <a:ext cx="11520000" cy="5551714"/>
          </a:xfrm>
        </p:spPr>
        <p:txBody>
          <a:bodyPr/>
          <a:lstStyle/>
          <a:p>
            <a:r>
              <a:rPr lang="en-AU" dirty="0"/>
              <a:t>For example,</a:t>
            </a:r>
          </a:p>
          <a:p>
            <a:pPr lvl="1"/>
            <a:r>
              <a:rPr lang="en-AU" dirty="0"/>
              <a:t>The control is a commercial line and the treatments are test lines;</a:t>
            </a:r>
          </a:p>
          <a:p>
            <a:r>
              <a:rPr lang="en-AU" dirty="0"/>
              <a:t>Suppose:</a:t>
            </a:r>
          </a:p>
          <a:p>
            <a:pPr lvl="1"/>
            <a:r>
              <a:rPr lang="en-AU" dirty="0"/>
              <a:t>the RCBD on a 5 </a:t>
            </a:r>
            <a:r>
              <a:rPr lang="en-AU" dirty="0">
                <a:sym typeface="Euclid Symbol"/>
              </a:rPr>
              <a:t> 5 grid has one commercial and 4 test lines;</a:t>
            </a:r>
          </a:p>
          <a:p>
            <a:pPr lvl="1"/>
            <a:r>
              <a:rPr lang="en-AU" dirty="0">
                <a:sym typeface="Euclid Symbol"/>
              </a:rPr>
              <a:t>The difference between the commercial and a test line is the prime comparison.</a:t>
            </a:r>
          </a:p>
          <a:p>
            <a:r>
              <a:rPr lang="en-AU" dirty="0"/>
              <a:t>In this case, a factor comparing commercial and test lines could be included, say Types, and the prior allocation model modified to become:</a:t>
            </a:r>
          </a:p>
          <a:p>
            <a:pPr lvl="1"/>
            <a:r>
              <a:rPr lang="en-AU" dirty="0">
                <a:solidFill>
                  <a:schemeClr val="bg2">
                    <a:lumMod val="60000"/>
                    <a:lumOff val="40000"/>
                  </a:schemeClr>
                </a:solidFill>
              </a:rPr>
              <a:t>Types / Lines | Rows + </a:t>
            </a:r>
            <a:r>
              <a:rPr lang="en-AU" u="sng" dirty="0" err="1">
                <a:solidFill>
                  <a:schemeClr val="bg2">
                    <a:lumMod val="60000"/>
                    <a:lumOff val="40000"/>
                  </a:schemeClr>
                </a:solidFill>
              </a:rPr>
              <a:t>Rows:Columns</a:t>
            </a:r>
            <a:r>
              <a:rPr lang="en-AU" dirty="0">
                <a:solidFill>
                  <a:schemeClr val="bg2">
                    <a:lumMod val="60000"/>
                    <a:lumOff val="40000"/>
                  </a:schemeClr>
                </a:solidFill>
              </a:rPr>
              <a:t>,</a:t>
            </a:r>
            <a:br>
              <a:rPr lang="en-AU" dirty="0">
                <a:solidFill>
                  <a:schemeClr val="bg2">
                    <a:lumMod val="60000"/>
                    <a:lumOff val="40000"/>
                  </a:schemeClr>
                </a:solidFill>
              </a:rPr>
            </a:br>
            <a:r>
              <a:rPr lang="en-AU" dirty="0">
                <a:solidFill>
                  <a:schemeClr val="bg2">
                    <a:lumMod val="60000"/>
                    <a:lumOff val="40000"/>
                  </a:schemeClr>
                </a:solidFill>
              </a:rPr>
              <a:t>where Types has the two levels comm and test.</a:t>
            </a:r>
          </a:p>
          <a:p>
            <a:endParaRPr lang="en-AU"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28</a:t>
            </a:fld>
            <a:endParaRPr lang="en-AU"/>
          </a:p>
        </p:txBody>
      </p:sp>
    </p:spTree>
    <p:extLst>
      <p:ext uri="{BB962C8B-B14F-4D97-AF65-F5344CB8AC3E}">
        <p14:creationId xmlns:p14="http://schemas.microsoft.com/office/powerpoint/2010/main" val="388765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76001" y="1455243"/>
            <a:ext cx="8046890" cy="1179818"/>
          </a:xfrm>
        </p:spPr>
        <p:txBody>
          <a:bodyPr/>
          <a:lstStyle/>
          <a:p>
            <a:pPr marL="0" indent="0">
              <a:buNone/>
            </a:pPr>
            <a:r>
              <a:rPr lang="en-GB"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GB" sz="1600" b="1" dirty="0" err="1">
                <a:solidFill>
                  <a:schemeClr val="bg2">
                    <a:lumMod val="60000"/>
                    <a:lumOff val="40000"/>
                  </a:schemeClr>
                </a:solidFill>
                <a:latin typeface="Courier New" panose="02070309020205020404" pitchFamily="49" charset="0"/>
                <a:cs typeface="Courier New" panose="02070309020205020404" pitchFamily="49" charset="0"/>
              </a:rPr>
              <a:t>RCBD.lay$Types</a:t>
            </a:r>
            <a:r>
              <a:rPr lang="en-GB" sz="16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GB" sz="1600" b="1" dirty="0" err="1">
                <a:solidFill>
                  <a:schemeClr val="bg2">
                    <a:lumMod val="60000"/>
                    <a:lumOff val="40000"/>
                  </a:schemeClr>
                </a:solidFill>
                <a:latin typeface="Courier New" panose="02070309020205020404" pitchFamily="49" charset="0"/>
                <a:cs typeface="Courier New" panose="02070309020205020404" pitchFamily="49" charset="0"/>
              </a:rPr>
              <a:t>fac.uselogical</a:t>
            </a:r>
            <a:r>
              <a:rPr lang="en-GB" sz="1600" b="1" dirty="0">
                <a:solidFill>
                  <a:schemeClr val="bg2">
                    <a:lumMod val="60000"/>
                    <a:lumOff val="40000"/>
                  </a:schemeClr>
                </a:solidFill>
                <a:latin typeface="Courier New" panose="02070309020205020404" pitchFamily="49" charset="0"/>
                <a:cs typeface="Courier New" panose="02070309020205020404" pitchFamily="49" charset="0"/>
              </a:rPr>
              <a:t>(</a:t>
            </a:r>
            <a:r>
              <a:rPr lang="en-GB" sz="1600" b="1" dirty="0" err="1">
                <a:solidFill>
                  <a:schemeClr val="bg2">
                    <a:lumMod val="60000"/>
                    <a:lumOff val="40000"/>
                  </a:schemeClr>
                </a:solidFill>
                <a:latin typeface="Courier New" panose="02070309020205020404" pitchFamily="49" charset="0"/>
                <a:cs typeface="Courier New" panose="02070309020205020404" pitchFamily="49" charset="0"/>
              </a:rPr>
              <a:t>RCBD.lay$Lines</a:t>
            </a:r>
            <a:r>
              <a:rPr lang="en-GB" sz="1600" b="1" dirty="0">
                <a:solidFill>
                  <a:schemeClr val="bg2">
                    <a:lumMod val="60000"/>
                    <a:lumOff val="40000"/>
                  </a:schemeClr>
                </a:solidFill>
                <a:latin typeface="Courier New" panose="02070309020205020404" pitchFamily="49" charset="0"/>
                <a:cs typeface="Courier New" panose="02070309020205020404" pitchFamily="49" charset="0"/>
              </a:rPr>
              <a:t> == "A", </a:t>
            </a:r>
          </a:p>
          <a:p>
            <a:pPr marL="0" indent="0">
              <a:buNone/>
            </a:pPr>
            <a:r>
              <a:rPr lang="en-GB" sz="1600" b="1" dirty="0">
                <a:solidFill>
                  <a:schemeClr val="bg2">
                    <a:lumMod val="60000"/>
                    <a:lumOff val="40000"/>
                  </a:schemeClr>
                </a:solidFill>
                <a:latin typeface="Courier New" panose="02070309020205020404" pitchFamily="49" charset="0"/>
                <a:cs typeface="Courier New" panose="02070309020205020404" pitchFamily="49" charset="0"/>
              </a:rPr>
              <a:t>+                                  labels = c("comm", "test"))</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29</a:t>
            </a:fld>
            <a:endParaRPr lang="en-AU" dirty="0"/>
          </a:p>
        </p:txBody>
      </p:sp>
      <p:pic>
        <p:nvPicPr>
          <p:cNvPr id="9" name="Picture 3" descr="d:\Analyses\Research\WorkshopsTalks\Workshop 2019\src\figures\RCBDr5c5_v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8999" y="52570"/>
            <a:ext cx="3887086" cy="388708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576000" y="208670"/>
            <a:ext cx="7606787" cy="1099020"/>
          </a:xfrm>
        </p:spPr>
        <p:txBody>
          <a:bodyPr/>
          <a:lstStyle/>
          <a:p>
            <a:r>
              <a:rPr lang="en-AU" dirty="0"/>
              <a:t>Add the factor Type to an RCBD </a:t>
            </a:r>
            <a:br>
              <a:rPr lang="en-AU" dirty="0"/>
            </a:br>
            <a:r>
              <a:rPr lang="en-AU" dirty="0"/>
              <a:t>layout</a:t>
            </a:r>
          </a:p>
        </p:txBody>
      </p:sp>
      <p:grpSp>
        <p:nvGrpSpPr>
          <p:cNvPr id="11" name="Group 10"/>
          <p:cNvGrpSpPr/>
          <p:nvPr/>
        </p:nvGrpSpPr>
        <p:grpSpPr>
          <a:xfrm>
            <a:off x="4908646" y="1475715"/>
            <a:ext cx="3303010" cy="2308867"/>
            <a:chOff x="5695227" y="4067168"/>
            <a:chExt cx="3303010" cy="2308867"/>
          </a:xfrm>
        </p:grpSpPr>
        <p:cxnSp>
          <p:nvCxnSpPr>
            <p:cNvPr id="12" name="Straight Arrow Connector 11"/>
            <p:cNvCxnSpPr>
              <a:stCxn id="13" idx="0"/>
            </p:cNvCxnSpPr>
            <p:nvPr/>
          </p:nvCxnSpPr>
          <p:spPr>
            <a:xfrm flipH="1" flipV="1">
              <a:off x="7119021" y="4874410"/>
              <a:ext cx="213277" cy="485962"/>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95227" y="5360372"/>
              <a:ext cx="3274141" cy="1015663"/>
            </a:xfrm>
            <a:prstGeom prst="rect">
              <a:avLst/>
            </a:prstGeom>
            <a:noFill/>
          </p:spPr>
          <p:txBody>
            <a:bodyPr wrap="square" rtlCol="0">
              <a:spAutoFit/>
            </a:bodyPr>
            <a:lstStyle/>
            <a:p>
              <a:r>
                <a:rPr lang="en-AU" sz="2000" dirty="0">
                  <a:solidFill>
                    <a:srgbClr val="7030A0"/>
                  </a:solidFill>
                </a:rPr>
                <a:t>This designates level </a:t>
              </a:r>
              <a:r>
                <a:rPr lang="en-AU" sz="2000" b="1" dirty="0">
                  <a:solidFill>
                    <a:srgbClr val="7030A0"/>
                  </a:solidFill>
                  <a:latin typeface="Courier New" panose="02070309020205020404" pitchFamily="49" charset="0"/>
                  <a:cs typeface="Courier New" panose="02070309020205020404" pitchFamily="49" charset="0"/>
                </a:rPr>
                <a:t>A</a:t>
              </a:r>
              <a:r>
                <a:rPr lang="en-AU" sz="2000" dirty="0">
                  <a:solidFill>
                    <a:srgbClr val="7030A0"/>
                  </a:solidFill>
                </a:rPr>
                <a:t> as the </a:t>
              </a:r>
              <a:r>
                <a:rPr lang="en-AU" sz="2000" b="1" dirty="0">
                  <a:solidFill>
                    <a:srgbClr val="7030A0"/>
                  </a:solidFill>
                  <a:latin typeface="Courier New" panose="02070309020205020404" pitchFamily="49" charset="0"/>
                  <a:cs typeface="Courier New" panose="02070309020205020404" pitchFamily="49" charset="0"/>
                </a:rPr>
                <a:t>comm(</a:t>
              </a:r>
              <a:r>
                <a:rPr lang="en-AU" sz="2000" b="1" dirty="0" err="1">
                  <a:solidFill>
                    <a:srgbClr val="7030A0"/>
                  </a:solidFill>
                  <a:latin typeface="Courier New" panose="02070309020205020404" pitchFamily="49" charset="0"/>
                  <a:cs typeface="Courier New" panose="02070309020205020404" pitchFamily="49" charset="0"/>
                </a:rPr>
                <a:t>ercial</a:t>
              </a:r>
              <a:r>
                <a:rPr lang="en-AU" sz="2000" b="1" dirty="0">
                  <a:solidFill>
                    <a:srgbClr val="7030A0"/>
                  </a:solidFill>
                  <a:latin typeface="Courier New" panose="02070309020205020404" pitchFamily="49" charset="0"/>
                  <a:cs typeface="Courier New" panose="02070309020205020404" pitchFamily="49" charset="0"/>
                </a:rPr>
                <a:t>)</a:t>
              </a:r>
              <a:r>
                <a:rPr lang="en-AU" sz="2000" dirty="0">
                  <a:solidFill>
                    <a:srgbClr val="7030A0"/>
                  </a:solidFill>
                </a:rPr>
                <a:t> line and </a:t>
              </a:r>
              <a:r>
                <a:rPr lang="en-AU" sz="2000" b="1" dirty="0">
                  <a:solidFill>
                    <a:srgbClr val="7030A0"/>
                  </a:solidFill>
                  <a:latin typeface="Courier New" panose="02070309020205020404" pitchFamily="49" charset="0"/>
                  <a:cs typeface="Courier New" panose="02070309020205020404" pitchFamily="49" charset="0"/>
                </a:rPr>
                <a:t>B‒E</a:t>
              </a:r>
              <a:r>
                <a:rPr lang="en-AU" sz="2000" dirty="0">
                  <a:solidFill>
                    <a:srgbClr val="7030A0"/>
                  </a:solidFill>
                </a:rPr>
                <a:t> as the </a:t>
              </a:r>
              <a:r>
                <a:rPr lang="en-AU" sz="2000" b="1" dirty="0">
                  <a:solidFill>
                    <a:srgbClr val="7030A0"/>
                  </a:solidFill>
                  <a:latin typeface="Courier New" panose="02070309020205020404" pitchFamily="49" charset="0"/>
                  <a:cs typeface="Courier New" panose="02070309020205020404" pitchFamily="49" charset="0"/>
                </a:rPr>
                <a:t>test</a:t>
              </a:r>
              <a:r>
                <a:rPr lang="en-AU" sz="2000" dirty="0">
                  <a:solidFill>
                    <a:srgbClr val="7030A0"/>
                  </a:solidFill>
                </a:rPr>
                <a:t> lines.</a:t>
              </a:r>
            </a:p>
          </p:txBody>
        </p:sp>
        <p:sp>
          <p:nvSpPr>
            <p:cNvPr id="14" name="Rectangle 13"/>
            <p:cNvSpPr/>
            <p:nvPr/>
          </p:nvSpPr>
          <p:spPr>
            <a:xfrm>
              <a:off x="5695227" y="4067168"/>
              <a:ext cx="3303010" cy="63332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8" name="Content Placeholder 5"/>
          <p:cNvSpPr txBox="1">
            <a:spLocks/>
          </p:cNvSpPr>
          <p:nvPr/>
        </p:nvSpPr>
        <p:spPr bwMode="auto">
          <a:xfrm>
            <a:off x="4866967" y="4513011"/>
            <a:ext cx="7069394" cy="21427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So the factor </a:t>
            </a:r>
            <a:r>
              <a:rPr lang="en-AU" b="1" kern="0" dirty="0">
                <a:latin typeface="Courier New" panose="02070309020205020404" pitchFamily="49" charset="0"/>
                <a:cs typeface="Courier New" panose="02070309020205020404" pitchFamily="49" charset="0"/>
              </a:rPr>
              <a:t>Types</a:t>
            </a:r>
            <a:r>
              <a:rPr lang="en-AU" kern="0" dirty="0"/>
              <a:t> divides the levels of </a:t>
            </a:r>
            <a:r>
              <a:rPr lang="en-AU" b="1" kern="0" dirty="0">
                <a:latin typeface="Courier New" panose="02070309020205020404" pitchFamily="49" charset="0"/>
                <a:cs typeface="Courier New" panose="02070309020205020404" pitchFamily="49" charset="0"/>
              </a:rPr>
              <a:t>Lines</a:t>
            </a:r>
            <a:r>
              <a:rPr lang="en-AU" kern="0" dirty="0"/>
              <a:t> into two groups: one consists of </a:t>
            </a:r>
            <a:r>
              <a:rPr lang="en-AU" b="1" kern="0" dirty="0">
                <a:latin typeface="Courier New" panose="02070309020205020404" pitchFamily="49" charset="0"/>
                <a:cs typeface="Courier New" panose="02070309020205020404" pitchFamily="49" charset="0"/>
              </a:rPr>
              <a:t>A</a:t>
            </a:r>
            <a:r>
              <a:rPr lang="en-AU" kern="0" dirty="0"/>
              <a:t> and the other of </a:t>
            </a:r>
            <a:r>
              <a:rPr lang="en-AU" b="1" kern="0" dirty="0">
                <a:latin typeface="Courier New" panose="02070309020205020404" pitchFamily="49" charset="0"/>
                <a:cs typeface="Courier New" panose="02070309020205020404" pitchFamily="49" charset="0"/>
              </a:rPr>
              <a:t>B‒E</a:t>
            </a:r>
            <a:r>
              <a:rPr lang="en-AU" kern="0" dirty="0"/>
              <a:t>.</a:t>
            </a:r>
          </a:p>
          <a:p>
            <a:pPr lvl="1"/>
            <a:r>
              <a:rPr lang="en-AU" kern="0" dirty="0"/>
              <a:t>An implication of this is that </a:t>
            </a:r>
            <a:r>
              <a:rPr lang="en-AU" b="1" kern="0" dirty="0">
                <a:latin typeface="Courier New" panose="02070309020205020404" pitchFamily="49" charset="0"/>
                <a:cs typeface="Courier New" panose="02070309020205020404" pitchFamily="49" charset="0"/>
              </a:rPr>
              <a:t>Types</a:t>
            </a:r>
            <a:r>
              <a:rPr lang="en-AU" kern="0" dirty="0"/>
              <a:t> will be marginal to </a:t>
            </a:r>
            <a:r>
              <a:rPr lang="en-AU" b="1" kern="0" dirty="0">
                <a:latin typeface="Courier New" panose="02070309020205020404" pitchFamily="49" charset="0"/>
                <a:cs typeface="Courier New" panose="02070309020205020404" pitchFamily="49" charset="0"/>
              </a:rPr>
              <a:t>Lines</a:t>
            </a:r>
            <a:r>
              <a:rPr lang="en-AU" kern="0" dirty="0"/>
              <a:t>.</a:t>
            </a:r>
          </a:p>
        </p:txBody>
      </p:sp>
      <p:pic>
        <p:nvPicPr>
          <p:cNvPr id="3" name="Picture 2" descr="Table&#10;&#10;Description automatically generated">
            <a:extLst>
              <a:ext uri="{FF2B5EF4-FFF2-40B4-BE49-F238E27FC236}">
                <a16:creationId xmlns:a16="http://schemas.microsoft.com/office/drawing/2014/main" id="{D85AAB26-8932-2776-B37E-9B2495AB1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44" y="2515947"/>
            <a:ext cx="4212000" cy="4212000"/>
          </a:xfrm>
          <a:prstGeom prst="rect">
            <a:avLst/>
          </a:prstGeom>
        </p:spPr>
      </p:pic>
    </p:spTree>
    <p:extLst>
      <p:ext uri="{BB962C8B-B14F-4D97-AF65-F5344CB8AC3E}">
        <p14:creationId xmlns:p14="http://schemas.microsoft.com/office/powerpoint/2010/main" val="188923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83955"/>
            <a:ext cx="11520000" cy="1110733"/>
          </a:xfrm>
        </p:spPr>
        <p:txBody>
          <a:bodyPr/>
          <a:lstStyle/>
          <a:p>
            <a:r>
              <a:rPr lang="en-AU" dirty="0">
                <a:solidFill>
                  <a:srgbClr val="008080"/>
                </a:solidFill>
              </a:rPr>
              <a:t>Recall the factor-allocation paradigm for designing experiments</a:t>
            </a:r>
            <a:r>
              <a:rPr lang="en-AU" sz="2400" dirty="0"/>
              <a:t> </a:t>
            </a:r>
            <a:endParaRPr lang="en-AU"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3</a:t>
            </a:fld>
            <a:endParaRPr lang="en-AU"/>
          </a:p>
        </p:txBody>
      </p:sp>
      <p:sp>
        <p:nvSpPr>
          <p:cNvPr id="5" name="Rounded Rectangle 4"/>
          <p:cNvSpPr/>
          <p:nvPr/>
        </p:nvSpPr>
        <p:spPr>
          <a:xfrm>
            <a:off x="2927645" y="3034706"/>
            <a:ext cx="1586741" cy="1499165"/>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Factor-allocation diagram</a:t>
            </a:r>
          </a:p>
        </p:txBody>
      </p:sp>
      <p:cxnSp>
        <p:nvCxnSpPr>
          <p:cNvPr id="6" name="Straight Arrow Connector 5"/>
          <p:cNvCxnSpPr>
            <a:stCxn id="5" idx="3"/>
            <a:endCxn id="7" idx="1"/>
          </p:cNvCxnSpPr>
          <p:nvPr/>
        </p:nvCxnSpPr>
        <p:spPr>
          <a:xfrm flipV="1">
            <a:off x="4514386" y="3102433"/>
            <a:ext cx="898634" cy="68185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413020" y="2628299"/>
            <a:ext cx="1764707" cy="948268"/>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Anatomy of </a:t>
            </a:r>
          </a:p>
          <a:p>
            <a:pPr algn="ctr"/>
            <a:r>
              <a:rPr lang="en-AU" dirty="0"/>
              <a:t>a design</a:t>
            </a:r>
          </a:p>
        </p:txBody>
      </p:sp>
      <p:sp>
        <p:nvSpPr>
          <p:cNvPr id="8" name="Rounded Rectangle 7"/>
          <p:cNvSpPr/>
          <p:nvPr/>
        </p:nvSpPr>
        <p:spPr>
          <a:xfrm>
            <a:off x="5408514" y="3929379"/>
            <a:ext cx="1764707" cy="1142491"/>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Initial </a:t>
            </a:r>
          </a:p>
          <a:p>
            <a:pPr algn="ctr"/>
            <a:r>
              <a:rPr lang="en-AU" dirty="0"/>
              <a:t>allocation model</a:t>
            </a:r>
          </a:p>
        </p:txBody>
      </p:sp>
      <p:sp>
        <p:nvSpPr>
          <p:cNvPr id="9" name="Rounded Rectangle 8"/>
          <p:cNvSpPr/>
          <p:nvPr/>
        </p:nvSpPr>
        <p:spPr>
          <a:xfrm>
            <a:off x="7751108" y="3929379"/>
            <a:ext cx="1974672" cy="1142491"/>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Homogeneous allocation</a:t>
            </a:r>
          </a:p>
          <a:p>
            <a:pPr algn="ctr"/>
            <a:r>
              <a:rPr lang="en-AU" dirty="0"/>
              <a:t>model</a:t>
            </a:r>
          </a:p>
        </p:txBody>
      </p:sp>
      <p:sp>
        <p:nvSpPr>
          <p:cNvPr id="10" name="Rounded Rectangle 9"/>
          <p:cNvSpPr/>
          <p:nvPr/>
        </p:nvSpPr>
        <p:spPr>
          <a:xfrm>
            <a:off x="10301844" y="3929379"/>
            <a:ext cx="1626804" cy="1142491"/>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Prior </a:t>
            </a:r>
          </a:p>
          <a:p>
            <a:pPr algn="ctr"/>
            <a:r>
              <a:rPr lang="en-AU" dirty="0"/>
              <a:t>allocation model</a:t>
            </a:r>
          </a:p>
        </p:txBody>
      </p:sp>
      <p:cxnSp>
        <p:nvCxnSpPr>
          <p:cNvPr id="11" name="Straight Arrow Connector 10"/>
          <p:cNvCxnSpPr>
            <a:stCxn id="5" idx="3"/>
            <a:endCxn id="8" idx="1"/>
          </p:cNvCxnSpPr>
          <p:nvPr/>
        </p:nvCxnSpPr>
        <p:spPr>
          <a:xfrm>
            <a:off x="4514386" y="3784289"/>
            <a:ext cx="894128" cy="71633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77727" y="4500624"/>
            <a:ext cx="573381"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725780" y="4500624"/>
            <a:ext cx="576064"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64740" y="1760505"/>
            <a:ext cx="1986844" cy="948268"/>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Anticipated</a:t>
            </a:r>
          </a:p>
          <a:p>
            <a:pPr algn="ctr"/>
            <a:r>
              <a:rPr lang="en-AU" dirty="0"/>
              <a:t>model</a:t>
            </a:r>
          </a:p>
        </p:txBody>
      </p:sp>
      <p:sp>
        <p:nvSpPr>
          <p:cNvPr id="20" name="Rounded Rectangle 19"/>
          <p:cNvSpPr/>
          <p:nvPr/>
        </p:nvSpPr>
        <p:spPr>
          <a:xfrm>
            <a:off x="360234" y="3205601"/>
            <a:ext cx="1986844" cy="1142491"/>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Design selection &amp;</a:t>
            </a:r>
          </a:p>
          <a:p>
            <a:pPr algn="ctr"/>
            <a:r>
              <a:rPr lang="en-AU" dirty="0"/>
              <a:t>construction</a:t>
            </a:r>
          </a:p>
        </p:txBody>
      </p:sp>
      <p:cxnSp>
        <p:nvCxnSpPr>
          <p:cNvPr id="25" name="Straight Arrow Connector 24"/>
          <p:cNvCxnSpPr>
            <a:stCxn id="19" idx="2"/>
            <a:endCxn id="20" idx="0"/>
          </p:cNvCxnSpPr>
          <p:nvPr/>
        </p:nvCxnSpPr>
        <p:spPr>
          <a:xfrm flipH="1">
            <a:off x="1353656" y="2708773"/>
            <a:ext cx="4506" cy="49682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5" idx="1"/>
          </p:cNvCxnSpPr>
          <p:nvPr/>
        </p:nvCxnSpPr>
        <p:spPr>
          <a:xfrm>
            <a:off x="2347076" y="3776847"/>
            <a:ext cx="580569" cy="744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bwMode="auto">
          <a:xfrm>
            <a:off x="2592931" y="1408760"/>
            <a:ext cx="2251442" cy="1326547"/>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kern="0" dirty="0">
                <a:solidFill>
                  <a:schemeClr val="accent1">
                    <a:lumMod val="50000"/>
                  </a:schemeClr>
                </a:solidFill>
                <a:sym typeface="Euclid Symbol"/>
              </a:rPr>
              <a:t>Anticipated model determined in consultation with the researcher.</a:t>
            </a:r>
          </a:p>
        </p:txBody>
      </p:sp>
      <p:sp>
        <p:nvSpPr>
          <p:cNvPr id="32" name="Content Placeholder 2"/>
          <p:cNvSpPr txBox="1">
            <a:spLocks/>
          </p:cNvSpPr>
          <p:nvPr/>
        </p:nvSpPr>
        <p:spPr bwMode="auto">
          <a:xfrm>
            <a:off x="225939" y="4640825"/>
            <a:ext cx="2269661" cy="1080338"/>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kern="0" dirty="0">
                <a:solidFill>
                  <a:schemeClr val="accent1">
                    <a:lumMod val="50000"/>
                  </a:schemeClr>
                </a:solidFill>
                <a:sym typeface="Euclid Symbol"/>
              </a:rPr>
              <a:t>Select a design that is optimal for the anticipated model.</a:t>
            </a:r>
          </a:p>
        </p:txBody>
      </p:sp>
      <p:sp>
        <p:nvSpPr>
          <p:cNvPr id="34" name="Content Placeholder 2"/>
          <p:cNvSpPr txBox="1">
            <a:spLocks/>
          </p:cNvSpPr>
          <p:nvPr/>
        </p:nvSpPr>
        <p:spPr bwMode="auto">
          <a:xfrm>
            <a:off x="3009212" y="4729886"/>
            <a:ext cx="1423609" cy="683967"/>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kern="0" dirty="0">
                <a:solidFill>
                  <a:schemeClr val="accent1">
                    <a:lumMod val="50000"/>
                  </a:schemeClr>
                </a:solidFill>
                <a:sym typeface="Euclid Symbol"/>
              </a:rPr>
              <a:t>Depicts the allocation.</a:t>
            </a:r>
          </a:p>
        </p:txBody>
      </p:sp>
      <p:sp>
        <p:nvSpPr>
          <p:cNvPr id="35" name="Content Placeholder 2"/>
          <p:cNvSpPr txBox="1">
            <a:spLocks/>
          </p:cNvSpPr>
          <p:nvPr/>
        </p:nvSpPr>
        <p:spPr bwMode="auto">
          <a:xfrm>
            <a:off x="7467804" y="2175939"/>
            <a:ext cx="2809388" cy="1016397"/>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kern="0" dirty="0">
                <a:solidFill>
                  <a:schemeClr val="accent1">
                    <a:lumMod val="50000"/>
                  </a:schemeClr>
                </a:solidFill>
                <a:sym typeface="Euclid Symbol"/>
              </a:rPr>
              <a:t>Shows the confounding and aliasing inherent in the design.</a:t>
            </a:r>
          </a:p>
        </p:txBody>
      </p:sp>
      <p:sp>
        <p:nvSpPr>
          <p:cNvPr id="37" name="Content Placeholder 2"/>
          <p:cNvSpPr txBox="1">
            <a:spLocks/>
          </p:cNvSpPr>
          <p:nvPr/>
        </p:nvSpPr>
        <p:spPr bwMode="auto">
          <a:xfrm>
            <a:off x="5159895" y="5424226"/>
            <a:ext cx="2304521" cy="716337"/>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kern="0" dirty="0">
                <a:solidFill>
                  <a:schemeClr val="accent1">
                    <a:lumMod val="50000"/>
                  </a:schemeClr>
                </a:solidFill>
                <a:sym typeface="Euclid Symbol"/>
              </a:rPr>
              <a:t>Model derived from the allocation.</a:t>
            </a:r>
          </a:p>
        </p:txBody>
      </p:sp>
      <p:sp>
        <p:nvSpPr>
          <p:cNvPr id="38" name="Content Placeholder 2"/>
          <p:cNvSpPr txBox="1">
            <a:spLocks/>
          </p:cNvSpPr>
          <p:nvPr/>
        </p:nvSpPr>
        <p:spPr bwMode="auto">
          <a:xfrm>
            <a:off x="8400256" y="5424226"/>
            <a:ext cx="3313444" cy="683967"/>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kern="0" dirty="0">
                <a:solidFill>
                  <a:schemeClr val="accent1">
                    <a:lumMod val="50000"/>
                  </a:schemeClr>
                </a:solidFill>
                <a:sym typeface="Euclid Symbol"/>
              </a:rPr>
              <a:t>Modified versions of the initial allocation model.</a:t>
            </a:r>
          </a:p>
        </p:txBody>
      </p:sp>
      <p:sp>
        <p:nvSpPr>
          <p:cNvPr id="3" name="Content Placeholder 2">
            <a:extLst>
              <a:ext uri="{FF2B5EF4-FFF2-40B4-BE49-F238E27FC236}">
                <a16:creationId xmlns:a16="http://schemas.microsoft.com/office/drawing/2014/main" id="{DE734F3E-01A4-02F9-2300-7ED90EBE24C9}"/>
              </a:ext>
            </a:extLst>
          </p:cNvPr>
          <p:cNvSpPr txBox="1">
            <a:spLocks/>
          </p:cNvSpPr>
          <p:nvPr/>
        </p:nvSpPr>
        <p:spPr bwMode="auto">
          <a:xfrm>
            <a:off x="7930742" y="919634"/>
            <a:ext cx="4103085" cy="723310"/>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dirty="0">
                <a:solidFill>
                  <a:schemeClr val="bg2">
                    <a:lumMod val="60000"/>
                    <a:lumOff val="40000"/>
                  </a:schemeClr>
                </a:solidFill>
              </a:rPr>
              <a:t>(Brien &amp; Dem</a:t>
            </a:r>
            <a:r>
              <a:rPr lang="en-GB" sz="1800" dirty="0">
                <a:solidFill>
                  <a:schemeClr val="bg2">
                    <a:lumMod val="60000"/>
                    <a:lumOff val="40000"/>
                  </a:schemeClr>
                </a:solidFill>
              </a:rPr>
              <a:t>é</a:t>
            </a:r>
            <a:r>
              <a:rPr lang="en-AU" sz="1800" dirty="0">
                <a:solidFill>
                  <a:schemeClr val="bg2">
                    <a:lumMod val="60000"/>
                    <a:lumOff val="40000"/>
                  </a:schemeClr>
                </a:solidFill>
              </a:rPr>
              <a:t>trio, 2009; Brien, 2017; </a:t>
            </a:r>
          </a:p>
          <a:p>
            <a:pPr marL="0" indent="0">
              <a:spcBef>
                <a:spcPts val="0"/>
              </a:spcBef>
              <a:buNone/>
            </a:pPr>
            <a:r>
              <a:rPr lang="en-AU" sz="1800" dirty="0">
                <a:solidFill>
                  <a:schemeClr val="bg2">
                    <a:lumMod val="60000"/>
                    <a:lumOff val="40000"/>
                  </a:schemeClr>
                </a:solidFill>
              </a:rPr>
              <a:t>Brien, Sermarini &amp; Dem</a:t>
            </a:r>
            <a:r>
              <a:rPr lang="en-GB" sz="1800" dirty="0">
                <a:solidFill>
                  <a:schemeClr val="bg2">
                    <a:lumMod val="60000"/>
                    <a:lumOff val="40000"/>
                  </a:schemeClr>
                </a:solidFill>
              </a:rPr>
              <a:t>é</a:t>
            </a:r>
            <a:r>
              <a:rPr lang="en-AU" sz="1800" dirty="0">
                <a:solidFill>
                  <a:schemeClr val="bg2">
                    <a:lumMod val="60000"/>
                    <a:lumOff val="40000"/>
                  </a:schemeClr>
                </a:solidFill>
              </a:rPr>
              <a:t>trio, 2023?)</a:t>
            </a:r>
            <a:endParaRPr lang="en-AU" sz="1800" kern="0" dirty="0">
              <a:solidFill>
                <a:schemeClr val="bg2">
                  <a:lumMod val="60000"/>
                  <a:lumOff val="40000"/>
                </a:schemeClr>
              </a:solidFill>
              <a:sym typeface="Euclid Symbol"/>
            </a:endParaRPr>
          </a:p>
        </p:txBody>
      </p:sp>
    </p:spTree>
    <p:extLst>
      <p:ext uri="{BB962C8B-B14F-4D97-AF65-F5344CB8AC3E}">
        <p14:creationId xmlns:p14="http://schemas.microsoft.com/office/powerpoint/2010/main" val="103182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 the properties of the alternative model</a:t>
            </a:r>
          </a:p>
        </p:txBody>
      </p:sp>
      <p:sp>
        <p:nvSpPr>
          <p:cNvPr id="3" name="Content Placeholder 2"/>
          <p:cNvSpPr>
            <a:spLocks noGrp="1"/>
          </p:cNvSpPr>
          <p:nvPr>
            <p:ph idx="1"/>
          </p:nvPr>
        </p:nvSpPr>
        <p:spPr>
          <a:xfrm>
            <a:off x="576000" y="1470055"/>
            <a:ext cx="11520000" cy="3485396"/>
          </a:xfrm>
        </p:spPr>
        <p:txBody>
          <a:bodyPr/>
          <a:lstStyle/>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RCBD.type.canon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(formulae = list(plots = ~ Rows/Columns, </a:t>
            </a:r>
          </a:p>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lines = ~ Types / Lines),</a:t>
            </a:r>
          </a:p>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summary(</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RCBD.type.canon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endParaRPr lang="en-AU" sz="1800" b="1" dirty="0">
              <a:latin typeface="Courier New" panose="02070309020205020404" pitchFamily="49" charset="0"/>
              <a:cs typeface="Courier New" panose="02070309020205020404" pitchFamily="49" charset="0"/>
            </a:endParaRPr>
          </a:p>
          <a:p>
            <a:pPr marL="0" indent="0">
              <a:spcBef>
                <a:spcPts val="0"/>
              </a:spcBef>
              <a:buNone/>
            </a:pPr>
            <a:r>
              <a:rPr lang="en-AU" sz="1800" b="1" dirty="0">
                <a:latin typeface="Courier New" panose="02070309020205020404" pitchFamily="49" charset="0"/>
                <a:cs typeface="Courier New" panose="02070309020205020404" pitchFamily="49" charset="0"/>
              </a:rPr>
              <a:t>Summary table of the decomposition for plots &amp; lines</a:t>
            </a:r>
          </a:p>
          <a:p>
            <a:pPr marL="0" indent="0">
              <a:spcBef>
                <a:spcPts val="0"/>
              </a:spcBef>
              <a:buNone/>
            </a:pPr>
            <a:endParaRPr lang="en-AU" sz="1800" b="1" dirty="0">
              <a:latin typeface="Courier New" panose="02070309020205020404" pitchFamily="49" charset="0"/>
              <a:cs typeface="Courier New" panose="02070309020205020404" pitchFamily="49" charset="0"/>
            </a:endParaRPr>
          </a:p>
          <a:p>
            <a:pPr marL="0" indent="0">
              <a:spcBef>
                <a:spcPts val="0"/>
              </a:spcBef>
              <a:buNone/>
            </a:pPr>
            <a:r>
              <a:rPr lang="en-AU" sz="1800" b="1" dirty="0">
                <a:latin typeface="Courier New" panose="02070309020205020404" pitchFamily="49" charset="0"/>
                <a:cs typeface="Courier New" panose="02070309020205020404" pitchFamily="49" charset="0"/>
              </a:rPr>
              <a:t> </a:t>
            </a:r>
            <a:r>
              <a:rPr lang="en-AU" sz="1800" b="1" dirty="0" err="1">
                <a:latin typeface="Courier New" panose="02070309020205020404" pitchFamily="49" charset="0"/>
                <a:cs typeface="Courier New" panose="02070309020205020404" pitchFamily="49" charset="0"/>
              </a:rPr>
              <a:t>Source.plots</a:t>
            </a:r>
            <a:r>
              <a:rPr lang="en-AU" sz="1800" b="1" dirty="0">
                <a:latin typeface="Courier New" panose="02070309020205020404" pitchFamily="49" charset="0"/>
                <a:cs typeface="Courier New" panose="02070309020205020404" pitchFamily="49" charset="0"/>
              </a:rPr>
              <a:t>  df1 </a:t>
            </a:r>
            <a:r>
              <a:rPr lang="en-AU" sz="1800" b="1" dirty="0" err="1">
                <a:latin typeface="Courier New" panose="02070309020205020404" pitchFamily="49" charset="0"/>
                <a:cs typeface="Courier New" panose="02070309020205020404" pitchFamily="49" charset="0"/>
              </a:rPr>
              <a:t>Source.lines</a:t>
            </a:r>
            <a:r>
              <a:rPr lang="en-AU" sz="1800" b="1" dirty="0">
                <a:latin typeface="Courier New" panose="02070309020205020404" pitchFamily="49" charset="0"/>
                <a:cs typeface="Courier New" panose="02070309020205020404" pitchFamily="49" charset="0"/>
              </a:rPr>
              <a:t> df2 </a:t>
            </a:r>
            <a:r>
              <a:rPr lang="en-AU" sz="1800" b="1" dirty="0" err="1">
                <a:latin typeface="Courier New" panose="02070309020205020404" pitchFamily="49" charset="0"/>
                <a:cs typeface="Courier New" panose="02070309020205020404" pitchFamily="49" charset="0"/>
              </a:rPr>
              <a:t>aefficiency</a:t>
            </a:r>
            <a:r>
              <a:rPr lang="en-AU" sz="1800" b="1" dirty="0">
                <a:latin typeface="Courier New" panose="02070309020205020404" pitchFamily="49" charset="0"/>
                <a:cs typeface="Courier New" panose="02070309020205020404" pitchFamily="49" charset="0"/>
              </a:rPr>
              <a:t> </a:t>
            </a:r>
            <a:r>
              <a:rPr lang="en-AU" sz="1800" b="1" dirty="0" err="1">
                <a:latin typeface="Courier New" panose="02070309020205020404" pitchFamily="49" charset="0"/>
                <a:cs typeface="Courier New" panose="02070309020205020404" pitchFamily="49" charset="0"/>
              </a:rPr>
              <a:t>eefficiency</a:t>
            </a:r>
            <a:r>
              <a:rPr lang="en-AU" sz="1800" b="1" dirty="0">
                <a:latin typeface="Courier New" panose="02070309020205020404" pitchFamily="49" charset="0"/>
                <a:cs typeface="Courier New" panose="02070309020205020404" pitchFamily="49" charset="0"/>
              </a:rPr>
              <a:t> order</a:t>
            </a:r>
          </a:p>
          <a:p>
            <a:pPr marL="0" indent="0">
              <a:spcBef>
                <a:spcPts val="0"/>
              </a:spcBef>
              <a:buNone/>
            </a:pPr>
            <a:r>
              <a:rPr lang="en-AU" sz="1800" b="1" dirty="0">
                <a:latin typeface="Courier New" panose="02070309020205020404" pitchFamily="49" charset="0"/>
                <a:cs typeface="Courier New" panose="02070309020205020404" pitchFamily="49" charset="0"/>
              </a:rPr>
              <a:t> Rows            4                                               </a:t>
            </a:r>
          </a:p>
          <a:p>
            <a:pPr marL="0" indent="0">
              <a:spcBef>
                <a:spcPts val="0"/>
              </a:spcBef>
              <a:buNone/>
            </a:pPr>
            <a:r>
              <a:rPr lang="en-AU" sz="1800" b="1" dirty="0">
                <a:latin typeface="Courier New" panose="02070309020205020404" pitchFamily="49" charset="0"/>
                <a:cs typeface="Courier New" panose="02070309020205020404" pitchFamily="49" charset="0"/>
              </a:rPr>
              <a:t> Columns[Rows]  20 Types          1      1.0000      1.0000     1</a:t>
            </a:r>
          </a:p>
          <a:p>
            <a:pPr marL="0" indent="0">
              <a:spcBef>
                <a:spcPts val="0"/>
              </a:spcBef>
              <a:buNone/>
            </a:pPr>
            <a:r>
              <a:rPr lang="en-AU" sz="1800" b="1" dirty="0">
                <a:latin typeface="Courier New" panose="02070309020205020404" pitchFamily="49" charset="0"/>
                <a:cs typeface="Courier New" panose="02070309020205020404" pitchFamily="49" charset="0"/>
              </a:rPr>
              <a:t>                   Lines[Types]   3      1.0000      1.0000     1</a:t>
            </a:r>
          </a:p>
          <a:p>
            <a:pPr marL="0" indent="0">
              <a:spcBef>
                <a:spcPts val="0"/>
              </a:spcBef>
              <a:buNone/>
            </a:pPr>
            <a:r>
              <a:rPr lang="en-AU" sz="1800" b="1" dirty="0">
                <a:latin typeface="Courier New" panose="02070309020205020404" pitchFamily="49" charset="0"/>
                <a:cs typeface="Courier New" panose="02070309020205020404" pitchFamily="49" charset="0"/>
              </a:rPr>
              <a:t>                   Residual      16 </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30</a:t>
            </a:fld>
            <a:endParaRPr lang="en-AU"/>
          </a:p>
        </p:txBody>
      </p:sp>
      <p:grpSp>
        <p:nvGrpSpPr>
          <p:cNvPr id="5" name="Group 4"/>
          <p:cNvGrpSpPr/>
          <p:nvPr/>
        </p:nvGrpSpPr>
        <p:grpSpPr>
          <a:xfrm>
            <a:off x="7561007" y="1001861"/>
            <a:ext cx="4630993" cy="1033416"/>
            <a:chOff x="5211098" y="3605955"/>
            <a:chExt cx="4630993" cy="1033416"/>
          </a:xfrm>
        </p:grpSpPr>
        <p:cxnSp>
          <p:nvCxnSpPr>
            <p:cNvPr id="6" name="Straight Arrow Connector 5"/>
            <p:cNvCxnSpPr>
              <a:stCxn id="7" idx="2"/>
            </p:cNvCxnSpPr>
            <p:nvPr/>
          </p:nvCxnSpPr>
          <p:spPr>
            <a:xfrm flipH="1">
              <a:off x="8436078" y="4006065"/>
              <a:ext cx="207652" cy="433869"/>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45369" y="3605955"/>
              <a:ext cx="2396722" cy="400110"/>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Type</a:t>
              </a:r>
              <a:r>
                <a:rPr lang="en-AU" sz="2000" dirty="0">
                  <a:solidFill>
                    <a:srgbClr val="7030A0"/>
                  </a:solidFill>
                </a:rPr>
                <a:t> nests </a:t>
              </a:r>
              <a:r>
                <a:rPr lang="en-AU" sz="2000" b="1" dirty="0">
                  <a:solidFill>
                    <a:srgbClr val="7030A0"/>
                  </a:solidFill>
                  <a:latin typeface="Courier New" panose="02070309020205020404" pitchFamily="49" charset="0"/>
                  <a:cs typeface="Courier New" panose="02070309020205020404" pitchFamily="49" charset="0"/>
                </a:rPr>
                <a:t>Lines</a:t>
              </a:r>
              <a:r>
                <a:rPr lang="en-AU" sz="2000" dirty="0">
                  <a:solidFill>
                    <a:srgbClr val="7030A0"/>
                  </a:solidFill>
                </a:rPr>
                <a:t>.</a:t>
              </a:r>
            </a:p>
          </p:txBody>
        </p:sp>
        <p:sp>
          <p:nvSpPr>
            <p:cNvPr id="8" name="Rectangle 7"/>
            <p:cNvSpPr/>
            <p:nvPr/>
          </p:nvSpPr>
          <p:spPr>
            <a:xfrm>
              <a:off x="5211098" y="4410438"/>
              <a:ext cx="3333135" cy="22893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 name="Group 12"/>
          <p:cNvGrpSpPr/>
          <p:nvPr/>
        </p:nvGrpSpPr>
        <p:grpSpPr>
          <a:xfrm>
            <a:off x="376966" y="3995964"/>
            <a:ext cx="5217589" cy="2105951"/>
            <a:chOff x="2423127" y="4400607"/>
            <a:chExt cx="5217589" cy="2105951"/>
          </a:xfrm>
        </p:grpSpPr>
        <p:cxnSp>
          <p:nvCxnSpPr>
            <p:cNvPr id="14" name="Straight Arrow Connector 13"/>
            <p:cNvCxnSpPr/>
            <p:nvPr/>
          </p:nvCxnSpPr>
          <p:spPr>
            <a:xfrm flipV="1">
              <a:off x="4543555" y="4516561"/>
              <a:ext cx="667543" cy="66656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23127" y="5183119"/>
              <a:ext cx="3672519" cy="1323439"/>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Types</a:t>
              </a:r>
              <a:r>
                <a:rPr lang="en-AU" sz="2000" dirty="0">
                  <a:solidFill>
                    <a:srgbClr val="7030A0"/>
                  </a:solidFill>
                </a:rPr>
                <a:t> with 1 </a:t>
              </a:r>
              <a:r>
                <a:rPr lang="en-AU" sz="2000" dirty="0" err="1">
                  <a:solidFill>
                    <a:srgbClr val="7030A0"/>
                  </a:solidFill>
                </a:rPr>
                <a:t>df</a:t>
              </a:r>
              <a:r>
                <a:rPr lang="en-AU" sz="2000" dirty="0">
                  <a:solidFill>
                    <a:srgbClr val="7030A0"/>
                  </a:solidFill>
                </a:rPr>
                <a:t> represents the difference between the </a:t>
              </a:r>
              <a:r>
                <a:rPr lang="en-AU" sz="2000" b="1" dirty="0">
                  <a:solidFill>
                    <a:srgbClr val="7030A0"/>
                  </a:solidFill>
                  <a:latin typeface="Courier New" panose="02070309020205020404" pitchFamily="49" charset="0"/>
                  <a:cs typeface="Courier New" panose="02070309020205020404" pitchFamily="49" charset="0"/>
                </a:rPr>
                <a:t>comm(</a:t>
              </a:r>
              <a:r>
                <a:rPr lang="en-AU" sz="2000" b="1" dirty="0" err="1">
                  <a:solidFill>
                    <a:srgbClr val="7030A0"/>
                  </a:solidFill>
                  <a:latin typeface="Courier New" panose="02070309020205020404" pitchFamily="49" charset="0"/>
                  <a:cs typeface="Courier New" panose="02070309020205020404" pitchFamily="49" charset="0"/>
                </a:rPr>
                <a:t>ercial</a:t>
              </a:r>
              <a:r>
                <a:rPr lang="en-AU" sz="2000" b="1" dirty="0">
                  <a:solidFill>
                    <a:srgbClr val="7030A0"/>
                  </a:solidFill>
                  <a:latin typeface="Courier New" panose="02070309020205020404" pitchFamily="49" charset="0"/>
                  <a:cs typeface="Courier New" panose="02070309020205020404" pitchFamily="49" charset="0"/>
                </a:rPr>
                <a:t>)</a:t>
              </a:r>
              <a:r>
                <a:rPr lang="en-AU" sz="2000" dirty="0">
                  <a:solidFill>
                    <a:srgbClr val="7030A0"/>
                  </a:solidFill>
                </a:rPr>
                <a:t> mean and the </a:t>
              </a:r>
              <a:r>
                <a:rPr lang="en-AU" sz="2000" b="1" dirty="0">
                  <a:solidFill>
                    <a:srgbClr val="7030A0"/>
                  </a:solidFill>
                  <a:latin typeface="Courier New" panose="02070309020205020404" pitchFamily="49" charset="0"/>
                  <a:cs typeface="Courier New" panose="02070309020205020404" pitchFamily="49" charset="0"/>
                </a:rPr>
                <a:t>tests</a:t>
              </a:r>
              <a:r>
                <a:rPr lang="en-AU" sz="2000" dirty="0">
                  <a:solidFill>
                    <a:srgbClr val="7030A0"/>
                  </a:solidFill>
                </a:rPr>
                <a:t> mean (</a:t>
              </a:r>
              <a:r>
                <a:rPr lang="en-AU" sz="2000" b="1" dirty="0">
                  <a:solidFill>
                    <a:srgbClr val="7030A0"/>
                  </a:solidFill>
                  <a:latin typeface="Courier New" panose="02070309020205020404" pitchFamily="49" charset="0"/>
                  <a:cs typeface="Courier New" panose="02070309020205020404" pitchFamily="49" charset="0"/>
                </a:rPr>
                <a:t>Lines</a:t>
              </a:r>
              <a:r>
                <a:rPr lang="en-AU" sz="2000" dirty="0">
                  <a:solidFill>
                    <a:srgbClr val="7030A0"/>
                  </a:solidFill>
                </a:rPr>
                <a:t> </a:t>
              </a:r>
              <a:r>
                <a:rPr lang="en-AU" sz="2000" b="1" dirty="0">
                  <a:solidFill>
                    <a:srgbClr val="7030A0"/>
                  </a:solidFill>
                  <a:latin typeface="Courier New" panose="02070309020205020404" pitchFamily="49" charset="0"/>
                  <a:cs typeface="Courier New" panose="02070309020205020404" pitchFamily="49" charset="0"/>
                </a:rPr>
                <a:t>B‒E</a:t>
              </a:r>
              <a:r>
                <a:rPr lang="en-AU" sz="2000" dirty="0">
                  <a:solidFill>
                    <a:srgbClr val="7030A0"/>
                  </a:solidFill>
                </a:rPr>
                <a:t>).</a:t>
              </a:r>
            </a:p>
          </p:txBody>
        </p:sp>
        <p:sp>
          <p:nvSpPr>
            <p:cNvPr id="16" name="Rectangle 15"/>
            <p:cNvSpPr/>
            <p:nvPr/>
          </p:nvSpPr>
          <p:spPr>
            <a:xfrm>
              <a:off x="5211098" y="4400607"/>
              <a:ext cx="2429618" cy="23190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9" name="Group 18"/>
          <p:cNvGrpSpPr/>
          <p:nvPr/>
        </p:nvGrpSpPr>
        <p:grpSpPr>
          <a:xfrm>
            <a:off x="3169857" y="4266348"/>
            <a:ext cx="8078246" cy="2105953"/>
            <a:chOff x="5211098" y="4400607"/>
            <a:chExt cx="8078246" cy="2105953"/>
          </a:xfrm>
        </p:grpSpPr>
        <p:cxnSp>
          <p:nvCxnSpPr>
            <p:cNvPr id="20" name="Straight Arrow Connector 19"/>
            <p:cNvCxnSpPr/>
            <p:nvPr/>
          </p:nvCxnSpPr>
          <p:spPr>
            <a:xfrm flipH="1" flipV="1">
              <a:off x="7635796" y="4516561"/>
              <a:ext cx="1339386" cy="56281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41166" y="5183121"/>
              <a:ext cx="6648178" cy="1323439"/>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Lines[Types]</a:t>
              </a:r>
              <a:r>
                <a:rPr lang="en-AU" sz="2000" dirty="0">
                  <a:solidFill>
                    <a:srgbClr val="7030A0"/>
                  </a:solidFill>
                </a:rPr>
                <a:t> with 3 </a:t>
              </a:r>
              <a:r>
                <a:rPr lang="en-AU" sz="2000" dirty="0" err="1">
                  <a:solidFill>
                    <a:srgbClr val="7030A0"/>
                  </a:solidFill>
                </a:rPr>
                <a:t>df</a:t>
              </a:r>
              <a:r>
                <a:rPr lang="en-AU" sz="2000" dirty="0">
                  <a:solidFill>
                    <a:srgbClr val="7030A0"/>
                  </a:solidFill>
                </a:rPr>
                <a:t> represents the differences between </a:t>
              </a:r>
              <a:r>
                <a:rPr lang="en-AU" sz="2000" b="1" dirty="0">
                  <a:solidFill>
                    <a:srgbClr val="7030A0"/>
                  </a:solidFill>
                  <a:latin typeface="Courier New" panose="02070309020205020404" pitchFamily="49" charset="0"/>
                  <a:cs typeface="Courier New" panose="02070309020205020404" pitchFamily="49" charset="0"/>
                </a:rPr>
                <a:t>Lines</a:t>
              </a:r>
              <a:r>
                <a:rPr lang="en-AU" sz="2000" dirty="0">
                  <a:solidFill>
                    <a:srgbClr val="7030A0"/>
                  </a:solidFill>
                </a:rPr>
                <a:t> within each level of </a:t>
              </a:r>
              <a:r>
                <a:rPr lang="en-AU" sz="2000" b="1" dirty="0">
                  <a:solidFill>
                    <a:srgbClr val="7030A0"/>
                  </a:solidFill>
                  <a:latin typeface="Courier New" panose="02070309020205020404" pitchFamily="49" charset="0"/>
                  <a:cs typeface="Courier New" panose="02070309020205020404" pitchFamily="49" charset="0"/>
                </a:rPr>
                <a:t>Types</a:t>
              </a:r>
              <a:r>
                <a:rPr lang="en-AU" sz="2000" dirty="0">
                  <a:solidFill>
                    <a:srgbClr val="7030A0"/>
                  </a:solidFill>
                </a:rPr>
                <a:t>. Because there is only one </a:t>
              </a:r>
              <a:r>
                <a:rPr lang="en-AU" sz="2000" b="1" dirty="0">
                  <a:solidFill>
                    <a:srgbClr val="7030A0"/>
                  </a:solidFill>
                  <a:latin typeface="Courier New" panose="02070309020205020404" pitchFamily="49" charset="0"/>
                  <a:cs typeface="Courier New" panose="02070309020205020404" pitchFamily="49" charset="0"/>
                </a:rPr>
                <a:t>Lines</a:t>
              </a:r>
              <a:r>
                <a:rPr lang="en-AU" sz="2000" dirty="0">
                  <a:solidFill>
                    <a:srgbClr val="7030A0"/>
                  </a:solidFill>
                </a:rPr>
                <a:t> for </a:t>
              </a:r>
              <a:r>
                <a:rPr lang="en-AU" sz="2000" b="1" dirty="0">
                  <a:solidFill>
                    <a:srgbClr val="7030A0"/>
                  </a:solidFill>
                  <a:latin typeface="Courier New" panose="02070309020205020404" pitchFamily="49" charset="0"/>
                  <a:cs typeface="Courier New" panose="02070309020205020404" pitchFamily="49" charset="0"/>
                </a:rPr>
                <a:t>comm</a:t>
              </a:r>
              <a:r>
                <a:rPr lang="en-AU" sz="2000" dirty="0">
                  <a:solidFill>
                    <a:srgbClr val="7030A0"/>
                  </a:solidFill>
                </a:rPr>
                <a:t>, this represents the differences between the </a:t>
              </a:r>
              <a:r>
                <a:rPr lang="en-AU" sz="2000" b="1" dirty="0">
                  <a:solidFill>
                    <a:srgbClr val="7030A0"/>
                  </a:solidFill>
                  <a:latin typeface="Courier New" panose="02070309020205020404" pitchFamily="49" charset="0"/>
                  <a:cs typeface="Courier New" panose="02070309020205020404" pitchFamily="49" charset="0"/>
                </a:rPr>
                <a:t>tests</a:t>
              </a:r>
              <a:r>
                <a:rPr lang="en-AU" sz="2000" dirty="0">
                  <a:solidFill>
                    <a:srgbClr val="7030A0"/>
                  </a:solidFill>
                </a:rPr>
                <a:t> means (</a:t>
              </a:r>
              <a:r>
                <a:rPr lang="en-AU" sz="2000" b="1" dirty="0">
                  <a:solidFill>
                    <a:srgbClr val="7030A0"/>
                  </a:solidFill>
                  <a:latin typeface="Courier New" panose="02070309020205020404" pitchFamily="49" charset="0"/>
                  <a:cs typeface="Courier New" panose="02070309020205020404" pitchFamily="49" charset="0"/>
                </a:rPr>
                <a:t>Lines</a:t>
              </a:r>
              <a:r>
                <a:rPr lang="en-AU" sz="2000" dirty="0">
                  <a:solidFill>
                    <a:srgbClr val="7030A0"/>
                  </a:solidFill>
                </a:rPr>
                <a:t> </a:t>
              </a:r>
              <a:r>
                <a:rPr lang="en-AU" sz="2000" b="1" dirty="0">
                  <a:solidFill>
                    <a:srgbClr val="7030A0"/>
                  </a:solidFill>
                  <a:latin typeface="Courier New" panose="02070309020205020404" pitchFamily="49" charset="0"/>
                  <a:cs typeface="Courier New" panose="02070309020205020404" pitchFamily="49" charset="0"/>
                </a:rPr>
                <a:t>B‒E</a:t>
              </a:r>
              <a:r>
                <a:rPr lang="en-AU" sz="2000" dirty="0">
                  <a:solidFill>
                    <a:srgbClr val="7030A0"/>
                  </a:solidFill>
                </a:rPr>
                <a:t>).</a:t>
              </a:r>
            </a:p>
          </p:txBody>
        </p:sp>
        <p:sp>
          <p:nvSpPr>
            <p:cNvPr id="22" name="Rectangle 21"/>
            <p:cNvSpPr/>
            <p:nvPr/>
          </p:nvSpPr>
          <p:spPr>
            <a:xfrm>
              <a:off x="5211098" y="4400607"/>
              <a:ext cx="2429618" cy="23190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304661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potential selected fixed model</a:t>
            </a:r>
          </a:p>
        </p:txBody>
      </p:sp>
      <p:sp>
        <p:nvSpPr>
          <p:cNvPr id="3" name="Content Placeholder 2"/>
          <p:cNvSpPr>
            <a:spLocks noGrp="1"/>
          </p:cNvSpPr>
          <p:nvPr>
            <p:ph idx="1"/>
          </p:nvPr>
        </p:nvSpPr>
        <p:spPr>
          <a:xfrm>
            <a:off x="576000" y="1087679"/>
            <a:ext cx="11520000" cy="5702419"/>
          </a:xfrm>
        </p:spPr>
        <p:txBody>
          <a:bodyPr/>
          <a:lstStyle/>
          <a:p>
            <a:r>
              <a:rPr lang="en-AU" dirty="0"/>
              <a:t>The terms considered are </a:t>
            </a:r>
            <a:r>
              <a:rPr lang="en-AU" dirty="0">
                <a:solidFill>
                  <a:schemeClr val="bg2">
                    <a:lumMod val="60000"/>
                    <a:lumOff val="40000"/>
                  </a:schemeClr>
                </a:solidFill>
              </a:rPr>
              <a:t>Types / Lines = Types + </a:t>
            </a:r>
            <a:r>
              <a:rPr lang="en-AU" dirty="0" err="1">
                <a:solidFill>
                  <a:schemeClr val="bg2">
                    <a:lumMod val="60000"/>
                    <a:lumOff val="40000"/>
                  </a:schemeClr>
                </a:solidFill>
              </a:rPr>
              <a:t>Types:Lines</a:t>
            </a:r>
            <a:r>
              <a:rPr lang="en-AU" dirty="0"/>
              <a:t>.</a:t>
            </a:r>
          </a:p>
          <a:p>
            <a:pPr lvl="1"/>
            <a:r>
              <a:rPr lang="en-AU" dirty="0"/>
              <a:t>If </a:t>
            </a:r>
            <a:r>
              <a:rPr lang="en-AU" dirty="0" err="1"/>
              <a:t>Types:Lines</a:t>
            </a:r>
            <a:r>
              <a:rPr lang="en-AU" dirty="0"/>
              <a:t> is significant, the selected model becomes </a:t>
            </a:r>
            <a:r>
              <a:rPr lang="en-AU" dirty="0" err="1">
                <a:solidFill>
                  <a:schemeClr val="bg2">
                    <a:lumMod val="60000"/>
                    <a:lumOff val="40000"/>
                  </a:schemeClr>
                </a:solidFill>
              </a:rPr>
              <a:t>Types:Lines</a:t>
            </a:r>
            <a:r>
              <a:rPr lang="en-AU" dirty="0">
                <a:solidFill>
                  <a:schemeClr val="bg2">
                    <a:lumMod val="60000"/>
                    <a:lumOff val="40000"/>
                  </a:schemeClr>
                </a:solidFill>
              </a:rPr>
              <a:t> = Lines</a:t>
            </a:r>
            <a:r>
              <a:rPr lang="en-AU" dirty="0"/>
              <a:t>.</a:t>
            </a:r>
          </a:p>
          <a:p>
            <a:pPr lvl="2"/>
            <a:r>
              <a:rPr lang="en-AU" dirty="0"/>
              <a:t> There are differences amongst all of the Lines.</a:t>
            </a:r>
          </a:p>
          <a:p>
            <a:pPr lvl="1"/>
            <a:r>
              <a:rPr lang="en-AU" dirty="0"/>
              <a:t>If </a:t>
            </a:r>
            <a:r>
              <a:rPr lang="en-AU" dirty="0" err="1"/>
              <a:t>Types:Lines</a:t>
            </a:r>
            <a:r>
              <a:rPr lang="en-AU" dirty="0"/>
              <a:t> is not significant, the selected model becomes </a:t>
            </a:r>
            <a:r>
              <a:rPr lang="en-AU" dirty="0">
                <a:solidFill>
                  <a:schemeClr val="bg2">
                    <a:lumMod val="60000"/>
                    <a:lumOff val="40000"/>
                  </a:schemeClr>
                </a:solidFill>
              </a:rPr>
              <a:t>Types</a:t>
            </a:r>
            <a:r>
              <a:rPr lang="en-AU" dirty="0"/>
              <a:t>.</a:t>
            </a:r>
          </a:p>
          <a:p>
            <a:pPr lvl="2"/>
            <a:r>
              <a:rPr lang="en-AU" dirty="0"/>
              <a:t>There is a significant difference between the </a:t>
            </a:r>
            <a:r>
              <a:rPr lang="en-AU" b="1" dirty="0">
                <a:latin typeface="Courier New" panose="02070309020205020404" pitchFamily="49" charset="0"/>
                <a:cs typeface="Courier New" panose="02070309020205020404" pitchFamily="49" charset="0"/>
              </a:rPr>
              <a:t>comm(</a:t>
            </a:r>
            <a:r>
              <a:rPr lang="en-AU" b="1" dirty="0" err="1">
                <a:latin typeface="Courier New" panose="02070309020205020404" pitchFamily="49" charset="0"/>
                <a:cs typeface="Courier New" panose="02070309020205020404" pitchFamily="49" charset="0"/>
              </a:rPr>
              <a:t>ercial</a:t>
            </a:r>
            <a:r>
              <a:rPr lang="en-AU" b="1" dirty="0">
                <a:latin typeface="Courier New" panose="02070309020205020404" pitchFamily="49" charset="0"/>
                <a:cs typeface="Courier New" panose="02070309020205020404" pitchFamily="49" charset="0"/>
              </a:rPr>
              <a:t>)</a:t>
            </a:r>
            <a:r>
              <a:rPr lang="en-AU" dirty="0"/>
              <a:t> lines mean and the mean of the </a:t>
            </a:r>
            <a:r>
              <a:rPr lang="en-AU" b="1" dirty="0">
                <a:latin typeface="Courier New" panose="02070309020205020404" pitchFamily="49" charset="0"/>
                <a:cs typeface="Courier New" panose="02070309020205020404" pitchFamily="49" charset="0"/>
              </a:rPr>
              <a:t>test</a:t>
            </a:r>
            <a:r>
              <a:rPr lang="en-AU" dirty="0"/>
              <a:t> lines, there not being a significant difference between the </a:t>
            </a:r>
            <a:r>
              <a:rPr lang="en-AU" b="1" dirty="0">
                <a:latin typeface="Courier New" panose="02070309020205020404" pitchFamily="49" charset="0"/>
                <a:cs typeface="Courier New" panose="02070309020205020404" pitchFamily="49" charset="0"/>
              </a:rPr>
              <a:t>test</a:t>
            </a:r>
            <a:r>
              <a:rPr lang="en-AU" dirty="0"/>
              <a:t> lines.</a:t>
            </a:r>
          </a:p>
          <a:p>
            <a:pPr lvl="1"/>
            <a:r>
              <a:rPr lang="en-AU" dirty="0"/>
              <a:t>However, if </a:t>
            </a:r>
            <a:r>
              <a:rPr lang="en-AU" dirty="0">
                <a:solidFill>
                  <a:schemeClr val="bg2">
                    <a:lumMod val="60000"/>
                    <a:lumOff val="40000"/>
                  </a:schemeClr>
                </a:solidFill>
              </a:rPr>
              <a:t>Types</a:t>
            </a:r>
            <a:r>
              <a:rPr lang="en-AU" dirty="0"/>
              <a:t> is not significant, then the model can be further reduced to a model involving just the </a:t>
            </a:r>
            <a:r>
              <a:rPr lang="en-AU" dirty="0">
                <a:solidFill>
                  <a:schemeClr val="bg2">
                    <a:lumMod val="60000"/>
                    <a:lumOff val="40000"/>
                  </a:schemeClr>
                </a:solidFill>
              </a:rPr>
              <a:t>(Grand) Mean</a:t>
            </a:r>
            <a:r>
              <a:rPr lang="en-AU" dirty="0"/>
              <a:t>.</a:t>
            </a:r>
          </a:p>
          <a:p>
            <a:pPr lvl="2"/>
            <a:r>
              <a:rPr lang="en-AU" dirty="0"/>
              <a:t>There is no significant difference between any of the Lines.</a:t>
            </a:r>
          </a:p>
          <a:p>
            <a:r>
              <a:rPr lang="en-AU" dirty="0"/>
              <a:t>In summary, there are three potential fixed models, in order of increasing simplicity:</a:t>
            </a:r>
          </a:p>
          <a:p>
            <a:pPr lvl="1">
              <a:spcBef>
                <a:spcPts val="0"/>
              </a:spcBef>
            </a:pPr>
            <a:r>
              <a:rPr lang="en-AU" dirty="0">
                <a:solidFill>
                  <a:schemeClr val="bg2">
                    <a:lumMod val="60000"/>
                    <a:lumOff val="40000"/>
                  </a:schemeClr>
                </a:solidFill>
              </a:rPr>
              <a:t>Lines</a:t>
            </a:r>
          </a:p>
          <a:p>
            <a:pPr lvl="1">
              <a:spcBef>
                <a:spcPts val="0"/>
              </a:spcBef>
            </a:pPr>
            <a:r>
              <a:rPr lang="en-AU" dirty="0">
                <a:solidFill>
                  <a:schemeClr val="bg2">
                    <a:lumMod val="60000"/>
                    <a:lumOff val="40000"/>
                  </a:schemeClr>
                </a:solidFill>
              </a:rPr>
              <a:t>Types</a:t>
            </a:r>
          </a:p>
          <a:p>
            <a:pPr lvl="1">
              <a:spcBef>
                <a:spcPts val="0"/>
              </a:spcBef>
            </a:pPr>
            <a:r>
              <a:rPr lang="en-AU" dirty="0">
                <a:solidFill>
                  <a:schemeClr val="bg2">
                    <a:lumMod val="60000"/>
                    <a:lumOff val="40000"/>
                  </a:schemeClr>
                </a:solidFill>
              </a:rPr>
              <a:t>Mean</a:t>
            </a:r>
            <a:endParaRPr lang="en-AU"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31</a:t>
            </a:fld>
            <a:endParaRPr lang="en-AU"/>
          </a:p>
        </p:txBody>
      </p:sp>
    </p:spTree>
    <p:extLst>
      <p:ext uri="{BB962C8B-B14F-4D97-AF65-F5344CB8AC3E}">
        <p14:creationId xmlns:p14="http://schemas.microsoft.com/office/powerpoint/2010/main" val="388313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randomized complete-block with double nesting</a:t>
            </a:r>
          </a:p>
        </p:txBody>
      </p:sp>
      <p:sp>
        <p:nvSpPr>
          <p:cNvPr id="3" name="Content Placeholder 2"/>
          <p:cNvSpPr>
            <a:spLocks noGrp="1"/>
          </p:cNvSpPr>
          <p:nvPr>
            <p:ph idx="1"/>
          </p:nvPr>
        </p:nvSpPr>
        <p:spPr>
          <a:xfrm>
            <a:off x="576000" y="1047278"/>
            <a:ext cx="11520000" cy="1518946"/>
          </a:xfrm>
        </p:spPr>
        <p:txBody>
          <a:bodyPr/>
          <a:lstStyle/>
          <a:p>
            <a:r>
              <a:rPr lang="en-AU" dirty="0"/>
              <a:t>A potato field trial to investigate 5 Treatments, each replicated 4 times, is laid out using an RCBD.</a:t>
            </a:r>
          </a:p>
          <a:p>
            <a:pPr lvl="1"/>
            <a:r>
              <a:rPr lang="en-AU" dirty="0"/>
              <a:t>The treatments are a Control and 4 Fungicides, labelled F1 to F4;</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32</a:t>
            </a:fld>
            <a:endParaRPr lang="en-AU"/>
          </a:p>
        </p:txBody>
      </p:sp>
      <p:pic>
        <p:nvPicPr>
          <p:cNvPr id="1026" name="Picture 2" descr="d:\Analyses\Research\WorkshopsTalks\Workshop 2020\src\figures\RCBDFung_v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984" y="2589972"/>
            <a:ext cx="5144672" cy="342978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580920" y="2418845"/>
            <a:ext cx="6410064" cy="4370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lvl="1"/>
            <a:r>
              <a:rPr lang="en-AU" kern="0" dirty="0"/>
              <a:t>F1 and F4 use one mode of action, designated a;</a:t>
            </a:r>
          </a:p>
          <a:p>
            <a:pPr lvl="1"/>
            <a:r>
              <a:rPr lang="en-AU" kern="0" dirty="0"/>
              <a:t>F2 and F3 use a second mode of action, designated b. </a:t>
            </a:r>
          </a:p>
          <a:p>
            <a:r>
              <a:rPr lang="en-AU" kern="0" dirty="0"/>
              <a:t>Set up 4 factors to decompose the 4 </a:t>
            </a:r>
            <a:r>
              <a:rPr lang="en-AU" kern="0" dirty="0" err="1"/>
              <a:t>df</a:t>
            </a:r>
            <a:r>
              <a:rPr lang="en-AU" kern="0" dirty="0"/>
              <a:t> for fungicides into single </a:t>
            </a:r>
            <a:r>
              <a:rPr lang="en-AU" kern="0" dirty="0" err="1"/>
              <a:t>df</a:t>
            </a:r>
            <a:r>
              <a:rPr lang="en-AU" kern="0" dirty="0"/>
              <a:t> sources.</a:t>
            </a:r>
          </a:p>
          <a:p>
            <a:pPr lvl="1">
              <a:spcBef>
                <a:spcPts val="0"/>
              </a:spcBef>
            </a:pPr>
            <a:r>
              <a:rPr lang="en-AU" kern="0" dirty="0"/>
              <a:t>Types: Control vs Fungicide</a:t>
            </a:r>
          </a:p>
          <a:p>
            <a:pPr lvl="1">
              <a:spcBef>
                <a:spcPts val="0"/>
              </a:spcBef>
            </a:pPr>
            <a:r>
              <a:rPr lang="en-AU" kern="0" dirty="0"/>
              <a:t>Modes: a vs b</a:t>
            </a:r>
          </a:p>
          <a:p>
            <a:pPr lvl="1">
              <a:spcBef>
                <a:spcPts val="0"/>
              </a:spcBef>
            </a:pPr>
            <a:r>
              <a:rPr lang="en-AU" kern="0" dirty="0" err="1"/>
              <a:t>Modea</a:t>
            </a:r>
            <a:r>
              <a:rPr lang="en-AU" kern="0" dirty="0"/>
              <a:t>: F1 vs F4 </a:t>
            </a:r>
          </a:p>
          <a:p>
            <a:pPr lvl="1">
              <a:spcBef>
                <a:spcPts val="0"/>
              </a:spcBef>
            </a:pPr>
            <a:r>
              <a:rPr lang="en-AU" kern="0" dirty="0" err="1"/>
              <a:t>Modeb</a:t>
            </a:r>
            <a:r>
              <a:rPr lang="en-AU" kern="0" dirty="0"/>
              <a:t>: F2 vs F3</a:t>
            </a:r>
          </a:p>
        </p:txBody>
      </p:sp>
    </p:spTree>
    <p:extLst>
      <p:ext uri="{BB962C8B-B14F-4D97-AF65-F5344CB8AC3E}">
        <p14:creationId xmlns:p14="http://schemas.microsoft.com/office/powerpoint/2010/main" val="198918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98838"/>
            <a:ext cx="11616000" cy="1000698"/>
          </a:xfrm>
        </p:spPr>
        <p:txBody>
          <a:bodyPr/>
          <a:lstStyle/>
          <a:p>
            <a:r>
              <a:rPr lang="en-AU" dirty="0"/>
              <a:t>Adding nested factors to randomized layout </a:t>
            </a:r>
            <a:r>
              <a:rPr lang="en-AU" dirty="0" err="1">
                <a:latin typeface="Courier New" panose="02070309020205020404" pitchFamily="49" charset="0"/>
                <a:cs typeface="Courier New" panose="02070309020205020404" pitchFamily="49" charset="0"/>
              </a:rPr>
              <a:t>RCBD.lay</a:t>
            </a:r>
            <a:endParaRPr lang="en-AU"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AU" dirty="0"/>
              <a:t>Use </a:t>
            </a:r>
            <a:r>
              <a:rPr lang="en-AU" b="1" dirty="0" err="1">
                <a:latin typeface="Courier New" panose="02070309020205020404" pitchFamily="49" charset="0"/>
                <a:cs typeface="Courier New" panose="02070309020205020404" pitchFamily="49" charset="0"/>
              </a:rPr>
              <a:t>fac.uselogical</a:t>
            </a:r>
            <a:r>
              <a:rPr lang="en-AU" dirty="0"/>
              <a:t> to create </a:t>
            </a:r>
            <a:r>
              <a:rPr lang="en-AU" b="1" dirty="0">
                <a:latin typeface="Courier New" panose="02070309020205020404" pitchFamily="49" charset="0"/>
                <a:cs typeface="Courier New" panose="02070309020205020404" pitchFamily="49" charset="0"/>
              </a:rPr>
              <a:t>Types</a:t>
            </a:r>
            <a:r>
              <a:rPr lang="en-AU" dirty="0"/>
              <a:t> and </a:t>
            </a:r>
            <a:r>
              <a:rPr lang="en-AU" b="1" dirty="0" err="1">
                <a:latin typeface="Courier New" panose="02070309020205020404" pitchFamily="49" charset="0"/>
                <a:cs typeface="Courier New" panose="02070309020205020404" pitchFamily="49" charset="0"/>
              </a:rPr>
              <a:t>fac</a:t>
            </a:r>
            <a:r>
              <a:rPr lang="en-AU" b="1" err="1">
                <a:latin typeface="Courier New" panose="02070309020205020404" pitchFamily="49" charset="0"/>
                <a:cs typeface="Courier New" panose="02070309020205020404" pitchFamily="49" charset="0"/>
              </a:rPr>
              <a:t>.</a:t>
            </a:r>
            <a:r>
              <a:rPr lang="en-AU" b="1">
                <a:latin typeface="Courier New" panose="02070309020205020404" pitchFamily="49" charset="0"/>
                <a:cs typeface="Courier New" panose="02070309020205020404" pitchFamily="49" charset="0"/>
              </a:rPr>
              <a:t>recast</a:t>
            </a:r>
            <a:r>
              <a:rPr lang="en-AU"/>
              <a:t> </a:t>
            </a:r>
            <a:r>
              <a:rPr lang="en-AU" dirty="0"/>
              <a:t>to create </a:t>
            </a:r>
            <a:r>
              <a:rPr lang="en-AU" b="1" dirty="0">
                <a:latin typeface="Courier New" panose="02070309020205020404" pitchFamily="49" charset="0"/>
                <a:cs typeface="Courier New" panose="02070309020205020404" pitchFamily="49" charset="0"/>
              </a:rPr>
              <a:t>Modes</a:t>
            </a:r>
            <a:r>
              <a:rPr lang="en-AU" dirty="0"/>
              <a:t>.</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&lt;- within(</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Types &lt;-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fac.uselogical</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(Fungicides == "Control",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labels = c("Control", "Fungicide"))</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Modes &lt;-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fac.recast</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(Fungicides,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newlevels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c("Control", c("a", "b", "b", "a")),</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levels.order</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c("Control", "a", "b"))</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33</a:t>
            </a:fld>
            <a:endParaRPr lang="en-AU"/>
          </a:p>
        </p:txBody>
      </p:sp>
    </p:spTree>
    <p:extLst>
      <p:ext uri="{BB962C8B-B14F-4D97-AF65-F5344CB8AC3E}">
        <p14:creationId xmlns:p14="http://schemas.microsoft.com/office/powerpoint/2010/main" val="3526001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98838"/>
            <a:ext cx="8489342" cy="1000698"/>
          </a:xfrm>
        </p:spPr>
        <p:txBody>
          <a:bodyPr/>
          <a:lstStyle/>
          <a:p>
            <a:r>
              <a:rPr lang="en-AU" dirty="0"/>
              <a:t>Adding nested factors to randomized layout </a:t>
            </a:r>
            <a:r>
              <a:rPr lang="en-AU" dirty="0" err="1">
                <a:latin typeface="Courier New" panose="02070309020205020404" pitchFamily="49" charset="0"/>
                <a:cs typeface="Courier New" panose="02070309020205020404" pitchFamily="49" charset="0"/>
              </a:rPr>
              <a:t>RCBD.lay</a:t>
            </a:r>
            <a:endParaRPr lang="en-AU"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536672" y="1214422"/>
            <a:ext cx="11520000" cy="5085578"/>
          </a:xfrm>
        </p:spPr>
        <p:txBody>
          <a:bodyPr/>
          <a:lstStyle/>
          <a:p>
            <a:r>
              <a:rPr lang="en-AU" dirty="0"/>
              <a:t>Use </a:t>
            </a:r>
            <a:r>
              <a:rPr lang="en-AU" b="1" dirty="0" err="1">
                <a:latin typeface="Courier New" panose="02070309020205020404" pitchFamily="49" charset="0"/>
                <a:cs typeface="Courier New" panose="02070309020205020404" pitchFamily="49" charset="0"/>
              </a:rPr>
              <a:t>fac.multinested</a:t>
            </a:r>
            <a:r>
              <a:rPr lang="en-AU" dirty="0"/>
              <a:t> to create </a:t>
            </a:r>
            <a:r>
              <a:rPr lang="en-AU" b="1" dirty="0" err="1">
                <a:latin typeface="Courier New" panose="02070309020205020404" pitchFamily="49" charset="0"/>
                <a:cs typeface="Courier New" panose="02070309020205020404" pitchFamily="49" charset="0"/>
              </a:rPr>
              <a:t>Modea</a:t>
            </a:r>
            <a:r>
              <a:rPr lang="en-AU" dirty="0"/>
              <a:t> and </a:t>
            </a:r>
            <a:r>
              <a:rPr lang="en-AU" b="1" dirty="0" err="1">
                <a:latin typeface="Courier New" panose="02070309020205020404" pitchFamily="49" charset="0"/>
                <a:cs typeface="Courier New" panose="02070309020205020404" pitchFamily="49" charset="0"/>
              </a:rPr>
              <a:t>Modeb</a:t>
            </a:r>
            <a:r>
              <a:rPr lang="en-AU" dirty="0"/>
              <a:t>.</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&lt;- with(</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cbind</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fac.multinested</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nesting.fac</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Modes,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nested.fac</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Fungicides,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fac.prefix</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"Mode")))</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head(</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n = 10) #first two blocks only</a:t>
            </a:r>
          </a:p>
          <a:p>
            <a:pPr marL="0" indent="0">
              <a:buNone/>
            </a:pPr>
            <a:r>
              <a:rPr lang="en-AU" sz="1600" b="1" dirty="0">
                <a:latin typeface="Courier New" panose="02070309020205020404" pitchFamily="49" charset="0"/>
                <a:cs typeface="Courier New" panose="02070309020205020404" pitchFamily="49" charset="0"/>
              </a:rPr>
              <a:t>   Blocks Plots Fungicides     Types   Modes </a:t>
            </a:r>
            <a:r>
              <a:rPr lang="en-AU" sz="1600" b="1" dirty="0" err="1">
                <a:latin typeface="Courier New" panose="02070309020205020404" pitchFamily="49" charset="0"/>
                <a:cs typeface="Courier New" panose="02070309020205020404" pitchFamily="49" charset="0"/>
              </a:rPr>
              <a:t>ModeControl</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Modea</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Modeb</a:t>
            </a: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1       1     1         F1 Fungicide       a        rest    F1  rest</a:t>
            </a:r>
          </a:p>
          <a:p>
            <a:pPr marL="0" indent="0">
              <a:buNone/>
            </a:pPr>
            <a:r>
              <a:rPr lang="en-AU" sz="1600" b="1" dirty="0">
                <a:latin typeface="Courier New" panose="02070309020205020404" pitchFamily="49" charset="0"/>
                <a:cs typeface="Courier New" panose="02070309020205020404" pitchFamily="49" charset="0"/>
              </a:rPr>
              <a:t>2       1     2         F3 Fungicide       b        rest  </a:t>
            </a:r>
            <a:r>
              <a:rPr lang="en-AU" sz="1600" b="1" dirty="0" err="1">
                <a:latin typeface="Courier New" panose="02070309020205020404" pitchFamily="49" charset="0"/>
                <a:cs typeface="Courier New" panose="02070309020205020404" pitchFamily="49" charset="0"/>
              </a:rPr>
              <a:t>rest</a:t>
            </a:r>
            <a:r>
              <a:rPr lang="en-AU" sz="1600" b="1" dirty="0">
                <a:latin typeface="Courier New" panose="02070309020205020404" pitchFamily="49" charset="0"/>
                <a:cs typeface="Courier New" panose="02070309020205020404" pitchFamily="49" charset="0"/>
              </a:rPr>
              <a:t>    F3</a:t>
            </a:r>
          </a:p>
          <a:p>
            <a:pPr marL="0" indent="0">
              <a:buNone/>
            </a:pPr>
            <a:r>
              <a:rPr lang="en-AU" sz="1600" b="1" dirty="0">
                <a:latin typeface="Courier New" panose="02070309020205020404" pitchFamily="49" charset="0"/>
                <a:cs typeface="Courier New" panose="02070309020205020404" pitchFamily="49" charset="0"/>
              </a:rPr>
              <a:t>3       1     3    Control   </a:t>
            </a:r>
            <a:r>
              <a:rPr lang="en-AU" sz="1600" b="1" dirty="0" err="1">
                <a:latin typeface="Courier New" panose="02070309020205020404" pitchFamily="49" charset="0"/>
                <a:cs typeface="Courier New" panose="02070309020205020404" pitchFamily="49" charset="0"/>
              </a:rPr>
              <a:t>Control</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Control</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Control</a:t>
            </a:r>
            <a:r>
              <a:rPr lang="en-AU" sz="1600" b="1" dirty="0">
                <a:latin typeface="Courier New" panose="02070309020205020404" pitchFamily="49" charset="0"/>
                <a:cs typeface="Courier New" panose="02070309020205020404" pitchFamily="49" charset="0"/>
              </a:rPr>
              <a:t>  rest  </a:t>
            </a:r>
            <a:r>
              <a:rPr lang="en-AU" sz="1600" b="1" dirty="0" err="1">
                <a:latin typeface="Courier New" panose="02070309020205020404" pitchFamily="49" charset="0"/>
                <a:cs typeface="Courier New" panose="02070309020205020404" pitchFamily="49" charset="0"/>
              </a:rPr>
              <a:t>rest</a:t>
            </a: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4       1     4         F4 Fungicide       a        rest    F4  rest</a:t>
            </a:r>
          </a:p>
          <a:p>
            <a:pPr marL="0" indent="0">
              <a:buNone/>
            </a:pPr>
            <a:r>
              <a:rPr lang="en-AU" sz="1600" b="1" dirty="0">
                <a:latin typeface="Courier New" panose="02070309020205020404" pitchFamily="49" charset="0"/>
                <a:cs typeface="Courier New" panose="02070309020205020404" pitchFamily="49" charset="0"/>
              </a:rPr>
              <a:t>5       1     5         F2 Fungicide       b        rest  </a:t>
            </a:r>
            <a:r>
              <a:rPr lang="en-AU" sz="1600" b="1" dirty="0" err="1">
                <a:latin typeface="Courier New" panose="02070309020205020404" pitchFamily="49" charset="0"/>
                <a:cs typeface="Courier New" panose="02070309020205020404" pitchFamily="49" charset="0"/>
              </a:rPr>
              <a:t>rest</a:t>
            </a:r>
            <a:r>
              <a:rPr lang="en-AU" sz="1600" b="1" dirty="0">
                <a:latin typeface="Courier New" panose="02070309020205020404" pitchFamily="49" charset="0"/>
                <a:cs typeface="Courier New" panose="02070309020205020404" pitchFamily="49" charset="0"/>
              </a:rPr>
              <a:t>    F2</a:t>
            </a:r>
          </a:p>
          <a:p>
            <a:pPr marL="0" indent="0">
              <a:buNone/>
            </a:pPr>
            <a:r>
              <a:rPr lang="en-AU" sz="1600" b="1" dirty="0">
                <a:latin typeface="Courier New" panose="02070309020205020404" pitchFamily="49" charset="0"/>
                <a:cs typeface="Courier New" panose="02070309020205020404" pitchFamily="49" charset="0"/>
              </a:rPr>
              <a:t>6       2     1         F4 Fungicide       a        rest    F4  rest</a:t>
            </a:r>
          </a:p>
          <a:p>
            <a:pPr marL="0" indent="0">
              <a:buNone/>
            </a:pPr>
            <a:r>
              <a:rPr lang="en-AU" sz="1600" b="1" dirty="0">
                <a:latin typeface="Courier New" panose="02070309020205020404" pitchFamily="49" charset="0"/>
                <a:cs typeface="Courier New" panose="02070309020205020404" pitchFamily="49" charset="0"/>
              </a:rPr>
              <a:t>7       2     2         F2 Fungicide       b        rest  </a:t>
            </a:r>
            <a:r>
              <a:rPr lang="en-AU" sz="1600" b="1" dirty="0" err="1">
                <a:latin typeface="Courier New" panose="02070309020205020404" pitchFamily="49" charset="0"/>
                <a:cs typeface="Courier New" panose="02070309020205020404" pitchFamily="49" charset="0"/>
              </a:rPr>
              <a:t>rest</a:t>
            </a:r>
            <a:r>
              <a:rPr lang="en-AU" sz="1600" b="1" dirty="0">
                <a:latin typeface="Courier New" panose="02070309020205020404" pitchFamily="49" charset="0"/>
                <a:cs typeface="Courier New" panose="02070309020205020404" pitchFamily="49" charset="0"/>
              </a:rPr>
              <a:t>    F2</a:t>
            </a:r>
          </a:p>
          <a:p>
            <a:pPr marL="0" indent="0">
              <a:buNone/>
            </a:pPr>
            <a:r>
              <a:rPr lang="en-AU" sz="1600" b="1" dirty="0">
                <a:latin typeface="Courier New" panose="02070309020205020404" pitchFamily="49" charset="0"/>
                <a:cs typeface="Courier New" panose="02070309020205020404" pitchFamily="49" charset="0"/>
              </a:rPr>
              <a:t>8       2     3    Control   </a:t>
            </a:r>
            <a:r>
              <a:rPr lang="en-AU" sz="1600" b="1" dirty="0" err="1">
                <a:latin typeface="Courier New" panose="02070309020205020404" pitchFamily="49" charset="0"/>
                <a:cs typeface="Courier New" panose="02070309020205020404" pitchFamily="49" charset="0"/>
              </a:rPr>
              <a:t>Control</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Control</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Control</a:t>
            </a:r>
            <a:r>
              <a:rPr lang="en-AU" sz="1600" b="1" dirty="0">
                <a:latin typeface="Courier New" panose="02070309020205020404" pitchFamily="49" charset="0"/>
                <a:cs typeface="Courier New" panose="02070309020205020404" pitchFamily="49" charset="0"/>
              </a:rPr>
              <a:t>  rest  </a:t>
            </a:r>
            <a:r>
              <a:rPr lang="en-AU" sz="1600" b="1" dirty="0" err="1">
                <a:latin typeface="Courier New" panose="02070309020205020404" pitchFamily="49" charset="0"/>
                <a:cs typeface="Courier New" panose="02070309020205020404" pitchFamily="49" charset="0"/>
              </a:rPr>
              <a:t>rest</a:t>
            </a: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9       2     4         F1 Fungicide       a        rest    F1  rest</a:t>
            </a:r>
          </a:p>
          <a:p>
            <a:pPr marL="0" indent="0">
              <a:buNone/>
            </a:pPr>
            <a:r>
              <a:rPr lang="en-AU" sz="1600" b="1" dirty="0">
                <a:latin typeface="Courier New" panose="02070309020205020404" pitchFamily="49" charset="0"/>
                <a:cs typeface="Courier New" panose="02070309020205020404" pitchFamily="49" charset="0"/>
              </a:rPr>
              <a:t>10      2     5         F3 Fungicide       b        rest  </a:t>
            </a:r>
            <a:r>
              <a:rPr lang="en-AU" sz="1600" b="1" dirty="0" err="1">
                <a:latin typeface="Courier New" panose="02070309020205020404" pitchFamily="49" charset="0"/>
                <a:cs typeface="Courier New" panose="02070309020205020404" pitchFamily="49" charset="0"/>
              </a:rPr>
              <a:t>rest</a:t>
            </a:r>
            <a:r>
              <a:rPr lang="en-AU" sz="1600" b="1" dirty="0">
                <a:latin typeface="Courier New" panose="02070309020205020404" pitchFamily="49" charset="0"/>
                <a:cs typeface="Courier New" panose="02070309020205020404" pitchFamily="49" charset="0"/>
              </a:rPr>
              <a:t>    F3</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34</a:t>
            </a:fld>
            <a:endParaRPr lang="en-AU" dirty="0"/>
          </a:p>
        </p:txBody>
      </p:sp>
      <p:grpSp>
        <p:nvGrpSpPr>
          <p:cNvPr id="5" name="Group 4"/>
          <p:cNvGrpSpPr/>
          <p:nvPr/>
        </p:nvGrpSpPr>
        <p:grpSpPr>
          <a:xfrm>
            <a:off x="6823572" y="261699"/>
            <a:ext cx="5333355" cy="2334017"/>
            <a:chOff x="6292644" y="2764691"/>
            <a:chExt cx="5333355" cy="2334017"/>
          </a:xfrm>
        </p:grpSpPr>
        <p:cxnSp>
          <p:nvCxnSpPr>
            <p:cNvPr id="6" name="Straight Arrow Connector 5"/>
            <p:cNvCxnSpPr>
              <a:stCxn id="7" idx="1"/>
            </p:cNvCxnSpPr>
            <p:nvPr/>
          </p:nvCxnSpPr>
          <p:spPr>
            <a:xfrm flipH="1">
              <a:off x="8554079" y="3734187"/>
              <a:ext cx="800668" cy="80407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4747" y="2764691"/>
              <a:ext cx="2271252" cy="1938992"/>
            </a:xfrm>
            <a:prstGeom prst="rect">
              <a:avLst/>
            </a:prstGeom>
            <a:noFill/>
          </p:spPr>
          <p:txBody>
            <a:bodyPr wrap="square" rtlCol="0">
              <a:spAutoFit/>
            </a:bodyPr>
            <a:lstStyle/>
            <a:p>
              <a:r>
                <a:rPr lang="en-AU" sz="2000" dirty="0">
                  <a:solidFill>
                    <a:srgbClr val="7030A0"/>
                  </a:solidFill>
                </a:rPr>
                <a:t>Creates a factor for each level of </a:t>
              </a:r>
              <a:r>
                <a:rPr lang="en-AU" sz="2000" b="1" dirty="0">
                  <a:solidFill>
                    <a:srgbClr val="7030A0"/>
                  </a:solidFill>
                  <a:latin typeface="Courier New" panose="02070309020205020404" pitchFamily="49" charset="0"/>
                  <a:cs typeface="Courier New" panose="02070309020205020404" pitchFamily="49" charset="0"/>
                </a:rPr>
                <a:t>Modes</a:t>
              </a:r>
              <a:r>
                <a:rPr lang="en-AU" sz="2000" dirty="0">
                  <a:solidFill>
                    <a:srgbClr val="7030A0"/>
                  </a:solidFill>
                </a:rPr>
                <a:t>, using the </a:t>
              </a:r>
              <a:r>
                <a:rPr lang="en-AU" sz="2000" b="1" dirty="0">
                  <a:solidFill>
                    <a:srgbClr val="7030A0"/>
                  </a:solidFill>
                  <a:latin typeface="Courier New" panose="02070309020205020404" pitchFamily="49" charset="0"/>
                  <a:cs typeface="Courier New" panose="02070309020205020404" pitchFamily="49" charset="0"/>
                </a:rPr>
                <a:t>Fungicides</a:t>
              </a:r>
              <a:r>
                <a:rPr lang="en-AU" sz="2000" dirty="0">
                  <a:solidFill>
                    <a:srgbClr val="7030A0"/>
                  </a:solidFill>
                </a:rPr>
                <a:t> levels for that level of </a:t>
              </a:r>
              <a:r>
                <a:rPr lang="en-AU" sz="2000" b="1" dirty="0">
                  <a:solidFill>
                    <a:srgbClr val="7030A0"/>
                  </a:solidFill>
                  <a:latin typeface="Courier New" panose="02070309020205020404" pitchFamily="49" charset="0"/>
                  <a:cs typeface="Courier New" panose="02070309020205020404" pitchFamily="49" charset="0"/>
                </a:rPr>
                <a:t>Modes.</a:t>
              </a:r>
              <a:endParaRPr lang="en-AU" sz="2000" dirty="0">
                <a:solidFill>
                  <a:srgbClr val="7030A0"/>
                </a:solidFill>
              </a:endParaRPr>
            </a:p>
          </p:txBody>
        </p:sp>
        <p:sp>
          <p:nvSpPr>
            <p:cNvPr id="8" name="Rectangle 7"/>
            <p:cNvSpPr/>
            <p:nvPr/>
          </p:nvSpPr>
          <p:spPr>
            <a:xfrm>
              <a:off x="6292644" y="4538257"/>
              <a:ext cx="2972278" cy="56045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 name="TextBox 9"/>
          <p:cNvSpPr txBox="1"/>
          <p:nvPr/>
        </p:nvSpPr>
        <p:spPr>
          <a:xfrm>
            <a:off x="9342644" y="3304787"/>
            <a:ext cx="2512142" cy="1015663"/>
          </a:xfrm>
          <a:prstGeom prst="rect">
            <a:avLst/>
          </a:prstGeom>
          <a:noFill/>
        </p:spPr>
        <p:txBody>
          <a:bodyPr wrap="square" rtlCol="0">
            <a:spAutoFit/>
          </a:bodyPr>
          <a:lstStyle/>
          <a:p>
            <a:r>
              <a:rPr lang="en-AU" sz="2000" b="1" dirty="0" err="1">
                <a:solidFill>
                  <a:srgbClr val="7030A0"/>
                </a:solidFill>
                <a:latin typeface="Courier New" panose="02070309020205020404" pitchFamily="49" charset="0"/>
                <a:cs typeface="Courier New" panose="02070309020205020404" pitchFamily="49" charset="0"/>
              </a:rPr>
              <a:t>ModeControl</a:t>
            </a:r>
            <a:r>
              <a:rPr lang="en-AU" sz="2000" dirty="0">
                <a:solidFill>
                  <a:srgbClr val="7030A0"/>
                </a:solidFill>
              </a:rPr>
              <a:t> is the same as </a:t>
            </a:r>
            <a:r>
              <a:rPr lang="en-AU" sz="2000" b="1" dirty="0">
                <a:solidFill>
                  <a:srgbClr val="7030A0"/>
                </a:solidFill>
                <a:latin typeface="Courier New" panose="02070309020205020404" pitchFamily="49" charset="0"/>
                <a:cs typeface="Courier New" panose="02070309020205020404" pitchFamily="49" charset="0"/>
              </a:rPr>
              <a:t>Types</a:t>
            </a:r>
            <a:r>
              <a:rPr lang="en-AU" sz="2000" dirty="0">
                <a:solidFill>
                  <a:srgbClr val="7030A0"/>
                </a:solidFill>
              </a:rPr>
              <a:t> and so is redundant.</a:t>
            </a:r>
          </a:p>
        </p:txBody>
      </p:sp>
      <p:grpSp>
        <p:nvGrpSpPr>
          <p:cNvPr id="11" name="Group 10"/>
          <p:cNvGrpSpPr/>
          <p:nvPr/>
        </p:nvGrpSpPr>
        <p:grpSpPr>
          <a:xfrm>
            <a:off x="7551176" y="3151441"/>
            <a:ext cx="4571083" cy="3714447"/>
            <a:chOff x="6924567" y="1060876"/>
            <a:chExt cx="4571083" cy="3714447"/>
          </a:xfrm>
        </p:grpSpPr>
        <p:cxnSp>
          <p:nvCxnSpPr>
            <p:cNvPr id="12" name="Straight Arrow Connector 11"/>
            <p:cNvCxnSpPr/>
            <p:nvPr/>
          </p:nvCxnSpPr>
          <p:spPr>
            <a:xfrm flipH="1" flipV="1">
              <a:off x="7650809" y="4093925"/>
              <a:ext cx="955067" cy="25563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64867" y="2220778"/>
              <a:ext cx="2830783" cy="2554545"/>
            </a:xfrm>
            <a:prstGeom prst="rect">
              <a:avLst/>
            </a:prstGeom>
            <a:noFill/>
          </p:spPr>
          <p:txBody>
            <a:bodyPr wrap="square" rtlCol="0">
              <a:spAutoFit/>
            </a:bodyPr>
            <a:lstStyle/>
            <a:p>
              <a:r>
                <a:rPr lang="en-AU" sz="2000" dirty="0">
                  <a:solidFill>
                    <a:srgbClr val="7030A0"/>
                  </a:solidFill>
                </a:rPr>
                <a:t>Wherever </a:t>
              </a:r>
              <a:r>
                <a:rPr lang="en-AU" sz="2000" b="1" dirty="0">
                  <a:solidFill>
                    <a:srgbClr val="7030A0"/>
                  </a:solidFill>
                  <a:latin typeface="Courier New" panose="02070309020205020404" pitchFamily="49" charset="0"/>
                  <a:cs typeface="Courier New" panose="02070309020205020404" pitchFamily="49" charset="0"/>
                </a:rPr>
                <a:t>Fungicides</a:t>
              </a:r>
              <a:r>
                <a:rPr lang="en-AU" sz="2000" dirty="0">
                  <a:solidFill>
                    <a:srgbClr val="7030A0"/>
                  </a:solidFill>
                </a:rPr>
                <a:t> has level </a:t>
              </a:r>
              <a:r>
                <a:rPr lang="en-AU" sz="2000" b="1" dirty="0">
                  <a:solidFill>
                    <a:srgbClr val="7030A0"/>
                  </a:solidFill>
                  <a:latin typeface="Courier New" panose="02070309020205020404" pitchFamily="49" charset="0"/>
                  <a:cs typeface="Courier New" panose="02070309020205020404" pitchFamily="49" charset="0"/>
                </a:rPr>
                <a:t>F1</a:t>
              </a:r>
              <a:r>
                <a:rPr lang="en-AU" sz="2000" dirty="0">
                  <a:solidFill>
                    <a:srgbClr val="7030A0"/>
                  </a:solidFill>
                </a:rPr>
                <a:t> or </a:t>
              </a:r>
              <a:r>
                <a:rPr lang="en-AU" sz="2000" b="1" dirty="0">
                  <a:solidFill>
                    <a:srgbClr val="7030A0"/>
                  </a:solidFill>
                  <a:latin typeface="Courier New" panose="02070309020205020404" pitchFamily="49" charset="0"/>
                  <a:cs typeface="Courier New" panose="02070309020205020404" pitchFamily="49" charset="0"/>
                </a:rPr>
                <a:t>F4</a:t>
              </a:r>
              <a:r>
                <a:rPr lang="en-AU" sz="2000" dirty="0">
                  <a:solidFill>
                    <a:srgbClr val="7030A0"/>
                  </a:solidFill>
                </a:rPr>
                <a:t>, </a:t>
              </a:r>
              <a:r>
                <a:rPr lang="en-AU" sz="2000" b="1" dirty="0" err="1">
                  <a:solidFill>
                    <a:srgbClr val="7030A0"/>
                  </a:solidFill>
                  <a:latin typeface="Courier New" panose="02070309020205020404" pitchFamily="49" charset="0"/>
                  <a:cs typeface="Courier New" panose="02070309020205020404" pitchFamily="49" charset="0"/>
                </a:rPr>
                <a:t>Modea</a:t>
              </a:r>
              <a:r>
                <a:rPr lang="en-AU" sz="2000" dirty="0">
                  <a:solidFill>
                    <a:srgbClr val="7030A0"/>
                  </a:solidFill>
                </a:rPr>
                <a:t> has that level; </a:t>
              </a:r>
              <a:br>
                <a:rPr lang="en-AU" sz="2000" dirty="0">
                  <a:solidFill>
                    <a:srgbClr val="7030A0"/>
                  </a:solidFill>
                </a:rPr>
              </a:br>
              <a:r>
                <a:rPr lang="en-AU" sz="2000" dirty="0">
                  <a:solidFill>
                    <a:srgbClr val="7030A0"/>
                  </a:solidFill>
                </a:rPr>
                <a:t>for all other levels of </a:t>
              </a:r>
              <a:r>
                <a:rPr lang="en-AU" sz="2000" b="1" dirty="0">
                  <a:solidFill>
                    <a:srgbClr val="7030A0"/>
                  </a:solidFill>
                  <a:latin typeface="Courier New" panose="02070309020205020404" pitchFamily="49" charset="0"/>
                  <a:cs typeface="Courier New" panose="02070309020205020404" pitchFamily="49" charset="0"/>
                </a:rPr>
                <a:t>Fungicides</a:t>
              </a:r>
              <a:r>
                <a:rPr lang="en-AU" sz="2000" dirty="0">
                  <a:solidFill>
                    <a:srgbClr val="7030A0"/>
                  </a:solidFill>
                </a:rPr>
                <a:t>, </a:t>
              </a:r>
              <a:r>
                <a:rPr lang="en-AU" sz="2000" b="1" dirty="0" err="1">
                  <a:solidFill>
                    <a:srgbClr val="7030A0"/>
                  </a:solidFill>
                  <a:latin typeface="Courier New" panose="02070309020205020404" pitchFamily="49" charset="0"/>
                  <a:cs typeface="Courier New" panose="02070309020205020404" pitchFamily="49" charset="0"/>
                </a:rPr>
                <a:t>Modea</a:t>
              </a:r>
              <a:r>
                <a:rPr lang="en-AU" sz="2000" dirty="0">
                  <a:solidFill>
                    <a:srgbClr val="7030A0"/>
                  </a:solidFill>
                </a:rPr>
                <a:t> the level </a:t>
              </a:r>
              <a:r>
                <a:rPr lang="en-AU" sz="2000" b="1" dirty="0">
                  <a:solidFill>
                    <a:srgbClr val="7030A0"/>
                  </a:solidFill>
                  <a:latin typeface="Courier New" panose="02070309020205020404" pitchFamily="49" charset="0"/>
                  <a:cs typeface="Courier New" panose="02070309020205020404" pitchFamily="49" charset="0"/>
                </a:rPr>
                <a:t>rest</a:t>
              </a:r>
              <a:r>
                <a:rPr lang="en-AU" sz="2000" dirty="0">
                  <a:solidFill>
                    <a:srgbClr val="7030A0"/>
                  </a:solidFill>
                </a:rPr>
                <a:t>.</a:t>
              </a:r>
            </a:p>
            <a:p>
              <a:r>
                <a:rPr lang="en-AU" sz="2000" b="1" dirty="0" err="1">
                  <a:solidFill>
                    <a:srgbClr val="7030A0"/>
                  </a:solidFill>
                  <a:latin typeface="Courier New" panose="02070309020205020404" pitchFamily="49" charset="0"/>
                  <a:cs typeface="Courier New" panose="02070309020205020404" pitchFamily="49" charset="0"/>
                </a:rPr>
                <a:t>Modeb</a:t>
              </a:r>
              <a:r>
                <a:rPr lang="en-AU" sz="2000" dirty="0">
                  <a:solidFill>
                    <a:srgbClr val="7030A0"/>
                  </a:solidFill>
                </a:rPr>
                <a:t> similarly.</a:t>
              </a:r>
            </a:p>
          </p:txBody>
        </p:sp>
        <p:sp>
          <p:nvSpPr>
            <p:cNvPr id="14" name="Rectangle 13"/>
            <p:cNvSpPr/>
            <p:nvPr/>
          </p:nvSpPr>
          <p:spPr>
            <a:xfrm>
              <a:off x="6924567" y="1060876"/>
              <a:ext cx="726242" cy="328868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0" name="TextBox 19"/>
          <p:cNvSpPr txBox="1"/>
          <p:nvPr/>
        </p:nvSpPr>
        <p:spPr>
          <a:xfrm>
            <a:off x="9723901" y="2250769"/>
            <a:ext cx="2771775" cy="1015663"/>
          </a:xfrm>
          <a:prstGeom prst="rect">
            <a:avLst/>
          </a:prstGeom>
          <a:noFill/>
        </p:spPr>
        <p:txBody>
          <a:bodyPr wrap="square" rtlCol="0">
            <a:spAutoFit/>
          </a:bodyPr>
          <a:lstStyle/>
          <a:p>
            <a:r>
              <a:rPr lang="en-AU" sz="2000" b="1" dirty="0" err="1">
                <a:solidFill>
                  <a:srgbClr val="7030A0"/>
                </a:solidFill>
                <a:latin typeface="Courier New" panose="02070309020205020404" pitchFamily="49" charset="0"/>
                <a:cs typeface="Courier New" panose="02070309020205020404" pitchFamily="49" charset="0"/>
              </a:rPr>
              <a:t>fac.multinested</a:t>
            </a:r>
            <a:r>
              <a:rPr lang="en-AU" sz="2000" dirty="0">
                <a:solidFill>
                  <a:srgbClr val="7030A0"/>
                </a:solidFill>
              </a:rPr>
              <a:t> returns a </a:t>
            </a:r>
            <a:r>
              <a:rPr lang="en-AU" sz="2000" b="1" dirty="0" err="1">
                <a:solidFill>
                  <a:srgbClr val="7030A0"/>
                </a:solidFill>
                <a:latin typeface="Courier New" panose="02070309020205020404" pitchFamily="49" charset="0"/>
                <a:cs typeface="Courier New" panose="02070309020205020404" pitchFamily="49" charset="0"/>
              </a:rPr>
              <a:t>data.frame</a:t>
            </a:r>
            <a:r>
              <a:rPr lang="en-AU" sz="2000" dirty="0">
                <a:solidFill>
                  <a:srgbClr val="7030A0"/>
                </a:solidFill>
              </a:rPr>
              <a:t>.</a:t>
            </a:r>
          </a:p>
        </p:txBody>
      </p:sp>
    </p:spTree>
    <p:extLst>
      <p:ext uri="{BB962C8B-B14F-4D97-AF65-F5344CB8AC3E}">
        <p14:creationId xmlns:p14="http://schemas.microsoft.com/office/powerpoint/2010/main" val="174692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anatomy for the nested factors</a:t>
            </a:r>
          </a:p>
        </p:txBody>
      </p:sp>
      <p:sp>
        <p:nvSpPr>
          <p:cNvPr id="3" name="Content Placeholder 2"/>
          <p:cNvSpPr>
            <a:spLocks noGrp="1"/>
          </p:cNvSpPr>
          <p:nvPr>
            <p:ph idx="1"/>
          </p:nvPr>
        </p:nvSpPr>
        <p:spPr>
          <a:xfrm>
            <a:off x="511277" y="1214422"/>
            <a:ext cx="11680723" cy="5085578"/>
          </a:xfrm>
        </p:spPr>
        <p:txBody>
          <a:bodyPr/>
          <a:lstStyle/>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RCBD.canon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(formulae = list(plots = ~ Blocks/Plots, </a:t>
            </a:r>
          </a:p>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trts</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 Types/Modes/(</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Modea</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Modeb</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summary(</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RCBD.canon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aeff</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endParaRPr lang="en-AU" sz="1800" b="1" dirty="0">
              <a:latin typeface="Courier New" panose="02070309020205020404" pitchFamily="49" charset="0"/>
              <a:cs typeface="Courier New" panose="02070309020205020404" pitchFamily="49" charset="0"/>
            </a:endParaRPr>
          </a:p>
          <a:p>
            <a:pPr marL="0" indent="0">
              <a:buNone/>
            </a:pPr>
            <a:endParaRPr lang="en-AU" sz="1800" b="1" dirty="0">
              <a:latin typeface="Courier New" panose="02070309020205020404" pitchFamily="49" charset="0"/>
              <a:cs typeface="Courier New" panose="02070309020205020404" pitchFamily="49" charset="0"/>
            </a:endParaRPr>
          </a:p>
          <a:p>
            <a:pPr marL="0" indent="0">
              <a:buNone/>
            </a:pPr>
            <a:r>
              <a:rPr lang="en-AU" sz="1800" b="1" dirty="0">
                <a:latin typeface="Courier New" panose="02070309020205020404" pitchFamily="49" charset="0"/>
                <a:cs typeface="Courier New" panose="02070309020205020404" pitchFamily="49" charset="0"/>
              </a:rPr>
              <a:t>Summary table of the decomposition for plots &amp; </a:t>
            </a:r>
            <a:r>
              <a:rPr lang="en-AU" sz="1800" b="1" dirty="0" err="1">
                <a:latin typeface="Courier New" panose="02070309020205020404" pitchFamily="49" charset="0"/>
                <a:cs typeface="Courier New" panose="02070309020205020404" pitchFamily="49" charset="0"/>
              </a:rPr>
              <a:t>trts</a:t>
            </a:r>
            <a:endParaRPr lang="en-AU" sz="1800" b="1" dirty="0">
              <a:latin typeface="Courier New" panose="02070309020205020404" pitchFamily="49" charset="0"/>
              <a:cs typeface="Courier New" panose="02070309020205020404" pitchFamily="49" charset="0"/>
            </a:endParaRPr>
          </a:p>
          <a:p>
            <a:pPr marL="0" indent="0">
              <a:buNone/>
            </a:pPr>
            <a:endParaRPr lang="en-AU" sz="1800" b="1" dirty="0">
              <a:latin typeface="Courier New" panose="02070309020205020404" pitchFamily="49" charset="0"/>
              <a:cs typeface="Courier New" panose="02070309020205020404" pitchFamily="49" charset="0"/>
            </a:endParaRPr>
          </a:p>
          <a:p>
            <a:pPr marL="0" indent="0">
              <a:buNone/>
            </a:pPr>
            <a:r>
              <a:rPr lang="en-AU" sz="1800" b="1" dirty="0">
                <a:latin typeface="Courier New" panose="02070309020205020404" pitchFamily="49" charset="0"/>
                <a:cs typeface="Courier New" panose="02070309020205020404" pitchFamily="49" charset="0"/>
              </a:rPr>
              <a:t> </a:t>
            </a:r>
            <a:r>
              <a:rPr lang="en-AU" sz="1800" b="1" dirty="0" err="1">
                <a:latin typeface="Courier New" panose="02070309020205020404" pitchFamily="49" charset="0"/>
                <a:cs typeface="Courier New" panose="02070309020205020404" pitchFamily="49" charset="0"/>
              </a:rPr>
              <a:t>Source.plots</a:t>
            </a:r>
            <a:r>
              <a:rPr lang="en-AU" sz="1800" b="1" dirty="0">
                <a:latin typeface="Courier New" panose="02070309020205020404" pitchFamily="49" charset="0"/>
                <a:cs typeface="Courier New" panose="02070309020205020404" pitchFamily="49" charset="0"/>
              </a:rPr>
              <a:t>  df1 </a:t>
            </a:r>
            <a:r>
              <a:rPr lang="en-AU" sz="1800" b="1" dirty="0" err="1">
                <a:latin typeface="Courier New" panose="02070309020205020404" pitchFamily="49" charset="0"/>
                <a:cs typeface="Courier New" panose="02070309020205020404" pitchFamily="49" charset="0"/>
              </a:rPr>
              <a:t>Source.trts</a:t>
            </a:r>
            <a:r>
              <a:rPr lang="en-AU" sz="1800" b="1" dirty="0">
                <a:latin typeface="Courier New" panose="02070309020205020404" pitchFamily="49" charset="0"/>
                <a:cs typeface="Courier New" panose="02070309020205020404" pitchFamily="49" charset="0"/>
              </a:rPr>
              <a:t>        df2 </a:t>
            </a:r>
            <a:r>
              <a:rPr lang="en-AU" sz="1800" b="1" dirty="0" err="1">
                <a:latin typeface="Courier New" panose="02070309020205020404" pitchFamily="49" charset="0"/>
                <a:cs typeface="Courier New" panose="02070309020205020404" pitchFamily="49" charset="0"/>
              </a:rPr>
              <a:t>aefficiency</a:t>
            </a:r>
            <a:endParaRPr lang="en-AU" sz="1800" b="1" dirty="0">
              <a:latin typeface="Courier New" panose="02070309020205020404" pitchFamily="49" charset="0"/>
              <a:cs typeface="Courier New" panose="02070309020205020404" pitchFamily="49" charset="0"/>
            </a:endParaRPr>
          </a:p>
          <a:p>
            <a:pPr marL="0" indent="0">
              <a:buNone/>
            </a:pPr>
            <a:r>
              <a:rPr lang="en-AU" sz="1800" b="1" dirty="0">
                <a:latin typeface="Courier New" panose="02070309020205020404" pitchFamily="49" charset="0"/>
                <a:cs typeface="Courier New" panose="02070309020205020404" pitchFamily="49" charset="0"/>
              </a:rPr>
              <a:t> Blocks          3                                   </a:t>
            </a:r>
          </a:p>
          <a:p>
            <a:pPr marL="0" indent="0">
              <a:buNone/>
            </a:pPr>
            <a:r>
              <a:rPr lang="en-AU" sz="1800" b="1" dirty="0">
                <a:latin typeface="Courier New" panose="02070309020205020404" pitchFamily="49" charset="0"/>
                <a:cs typeface="Courier New" panose="02070309020205020404" pitchFamily="49" charset="0"/>
              </a:rPr>
              <a:t> Plots[Blocks]  16 Types                1      1.0000</a:t>
            </a:r>
          </a:p>
          <a:p>
            <a:pPr marL="0" indent="0">
              <a:buNone/>
            </a:pPr>
            <a:r>
              <a:rPr lang="en-AU" sz="1800" b="1" dirty="0">
                <a:latin typeface="Courier New" panose="02070309020205020404" pitchFamily="49" charset="0"/>
                <a:cs typeface="Courier New" panose="02070309020205020404" pitchFamily="49" charset="0"/>
              </a:rPr>
              <a:t>                   Modes[Types]         1      1.0000</a:t>
            </a:r>
          </a:p>
          <a:p>
            <a:pPr marL="0" indent="0">
              <a:buNone/>
            </a:pPr>
            <a:r>
              <a:rPr lang="en-AU" sz="1800" b="1" dirty="0">
                <a:latin typeface="Courier New" panose="02070309020205020404" pitchFamily="49" charset="0"/>
                <a:cs typeface="Courier New" panose="02070309020205020404" pitchFamily="49" charset="0"/>
              </a:rPr>
              <a:t>                   </a:t>
            </a:r>
            <a:r>
              <a:rPr lang="en-AU" sz="1800" b="1" dirty="0" err="1">
                <a:latin typeface="Courier New" panose="02070309020205020404" pitchFamily="49" charset="0"/>
                <a:cs typeface="Courier New" panose="02070309020205020404" pitchFamily="49" charset="0"/>
              </a:rPr>
              <a:t>Modea</a:t>
            </a:r>
            <a:r>
              <a:rPr lang="en-AU" sz="1800" b="1" dirty="0">
                <a:latin typeface="Courier New" panose="02070309020205020404" pitchFamily="49" charset="0"/>
                <a:cs typeface="Courier New" panose="02070309020205020404" pitchFamily="49" charset="0"/>
              </a:rPr>
              <a:t>[</a:t>
            </a:r>
            <a:r>
              <a:rPr lang="en-AU" sz="1800" b="1" dirty="0" err="1">
                <a:latin typeface="Courier New" panose="02070309020205020404" pitchFamily="49" charset="0"/>
                <a:cs typeface="Courier New" panose="02070309020205020404" pitchFamily="49" charset="0"/>
              </a:rPr>
              <a:t>Types:Modes</a:t>
            </a:r>
            <a:r>
              <a:rPr lang="en-AU" sz="1800" b="1" dirty="0">
                <a:latin typeface="Courier New" panose="02070309020205020404" pitchFamily="49" charset="0"/>
                <a:cs typeface="Courier New" panose="02070309020205020404" pitchFamily="49" charset="0"/>
              </a:rPr>
              <a:t>]   1      1.0000</a:t>
            </a:r>
          </a:p>
          <a:p>
            <a:pPr marL="0" indent="0">
              <a:buNone/>
            </a:pPr>
            <a:r>
              <a:rPr lang="en-AU" sz="1800" b="1" dirty="0">
                <a:latin typeface="Courier New" panose="02070309020205020404" pitchFamily="49" charset="0"/>
                <a:cs typeface="Courier New" panose="02070309020205020404" pitchFamily="49" charset="0"/>
              </a:rPr>
              <a:t>                   </a:t>
            </a:r>
            <a:r>
              <a:rPr lang="en-AU" sz="1800" b="1" dirty="0" err="1">
                <a:latin typeface="Courier New" panose="02070309020205020404" pitchFamily="49" charset="0"/>
                <a:cs typeface="Courier New" panose="02070309020205020404" pitchFamily="49" charset="0"/>
              </a:rPr>
              <a:t>Modeb</a:t>
            </a:r>
            <a:r>
              <a:rPr lang="en-AU" sz="1800" b="1" dirty="0">
                <a:latin typeface="Courier New" panose="02070309020205020404" pitchFamily="49" charset="0"/>
                <a:cs typeface="Courier New" panose="02070309020205020404" pitchFamily="49" charset="0"/>
              </a:rPr>
              <a:t>[</a:t>
            </a:r>
            <a:r>
              <a:rPr lang="en-AU" sz="1800" b="1" dirty="0" err="1">
                <a:latin typeface="Courier New" panose="02070309020205020404" pitchFamily="49" charset="0"/>
                <a:cs typeface="Courier New" panose="02070309020205020404" pitchFamily="49" charset="0"/>
              </a:rPr>
              <a:t>Types:Modes</a:t>
            </a:r>
            <a:r>
              <a:rPr lang="en-AU" sz="1800" b="1" dirty="0">
                <a:latin typeface="Courier New" panose="02070309020205020404" pitchFamily="49" charset="0"/>
                <a:cs typeface="Courier New" panose="02070309020205020404" pitchFamily="49" charset="0"/>
              </a:rPr>
              <a:t>]   1      1.0000</a:t>
            </a:r>
          </a:p>
          <a:p>
            <a:pPr marL="0" indent="0">
              <a:buNone/>
            </a:pPr>
            <a:r>
              <a:rPr lang="en-AU" sz="1800" b="1" dirty="0">
                <a:latin typeface="Courier New" panose="02070309020205020404" pitchFamily="49" charset="0"/>
                <a:cs typeface="Courier New" panose="02070309020205020404" pitchFamily="49" charset="0"/>
              </a:rPr>
              <a:t>                   Residual            12 </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35</a:t>
            </a:fld>
            <a:endParaRPr lang="en-AU"/>
          </a:p>
        </p:txBody>
      </p:sp>
      <p:grpSp>
        <p:nvGrpSpPr>
          <p:cNvPr id="5" name="Group 4"/>
          <p:cNvGrpSpPr/>
          <p:nvPr/>
        </p:nvGrpSpPr>
        <p:grpSpPr>
          <a:xfrm>
            <a:off x="8049962" y="1488916"/>
            <a:ext cx="4080386" cy="2113998"/>
            <a:chOff x="8111614" y="2856940"/>
            <a:chExt cx="4080386" cy="2113998"/>
          </a:xfrm>
        </p:grpSpPr>
        <p:cxnSp>
          <p:nvCxnSpPr>
            <p:cNvPr id="6" name="Straight Arrow Connector 5"/>
            <p:cNvCxnSpPr>
              <a:stCxn id="7" idx="0"/>
              <a:endCxn id="8" idx="2"/>
            </p:cNvCxnSpPr>
            <p:nvPr/>
          </p:nvCxnSpPr>
          <p:spPr>
            <a:xfrm flipH="1" flipV="1">
              <a:off x="10079395" y="3257939"/>
              <a:ext cx="294967" cy="697336"/>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56723" y="3955275"/>
              <a:ext cx="3635277" cy="1015663"/>
            </a:xfrm>
            <a:prstGeom prst="rect">
              <a:avLst/>
            </a:prstGeom>
            <a:noFill/>
          </p:spPr>
          <p:txBody>
            <a:bodyPr wrap="square" rtlCol="0">
              <a:spAutoFit/>
            </a:bodyPr>
            <a:lstStyle/>
            <a:p>
              <a:r>
                <a:rPr lang="en-AU" sz="2000" dirty="0">
                  <a:solidFill>
                    <a:srgbClr val="7030A0"/>
                  </a:solidFill>
                </a:rPr>
                <a:t>The 2 </a:t>
              </a:r>
              <a:r>
                <a:rPr lang="en-AU" sz="2000" b="1" dirty="0">
                  <a:solidFill>
                    <a:srgbClr val="7030A0"/>
                  </a:solidFill>
                  <a:latin typeface="Courier New" panose="02070309020205020404" pitchFamily="49" charset="0"/>
                  <a:cs typeface="Courier New" panose="02070309020205020404" pitchFamily="49" charset="0"/>
                </a:rPr>
                <a:t>Mode</a:t>
              </a:r>
              <a:r>
                <a:rPr lang="en-AU" sz="2000" dirty="0">
                  <a:solidFill>
                    <a:srgbClr val="7030A0"/>
                  </a:solidFill>
                </a:rPr>
                <a:t> factors nested within </a:t>
              </a:r>
              <a:r>
                <a:rPr lang="en-AU" sz="2000" b="1" dirty="0">
                  <a:solidFill>
                    <a:srgbClr val="7030A0"/>
                  </a:solidFill>
                  <a:latin typeface="Courier New" panose="02070309020205020404" pitchFamily="49" charset="0"/>
                  <a:cs typeface="Courier New" panose="02070309020205020404" pitchFamily="49" charset="0"/>
                </a:rPr>
                <a:t>Modes</a:t>
              </a:r>
              <a:r>
                <a:rPr lang="en-AU" sz="2000" dirty="0">
                  <a:solidFill>
                    <a:srgbClr val="7030A0"/>
                  </a:solidFill>
                  <a:cs typeface="Courier New" panose="02070309020205020404" pitchFamily="49" charset="0"/>
                </a:rPr>
                <a:t> and </a:t>
              </a:r>
              <a:r>
                <a:rPr lang="en-AU" sz="2000" b="1" dirty="0">
                  <a:solidFill>
                    <a:srgbClr val="7030A0"/>
                  </a:solidFill>
                  <a:latin typeface="Courier New" panose="02070309020205020404" pitchFamily="49" charset="0"/>
                  <a:cs typeface="Courier New" panose="02070309020205020404" pitchFamily="49" charset="0"/>
                </a:rPr>
                <a:t>Modes</a:t>
              </a:r>
              <a:r>
                <a:rPr lang="en-AU" sz="2000" dirty="0">
                  <a:solidFill>
                    <a:srgbClr val="7030A0"/>
                  </a:solidFill>
                  <a:cs typeface="Courier New" panose="02070309020205020404" pitchFamily="49" charset="0"/>
                </a:rPr>
                <a:t> nested within </a:t>
              </a:r>
              <a:r>
                <a:rPr lang="en-AU" sz="2000" b="1" dirty="0">
                  <a:solidFill>
                    <a:srgbClr val="7030A0"/>
                  </a:solidFill>
                  <a:latin typeface="Courier New" panose="02070309020205020404" pitchFamily="49" charset="0"/>
                  <a:cs typeface="Courier New" panose="02070309020205020404" pitchFamily="49" charset="0"/>
                </a:rPr>
                <a:t>Types</a:t>
              </a:r>
              <a:r>
                <a:rPr lang="en-AU" sz="2000" dirty="0">
                  <a:solidFill>
                    <a:srgbClr val="7030A0"/>
                  </a:solidFill>
                  <a:cs typeface="Courier New" panose="02070309020205020404" pitchFamily="49" charset="0"/>
                </a:rPr>
                <a:t>.</a:t>
              </a:r>
              <a:endParaRPr lang="en-AU" sz="2000" dirty="0">
                <a:solidFill>
                  <a:srgbClr val="7030A0"/>
                </a:solidFill>
              </a:endParaRPr>
            </a:p>
          </p:txBody>
        </p:sp>
        <p:sp>
          <p:nvSpPr>
            <p:cNvPr id="8" name="Rectangle 7"/>
            <p:cNvSpPr/>
            <p:nvPr/>
          </p:nvSpPr>
          <p:spPr>
            <a:xfrm>
              <a:off x="8111614" y="2856940"/>
              <a:ext cx="3935562" cy="40099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 name="Group 10"/>
          <p:cNvGrpSpPr/>
          <p:nvPr/>
        </p:nvGrpSpPr>
        <p:grpSpPr>
          <a:xfrm>
            <a:off x="3083372" y="4548578"/>
            <a:ext cx="8902152" cy="2309422"/>
            <a:chOff x="5732209" y="2422563"/>
            <a:chExt cx="8902152" cy="2309422"/>
          </a:xfrm>
        </p:grpSpPr>
        <p:cxnSp>
          <p:nvCxnSpPr>
            <p:cNvPr id="12" name="Straight Arrow Connector 11"/>
            <p:cNvCxnSpPr>
              <a:stCxn id="13" idx="1"/>
              <a:endCxn id="14" idx="2"/>
            </p:cNvCxnSpPr>
            <p:nvPr/>
          </p:nvCxnSpPr>
          <p:spPr>
            <a:xfrm flipH="1" flipV="1">
              <a:off x="7387614" y="3734011"/>
              <a:ext cx="2009364" cy="490143"/>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396978" y="3716322"/>
              <a:ext cx="5237383" cy="1015663"/>
            </a:xfrm>
            <a:prstGeom prst="rect">
              <a:avLst/>
            </a:prstGeom>
            <a:noFill/>
          </p:spPr>
          <p:txBody>
            <a:bodyPr wrap="square" rtlCol="0">
              <a:spAutoFit/>
            </a:bodyPr>
            <a:lstStyle/>
            <a:p>
              <a:r>
                <a:rPr lang="en-AU" sz="2000" dirty="0">
                  <a:solidFill>
                    <a:srgbClr val="7030A0"/>
                  </a:solidFill>
                </a:rPr>
                <a:t>The decomposition of the 4 </a:t>
              </a:r>
              <a:r>
                <a:rPr lang="en-AU" sz="2000" dirty="0" err="1">
                  <a:solidFill>
                    <a:srgbClr val="7030A0"/>
                  </a:solidFill>
                </a:rPr>
                <a:t>df</a:t>
              </a:r>
              <a:r>
                <a:rPr lang="en-AU" sz="2000" dirty="0">
                  <a:solidFill>
                    <a:srgbClr val="7030A0"/>
                  </a:solidFill>
                </a:rPr>
                <a:t> for Fungicides into single </a:t>
              </a:r>
              <a:r>
                <a:rPr lang="en-AU" sz="2000" dirty="0" err="1">
                  <a:solidFill>
                    <a:srgbClr val="7030A0"/>
                  </a:solidFill>
                </a:rPr>
                <a:t>df</a:t>
              </a:r>
              <a:r>
                <a:rPr lang="en-AU" sz="2000" dirty="0">
                  <a:solidFill>
                    <a:srgbClr val="7030A0"/>
                  </a:solidFill>
                </a:rPr>
                <a:t>; they correspond to a set of orthogonal contrasts.</a:t>
              </a:r>
            </a:p>
          </p:txBody>
        </p:sp>
        <p:sp>
          <p:nvSpPr>
            <p:cNvPr id="14" name="Rectangle 13"/>
            <p:cNvSpPr/>
            <p:nvPr/>
          </p:nvSpPr>
          <p:spPr>
            <a:xfrm>
              <a:off x="5732209" y="2422563"/>
              <a:ext cx="3310809" cy="131144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40140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89006"/>
            <a:ext cx="11520000" cy="720000"/>
          </a:xfrm>
        </p:spPr>
        <p:txBody>
          <a:bodyPr/>
          <a:lstStyle/>
          <a:p>
            <a:r>
              <a:rPr lang="en-AU" dirty="0"/>
              <a:t>Breeding experiments with naturally grouped lines</a:t>
            </a:r>
          </a:p>
        </p:txBody>
      </p:sp>
      <p:sp>
        <p:nvSpPr>
          <p:cNvPr id="3" name="Content Placeholder 2"/>
          <p:cNvSpPr>
            <a:spLocks noGrp="1"/>
          </p:cNvSpPr>
          <p:nvPr>
            <p:ph idx="1"/>
          </p:nvPr>
        </p:nvSpPr>
        <p:spPr>
          <a:xfrm>
            <a:off x="576000" y="1083006"/>
            <a:ext cx="11520000" cy="5716002"/>
          </a:xfrm>
        </p:spPr>
        <p:txBody>
          <a:bodyPr/>
          <a:lstStyle/>
          <a:p>
            <a:r>
              <a:rPr lang="en-AU" dirty="0"/>
              <a:t>Suppose that there are 6 crosses with 4 selections and there are to be 5 replicated plants from each selection.</a:t>
            </a:r>
          </a:p>
          <a:p>
            <a:r>
              <a:rPr lang="en-AU" dirty="0"/>
              <a:t>Two possible designs are:</a:t>
            </a:r>
          </a:p>
          <a:p>
            <a:pPr marL="914400" lvl="1" indent="-457200">
              <a:spcBef>
                <a:spcPts val="0"/>
              </a:spcBef>
              <a:buFont typeface="+mj-lt"/>
              <a:buAutoNum type="arabicPeriod"/>
            </a:pPr>
            <a:r>
              <a:rPr lang="en-AU" dirty="0"/>
              <a:t>An RCBD with the 24 selections randomized to each of the 5 blocks;</a:t>
            </a:r>
          </a:p>
          <a:p>
            <a:pPr marL="914400" lvl="1" indent="-457200">
              <a:spcBef>
                <a:spcPts val="0"/>
              </a:spcBef>
              <a:buFont typeface="+mj-lt"/>
              <a:buAutoNum type="arabicPeriod"/>
            </a:pPr>
            <a:r>
              <a:rPr lang="en-AU" dirty="0"/>
              <a:t>A split-plot design with the 6 crosses randomized to whole plots and the 4 selections randomized to the 4 subplots within each main plot.</a:t>
            </a:r>
          </a:p>
          <a:p>
            <a:pPr marL="514350" indent="-457200"/>
            <a:r>
              <a:rPr lang="en-AU" dirty="0"/>
              <a:t>For the split-plot:</a:t>
            </a:r>
          </a:p>
          <a:p>
            <a:pPr marL="914400" lvl="1" indent="-457200">
              <a:spcBef>
                <a:spcPts val="0"/>
              </a:spcBef>
            </a:pPr>
            <a:r>
              <a:rPr lang="en-AU" dirty="0"/>
              <a:t>You might use the split-plot design if the variability of main plots is greater than that of the subplots and the comparison within a cross are of prime importance;</a:t>
            </a:r>
          </a:p>
          <a:p>
            <a:pPr marL="914400" lvl="1" indent="-457200">
              <a:spcBef>
                <a:spcPts val="0"/>
              </a:spcBef>
            </a:pPr>
            <a:r>
              <a:rPr lang="en-AU" dirty="0"/>
              <a:t>Then the advantage is that comparisons between selections from the same cross are more precise than they would be for an RCBD; </a:t>
            </a:r>
          </a:p>
          <a:p>
            <a:pPr marL="914400" lvl="1" indent="-457200">
              <a:spcBef>
                <a:spcPts val="0"/>
              </a:spcBef>
            </a:pPr>
            <a:r>
              <a:rPr lang="en-AU" dirty="0"/>
              <a:t>The disadvantage is that comparisons of selections from different crosses are less precise than they would be for an RCBD.</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36</a:t>
            </a:fld>
            <a:endParaRPr lang="en-AU"/>
          </a:p>
        </p:txBody>
      </p:sp>
    </p:spTree>
    <p:extLst>
      <p:ext uri="{BB962C8B-B14F-4D97-AF65-F5344CB8AC3E}">
        <p14:creationId xmlns:p14="http://schemas.microsoft.com/office/powerpoint/2010/main" val="300193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Split-plot design for breeding experiment</a:t>
            </a:r>
          </a:p>
        </p:txBody>
      </p:sp>
      <p:sp>
        <p:nvSpPr>
          <p:cNvPr id="3" name="Content Placeholder 2"/>
          <p:cNvSpPr>
            <a:spLocks noGrp="1"/>
          </p:cNvSpPr>
          <p:nvPr>
            <p:ph idx="1"/>
          </p:nvPr>
        </p:nvSpPr>
        <p:spPr>
          <a:xfrm>
            <a:off x="576000" y="4168861"/>
            <a:ext cx="11520000" cy="1592825"/>
          </a:xfrm>
        </p:spPr>
        <p:txBody>
          <a:bodyPr/>
          <a:lstStyle/>
          <a:p>
            <a:r>
              <a:rPr lang="en-AU" dirty="0"/>
              <a:t>Systematic design:</a:t>
            </a:r>
          </a:p>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split.sys &lt;-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cbind</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(list(Blocks = 5,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Mainplots</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6, Subplots = 4)),</a:t>
            </a:r>
          </a:p>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(list(Crosses = 6), each = 4, times = 5),</a:t>
            </a:r>
          </a:p>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(list(Selections = LETTERS[1:24]), times = 5))</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37</a:t>
            </a:fld>
            <a:endParaRPr lang="en-AU"/>
          </a:p>
        </p:txBody>
      </p:sp>
      <p:sp>
        <p:nvSpPr>
          <p:cNvPr id="5" name="Line 5"/>
          <p:cNvSpPr>
            <a:spLocks noChangeShapeType="1"/>
          </p:cNvSpPr>
          <p:nvPr/>
        </p:nvSpPr>
        <p:spPr bwMode="auto">
          <a:xfrm flipV="1">
            <a:off x="7888948" y="2476806"/>
            <a:ext cx="1201037" cy="31"/>
          </a:xfrm>
          <a:prstGeom prst="line">
            <a:avLst/>
          </a:prstGeom>
          <a:noFill/>
          <a:ln w="19050" cap="sq">
            <a:solidFill>
              <a:srgbClr val="000000"/>
            </a:solidFill>
            <a:round/>
            <a:headEnd type="none" w="sm" len="sm"/>
            <a:tailEnd type="triangle" w="lg" len="lg"/>
          </a:ln>
        </p:spPr>
        <p:txBody>
          <a:bodyPr/>
          <a:lstStyle/>
          <a:p>
            <a:endParaRPr lang="en-AU" dirty="0"/>
          </a:p>
        </p:txBody>
      </p:sp>
      <p:sp>
        <p:nvSpPr>
          <p:cNvPr id="6" name="Line 6"/>
          <p:cNvSpPr>
            <a:spLocks noChangeShapeType="1"/>
          </p:cNvSpPr>
          <p:nvPr/>
        </p:nvSpPr>
        <p:spPr bwMode="auto">
          <a:xfrm flipV="1">
            <a:off x="7888948" y="2749760"/>
            <a:ext cx="1219245" cy="0"/>
          </a:xfrm>
          <a:prstGeom prst="line">
            <a:avLst/>
          </a:prstGeom>
          <a:noFill/>
          <a:ln w="19050" cap="sq">
            <a:solidFill>
              <a:srgbClr val="000000"/>
            </a:solidFill>
            <a:round/>
            <a:headEnd type="none" w="sm" len="sm"/>
            <a:tailEnd type="triangle" w="lg" len="lg"/>
          </a:ln>
        </p:spPr>
        <p:txBody>
          <a:bodyPr/>
          <a:lstStyle/>
          <a:p>
            <a:endParaRPr lang="en-AU" dirty="0"/>
          </a:p>
        </p:txBody>
      </p:sp>
      <p:grpSp>
        <p:nvGrpSpPr>
          <p:cNvPr id="7" name="Group 6"/>
          <p:cNvGrpSpPr/>
          <p:nvPr/>
        </p:nvGrpSpPr>
        <p:grpSpPr>
          <a:xfrm>
            <a:off x="5869789" y="1493823"/>
            <a:ext cx="2339429" cy="1838347"/>
            <a:chOff x="3234813" y="2162399"/>
            <a:chExt cx="2339429" cy="1838347"/>
          </a:xfrm>
        </p:grpSpPr>
        <p:sp>
          <p:nvSpPr>
            <p:cNvPr id="8" name="AutoShape 8"/>
            <p:cNvSpPr>
              <a:spLocks noChangeArrowheads="1"/>
            </p:cNvSpPr>
            <p:nvPr/>
          </p:nvSpPr>
          <p:spPr bwMode="auto">
            <a:xfrm>
              <a:off x="3352800" y="2899020"/>
              <a:ext cx="2107142" cy="727075"/>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273050"/>
              <a:r>
                <a:rPr lang="en-US" dirty="0">
                  <a:solidFill>
                    <a:srgbClr val="000000"/>
                  </a:solidFill>
                </a:rPr>
                <a:t>6	</a:t>
              </a:r>
              <a:r>
                <a:rPr lang="en-US" b="1" dirty="0">
                  <a:solidFill>
                    <a:srgbClr val="000000"/>
                  </a:solidFill>
                </a:rPr>
                <a:t>Crosses</a:t>
              </a:r>
              <a:endParaRPr lang="en-US" dirty="0">
                <a:solidFill>
                  <a:srgbClr val="000000"/>
                </a:solidFill>
              </a:endParaRPr>
            </a:p>
            <a:p>
              <a:pPr marL="450850" indent="-273050"/>
              <a:r>
                <a:rPr lang="en-US" dirty="0">
                  <a:solidFill>
                    <a:srgbClr val="000000"/>
                  </a:solidFill>
                </a:rPr>
                <a:t>4	</a:t>
              </a:r>
              <a:r>
                <a:rPr lang="en-US" b="1" dirty="0">
                  <a:solidFill>
                    <a:srgbClr val="000000"/>
                  </a:solidFill>
                </a:rPr>
                <a:t>Selections</a:t>
              </a:r>
              <a:endParaRPr lang="en-AU" dirty="0">
                <a:solidFill>
                  <a:srgbClr val="000000"/>
                </a:solidFill>
              </a:endParaRPr>
            </a:p>
          </p:txBody>
        </p:sp>
        <p:sp>
          <p:nvSpPr>
            <p:cNvPr id="9" name="Text Box 9"/>
            <p:cNvSpPr txBox="1">
              <a:spLocks noChangeArrowheads="1"/>
            </p:cNvSpPr>
            <p:nvPr/>
          </p:nvSpPr>
          <p:spPr bwMode="auto">
            <a:xfrm>
              <a:off x="3234813" y="3662608"/>
              <a:ext cx="2339429" cy="338138"/>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24 lines</a:t>
              </a:r>
              <a:endParaRPr lang="en-AU" sz="1600" dirty="0">
                <a:solidFill>
                  <a:srgbClr val="000000"/>
                </a:solidFill>
              </a:endParaRPr>
            </a:p>
          </p:txBody>
        </p:sp>
        <p:sp>
          <p:nvSpPr>
            <p:cNvPr id="10" name="TextBox 9"/>
            <p:cNvSpPr txBox="1"/>
            <p:nvPr/>
          </p:nvSpPr>
          <p:spPr>
            <a:xfrm>
              <a:off x="3619529" y="2162399"/>
              <a:ext cx="1339305" cy="369332"/>
            </a:xfrm>
            <a:prstGeom prst="rect">
              <a:avLst/>
            </a:prstGeom>
            <a:noFill/>
          </p:spPr>
          <p:txBody>
            <a:bodyPr wrap="square" rtlCol="0">
              <a:spAutoFit/>
            </a:bodyPr>
            <a:lstStyle/>
            <a:p>
              <a:pPr algn="ctr"/>
              <a:r>
                <a:rPr lang="en-AU" b="1" dirty="0">
                  <a:solidFill>
                    <a:srgbClr val="C00000"/>
                  </a:solidFill>
                </a:rPr>
                <a:t>allocated</a:t>
              </a:r>
            </a:p>
          </p:txBody>
        </p:sp>
      </p:grpSp>
      <p:grpSp>
        <p:nvGrpSpPr>
          <p:cNvPr id="11" name="Group 10"/>
          <p:cNvGrpSpPr/>
          <p:nvPr/>
        </p:nvGrpSpPr>
        <p:grpSpPr>
          <a:xfrm>
            <a:off x="8878070" y="1483991"/>
            <a:ext cx="2728384" cy="1838084"/>
            <a:chOff x="6243094" y="2152567"/>
            <a:chExt cx="2728384" cy="1838084"/>
          </a:xfrm>
        </p:grpSpPr>
        <p:sp>
          <p:nvSpPr>
            <p:cNvPr id="12" name="AutoShape 11"/>
            <p:cNvSpPr>
              <a:spLocks noChangeArrowheads="1"/>
            </p:cNvSpPr>
            <p:nvPr/>
          </p:nvSpPr>
          <p:spPr bwMode="auto">
            <a:xfrm>
              <a:off x="6243094" y="2630163"/>
              <a:ext cx="2728384" cy="1003300"/>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5	</a:t>
              </a:r>
              <a:r>
                <a:rPr lang="en-US" b="1" dirty="0">
                  <a:solidFill>
                    <a:srgbClr val="000000"/>
                  </a:solidFill>
                </a:rPr>
                <a:t>Blocks</a:t>
              </a:r>
              <a:endParaRPr lang="en-US" dirty="0">
                <a:solidFill>
                  <a:srgbClr val="000000"/>
                </a:solidFill>
              </a:endParaRPr>
            </a:p>
            <a:p>
              <a:pPr marL="355600" indent="-273050"/>
              <a:r>
                <a:rPr lang="en-US" dirty="0">
                  <a:solidFill>
                    <a:srgbClr val="000000"/>
                  </a:solidFill>
                </a:rPr>
                <a:t>6	</a:t>
              </a:r>
              <a:r>
                <a:rPr lang="en-US" b="1" dirty="0" err="1">
                  <a:solidFill>
                    <a:srgbClr val="000000"/>
                  </a:solidFill>
                </a:rPr>
                <a:t>Mainplots</a:t>
              </a:r>
              <a:r>
                <a:rPr lang="en-US" dirty="0">
                  <a:solidFill>
                    <a:srgbClr val="000000"/>
                  </a:solidFill>
                </a:rPr>
                <a:t> in </a:t>
              </a:r>
              <a:r>
                <a:rPr lang="en-US" b="1" dirty="0">
                  <a:solidFill>
                    <a:srgbClr val="000000"/>
                  </a:solidFill>
                </a:rPr>
                <a:t>B</a:t>
              </a:r>
              <a:endParaRPr lang="en-US" dirty="0">
                <a:solidFill>
                  <a:srgbClr val="000000"/>
                </a:solidFill>
              </a:endParaRPr>
            </a:p>
            <a:p>
              <a:pPr marL="355600" indent="-273050"/>
              <a:r>
                <a:rPr lang="en-US" dirty="0">
                  <a:solidFill>
                    <a:srgbClr val="000000"/>
                  </a:solidFill>
                </a:rPr>
                <a:t>4	</a:t>
              </a:r>
              <a:r>
                <a:rPr lang="en-US" b="1" dirty="0">
                  <a:solidFill>
                    <a:srgbClr val="000000"/>
                  </a:solidFill>
                </a:rPr>
                <a:t>Subplots</a:t>
              </a:r>
              <a:r>
                <a:rPr lang="en-US" dirty="0">
                  <a:solidFill>
                    <a:srgbClr val="000000"/>
                  </a:solidFill>
                </a:rPr>
                <a:t> in </a:t>
              </a:r>
              <a:r>
                <a:rPr lang="en-US" b="1" dirty="0">
                  <a:solidFill>
                    <a:srgbClr val="000000"/>
                  </a:solidFill>
                </a:rPr>
                <a:t>B</a:t>
              </a:r>
              <a:r>
                <a:rPr lang="en-US" dirty="0">
                  <a:solidFill>
                    <a:srgbClr val="000000"/>
                  </a:solidFill>
                </a:rPr>
                <a:t>, </a:t>
              </a:r>
              <a:r>
                <a:rPr lang="en-US" b="1" dirty="0">
                  <a:solidFill>
                    <a:srgbClr val="000000"/>
                  </a:solidFill>
                </a:rPr>
                <a:t>M</a:t>
              </a:r>
              <a:endParaRPr lang="en-AU" dirty="0">
                <a:solidFill>
                  <a:srgbClr val="000000"/>
                </a:solidFill>
              </a:endParaRPr>
            </a:p>
          </p:txBody>
        </p:sp>
        <p:sp>
          <p:nvSpPr>
            <p:cNvPr id="13" name="Text Box 12"/>
            <p:cNvSpPr txBox="1">
              <a:spLocks noChangeArrowheads="1"/>
            </p:cNvSpPr>
            <p:nvPr/>
          </p:nvSpPr>
          <p:spPr bwMode="auto">
            <a:xfrm>
              <a:off x="6438651" y="3652513"/>
              <a:ext cx="2355851" cy="338138"/>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120 plots</a:t>
              </a:r>
              <a:endParaRPr lang="en-AU" sz="1600" dirty="0">
                <a:solidFill>
                  <a:srgbClr val="000000"/>
                </a:solidFill>
              </a:endParaRPr>
            </a:p>
          </p:txBody>
        </p:sp>
        <p:sp>
          <p:nvSpPr>
            <p:cNvPr id="14" name="TextBox 13"/>
            <p:cNvSpPr txBox="1"/>
            <p:nvPr/>
          </p:nvSpPr>
          <p:spPr>
            <a:xfrm>
              <a:off x="7065299" y="2152567"/>
              <a:ext cx="1167897" cy="369332"/>
            </a:xfrm>
            <a:prstGeom prst="rect">
              <a:avLst/>
            </a:prstGeom>
            <a:noFill/>
          </p:spPr>
          <p:txBody>
            <a:bodyPr wrap="square" rtlCol="0">
              <a:spAutoFit/>
            </a:bodyPr>
            <a:lstStyle/>
            <a:p>
              <a:pPr algn="ctr"/>
              <a:r>
                <a:rPr lang="en-AU" b="1" dirty="0">
                  <a:solidFill>
                    <a:srgbClr val="C00000"/>
                  </a:solidFill>
                </a:rPr>
                <a:t>recipient</a:t>
              </a:r>
            </a:p>
          </p:txBody>
        </p:sp>
      </p:grpSp>
      <p:sp>
        <p:nvSpPr>
          <p:cNvPr id="25" name="Content Placeholder 2"/>
          <p:cNvSpPr txBox="1">
            <a:spLocks/>
          </p:cNvSpPr>
          <p:nvPr/>
        </p:nvSpPr>
        <p:spPr bwMode="auto">
          <a:xfrm>
            <a:off x="617761" y="1154726"/>
            <a:ext cx="4996458" cy="18393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Anticipated model:</a:t>
            </a:r>
          </a:p>
          <a:p>
            <a:pPr lvl="1"/>
            <a:r>
              <a:rPr lang="en-AU" kern="0" dirty="0">
                <a:solidFill>
                  <a:schemeClr val="bg2">
                    <a:lumMod val="60000"/>
                    <a:lumOff val="40000"/>
                  </a:schemeClr>
                </a:solidFill>
              </a:rPr>
              <a:t>Crosses / Selections | </a:t>
            </a:r>
            <a:br>
              <a:rPr lang="en-AU" kern="0" dirty="0">
                <a:solidFill>
                  <a:schemeClr val="bg2">
                    <a:lumMod val="60000"/>
                    <a:lumOff val="40000"/>
                  </a:schemeClr>
                </a:solidFill>
              </a:rPr>
            </a:br>
            <a:r>
              <a:rPr lang="en-AU" kern="0" dirty="0">
                <a:solidFill>
                  <a:schemeClr val="bg2">
                    <a:lumMod val="60000"/>
                    <a:lumOff val="40000"/>
                  </a:schemeClr>
                </a:solidFill>
              </a:rPr>
              <a:t>Blocks + </a:t>
            </a:r>
            <a:r>
              <a:rPr lang="en-AU" kern="0" dirty="0" err="1">
                <a:solidFill>
                  <a:schemeClr val="bg2">
                    <a:lumMod val="60000"/>
                    <a:lumOff val="40000"/>
                  </a:schemeClr>
                </a:solidFill>
              </a:rPr>
              <a:t>Blocks:Mainplots</a:t>
            </a:r>
            <a:r>
              <a:rPr lang="en-AU" kern="0" dirty="0">
                <a:solidFill>
                  <a:schemeClr val="bg2">
                    <a:lumMod val="60000"/>
                    <a:lumOff val="40000"/>
                  </a:schemeClr>
                </a:solidFill>
              </a:rPr>
              <a:t> + </a:t>
            </a:r>
            <a:r>
              <a:rPr lang="en-AU" u="sng" kern="0" dirty="0" err="1">
                <a:solidFill>
                  <a:schemeClr val="bg2">
                    <a:lumMod val="60000"/>
                    <a:lumOff val="40000"/>
                  </a:schemeClr>
                </a:solidFill>
              </a:rPr>
              <a:t>Blocks:Mainplots:Subplots</a:t>
            </a:r>
            <a:r>
              <a:rPr lang="en-AU" kern="0" dirty="0">
                <a:solidFill>
                  <a:schemeClr val="bg2">
                    <a:lumMod val="60000"/>
                    <a:lumOff val="40000"/>
                  </a:schemeClr>
                </a:solidFill>
              </a:rPr>
              <a:t>.</a:t>
            </a:r>
          </a:p>
        </p:txBody>
      </p:sp>
      <p:grpSp>
        <p:nvGrpSpPr>
          <p:cNvPr id="33" name="Group 32"/>
          <p:cNvGrpSpPr/>
          <p:nvPr/>
        </p:nvGrpSpPr>
        <p:grpSpPr>
          <a:xfrm>
            <a:off x="3509904" y="3642202"/>
            <a:ext cx="8330202" cy="1314982"/>
            <a:chOff x="3509904" y="3642202"/>
            <a:chExt cx="8330202" cy="1314982"/>
          </a:xfrm>
        </p:grpSpPr>
        <p:cxnSp>
          <p:nvCxnSpPr>
            <p:cNvPr id="26" name="Straight Arrow Connector 25"/>
            <p:cNvCxnSpPr>
              <a:stCxn id="27" idx="1"/>
              <a:endCxn id="31" idx="0"/>
            </p:cNvCxnSpPr>
            <p:nvPr/>
          </p:nvCxnSpPr>
          <p:spPr>
            <a:xfrm flipH="1">
              <a:off x="7202019" y="3996145"/>
              <a:ext cx="1442398" cy="70487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644417" y="3642202"/>
              <a:ext cx="3195689" cy="707886"/>
            </a:xfrm>
            <a:prstGeom prst="rect">
              <a:avLst/>
            </a:prstGeom>
            <a:noFill/>
          </p:spPr>
          <p:txBody>
            <a:bodyPr wrap="square" rtlCol="0">
              <a:spAutoFit/>
            </a:bodyPr>
            <a:lstStyle/>
            <a:p>
              <a:r>
                <a:rPr lang="en-AU" sz="2000" dirty="0">
                  <a:solidFill>
                    <a:srgbClr val="7030A0"/>
                  </a:solidFill>
                </a:rPr>
                <a:t>Generate the recipient factors indexing the plots.</a:t>
              </a:r>
            </a:p>
          </p:txBody>
        </p:sp>
        <p:sp>
          <p:nvSpPr>
            <p:cNvPr id="31" name="Rectangle 30"/>
            <p:cNvSpPr/>
            <p:nvPr/>
          </p:nvSpPr>
          <p:spPr>
            <a:xfrm>
              <a:off x="3509904" y="4701015"/>
              <a:ext cx="7384230" cy="25616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4" name="Group 33"/>
          <p:cNvGrpSpPr/>
          <p:nvPr/>
        </p:nvGrpSpPr>
        <p:grpSpPr>
          <a:xfrm>
            <a:off x="3509904" y="5019895"/>
            <a:ext cx="8436291" cy="1826955"/>
            <a:chOff x="3509904" y="4701015"/>
            <a:chExt cx="8436291" cy="1826955"/>
          </a:xfrm>
        </p:grpSpPr>
        <p:cxnSp>
          <p:nvCxnSpPr>
            <p:cNvPr id="35" name="Straight Arrow Connector 34"/>
            <p:cNvCxnSpPr>
              <a:stCxn id="36" idx="1"/>
            </p:cNvCxnSpPr>
            <p:nvPr/>
          </p:nvCxnSpPr>
          <p:spPr>
            <a:xfrm flipH="1" flipV="1">
              <a:off x="8094919" y="5307151"/>
              <a:ext cx="839946" cy="71298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934865" y="5512307"/>
              <a:ext cx="3011330" cy="1015663"/>
            </a:xfrm>
            <a:prstGeom prst="rect">
              <a:avLst/>
            </a:prstGeom>
            <a:noFill/>
          </p:spPr>
          <p:txBody>
            <a:bodyPr wrap="square" rtlCol="0">
              <a:spAutoFit/>
            </a:bodyPr>
            <a:lstStyle/>
            <a:p>
              <a:r>
                <a:rPr lang="en-AU" sz="2000" dirty="0">
                  <a:solidFill>
                    <a:srgbClr val="7030A0"/>
                  </a:solidFill>
                </a:rPr>
                <a:t>Different levels for the </a:t>
              </a:r>
              <a:r>
                <a:rPr lang="en-AU" sz="2000" b="1" dirty="0">
                  <a:solidFill>
                    <a:srgbClr val="7030A0"/>
                  </a:solidFill>
                  <a:latin typeface="Courier New" panose="02070309020205020404" pitchFamily="49" charset="0"/>
                  <a:cs typeface="Courier New" panose="02070309020205020404" pitchFamily="49" charset="0"/>
                </a:rPr>
                <a:t>Selections</a:t>
              </a:r>
              <a:r>
                <a:rPr lang="en-AU" sz="2000" dirty="0">
                  <a:solidFill>
                    <a:srgbClr val="7030A0"/>
                  </a:solidFill>
                </a:rPr>
                <a:t> from different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a:t>
              </a:r>
            </a:p>
          </p:txBody>
        </p:sp>
        <p:sp>
          <p:nvSpPr>
            <p:cNvPr id="37" name="Rectangle 36"/>
            <p:cNvSpPr/>
            <p:nvPr/>
          </p:nvSpPr>
          <p:spPr>
            <a:xfrm>
              <a:off x="3509904" y="4701015"/>
              <a:ext cx="7384230" cy="62382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1" name="Group 40"/>
          <p:cNvGrpSpPr/>
          <p:nvPr/>
        </p:nvGrpSpPr>
        <p:grpSpPr>
          <a:xfrm>
            <a:off x="615419" y="5331805"/>
            <a:ext cx="4035247" cy="1327537"/>
            <a:chOff x="7928997" y="4910345"/>
            <a:chExt cx="4035247" cy="1327537"/>
          </a:xfrm>
        </p:grpSpPr>
        <p:cxnSp>
          <p:nvCxnSpPr>
            <p:cNvPr id="42" name="Straight Arrow Connector 41"/>
            <p:cNvCxnSpPr>
              <a:stCxn id="43" idx="0"/>
            </p:cNvCxnSpPr>
            <p:nvPr/>
          </p:nvCxnSpPr>
          <p:spPr>
            <a:xfrm flipV="1">
              <a:off x="9946621" y="4910345"/>
              <a:ext cx="798415" cy="61965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928997" y="5529996"/>
              <a:ext cx="4035247" cy="707886"/>
            </a:xfrm>
            <a:prstGeom prst="rect">
              <a:avLst/>
            </a:prstGeom>
            <a:noFill/>
          </p:spPr>
          <p:txBody>
            <a:bodyPr wrap="square" rtlCol="0">
              <a:spAutoFit/>
            </a:bodyPr>
            <a:lstStyle/>
            <a:p>
              <a:r>
                <a:rPr lang="en-AU" sz="2000" dirty="0">
                  <a:solidFill>
                    <a:srgbClr val="7030A0"/>
                  </a:solidFill>
                </a:rPr>
                <a:t>Need to generate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 and </a:t>
              </a:r>
              <a:r>
                <a:rPr lang="en-AU" sz="2000" b="1" dirty="0">
                  <a:solidFill>
                    <a:srgbClr val="7030A0"/>
                  </a:solidFill>
                  <a:latin typeface="Courier New" panose="02070309020205020404" pitchFamily="49" charset="0"/>
                  <a:cs typeface="Courier New" panose="02070309020205020404" pitchFamily="49" charset="0"/>
                </a:rPr>
                <a:t>Selections</a:t>
              </a:r>
              <a:r>
                <a:rPr lang="en-AU" sz="2000" dirty="0">
                  <a:solidFill>
                    <a:srgbClr val="7030A0"/>
                  </a:solidFill>
                </a:rPr>
                <a:t> separately.</a:t>
              </a:r>
            </a:p>
          </p:txBody>
        </p:sp>
      </p:grpSp>
    </p:spTree>
    <p:extLst>
      <p:ext uri="{BB962C8B-B14F-4D97-AF65-F5344CB8AC3E}">
        <p14:creationId xmlns:p14="http://schemas.microsoft.com/office/powerpoint/2010/main" val="42807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Use </a:t>
            </a:r>
            <a:r>
              <a:rPr lang="en-AU" dirty="0" err="1">
                <a:latin typeface="Courier New" panose="02070309020205020404" pitchFamily="49" charset="0"/>
                <a:cs typeface="Courier New" panose="02070309020205020404" pitchFamily="49" charset="0"/>
              </a:rPr>
              <a:t>designRandomize</a:t>
            </a:r>
            <a:r>
              <a:rPr lang="en-AU" dirty="0"/>
              <a:t> to get a layout for the nested breeding experiment</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38</a:t>
            </a:fld>
            <a:endParaRPr lang="en-AU"/>
          </a:p>
        </p:txBody>
      </p:sp>
      <p:sp>
        <p:nvSpPr>
          <p:cNvPr id="3" name="Content Placeholder 2"/>
          <p:cNvSpPr>
            <a:spLocks noGrp="1"/>
          </p:cNvSpPr>
          <p:nvPr>
            <p:ph idx="1"/>
          </p:nvPr>
        </p:nvSpPr>
        <p:spPr>
          <a:xfrm>
            <a:off x="576000" y="2699054"/>
            <a:ext cx="11520000" cy="1587772"/>
          </a:xfrm>
        </p:spPr>
        <p:txBody>
          <a:bodyPr/>
          <a:lstStyle/>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designRandomize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(allocated         = split.sys[c("Crosses", "Selections")],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recipient         = split.sys[c("Blocks",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Mainplots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"Subplots")],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nested.recipients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list(</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Mainplots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"Blocks",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Subplots = c("Blocks",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Mainplots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seed              = 316666)</a:t>
            </a:r>
          </a:p>
        </p:txBody>
      </p:sp>
      <p:pic>
        <p:nvPicPr>
          <p:cNvPr id="1026" name="Picture 2" descr="d:\Analyses\Research\WorkshopsTalks\Workshop 2020\src\figures\NestBreed_v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504" y="774300"/>
            <a:ext cx="6083700" cy="60837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91797" y="1362125"/>
            <a:ext cx="3773726" cy="1312249"/>
            <a:chOff x="8644417" y="3288259"/>
            <a:chExt cx="3773726" cy="1312249"/>
          </a:xfrm>
        </p:grpSpPr>
        <p:cxnSp>
          <p:nvCxnSpPr>
            <p:cNvPr id="7" name="Straight Arrow Connector 6"/>
            <p:cNvCxnSpPr>
              <a:stCxn id="8" idx="2"/>
            </p:cNvCxnSpPr>
            <p:nvPr/>
          </p:nvCxnSpPr>
          <p:spPr>
            <a:xfrm>
              <a:off x="10531280" y="3996145"/>
              <a:ext cx="559508" cy="604363"/>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4417" y="3288259"/>
              <a:ext cx="3773726" cy="707886"/>
            </a:xfrm>
            <a:prstGeom prst="rect">
              <a:avLst/>
            </a:prstGeom>
            <a:noFill/>
          </p:spPr>
          <p:txBody>
            <a:bodyPr wrap="square" rtlCol="0">
              <a:spAutoFit/>
            </a:bodyPr>
            <a:lstStyle/>
            <a:p>
              <a:r>
                <a:rPr lang="en-AU" sz="2000" dirty="0">
                  <a:solidFill>
                    <a:srgbClr val="7030A0"/>
                  </a:solidFill>
                </a:rPr>
                <a:t>Same randomization as for the standard split-unit design.</a:t>
              </a:r>
            </a:p>
          </p:txBody>
        </p:sp>
      </p:grpSp>
      <p:grpSp>
        <p:nvGrpSpPr>
          <p:cNvPr id="9" name="Group 8"/>
          <p:cNvGrpSpPr/>
          <p:nvPr/>
        </p:nvGrpSpPr>
        <p:grpSpPr>
          <a:xfrm>
            <a:off x="591796" y="4916130"/>
            <a:ext cx="5474708" cy="1320819"/>
            <a:chOff x="8644416" y="2983103"/>
            <a:chExt cx="5474708" cy="1320819"/>
          </a:xfrm>
        </p:grpSpPr>
        <p:cxnSp>
          <p:nvCxnSpPr>
            <p:cNvPr id="10" name="Straight Arrow Connector 9"/>
            <p:cNvCxnSpPr>
              <a:stCxn id="11" idx="3"/>
            </p:cNvCxnSpPr>
            <p:nvPr/>
          </p:nvCxnSpPr>
          <p:spPr>
            <a:xfrm flipV="1">
              <a:off x="13165393" y="2983103"/>
              <a:ext cx="953731" cy="81298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44416" y="3288259"/>
              <a:ext cx="4520977" cy="1015663"/>
            </a:xfrm>
            <a:prstGeom prst="rect">
              <a:avLst/>
            </a:prstGeom>
            <a:noFill/>
          </p:spPr>
          <p:txBody>
            <a:bodyPr wrap="square" rtlCol="0">
              <a:spAutoFit/>
            </a:bodyPr>
            <a:lstStyle/>
            <a:p>
              <a:r>
                <a:rPr lang="en-AU" sz="2000" dirty="0">
                  <a:solidFill>
                    <a:srgbClr val="7030A0"/>
                  </a:solidFill>
                </a:rPr>
                <a:t>That there is no Subplots main effect in the anticipated model indicates that column differences are not expected.</a:t>
              </a:r>
            </a:p>
          </p:txBody>
        </p:sp>
      </p:grpSp>
    </p:spTree>
    <p:extLst>
      <p:ext uri="{BB962C8B-B14F-4D97-AF65-F5344CB8AC3E}">
        <p14:creationId xmlns:p14="http://schemas.microsoft.com/office/powerpoint/2010/main" val="30826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 the properties of the randomized design</a:t>
            </a:r>
          </a:p>
        </p:txBody>
      </p:sp>
      <p:sp>
        <p:nvSpPr>
          <p:cNvPr id="3" name="Content Placeholder 2"/>
          <p:cNvSpPr>
            <a:spLocks noGrp="1"/>
          </p:cNvSpPr>
          <p:nvPr>
            <p:ph idx="1"/>
          </p:nvPr>
        </p:nvSpPr>
        <p:spPr>
          <a:xfrm>
            <a:off x="576000" y="1214422"/>
            <a:ext cx="11520000" cy="3986843"/>
          </a:xfrm>
        </p:spPr>
        <p:txBody>
          <a:bodyPr/>
          <a:lstStyle/>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split.canon</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(formulae = list(plots = ~ Blocks/</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Mainplots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/Subplots,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lines  = ~ Crosses/Selections),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summary(</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split.canon</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=c("</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aeff</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"order"))</a:t>
            </a:r>
          </a:p>
          <a:p>
            <a:pPr marL="0" indent="0">
              <a:buNone/>
            </a:pP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Summary table of the decomposition for plots &amp; lines</a:t>
            </a:r>
          </a:p>
          <a:p>
            <a:pPr marL="0" indent="0">
              <a:buNone/>
            </a:pP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Source.plots</a:t>
            </a:r>
            <a:r>
              <a:rPr lang="en-AU" sz="1600" b="1" dirty="0">
                <a:latin typeface="Courier New" panose="02070309020205020404" pitchFamily="49" charset="0"/>
                <a:cs typeface="Courier New" panose="02070309020205020404" pitchFamily="49" charset="0"/>
              </a:rPr>
              <a:t>               df1 </a:t>
            </a:r>
            <a:r>
              <a:rPr lang="en-AU" sz="1600" b="1" dirty="0" err="1">
                <a:latin typeface="Courier New" panose="02070309020205020404" pitchFamily="49" charset="0"/>
                <a:cs typeface="Courier New" panose="02070309020205020404" pitchFamily="49" charset="0"/>
              </a:rPr>
              <a:t>Source.lines</a:t>
            </a:r>
            <a:r>
              <a:rPr lang="en-AU" sz="1600" b="1" dirty="0">
                <a:latin typeface="Courier New" panose="02070309020205020404" pitchFamily="49" charset="0"/>
                <a:cs typeface="Courier New" panose="02070309020205020404" pitchFamily="49" charset="0"/>
              </a:rPr>
              <a:t>        df2 </a:t>
            </a:r>
            <a:r>
              <a:rPr lang="en-AU" sz="1600" b="1" dirty="0" err="1">
                <a:latin typeface="Courier New" panose="02070309020205020404" pitchFamily="49" charset="0"/>
                <a:cs typeface="Courier New" panose="02070309020205020404" pitchFamily="49" charset="0"/>
              </a:rPr>
              <a:t>aefficiency</a:t>
            </a:r>
            <a:r>
              <a:rPr lang="en-AU" sz="1600" b="1" dirty="0">
                <a:latin typeface="Courier New" panose="02070309020205020404" pitchFamily="49" charset="0"/>
                <a:cs typeface="Courier New" panose="02070309020205020404" pitchFamily="49" charset="0"/>
              </a:rPr>
              <a:t> order</a:t>
            </a:r>
          </a:p>
          <a:p>
            <a:pPr marL="0" indent="0">
              <a:buNone/>
            </a:pPr>
            <a:r>
              <a:rPr lang="en-AU" sz="1600" b="1" dirty="0">
                <a:latin typeface="Courier New" panose="02070309020205020404" pitchFamily="49" charset="0"/>
                <a:cs typeface="Courier New" panose="02070309020205020404" pitchFamily="49" charset="0"/>
              </a:rPr>
              <a:t> Blocks                       4                                          </a:t>
            </a: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Mainplots</a:t>
            </a:r>
            <a:r>
              <a:rPr lang="en-AU" sz="1600" b="1" dirty="0">
                <a:latin typeface="Courier New" panose="02070309020205020404" pitchFamily="49" charset="0"/>
                <a:cs typeface="Courier New" panose="02070309020205020404" pitchFamily="49" charset="0"/>
              </a:rPr>
              <a:t>[Blocks]           25 Crosses               5      1.0000     1</a:t>
            </a:r>
          </a:p>
          <a:p>
            <a:pPr marL="0" indent="0">
              <a:buNone/>
            </a:pPr>
            <a:r>
              <a:rPr lang="en-AU" sz="1600" b="1" dirty="0">
                <a:latin typeface="Courier New" panose="02070309020205020404" pitchFamily="49" charset="0"/>
                <a:cs typeface="Courier New" panose="02070309020205020404" pitchFamily="49" charset="0"/>
              </a:rPr>
              <a:t>                                Residual             20                  </a:t>
            </a:r>
          </a:p>
          <a:p>
            <a:pPr marL="0" indent="0">
              <a:buNone/>
            </a:pPr>
            <a:r>
              <a:rPr lang="en-AU" sz="1600" b="1" dirty="0">
                <a:latin typeface="Courier New" panose="02070309020205020404" pitchFamily="49" charset="0"/>
                <a:cs typeface="Courier New" panose="02070309020205020404" pitchFamily="49" charset="0"/>
              </a:rPr>
              <a:t> Subplots[</a:t>
            </a:r>
            <a:r>
              <a:rPr lang="en-AU" sz="1600" b="1" dirty="0" err="1">
                <a:latin typeface="Courier New" panose="02070309020205020404" pitchFamily="49" charset="0"/>
                <a:cs typeface="Courier New" panose="02070309020205020404" pitchFamily="49" charset="0"/>
              </a:rPr>
              <a:t>Blocks:Mainplots</a:t>
            </a:r>
            <a:r>
              <a:rPr lang="en-AU" sz="1600" b="1" dirty="0">
                <a:latin typeface="Courier New" panose="02070309020205020404" pitchFamily="49" charset="0"/>
                <a:cs typeface="Courier New" panose="02070309020205020404" pitchFamily="49" charset="0"/>
              </a:rPr>
              <a:t>]  90 Selections[Crosses]  18      1.0000     1</a:t>
            </a:r>
          </a:p>
          <a:p>
            <a:pPr marL="0" indent="0">
              <a:buNone/>
            </a:pPr>
            <a:r>
              <a:rPr lang="en-AU" sz="1600" b="1" dirty="0">
                <a:latin typeface="Courier New" panose="02070309020205020404" pitchFamily="49" charset="0"/>
                <a:cs typeface="Courier New" panose="02070309020205020404" pitchFamily="49" charset="0"/>
              </a:rPr>
              <a:t>                                Residual             72 </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39</a:t>
            </a:fld>
            <a:endParaRPr lang="en-AU"/>
          </a:p>
        </p:txBody>
      </p:sp>
      <p:grpSp>
        <p:nvGrpSpPr>
          <p:cNvPr id="5" name="Group 4"/>
          <p:cNvGrpSpPr/>
          <p:nvPr/>
        </p:nvGrpSpPr>
        <p:grpSpPr>
          <a:xfrm>
            <a:off x="6430297" y="1564525"/>
            <a:ext cx="5633883" cy="1127914"/>
            <a:chOff x="6078403" y="4701015"/>
            <a:chExt cx="5633883" cy="1127914"/>
          </a:xfrm>
        </p:grpSpPr>
        <p:cxnSp>
          <p:nvCxnSpPr>
            <p:cNvPr id="6" name="Straight Arrow Connector 5"/>
            <p:cNvCxnSpPr>
              <a:stCxn id="7" idx="1"/>
            </p:cNvCxnSpPr>
            <p:nvPr/>
          </p:nvCxnSpPr>
          <p:spPr>
            <a:xfrm flipH="1" flipV="1">
              <a:off x="8084183" y="4957185"/>
              <a:ext cx="432414" cy="51780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16597" y="5121043"/>
              <a:ext cx="3195689" cy="707886"/>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Selections</a:t>
              </a:r>
              <a:r>
                <a:rPr lang="en-AU" sz="2000" dirty="0">
                  <a:solidFill>
                    <a:srgbClr val="7030A0"/>
                  </a:solidFill>
                </a:rPr>
                <a:t> nested within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a:t>
              </a:r>
            </a:p>
          </p:txBody>
        </p:sp>
        <p:sp>
          <p:nvSpPr>
            <p:cNvPr id="8" name="Rectangle 7"/>
            <p:cNvSpPr/>
            <p:nvPr/>
          </p:nvSpPr>
          <p:spPr>
            <a:xfrm>
              <a:off x="6078403" y="4701015"/>
              <a:ext cx="3844414" cy="25616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6" name="Group 15"/>
          <p:cNvGrpSpPr/>
          <p:nvPr/>
        </p:nvGrpSpPr>
        <p:grpSpPr>
          <a:xfrm>
            <a:off x="766916" y="4469958"/>
            <a:ext cx="11297263" cy="1769152"/>
            <a:chOff x="1009977" y="4701015"/>
            <a:chExt cx="11297263" cy="1769152"/>
          </a:xfrm>
        </p:grpSpPr>
        <p:cxnSp>
          <p:nvCxnSpPr>
            <p:cNvPr id="17" name="Straight Arrow Connector 16"/>
            <p:cNvCxnSpPr/>
            <p:nvPr/>
          </p:nvCxnSpPr>
          <p:spPr>
            <a:xfrm flipH="1" flipV="1">
              <a:off x="5896609" y="4957184"/>
              <a:ext cx="3214943" cy="49732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55137" y="5454504"/>
              <a:ext cx="5152103" cy="1015663"/>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Selections</a:t>
              </a:r>
              <a:r>
                <a:rPr lang="en-AU" sz="2000" dirty="0">
                  <a:solidFill>
                    <a:srgbClr val="7030A0"/>
                  </a:solidFill>
                </a:rPr>
                <a:t> within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 confounded with </a:t>
              </a:r>
              <a:r>
                <a:rPr lang="en-AU" sz="2000" b="1" dirty="0">
                  <a:solidFill>
                    <a:srgbClr val="7030A0"/>
                  </a:solidFill>
                  <a:latin typeface="Courier New" panose="02070309020205020404" pitchFamily="49" charset="0"/>
                  <a:cs typeface="Courier New" panose="02070309020205020404" pitchFamily="49" charset="0"/>
                </a:rPr>
                <a:t>Subplots[</a:t>
              </a:r>
              <a:r>
                <a:rPr lang="en-AU" sz="2000" b="1" dirty="0" err="1">
                  <a:solidFill>
                    <a:srgbClr val="7030A0"/>
                  </a:solidFill>
                  <a:latin typeface="Courier New" panose="02070309020205020404" pitchFamily="49" charset="0"/>
                  <a:cs typeface="Courier New" panose="02070309020205020404" pitchFamily="49" charset="0"/>
                </a:rPr>
                <a:t>Blocks:Mainplots</a:t>
              </a:r>
              <a:r>
                <a:rPr lang="en-AU" sz="2000" b="1" dirty="0">
                  <a:solidFill>
                    <a:srgbClr val="7030A0"/>
                  </a:solidFill>
                  <a:latin typeface="Courier New" panose="02070309020205020404" pitchFamily="49" charset="0"/>
                  <a:cs typeface="Courier New" panose="02070309020205020404" pitchFamily="49" charset="0"/>
                </a:rPr>
                <a:t>]</a:t>
              </a:r>
              <a:r>
                <a:rPr lang="en-AU" sz="2000" dirty="0">
                  <a:solidFill>
                    <a:srgbClr val="7030A0"/>
                  </a:solidFill>
                  <a:cs typeface="Courier New" panose="02070309020205020404" pitchFamily="49" charset="0"/>
                </a:rPr>
                <a:t>;</a:t>
              </a:r>
              <a:br>
                <a:rPr lang="en-AU" sz="2000" dirty="0">
                  <a:solidFill>
                    <a:srgbClr val="7030A0"/>
                  </a:solidFill>
                  <a:cs typeface="Courier New" panose="02070309020205020404" pitchFamily="49" charset="0"/>
                </a:rPr>
              </a:br>
              <a:r>
                <a:rPr lang="en-AU" sz="2000" dirty="0">
                  <a:solidFill>
                    <a:srgbClr val="7030A0"/>
                  </a:solidFill>
                  <a:cs typeface="Courier New" panose="02070309020205020404" pitchFamily="49" charset="0"/>
                </a:rPr>
                <a:t>18 </a:t>
              </a:r>
              <a:r>
                <a:rPr lang="en-AU" sz="2000" dirty="0" err="1">
                  <a:solidFill>
                    <a:srgbClr val="7030A0"/>
                  </a:solidFill>
                  <a:cs typeface="Courier New" panose="02070309020205020404" pitchFamily="49" charset="0"/>
                </a:rPr>
                <a:t>df</a:t>
              </a:r>
              <a:r>
                <a:rPr lang="en-AU" sz="2000" dirty="0">
                  <a:solidFill>
                    <a:srgbClr val="7030A0"/>
                  </a:solidFill>
                  <a:cs typeface="Courier New" panose="02070309020205020404" pitchFamily="49" charset="0"/>
                </a:rPr>
                <a:t>,  being 3 </a:t>
              </a:r>
              <a:r>
                <a:rPr lang="en-AU" sz="2000" dirty="0" err="1">
                  <a:solidFill>
                    <a:srgbClr val="7030A0"/>
                  </a:solidFill>
                  <a:cs typeface="Courier New" panose="02070309020205020404" pitchFamily="49" charset="0"/>
                </a:rPr>
                <a:t>df</a:t>
              </a:r>
              <a:r>
                <a:rPr lang="en-AU" sz="2000" dirty="0">
                  <a:solidFill>
                    <a:srgbClr val="7030A0"/>
                  </a:solidFill>
                  <a:cs typeface="Courier New" panose="02070309020205020404" pitchFamily="49" charset="0"/>
                </a:rPr>
                <a:t> for each of 6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cs typeface="Courier New" panose="02070309020205020404" pitchFamily="49" charset="0"/>
                </a:rPr>
                <a:t>.</a:t>
              </a:r>
              <a:r>
                <a:rPr lang="en-AU" sz="2000" b="1" dirty="0">
                  <a:solidFill>
                    <a:srgbClr val="7030A0"/>
                  </a:solidFill>
                  <a:latin typeface="Courier New" panose="02070309020205020404" pitchFamily="49" charset="0"/>
                  <a:cs typeface="Courier New" panose="02070309020205020404" pitchFamily="49" charset="0"/>
                </a:rPr>
                <a:t> </a:t>
              </a:r>
              <a:endParaRPr lang="en-AU" sz="2000" dirty="0">
                <a:solidFill>
                  <a:srgbClr val="7030A0"/>
                </a:solidFill>
              </a:endParaRPr>
            </a:p>
          </p:txBody>
        </p:sp>
        <p:sp>
          <p:nvSpPr>
            <p:cNvPr id="19" name="Rectangle 18"/>
            <p:cNvSpPr/>
            <p:nvPr/>
          </p:nvSpPr>
          <p:spPr>
            <a:xfrm>
              <a:off x="1009977" y="4701015"/>
              <a:ext cx="8912840" cy="25616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68972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34988" indent="-534988"/>
            <a:r>
              <a:rPr lang="en-AU" dirty="0"/>
              <a:t>1.	Systematic allocation and pseudoreplication</a:t>
            </a:r>
          </a:p>
        </p:txBody>
      </p:sp>
      <p:sp>
        <p:nvSpPr>
          <p:cNvPr id="3" name="Content Placeholder 2"/>
          <p:cNvSpPr>
            <a:spLocks noGrp="1"/>
          </p:cNvSpPr>
          <p:nvPr>
            <p:ph idx="1"/>
          </p:nvPr>
        </p:nvSpPr>
        <p:spPr/>
        <p:txBody>
          <a:bodyPr/>
          <a:lstStyle/>
          <a:p>
            <a:r>
              <a:rPr lang="en-AU" dirty="0"/>
              <a:t>It happens that randomization is not always desirable or possible.</a:t>
            </a:r>
          </a:p>
          <a:p>
            <a:r>
              <a:rPr lang="en-AU" dirty="0"/>
              <a:t>A grapevine experiment is to be run in two greenhouses: </a:t>
            </a:r>
          </a:p>
          <a:p>
            <a:pPr lvl="1"/>
            <a:r>
              <a:rPr lang="en-AU" dirty="0"/>
              <a:t>One greenhouse is to be kept at ambient temperature and the other is to be cooled;</a:t>
            </a:r>
          </a:p>
          <a:p>
            <a:pPr lvl="1"/>
            <a:r>
              <a:rPr lang="en-AU" dirty="0"/>
              <a:t>Of the two greenhouses, one is naturally warmer than the other and so needs to be the warm greenhouse.</a:t>
            </a:r>
          </a:p>
          <a:p>
            <a:pPr lvl="1"/>
            <a:r>
              <a:rPr lang="en-AU" dirty="0"/>
              <a:t>So randomization is not desirable.</a:t>
            </a:r>
          </a:p>
          <a:p>
            <a:r>
              <a:rPr lang="en-AU" dirty="0"/>
              <a:t>Within each greenhouse, two salinity treatments (control and saline) are to be applied to 12 varieties.</a:t>
            </a:r>
          </a:p>
          <a:p>
            <a:r>
              <a:rPr lang="en-AU" dirty="0"/>
              <a:t>The combinations of Heat, Salinity and Varieties are to be replicated 6 times.</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a:t>
            </a:fld>
            <a:endParaRPr lang="en-AU"/>
          </a:p>
        </p:txBody>
      </p:sp>
    </p:spTree>
    <p:extLst>
      <p:ext uri="{BB962C8B-B14F-4D97-AF65-F5344CB8AC3E}">
        <p14:creationId xmlns:p14="http://schemas.microsoft.com/office/powerpoint/2010/main" val="86958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 alternative prior allocation model</a:t>
            </a:r>
          </a:p>
        </p:txBody>
      </p:sp>
      <p:sp>
        <p:nvSpPr>
          <p:cNvPr id="3" name="Content Placeholder 2"/>
          <p:cNvSpPr>
            <a:spLocks noGrp="1"/>
          </p:cNvSpPr>
          <p:nvPr>
            <p:ph idx="1"/>
          </p:nvPr>
        </p:nvSpPr>
        <p:spPr/>
        <p:txBody>
          <a:bodyPr/>
          <a:lstStyle/>
          <a:p>
            <a:r>
              <a:rPr lang="en-AU" dirty="0"/>
              <a:t>The initial allocation model might be the same as the anticipated model.</a:t>
            </a:r>
          </a:p>
          <a:p>
            <a:r>
              <a:rPr lang="en-AU" dirty="0"/>
              <a:t>However, this might be modified to yield a prior allocation model with a term for </a:t>
            </a:r>
            <a:r>
              <a:rPr lang="en-AU" b="1" dirty="0">
                <a:latin typeface="Courier New" panose="02070309020205020404" pitchFamily="49" charset="0"/>
                <a:cs typeface="Courier New" panose="02070309020205020404" pitchFamily="49" charset="0"/>
              </a:rPr>
              <a:t>Selections</a:t>
            </a:r>
            <a:r>
              <a:rPr lang="en-AU" dirty="0"/>
              <a:t> differences for each of the </a:t>
            </a:r>
            <a:r>
              <a:rPr lang="en-AU" b="1" dirty="0">
                <a:latin typeface="Courier New" panose="02070309020205020404" pitchFamily="49" charset="0"/>
                <a:cs typeface="Courier New" panose="02070309020205020404" pitchFamily="49" charset="0"/>
              </a:rPr>
              <a:t>Crosses</a:t>
            </a:r>
            <a:r>
              <a:rPr lang="en-AU" dirty="0"/>
              <a:t>:</a:t>
            </a:r>
          </a:p>
          <a:p>
            <a:pPr lvl="1"/>
            <a:r>
              <a:rPr lang="en-AU" dirty="0">
                <a:solidFill>
                  <a:schemeClr val="bg2">
                    <a:lumMod val="60000"/>
                    <a:lumOff val="40000"/>
                  </a:schemeClr>
                </a:solidFill>
              </a:rPr>
              <a:t>Crosses / (Selections1 + Selections2 + Selections3 + Selections4 + Selections5 + Selections6) | </a:t>
            </a:r>
            <a:br>
              <a:rPr lang="en-AU" dirty="0">
                <a:solidFill>
                  <a:schemeClr val="bg2">
                    <a:lumMod val="60000"/>
                    <a:lumOff val="40000"/>
                  </a:schemeClr>
                </a:solidFill>
              </a:rPr>
            </a:br>
            <a:r>
              <a:rPr lang="en-AU" dirty="0">
                <a:solidFill>
                  <a:schemeClr val="bg2">
                    <a:lumMod val="60000"/>
                    <a:lumOff val="40000"/>
                  </a:schemeClr>
                </a:solidFill>
              </a:rPr>
              <a:t>Blocks + </a:t>
            </a:r>
            <a:r>
              <a:rPr lang="en-AU" dirty="0" err="1">
                <a:solidFill>
                  <a:schemeClr val="bg2">
                    <a:lumMod val="60000"/>
                    <a:lumOff val="40000"/>
                  </a:schemeClr>
                </a:solidFill>
              </a:rPr>
              <a:t>Blocks:Mainplots</a:t>
            </a:r>
            <a:r>
              <a:rPr lang="en-AU" dirty="0">
                <a:solidFill>
                  <a:schemeClr val="bg2">
                    <a:lumMod val="60000"/>
                    <a:lumOff val="40000"/>
                  </a:schemeClr>
                </a:solidFill>
              </a:rPr>
              <a:t> + </a:t>
            </a:r>
            <a:r>
              <a:rPr lang="en-AU" u="sng" dirty="0" err="1">
                <a:solidFill>
                  <a:schemeClr val="bg2">
                    <a:lumMod val="60000"/>
                    <a:lumOff val="40000"/>
                  </a:schemeClr>
                </a:solidFill>
              </a:rPr>
              <a:t>Blocks:Mainplots:Subplots</a:t>
            </a:r>
            <a:r>
              <a:rPr lang="en-AU" dirty="0">
                <a:solidFill>
                  <a:schemeClr val="bg2">
                    <a:lumMod val="60000"/>
                    <a:lumOff val="40000"/>
                  </a:schemeClr>
                </a:solidFill>
              </a:rPr>
              <a:t>,</a:t>
            </a:r>
            <a:br>
              <a:rPr lang="en-AU" dirty="0">
                <a:solidFill>
                  <a:schemeClr val="bg2">
                    <a:lumMod val="60000"/>
                    <a:lumOff val="40000"/>
                  </a:schemeClr>
                </a:solidFill>
              </a:rPr>
            </a:br>
            <a:r>
              <a:rPr lang="en-AU" dirty="0">
                <a:solidFill>
                  <a:schemeClr val="bg2">
                    <a:lumMod val="60000"/>
                    <a:lumOff val="40000"/>
                  </a:schemeClr>
                </a:solidFill>
              </a:rPr>
              <a:t>where </a:t>
            </a:r>
            <a:r>
              <a:rPr lang="en-AU" dirty="0" err="1">
                <a:solidFill>
                  <a:schemeClr val="bg2">
                    <a:lumMod val="60000"/>
                    <a:lumOff val="40000"/>
                  </a:schemeClr>
                </a:solidFill>
              </a:rPr>
              <a:t>Selections</a:t>
            </a:r>
            <a:r>
              <a:rPr lang="en-AU" i="1" dirty="0" err="1">
                <a:solidFill>
                  <a:schemeClr val="bg2">
                    <a:lumMod val="60000"/>
                    <a:lumOff val="40000"/>
                  </a:schemeClr>
                </a:solidFill>
              </a:rPr>
              <a:t>i</a:t>
            </a:r>
            <a:r>
              <a:rPr lang="en-AU" dirty="0">
                <a:solidFill>
                  <a:schemeClr val="bg2">
                    <a:lumMod val="60000"/>
                    <a:lumOff val="40000"/>
                  </a:schemeClr>
                </a:solidFill>
              </a:rPr>
              <a:t> is a factor for the 4 Selections from Crosses </a:t>
            </a:r>
            <a:r>
              <a:rPr lang="en-AU" i="1" dirty="0" err="1">
                <a:solidFill>
                  <a:schemeClr val="bg2">
                    <a:lumMod val="60000"/>
                    <a:lumOff val="40000"/>
                  </a:schemeClr>
                </a:solidFill>
              </a:rPr>
              <a:t>i</a:t>
            </a:r>
            <a:r>
              <a:rPr lang="en-AU" dirty="0">
                <a:solidFill>
                  <a:schemeClr val="bg2">
                    <a:lumMod val="60000"/>
                    <a:lumOff val="40000"/>
                  </a:schemeClr>
                </a:solidFill>
              </a:rPr>
              <a:t>.</a:t>
            </a:r>
          </a:p>
          <a:p>
            <a:r>
              <a:rPr lang="en-AU" dirty="0"/>
              <a:t>The </a:t>
            </a:r>
            <a:r>
              <a:rPr lang="en-AU" b="1" dirty="0" err="1">
                <a:latin typeface="Courier New" panose="02070309020205020404" pitchFamily="49" charset="0"/>
                <a:cs typeface="Courier New" panose="02070309020205020404" pitchFamily="49" charset="0"/>
              </a:rPr>
              <a:t>dae</a:t>
            </a:r>
            <a:r>
              <a:rPr lang="en-AU" dirty="0"/>
              <a:t> function </a:t>
            </a:r>
            <a:r>
              <a:rPr lang="en-AU" b="1" dirty="0" err="1">
                <a:latin typeface="Courier New" panose="02070309020205020404" pitchFamily="49" charset="0"/>
                <a:cs typeface="Courier New" panose="02070309020205020404" pitchFamily="49" charset="0"/>
              </a:rPr>
              <a:t>fac.multinested</a:t>
            </a:r>
            <a:r>
              <a:rPr lang="en-AU" dirty="0"/>
              <a:t> can create the 6 nested factors.</a:t>
            </a:r>
          </a:p>
          <a:p>
            <a:pPr lvl="1"/>
            <a:endParaRPr lang="en-AU" dirty="0"/>
          </a:p>
          <a:p>
            <a:endParaRPr lang="en-AU"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40</a:t>
            </a:fld>
            <a:endParaRPr lang="en-AU"/>
          </a:p>
        </p:txBody>
      </p:sp>
    </p:spTree>
    <p:extLst>
      <p:ext uri="{BB962C8B-B14F-4D97-AF65-F5344CB8AC3E}">
        <p14:creationId xmlns:p14="http://schemas.microsoft.com/office/powerpoint/2010/main" val="4095302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Generating separate factors for each Cross</a:t>
            </a:r>
          </a:p>
        </p:txBody>
      </p:sp>
      <p:sp>
        <p:nvSpPr>
          <p:cNvPr id="3" name="Content Placeholder 2"/>
          <p:cNvSpPr>
            <a:spLocks noGrp="1"/>
          </p:cNvSpPr>
          <p:nvPr>
            <p:ph idx="1"/>
          </p:nvPr>
        </p:nvSpPr>
        <p:spPr>
          <a:xfrm>
            <a:off x="576000" y="1214422"/>
            <a:ext cx="11520000" cy="4753759"/>
          </a:xfrm>
        </p:spPr>
        <p:txBody>
          <a:bodyPr/>
          <a:lstStyle/>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cbind</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with(</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fac.multinested</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nesting.fac</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 Crosses, </a:t>
            </a:r>
          </a:p>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nested.fac</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 Selections, </a:t>
            </a:r>
          </a:p>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fac.prefix</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 "Select")))</a:t>
            </a:r>
          </a:p>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&gt; head(</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n = 12)</a:t>
            </a:r>
          </a:p>
          <a:p>
            <a:pPr marL="0" indent="0">
              <a:buNone/>
            </a:pPr>
            <a:r>
              <a:rPr lang="en-GB" sz="1400" b="1" dirty="0">
                <a:latin typeface="Courier New" panose="02070309020205020404" pitchFamily="49" charset="0"/>
                <a:cs typeface="Courier New" panose="02070309020205020404" pitchFamily="49" charset="0"/>
              </a:rPr>
              <a:t>   Blocks </a:t>
            </a:r>
            <a:r>
              <a:rPr lang="en-GB" sz="1400" b="1" dirty="0" err="1">
                <a:latin typeface="Courier New" panose="02070309020205020404" pitchFamily="49" charset="0"/>
                <a:cs typeface="Courier New" panose="02070309020205020404" pitchFamily="49" charset="0"/>
              </a:rPr>
              <a:t>Mainplots</a:t>
            </a:r>
            <a:r>
              <a:rPr lang="en-GB" sz="1400" b="1" dirty="0">
                <a:latin typeface="Courier New" panose="02070309020205020404" pitchFamily="49" charset="0"/>
                <a:cs typeface="Courier New" panose="02070309020205020404" pitchFamily="49" charset="0"/>
              </a:rPr>
              <a:t> Subplots Crosses Selections Select1 Select2 Select3 Select4 Select5 Select6</a:t>
            </a:r>
          </a:p>
          <a:p>
            <a:pPr marL="0" indent="0">
              <a:buNone/>
            </a:pPr>
            <a:r>
              <a:rPr lang="en-GB" sz="1400" b="1" dirty="0">
                <a:latin typeface="Courier New" panose="02070309020205020404" pitchFamily="49" charset="0"/>
                <a:cs typeface="Courier New" panose="02070309020205020404" pitchFamily="49" charset="0"/>
              </a:rPr>
              <a:t>1       1         1        1       2          F    rest       F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2       1         1        2       2          E    rest       E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3       1         1        3       2          G    rest       G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4       1         1        4       2          H    rest       H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5       1         2        1       6          U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U</a:t>
            </a:r>
          </a:p>
          <a:p>
            <a:pPr marL="0" indent="0">
              <a:buNone/>
            </a:pPr>
            <a:r>
              <a:rPr lang="en-GB" sz="1400" b="1" dirty="0">
                <a:latin typeface="Courier New" panose="02070309020205020404" pitchFamily="49" charset="0"/>
                <a:cs typeface="Courier New" panose="02070309020205020404" pitchFamily="49" charset="0"/>
              </a:rPr>
              <a:t>6       1         2        2       6          X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X</a:t>
            </a:r>
          </a:p>
          <a:p>
            <a:pPr marL="0" indent="0">
              <a:buNone/>
            </a:pPr>
            <a:r>
              <a:rPr lang="en-GB" sz="1400" b="1" dirty="0">
                <a:latin typeface="Courier New" panose="02070309020205020404" pitchFamily="49" charset="0"/>
                <a:cs typeface="Courier New" panose="02070309020205020404" pitchFamily="49" charset="0"/>
              </a:rPr>
              <a:t>7       1         2        3       6          V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V</a:t>
            </a:r>
          </a:p>
          <a:p>
            <a:pPr marL="0" indent="0">
              <a:buNone/>
            </a:pPr>
            <a:r>
              <a:rPr lang="en-GB" sz="1400" b="1" dirty="0">
                <a:latin typeface="Courier New" panose="02070309020205020404" pitchFamily="49" charset="0"/>
                <a:cs typeface="Courier New" panose="02070309020205020404" pitchFamily="49" charset="0"/>
              </a:rPr>
              <a:t>8       1         2        4       6          W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W</a:t>
            </a:r>
          </a:p>
          <a:p>
            <a:pPr marL="0" indent="0">
              <a:buNone/>
            </a:pPr>
            <a:r>
              <a:rPr lang="en-GB" sz="1400" b="1" dirty="0">
                <a:latin typeface="Courier New" panose="02070309020205020404" pitchFamily="49" charset="0"/>
                <a:cs typeface="Courier New" panose="02070309020205020404" pitchFamily="49" charset="0"/>
              </a:rPr>
              <a:t>9       1         3        1       1          A       </a:t>
            </a:r>
            <a:r>
              <a:rPr lang="en-GB" sz="1400" b="1" dirty="0" err="1">
                <a:latin typeface="Courier New" panose="02070309020205020404" pitchFamily="49" charset="0"/>
                <a:cs typeface="Courier New" panose="02070309020205020404" pitchFamily="49" charset="0"/>
              </a:rPr>
              <a:t>A</a:t>
            </a:r>
            <a:r>
              <a:rPr lang="en-GB" sz="1400" b="1" dirty="0">
                <a:latin typeface="Courier New" panose="02070309020205020404" pitchFamily="49" charset="0"/>
                <a:cs typeface="Courier New" panose="02070309020205020404" pitchFamily="49" charset="0"/>
              </a:rPr>
              <a:t>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10      1         3        2       1          D       </a:t>
            </a:r>
            <a:r>
              <a:rPr lang="en-GB" sz="1400" b="1" dirty="0" err="1">
                <a:latin typeface="Courier New" panose="02070309020205020404" pitchFamily="49" charset="0"/>
                <a:cs typeface="Courier New" panose="02070309020205020404" pitchFamily="49" charset="0"/>
              </a:rPr>
              <a:t>D</a:t>
            </a:r>
            <a:r>
              <a:rPr lang="en-GB" sz="1400" b="1" dirty="0">
                <a:latin typeface="Courier New" panose="02070309020205020404" pitchFamily="49" charset="0"/>
                <a:cs typeface="Courier New" panose="02070309020205020404" pitchFamily="49" charset="0"/>
              </a:rPr>
              <a:t>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11      1         3        3       1          B       </a:t>
            </a:r>
            <a:r>
              <a:rPr lang="en-GB" sz="1400" b="1" dirty="0" err="1">
                <a:latin typeface="Courier New" panose="02070309020205020404" pitchFamily="49" charset="0"/>
                <a:cs typeface="Courier New" panose="02070309020205020404" pitchFamily="49" charset="0"/>
              </a:rPr>
              <a:t>B</a:t>
            </a:r>
            <a:r>
              <a:rPr lang="en-GB" sz="1400" b="1" dirty="0">
                <a:latin typeface="Courier New" panose="02070309020205020404" pitchFamily="49" charset="0"/>
                <a:cs typeface="Courier New" panose="02070309020205020404" pitchFamily="49" charset="0"/>
              </a:rPr>
              <a:t>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12      1         3        4       1          C       </a:t>
            </a:r>
            <a:r>
              <a:rPr lang="en-GB" sz="1400" b="1" dirty="0" err="1">
                <a:latin typeface="Courier New" panose="02070309020205020404" pitchFamily="49" charset="0"/>
                <a:cs typeface="Courier New" panose="02070309020205020404" pitchFamily="49" charset="0"/>
              </a:rPr>
              <a:t>C</a:t>
            </a:r>
            <a:r>
              <a:rPr lang="en-GB" sz="1400" b="1" dirty="0">
                <a:latin typeface="Courier New" panose="02070309020205020404" pitchFamily="49" charset="0"/>
                <a:cs typeface="Courier New" panose="02070309020205020404" pitchFamily="49" charset="0"/>
              </a:rPr>
              <a:t>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AU" sz="14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FF0418E0-E9F1-4C7F-BDD6-E3F7643D09C8}" type="slidenum">
              <a:rPr lang="en-AU" smtClean="0"/>
              <a:pPr/>
              <a:t>41</a:t>
            </a:fld>
            <a:endParaRPr lang="en-AU"/>
          </a:p>
        </p:txBody>
      </p:sp>
      <p:grpSp>
        <p:nvGrpSpPr>
          <p:cNvPr id="5" name="Group 4"/>
          <p:cNvGrpSpPr/>
          <p:nvPr/>
        </p:nvGrpSpPr>
        <p:grpSpPr>
          <a:xfrm>
            <a:off x="6292644" y="782806"/>
            <a:ext cx="5899356" cy="1631216"/>
            <a:chOff x="6292644" y="3816726"/>
            <a:chExt cx="5899356" cy="1631216"/>
          </a:xfrm>
        </p:grpSpPr>
        <p:cxnSp>
          <p:nvCxnSpPr>
            <p:cNvPr id="6" name="Straight Arrow Connector 5"/>
            <p:cNvCxnSpPr/>
            <p:nvPr/>
          </p:nvCxnSpPr>
          <p:spPr>
            <a:xfrm flipH="1">
              <a:off x="8150942" y="4121954"/>
              <a:ext cx="1029728" cy="42613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80670" y="3816726"/>
              <a:ext cx="3011330" cy="1631216"/>
            </a:xfrm>
            <a:prstGeom prst="rect">
              <a:avLst/>
            </a:prstGeom>
            <a:noFill/>
          </p:spPr>
          <p:txBody>
            <a:bodyPr wrap="square" rtlCol="0">
              <a:spAutoFit/>
            </a:bodyPr>
            <a:lstStyle/>
            <a:p>
              <a:r>
                <a:rPr lang="en-AU" sz="2000" dirty="0">
                  <a:solidFill>
                    <a:srgbClr val="7030A0"/>
                  </a:solidFill>
                </a:rPr>
                <a:t>A factor is created for each level of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 using the levels of </a:t>
              </a:r>
              <a:r>
                <a:rPr lang="en-AU" sz="2000" b="1" dirty="0">
                  <a:solidFill>
                    <a:srgbClr val="7030A0"/>
                  </a:solidFill>
                  <a:latin typeface="Courier New" panose="02070309020205020404" pitchFamily="49" charset="0"/>
                  <a:cs typeface="Courier New" panose="02070309020205020404" pitchFamily="49" charset="0"/>
                </a:rPr>
                <a:t>Selections</a:t>
              </a:r>
              <a:r>
                <a:rPr lang="en-AU" sz="2000" dirty="0">
                  <a:solidFill>
                    <a:srgbClr val="7030A0"/>
                  </a:solidFill>
                </a:rPr>
                <a:t> for that level of </a:t>
              </a:r>
              <a:r>
                <a:rPr lang="en-AU" sz="2000" b="1" dirty="0">
                  <a:solidFill>
                    <a:srgbClr val="7030A0"/>
                  </a:solidFill>
                  <a:latin typeface="Courier New" panose="02070309020205020404" pitchFamily="49" charset="0"/>
                  <a:cs typeface="Courier New" panose="02070309020205020404" pitchFamily="49" charset="0"/>
                </a:rPr>
                <a:t>Crosses.</a:t>
              </a:r>
              <a:endParaRPr lang="en-AU" sz="2000" dirty="0">
                <a:solidFill>
                  <a:srgbClr val="7030A0"/>
                </a:solidFill>
              </a:endParaRPr>
            </a:p>
          </p:txBody>
        </p:sp>
        <p:sp>
          <p:nvSpPr>
            <p:cNvPr id="8" name="Rectangle 7"/>
            <p:cNvSpPr/>
            <p:nvPr/>
          </p:nvSpPr>
          <p:spPr>
            <a:xfrm>
              <a:off x="6292644" y="4548089"/>
              <a:ext cx="2642221" cy="47194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 name="Group 10"/>
          <p:cNvGrpSpPr/>
          <p:nvPr/>
        </p:nvGrpSpPr>
        <p:grpSpPr>
          <a:xfrm>
            <a:off x="3159742" y="2414022"/>
            <a:ext cx="8908024" cy="4436026"/>
            <a:chOff x="3467199" y="1060876"/>
            <a:chExt cx="8908024" cy="4436026"/>
          </a:xfrm>
        </p:grpSpPr>
        <p:cxnSp>
          <p:nvCxnSpPr>
            <p:cNvPr id="12" name="Straight Arrow Connector 11"/>
            <p:cNvCxnSpPr/>
            <p:nvPr/>
          </p:nvCxnSpPr>
          <p:spPr>
            <a:xfrm flipV="1">
              <a:off x="5144928" y="4548089"/>
              <a:ext cx="1759974" cy="24092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67199" y="4789016"/>
              <a:ext cx="8908024" cy="707886"/>
            </a:xfrm>
            <a:prstGeom prst="rect">
              <a:avLst/>
            </a:prstGeom>
            <a:noFill/>
          </p:spPr>
          <p:txBody>
            <a:bodyPr wrap="square" rtlCol="0">
              <a:spAutoFit/>
            </a:bodyPr>
            <a:lstStyle/>
            <a:p>
              <a:r>
                <a:rPr lang="en-AU" sz="2000" dirty="0">
                  <a:solidFill>
                    <a:srgbClr val="7030A0"/>
                  </a:solidFill>
                </a:rPr>
                <a:t>Wherever level 2 of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 occurs </a:t>
              </a:r>
              <a:r>
                <a:rPr lang="en-AU" sz="2000" b="1" dirty="0">
                  <a:solidFill>
                    <a:srgbClr val="7030A0"/>
                  </a:solidFill>
                  <a:latin typeface="Courier New" panose="02070309020205020404" pitchFamily="49" charset="0"/>
                  <a:cs typeface="Courier New" panose="02070309020205020404" pitchFamily="49" charset="0"/>
                </a:rPr>
                <a:t>Select2</a:t>
              </a:r>
              <a:r>
                <a:rPr lang="en-AU" sz="2000" dirty="0">
                  <a:solidFill>
                    <a:srgbClr val="7030A0"/>
                  </a:solidFill>
                </a:rPr>
                <a:t> has the levels </a:t>
              </a:r>
              <a:r>
                <a:rPr lang="en-AU" sz="2000" b="1" dirty="0">
                  <a:solidFill>
                    <a:srgbClr val="7030A0"/>
                  </a:solidFill>
                  <a:latin typeface="Courier New" panose="02070309020205020404" pitchFamily="49" charset="0"/>
                  <a:cs typeface="Courier New" panose="02070309020205020404" pitchFamily="49" charset="0"/>
                </a:rPr>
                <a:t>E</a:t>
              </a:r>
              <a:r>
                <a:rPr lang="en-AU" sz="2000" dirty="0">
                  <a:solidFill>
                    <a:srgbClr val="7030A0"/>
                  </a:solidFill>
                </a:rPr>
                <a:t>, </a:t>
              </a:r>
              <a:r>
                <a:rPr lang="en-AU" sz="2000" b="1" dirty="0">
                  <a:solidFill>
                    <a:srgbClr val="7030A0"/>
                  </a:solidFill>
                  <a:latin typeface="Courier New" panose="02070309020205020404" pitchFamily="49" charset="0"/>
                  <a:cs typeface="Courier New" panose="02070309020205020404" pitchFamily="49" charset="0"/>
                </a:rPr>
                <a:t>F</a:t>
              </a:r>
              <a:r>
                <a:rPr lang="en-AU" sz="2000" dirty="0">
                  <a:solidFill>
                    <a:srgbClr val="7030A0"/>
                  </a:solidFill>
                </a:rPr>
                <a:t>, </a:t>
              </a:r>
              <a:r>
                <a:rPr lang="en-AU" sz="2000" b="1" dirty="0">
                  <a:solidFill>
                    <a:srgbClr val="7030A0"/>
                  </a:solidFill>
                  <a:latin typeface="Courier New" panose="02070309020205020404" pitchFamily="49" charset="0"/>
                  <a:cs typeface="Courier New" panose="02070309020205020404" pitchFamily="49" charset="0"/>
                </a:rPr>
                <a:t>G</a:t>
              </a:r>
              <a:r>
                <a:rPr lang="en-AU" sz="2000" dirty="0">
                  <a:solidFill>
                    <a:srgbClr val="7030A0"/>
                  </a:solidFill>
                </a:rPr>
                <a:t> and </a:t>
              </a:r>
              <a:r>
                <a:rPr lang="en-AU" sz="2000" b="1" dirty="0">
                  <a:solidFill>
                    <a:srgbClr val="7030A0"/>
                  </a:solidFill>
                  <a:latin typeface="Courier New" panose="02070309020205020404" pitchFamily="49" charset="0"/>
                  <a:cs typeface="Courier New" panose="02070309020205020404" pitchFamily="49" charset="0"/>
                </a:rPr>
                <a:t>H</a:t>
              </a:r>
              <a:r>
                <a:rPr lang="en-AU" sz="2000" dirty="0">
                  <a:solidFill>
                    <a:srgbClr val="7030A0"/>
                  </a:solidFill>
                </a:rPr>
                <a:t>; </a:t>
              </a:r>
              <a:br>
                <a:rPr lang="en-AU" sz="2000" dirty="0">
                  <a:solidFill>
                    <a:srgbClr val="7030A0"/>
                  </a:solidFill>
                </a:rPr>
              </a:br>
              <a:r>
                <a:rPr lang="en-AU" sz="2000" dirty="0">
                  <a:solidFill>
                    <a:srgbClr val="7030A0"/>
                  </a:solidFill>
                </a:rPr>
                <a:t>for all other levels of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 </a:t>
              </a:r>
              <a:r>
                <a:rPr lang="en-AU" sz="2000" b="1" dirty="0">
                  <a:solidFill>
                    <a:srgbClr val="7030A0"/>
                  </a:solidFill>
                  <a:latin typeface="Courier New" panose="02070309020205020404" pitchFamily="49" charset="0"/>
                  <a:cs typeface="Courier New" panose="02070309020205020404" pitchFamily="49" charset="0"/>
                </a:rPr>
                <a:t>Select2</a:t>
              </a:r>
              <a:r>
                <a:rPr lang="en-AU" sz="2000" dirty="0">
                  <a:solidFill>
                    <a:srgbClr val="7030A0"/>
                  </a:solidFill>
                </a:rPr>
                <a:t> has the level </a:t>
              </a:r>
              <a:r>
                <a:rPr lang="en-AU" sz="2000" b="1" dirty="0">
                  <a:solidFill>
                    <a:srgbClr val="7030A0"/>
                  </a:solidFill>
                  <a:latin typeface="Courier New" panose="02070309020205020404" pitchFamily="49" charset="0"/>
                  <a:cs typeface="Courier New" panose="02070309020205020404" pitchFamily="49" charset="0"/>
                </a:rPr>
                <a:t>rest</a:t>
              </a:r>
              <a:r>
                <a:rPr lang="en-AU" sz="2000" dirty="0">
                  <a:solidFill>
                    <a:srgbClr val="7030A0"/>
                  </a:solidFill>
                </a:rPr>
                <a:t>.</a:t>
              </a:r>
            </a:p>
          </p:txBody>
        </p:sp>
        <p:sp>
          <p:nvSpPr>
            <p:cNvPr id="14" name="Rectangle 13"/>
            <p:cNvSpPr/>
            <p:nvPr/>
          </p:nvSpPr>
          <p:spPr>
            <a:xfrm>
              <a:off x="6904902" y="1060876"/>
              <a:ext cx="884903" cy="348721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33467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 the properties for the prior allocation model</a:t>
            </a:r>
          </a:p>
        </p:txBody>
      </p:sp>
      <p:sp>
        <p:nvSpPr>
          <p:cNvPr id="3" name="Content Placeholder 2"/>
          <p:cNvSpPr>
            <a:spLocks noGrp="1"/>
          </p:cNvSpPr>
          <p:nvPr>
            <p:ph idx="1"/>
          </p:nvPr>
        </p:nvSpPr>
        <p:spPr>
          <a:xfrm>
            <a:off x="275303" y="1165262"/>
            <a:ext cx="11916697" cy="5643578"/>
          </a:xfrm>
        </p:spPr>
        <p:txBody>
          <a:bodyPr/>
          <a:lstStyle/>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split.multi.canon</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(formulae = list(plots = ~ Blocks/</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Mainplots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/Subplots,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lines  = ~ Crosses/(Select1 + Select2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Select3 + Select4 +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Select5 + Select6)),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summary(</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split.multi.canon</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=c("</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aeff</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"order"))</a:t>
            </a:r>
          </a:p>
          <a:p>
            <a:pPr marL="0" indent="0">
              <a:spcBef>
                <a:spcPts val="0"/>
              </a:spcBef>
              <a:buNone/>
            </a:pPr>
            <a:endParaRPr lang="en-AU" sz="1600" b="1" dirty="0">
              <a:latin typeface="Courier New" panose="02070309020205020404" pitchFamily="49" charset="0"/>
              <a:cs typeface="Courier New" panose="02070309020205020404" pitchFamily="49" charset="0"/>
            </a:endParaRPr>
          </a:p>
          <a:p>
            <a:pPr marL="0" indent="0">
              <a:spcBef>
                <a:spcPts val="0"/>
              </a:spcBef>
              <a:buNone/>
            </a:pPr>
            <a:endParaRPr lang="en-AU" sz="1600" b="1" dirty="0">
              <a:latin typeface="Courier New" panose="02070309020205020404" pitchFamily="49" charset="0"/>
              <a:cs typeface="Courier New" panose="02070309020205020404" pitchFamily="49" charset="0"/>
            </a:endParaRPr>
          </a:p>
          <a:p>
            <a:pPr marL="0" indent="0">
              <a:spcBef>
                <a:spcPts val="0"/>
              </a:spcBef>
              <a:buNone/>
            </a:pPr>
            <a:r>
              <a:rPr lang="en-AU" sz="1600" b="1" dirty="0">
                <a:latin typeface="Courier New" panose="02070309020205020404" pitchFamily="49" charset="0"/>
                <a:cs typeface="Courier New" panose="02070309020205020404" pitchFamily="49" charset="0"/>
              </a:rPr>
              <a:t>Summary table of the decomposition for plots &amp; lines</a:t>
            </a:r>
          </a:p>
          <a:p>
            <a:pPr marL="0" indent="0">
              <a:spcBef>
                <a:spcPts val="0"/>
              </a:spcBef>
              <a:buNone/>
            </a:pPr>
            <a:endParaRPr lang="en-AU" sz="1600" b="1" dirty="0">
              <a:latin typeface="Courier New" panose="02070309020205020404" pitchFamily="49" charset="0"/>
              <a:cs typeface="Courier New" panose="02070309020205020404" pitchFamily="49" charset="0"/>
            </a:endParaRPr>
          </a:p>
          <a:p>
            <a:pPr marL="0" indent="0">
              <a:spcBef>
                <a:spcPts val="0"/>
              </a:spcBef>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Source.plots</a:t>
            </a:r>
            <a:r>
              <a:rPr lang="en-AU" sz="1600" b="1" dirty="0">
                <a:latin typeface="Courier New" panose="02070309020205020404" pitchFamily="49" charset="0"/>
                <a:cs typeface="Courier New" panose="02070309020205020404" pitchFamily="49" charset="0"/>
              </a:rPr>
              <a:t>               df1 </a:t>
            </a:r>
            <a:r>
              <a:rPr lang="en-AU" sz="1600" b="1" dirty="0" err="1">
                <a:latin typeface="Courier New" panose="02070309020205020404" pitchFamily="49" charset="0"/>
                <a:cs typeface="Courier New" panose="02070309020205020404" pitchFamily="49" charset="0"/>
              </a:rPr>
              <a:t>Source.lines</a:t>
            </a:r>
            <a:r>
              <a:rPr lang="en-AU" sz="1600" b="1" dirty="0">
                <a:latin typeface="Courier New" panose="02070309020205020404" pitchFamily="49" charset="0"/>
                <a:cs typeface="Courier New" panose="02070309020205020404" pitchFamily="49" charset="0"/>
              </a:rPr>
              <a:t>     df2 </a:t>
            </a:r>
            <a:r>
              <a:rPr lang="en-AU" sz="1600" b="1" dirty="0" err="1">
                <a:latin typeface="Courier New" panose="02070309020205020404" pitchFamily="49" charset="0"/>
                <a:cs typeface="Courier New" panose="02070309020205020404" pitchFamily="49" charset="0"/>
              </a:rPr>
              <a:t>aefficiency</a:t>
            </a:r>
            <a:r>
              <a:rPr lang="en-AU" sz="1600" b="1" dirty="0">
                <a:latin typeface="Courier New" panose="02070309020205020404" pitchFamily="49" charset="0"/>
                <a:cs typeface="Courier New" panose="02070309020205020404" pitchFamily="49" charset="0"/>
              </a:rPr>
              <a:t> order</a:t>
            </a:r>
          </a:p>
          <a:p>
            <a:pPr marL="0" indent="0">
              <a:spcBef>
                <a:spcPts val="0"/>
              </a:spcBef>
              <a:buNone/>
            </a:pPr>
            <a:r>
              <a:rPr lang="en-AU" sz="1600" b="1" dirty="0">
                <a:latin typeface="Courier New" panose="02070309020205020404" pitchFamily="49" charset="0"/>
                <a:cs typeface="Courier New" panose="02070309020205020404" pitchFamily="49" charset="0"/>
              </a:rPr>
              <a:t> Blocks                       4                                       </a:t>
            </a:r>
          </a:p>
          <a:p>
            <a:pPr marL="0" indent="0">
              <a:spcBef>
                <a:spcPts val="0"/>
              </a:spcBef>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Mainplots</a:t>
            </a:r>
            <a:r>
              <a:rPr lang="en-AU" sz="1600" b="1" dirty="0">
                <a:latin typeface="Courier New" panose="02070309020205020404" pitchFamily="49" charset="0"/>
                <a:cs typeface="Courier New" panose="02070309020205020404" pitchFamily="49" charset="0"/>
              </a:rPr>
              <a:t>[Blocks]           25 Crosses            5      1.0000     1</a:t>
            </a:r>
          </a:p>
          <a:p>
            <a:pPr marL="0" indent="0">
              <a:spcBef>
                <a:spcPts val="0"/>
              </a:spcBef>
              <a:buNone/>
            </a:pPr>
            <a:r>
              <a:rPr lang="en-AU" sz="1600" b="1" dirty="0">
                <a:latin typeface="Courier New" panose="02070309020205020404" pitchFamily="49" charset="0"/>
                <a:cs typeface="Courier New" panose="02070309020205020404" pitchFamily="49" charset="0"/>
              </a:rPr>
              <a:t>                                Residual          20                  </a:t>
            </a:r>
          </a:p>
          <a:p>
            <a:pPr marL="0" indent="0">
              <a:spcBef>
                <a:spcPts val="0"/>
              </a:spcBef>
              <a:buNone/>
            </a:pPr>
            <a:r>
              <a:rPr lang="en-AU" sz="1600" b="1" dirty="0">
                <a:latin typeface="Courier New" panose="02070309020205020404" pitchFamily="49" charset="0"/>
                <a:cs typeface="Courier New" panose="02070309020205020404" pitchFamily="49" charset="0"/>
              </a:rPr>
              <a:t> Subplots[</a:t>
            </a:r>
            <a:r>
              <a:rPr lang="en-AU" sz="1600" b="1" dirty="0" err="1">
                <a:latin typeface="Courier New" panose="02070309020205020404" pitchFamily="49" charset="0"/>
                <a:cs typeface="Courier New" panose="02070309020205020404" pitchFamily="49" charset="0"/>
              </a:rPr>
              <a:t>Blocks:Mainplots</a:t>
            </a:r>
            <a:r>
              <a:rPr lang="en-AU" sz="1600" b="1" dirty="0">
                <a:latin typeface="Courier New" panose="02070309020205020404" pitchFamily="49" charset="0"/>
                <a:cs typeface="Courier New" panose="02070309020205020404" pitchFamily="49" charset="0"/>
              </a:rPr>
              <a:t>]  90 Select1[Crosses]   3      1.0000     1</a:t>
            </a:r>
          </a:p>
          <a:p>
            <a:pPr marL="0" indent="0">
              <a:spcBef>
                <a:spcPts val="0"/>
              </a:spcBef>
              <a:buNone/>
            </a:pPr>
            <a:r>
              <a:rPr lang="en-AU" sz="1600" b="1" dirty="0">
                <a:latin typeface="Courier New" panose="02070309020205020404" pitchFamily="49" charset="0"/>
                <a:cs typeface="Courier New" panose="02070309020205020404" pitchFamily="49" charset="0"/>
              </a:rPr>
              <a:t>                                Select2[Crosses]   3      1.0000     1</a:t>
            </a:r>
          </a:p>
          <a:p>
            <a:pPr marL="0" indent="0">
              <a:spcBef>
                <a:spcPts val="0"/>
              </a:spcBef>
              <a:buNone/>
            </a:pPr>
            <a:r>
              <a:rPr lang="en-AU" sz="1600" b="1" dirty="0">
                <a:latin typeface="Courier New" panose="02070309020205020404" pitchFamily="49" charset="0"/>
                <a:cs typeface="Courier New" panose="02070309020205020404" pitchFamily="49" charset="0"/>
              </a:rPr>
              <a:t>                                Select3[Crosses]   3      1.0000     1</a:t>
            </a:r>
          </a:p>
          <a:p>
            <a:pPr marL="0" indent="0">
              <a:spcBef>
                <a:spcPts val="0"/>
              </a:spcBef>
              <a:buNone/>
            </a:pPr>
            <a:r>
              <a:rPr lang="en-AU" sz="1600" b="1" dirty="0">
                <a:latin typeface="Courier New" panose="02070309020205020404" pitchFamily="49" charset="0"/>
                <a:cs typeface="Courier New" panose="02070309020205020404" pitchFamily="49" charset="0"/>
              </a:rPr>
              <a:t>                                Select4[Crosses]   3      1.0000     1</a:t>
            </a:r>
          </a:p>
          <a:p>
            <a:pPr marL="0" indent="0">
              <a:spcBef>
                <a:spcPts val="0"/>
              </a:spcBef>
              <a:buNone/>
            </a:pPr>
            <a:r>
              <a:rPr lang="en-US" sz="1600" b="1" dirty="0">
                <a:latin typeface="Courier New" panose="02070309020205020404" pitchFamily="49" charset="0"/>
                <a:cs typeface="Courier New" panose="02070309020205020404" pitchFamily="49" charset="0"/>
              </a:rPr>
              <a:t>                                Select5[Crosses]   3      1.0000     1</a:t>
            </a:r>
            <a:endParaRPr lang="en-AU" sz="1600" b="1" dirty="0">
              <a:latin typeface="Courier New" panose="02070309020205020404" pitchFamily="49" charset="0"/>
              <a:cs typeface="Courier New" panose="02070309020205020404" pitchFamily="49" charset="0"/>
            </a:endParaRPr>
          </a:p>
          <a:p>
            <a:pPr marL="0" indent="0">
              <a:spcBef>
                <a:spcPts val="0"/>
              </a:spcBef>
              <a:buNone/>
            </a:pPr>
            <a:r>
              <a:rPr lang="en-GB" sz="1600" b="1" dirty="0">
                <a:latin typeface="Courier New" panose="02070309020205020404" pitchFamily="49" charset="0"/>
                <a:cs typeface="Courier New" panose="02070309020205020404" pitchFamily="49" charset="0"/>
              </a:rPr>
              <a:t>                                Select6[Crosses]   3      1.0000     1</a:t>
            </a:r>
          </a:p>
          <a:p>
            <a:pPr marL="0" indent="0">
              <a:spcBef>
                <a:spcPts val="0"/>
              </a:spcBef>
              <a:buNone/>
            </a:pPr>
            <a:r>
              <a:rPr lang="en-GB" sz="1600" b="1" dirty="0">
                <a:latin typeface="Courier New" panose="02070309020205020404" pitchFamily="49" charset="0"/>
                <a:cs typeface="Courier New" panose="02070309020205020404" pitchFamily="49" charset="0"/>
              </a:rPr>
              <a:t>                                Residual          72 </a:t>
            </a:r>
            <a:endParaRPr lang="en-AU" sz="16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FF0418E0-E9F1-4C7F-BDD6-E3F7643D09C8}" type="slidenum">
              <a:rPr lang="en-AU" smtClean="0"/>
              <a:pPr/>
              <a:t>42</a:t>
            </a:fld>
            <a:endParaRPr lang="en-AU"/>
          </a:p>
        </p:txBody>
      </p:sp>
      <p:grpSp>
        <p:nvGrpSpPr>
          <p:cNvPr id="5" name="Group 4"/>
          <p:cNvGrpSpPr/>
          <p:nvPr/>
        </p:nvGrpSpPr>
        <p:grpSpPr>
          <a:xfrm>
            <a:off x="8089290" y="1459420"/>
            <a:ext cx="4041058" cy="1835717"/>
            <a:chOff x="8150942" y="2827444"/>
            <a:chExt cx="4041058" cy="1835717"/>
          </a:xfrm>
        </p:grpSpPr>
        <p:cxnSp>
          <p:nvCxnSpPr>
            <p:cNvPr id="6" name="Straight Arrow Connector 5"/>
            <p:cNvCxnSpPr>
              <a:stCxn id="7" idx="0"/>
              <a:endCxn id="8" idx="2"/>
            </p:cNvCxnSpPr>
            <p:nvPr/>
          </p:nvCxnSpPr>
          <p:spPr>
            <a:xfrm flipH="1" flipV="1">
              <a:off x="10118723" y="3629443"/>
              <a:ext cx="567612" cy="325832"/>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80670" y="3955275"/>
              <a:ext cx="3011330" cy="707886"/>
            </a:xfrm>
            <a:prstGeom prst="rect">
              <a:avLst/>
            </a:prstGeom>
            <a:noFill/>
          </p:spPr>
          <p:txBody>
            <a:bodyPr wrap="square" rtlCol="0">
              <a:spAutoFit/>
            </a:bodyPr>
            <a:lstStyle/>
            <a:p>
              <a:r>
                <a:rPr lang="en-AU" sz="2000" dirty="0">
                  <a:solidFill>
                    <a:srgbClr val="7030A0"/>
                  </a:solidFill>
                </a:rPr>
                <a:t>The 6 </a:t>
              </a:r>
              <a:r>
                <a:rPr lang="en-AU" sz="2000" b="1" dirty="0">
                  <a:solidFill>
                    <a:srgbClr val="7030A0"/>
                  </a:solidFill>
                  <a:latin typeface="Courier New" panose="02070309020205020404" pitchFamily="49" charset="0"/>
                  <a:cs typeface="Courier New" panose="02070309020205020404" pitchFamily="49" charset="0"/>
                </a:rPr>
                <a:t>Select</a:t>
              </a:r>
              <a:r>
                <a:rPr lang="en-AU" sz="2000" dirty="0">
                  <a:solidFill>
                    <a:srgbClr val="7030A0"/>
                  </a:solidFill>
                </a:rPr>
                <a:t> factors nested within </a:t>
              </a:r>
              <a:r>
                <a:rPr lang="en-AU" sz="2000" b="1" dirty="0">
                  <a:solidFill>
                    <a:srgbClr val="7030A0"/>
                  </a:solidFill>
                  <a:latin typeface="Courier New" panose="02070309020205020404" pitchFamily="49" charset="0"/>
                  <a:cs typeface="Courier New" panose="02070309020205020404" pitchFamily="49" charset="0"/>
                </a:rPr>
                <a:t>Crosses.</a:t>
              </a:r>
              <a:endParaRPr lang="en-AU" sz="2000" dirty="0">
                <a:solidFill>
                  <a:srgbClr val="7030A0"/>
                </a:solidFill>
              </a:endParaRPr>
            </a:p>
          </p:txBody>
        </p:sp>
        <p:sp>
          <p:nvSpPr>
            <p:cNvPr id="8" name="Rectangle 7"/>
            <p:cNvSpPr/>
            <p:nvPr/>
          </p:nvSpPr>
          <p:spPr>
            <a:xfrm>
              <a:off x="8150942" y="2827444"/>
              <a:ext cx="3935562" cy="80199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 name="Group 12"/>
          <p:cNvGrpSpPr/>
          <p:nvPr/>
        </p:nvGrpSpPr>
        <p:grpSpPr>
          <a:xfrm>
            <a:off x="4186060" y="4618653"/>
            <a:ext cx="6850922" cy="2239347"/>
            <a:chOff x="5781369" y="2172407"/>
            <a:chExt cx="6850922" cy="2239347"/>
          </a:xfrm>
        </p:grpSpPr>
        <p:cxnSp>
          <p:nvCxnSpPr>
            <p:cNvPr id="14" name="Straight Arrow Connector 13"/>
            <p:cNvCxnSpPr>
              <a:cxnSpLocks/>
              <a:stCxn id="15" idx="1"/>
              <a:endCxn id="16" idx="2"/>
            </p:cNvCxnSpPr>
            <p:nvPr/>
          </p:nvCxnSpPr>
          <p:spPr>
            <a:xfrm flipH="1" flipV="1">
              <a:off x="7189376" y="3633810"/>
              <a:ext cx="1847494" cy="42400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36870" y="3703868"/>
              <a:ext cx="3595421" cy="707886"/>
            </a:xfrm>
            <a:prstGeom prst="rect">
              <a:avLst/>
            </a:prstGeom>
            <a:noFill/>
          </p:spPr>
          <p:txBody>
            <a:bodyPr wrap="square" rtlCol="0">
              <a:spAutoFit/>
            </a:bodyPr>
            <a:lstStyle/>
            <a:p>
              <a:r>
                <a:rPr lang="en-AU" sz="2000" dirty="0">
                  <a:solidFill>
                    <a:srgbClr val="7030A0"/>
                  </a:solidFill>
                </a:rPr>
                <a:t>The  6 x 3 </a:t>
              </a:r>
              <a:r>
                <a:rPr lang="en-AU" sz="2000" dirty="0" err="1">
                  <a:solidFill>
                    <a:srgbClr val="7030A0"/>
                  </a:solidFill>
                </a:rPr>
                <a:t>df</a:t>
              </a:r>
              <a:r>
                <a:rPr lang="en-AU" sz="2000" dirty="0">
                  <a:solidFill>
                    <a:srgbClr val="7030A0"/>
                  </a:solidFill>
                </a:rPr>
                <a:t> </a:t>
              </a:r>
              <a:r>
                <a:rPr lang="en-AU" sz="2000" b="1" dirty="0">
                  <a:solidFill>
                    <a:srgbClr val="7030A0"/>
                  </a:solidFill>
                  <a:latin typeface="Courier New" panose="02070309020205020404" pitchFamily="49" charset="0"/>
                  <a:cs typeface="Courier New" panose="02070309020205020404" pitchFamily="49" charset="0"/>
                </a:rPr>
                <a:t>Select[Crosses]</a:t>
              </a:r>
              <a:r>
                <a:rPr lang="en-AU" sz="2000" dirty="0">
                  <a:solidFill>
                    <a:srgbClr val="7030A0"/>
                  </a:solidFill>
                </a:rPr>
                <a:t> sources</a:t>
              </a:r>
              <a:r>
                <a:rPr lang="en-AU" sz="2000" b="1" dirty="0">
                  <a:solidFill>
                    <a:srgbClr val="7030A0"/>
                  </a:solidFill>
                  <a:latin typeface="Courier New" panose="02070309020205020404" pitchFamily="49" charset="0"/>
                  <a:cs typeface="Courier New" panose="02070309020205020404" pitchFamily="49" charset="0"/>
                </a:rPr>
                <a:t>.</a:t>
              </a:r>
              <a:endParaRPr lang="en-AU" sz="2000" dirty="0">
                <a:solidFill>
                  <a:srgbClr val="7030A0"/>
                </a:solidFill>
              </a:endParaRPr>
            </a:p>
          </p:txBody>
        </p:sp>
        <p:sp>
          <p:nvSpPr>
            <p:cNvPr id="16" name="Rectangle 15"/>
            <p:cNvSpPr/>
            <p:nvPr/>
          </p:nvSpPr>
          <p:spPr>
            <a:xfrm>
              <a:off x="5781369" y="2172407"/>
              <a:ext cx="2816013" cy="146140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18909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9" end="1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208670"/>
            <a:ext cx="11520000" cy="1055926"/>
          </a:xfrm>
        </p:spPr>
        <p:txBody>
          <a:bodyPr/>
          <a:lstStyle/>
          <a:p>
            <a:pPr marL="541338" indent="-541338"/>
            <a:r>
              <a:rPr lang="en-AU" dirty="0"/>
              <a:t>Practical session for </a:t>
            </a:r>
            <a:r>
              <a:rPr lang="en-AU" i="1" dirty="0"/>
              <a:t>Miscellaneous experimental design topics in </a:t>
            </a:r>
            <a:r>
              <a:rPr lang="en-AU" i="1" dirty="0">
                <a:latin typeface="Courier New" panose="02070309020205020404" pitchFamily="49" charset="0"/>
                <a:cs typeface="Courier New" panose="02070309020205020404" pitchFamily="49" charset="0"/>
              </a:rPr>
              <a:t>R</a:t>
            </a:r>
          </a:p>
        </p:txBody>
      </p:sp>
      <p:sp>
        <p:nvSpPr>
          <p:cNvPr id="3" name="Content Placeholder 2"/>
          <p:cNvSpPr>
            <a:spLocks noGrp="1"/>
          </p:cNvSpPr>
          <p:nvPr>
            <p:ph idx="1"/>
          </p:nvPr>
        </p:nvSpPr>
        <p:spPr>
          <a:xfrm>
            <a:off x="576000" y="1496534"/>
            <a:ext cx="11520000" cy="5085578"/>
          </a:xfrm>
        </p:spPr>
        <p:txBody>
          <a:bodyPr/>
          <a:lstStyle/>
          <a:p>
            <a:pPr marL="514350" indent="-514350">
              <a:buSzPct val="100000"/>
              <a:buFont typeface="+mj-lt"/>
              <a:buAutoNum type="arabicPeriod"/>
            </a:pPr>
            <a:r>
              <a:rPr lang="en-AU" dirty="0"/>
              <a:t>Using </a:t>
            </a:r>
            <a:r>
              <a:rPr lang="en-AU" b="1" dirty="0" err="1">
                <a:latin typeface="Courier New" panose="02070309020205020404" pitchFamily="49" charset="0"/>
                <a:cs typeface="Courier New" panose="02070309020205020404" pitchFamily="49" charset="0"/>
              </a:rPr>
              <a:t>dae</a:t>
            </a:r>
            <a:r>
              <a:rPr lang="en-AU" dirty="0"/>
              <a:t> and </a:t>
            </a:r>
            <a:r>
              <a:rPr lang="en-AU" b="1" dirty="0">
                <a:latin typeface="Courier New" panose="02070309020205020404" pitchFamily="49" charset="0"/>
                <a:cs typeface="Courier New" panose="02070309020205020404" pitchFamily="49" charset="0"/>
              </a:rPr>
              <a:t>od</a:t>
            </a:r>
            <a:r>
              <a:rPr lang="en-AU" dirty="0"/>
              <a:t> to obtain randomized layouts for orthogonal designs.</a:t>
            </a:r>
          </a:p>
          <a:p>
            <a:pPr marL="914400" lvl="1" indent="-514350">
              <a:buSzPct val="100000"/>
              <a:buFont typeface="+mj-lt"/>
              <a:buAutoNum type="romanLcPeriod"/>
            </a:pPr>
            <a:r>
              <a:rPr lang="en-AU" dirty="0"/>
              <a:t>An animal feeding experiment.</a:t>
            </a:r>
          </a:p>
          <a:p>
            <a:pPr marL="914400" lvl="1" indent="-514350">
              <a:buSzPct val="100000"/>
              <a:buFont typeface="+mj-lt"/>
              <a:buAutoNum type="romanLcPeriod"/>
            </a:pPr>
            <a:r>
              <a:rPr lang="en-AU" dirty="0"/>
              <a:t>Grazing experiments.</a:t>
            </a:r>
          </a:p>
          <a:p>
            <a:pPr marL="914400" lvl="1" indent="-514350">
              <a:buSzPct val="100000"/>
              <a:buFont typeface="+mj-lt"/>
              <a:buAutoNum type="romanLcPeriod"/>
            </a:pPr>
            <a:r>
              <a:rPr lang="en-AU" dirty="0"/>
              <a:t>A detergent experiment.</a:t>
            </a:r>
          </a:p>
          <a:p>
            <a:pPr marL="914400" lvl="1" indent="-514350">
              <a:buSzPct val="100000"/>
              <a:buFont typeface="+mj-lt"/>
              <a:buAutoNum type="romanLcPeriod"/>
            </a:pPr>
            <a:r>
              <a:rPr lang="en-AU" dirty="0"/>
              <a:t>A Sultana spraying experiment.</a:t>
            </a:r>
          </a:p>
          <a:p>
            <a:pPr marL="914400" lvl="1" indent="-514350">
              <a:buSzPct val="100000"/>
              <a:buFont typeface="+mj-lt"/>
              <a:buAutoNum type="romanLcPeriod"/>
            </a:pPr>
            <a:r>
              <a:rPr lang="en-AU" dirty="0"/>
              <a:t>A Control treatment for an incomplete-block design.</a:t>
            </a:r>
          </a:p>
          <a:p>
            <a:pPr marL="914400" lvl="1" indent="-514350">
              <a:buSzPct val="100000"/>
              <a:buFont typeface="+mj-lt"/>
              <a:buAutoNum type="romanLcPeriod"/>
            </a:pPr>
            <a:r>
              <a:rPr lang="en-AU" dirty="0"/>
              <a:t>The Casuarina experiment (continued).</a:t>
            </a:r>
          </a:p>
          <a:p>
            <a:pPr marL="514350" indent="-514350">
              <a:buSzPct val="100000"/>
              <a:buFont typeface="+mj-lt"/>
              <a:buAutoNum type="arabicPeriod"/>
            </a:pPr>
            <a:r>
              <a:rPr lang="en-AU" dirty="0"/>
              <a:t>Again, you have only to follow the script that has been given.</a:t>
            </a:r>
          </a:p>
          <a:p>
            <a:pPr marL="514350" indent="-514350">
              <a:buSzPct val="100000"/>
              <a:buFont typeface="+mj-lt"/>
              <a:buAutoNum type="arabicPeriod"/>
            </a:pPr>
            <a:r>
              <a:rPr lang="en-AU" dirty="0"/>
              <a:t>There are some questions for you to answer about each design.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43</a:t>
            </a:fld>
            <a:endParaRPr lang="en-AU"/>
          </a:p>
        </p:txBody>
      </p:sp>
    </p:spTree>
    <p:extLst>
      <p:ext uri="{BB962C8B-B14F-4D97-AF65-F5344CB8AC3E}">
        <p14:creationId xmlns:p14="http://schemas.microsoft.com/office/powerpoint/2010/main" val="602077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a:xfrm>
            <a:off x="576000" y="1060521"/>
            <a:ext cx="11520000" cy="5643578"/>
          </a:xfrm>
        </p:spPr>
        <p:txBody>
          <a:bodyPr/>
          <a:lstStyle/>
          <a:p>
            <a:pPr>
              <a:spcBef>
                <a:spcPts val="0"/>
              </a:spcBef>
            </a:pPr>
            <a:r>
              <a:rPr lang="en-US" sz="1600" dirty="0" err="1"/>
              <a:t>Addelman</a:t>
            </a:r>
            <a:r>
              <a:rPr lang="en-US" sz="1600" dirty="0"/>
              <a:t>, S. (1969). The Generalized Randomized Block Design. </a:t>
            </a:r>
            <a:r>
              <a:rPr lang="en-US" sz="1600" i="1" dirty="0"/>
              <a:t>The American Statistician, </a:t>
            </a:r>
            <a:r>
              <a:rPr lang="en-US" sz="1600" b="1" dirty="0"/>
              <a:t>23</a:t>
            </a:r>
            <a:r>
              <a:rPr lang="en-US" sz="1600" i="0" dirty="0"/>
              <a:t>(4), 35-36. </a:t>
            </a:r>
          </a:p>
          <a:p>
            <a:pPr>
              <a:spcBef>
                <a:spcPts val="0"/>
              </a:spcBef>
            </a:pPr>
            <a:r>
              <a:rPr lang="en-GB" sz="1600" dirty="0"/>
              <a:t>Brien, C. J. (2017). Multiphase experiments in practice: A look back. </a:t>
            </a:r>
            <a:r>
              <a:rPr lang="en-GB" sz="1600" i="1" dirty="0"/>
              <a:t>Australian &amp; New Zealand Journal of Statistics, </a:t>
            </a:r>
            <a:r>
              <a:rPr lang="en-GB" sz="1600" b="1" dirty="0"/>
              <a:t>59</a:t>
            </a:r>
            <a:r>
              <a:rPr lang="en-GB" sz="1600" dirty="0"/>
              <a:t>, 327-352.</a:t>
            </a:r>
          </a:p>
          <a:p>
            <a:pPr>
              <a:spcBef>
                <a:spcPts val="0"/>
              </a:spcBef>
            </a:pPr>
            <a:r>
              <a:rPr lang="en-US" sz="1600" dirty="0"/>
              <a:t>Brien, C. J. &amp; Bailey, R. A. (2006). Multiple randomizations (with discussion). </a:t>
            </a:r>
            <a:r>
              <a:rPr lang="en-US" sz="1600" i="1" dirty="0"/>
              <a:t>Journal of the Royal Statistical Society, Series B (Statistical Methodology</a:t>
            </a:r>
            <a:r>
              <a:rPr lang="en-US" sz="1600" b="1" dirty="0"/>
              <a:t>), 68</a:t>
            </a:r>
            <a:r>
              <a:rPr lang="en-US" sz="1600" i="0" dirty="0"/>
              <a:t>(4), 571-609.</a:t>
            </a:r>
          </a:p>
          <a:p>
            <a:pPr>
              <a:spcBef>
                <a:spcPts val="0"/>
              </a:spcBef>
            </a:pPr>
            <a:r>
              <a:rPr lang="en-US" sz="1600" dirty="0"/>
              <a:t>Brien, C. J., &amp; Demetrio, C. G. B. (1998). Using the </a:t>
            </a:r>
            <a:r>
              <a:rPr lang="en-US" sz="1600" dirty="0" err="1"/>
              <a:t>randomisation</a:t>
            </a:r>
            <a:r>
              <a:rPr lang="en-US" sz="1600" dirty="0"/>
              <a:t> in specifying the ANOVA model and table for properly and improperly replicated grazing trials. </a:t>
            </a:r>
            <a:r>
              <a:rPr lang="en-US" sz="1600" i="1" dirty="0"/>
              <a:t>Australian Journal of Experimental Agriculture, </a:t>
            </a:r>
            <a:r>
              <a:rPr lang="en-US" sz="1600" b="1" dirty="0"/>
              <a:t>38</a:t>
            </a:r>
            <a:r>
              <a:rPr lang="en-US" sz="1600" i="0" dirty="0"/>
              <a:t>(4), 325-334.</a:t>
            </a:r>
            <a:endParaRPr lang="en-US" sz="1600" dirty="0"/>
          </a:p>
          <a:p>
            <a:pPr>
              <a:spcBef>
                <a:spcPts val="0"/>
              </a:spcBef>
            </a:pPr>
            <a:r>
              <a:rPr lang="en-GB" sz="1600" dirty="0"/>
              <a:t>Brien, C. J., &amp; Demétrio, C. G. B. (2009). Formulating Mixed Models for Experiments, Including Longitudinal Experiments. </a:t>
            </a:r>
            <a:r>
              <a:rPr lang="en-GB" sz="1600" i="1" dirty="0"/>
              <a:t>Journal of Agricultural, Biological, and Environmental Statistics, </a:t>
            </a:r>
            <a:r>
              <a:rPr lang="en-GB" sz="1600" b="1" dirty="0"/>
              <a:t>14</a:t>
            </a:r>
            <a:r>
              <a:rPr lang="en-GB" sz="1600" dirty="0"/>
              <a:t>, 253-280.</a:t>
            </a:r>
          </a:p>
          <a:p>
            <a:pPr>
              <a:spcBef>
                <a:spcPts val="0"/>
              </a:spcBef>
            </a:pPr>
            <a:r>
              <a:rPr lang="en-US" sz="1600" dirty="0"/>
              <a:t>Brien, C. J., Sermarini, R. A., &amp; Demetrio, C. G. B. (2023). Exposing the confounding in experimental designs to understand and evaluate them, and formulating linear mixed models for analyzing the data from a designed experiment. </a:t>
            </a:r>
            <a:r>
              <a:rPr lang="en-US" sz="1600" i="1" dirty="0"/>
              <a:t>Biometrical Journal</a:t>
            </a:r>
            <a:r>
              <a:rPr lang="en-US" sz="1400" i="1" dirty="0"/>
              <a:t> , </a:t>
            </a:r>
            <a:r>
              <a:rPr lang="en-AU" sz="1600" dirty="0">
                <a:latin typeface="Segoe UI" panose="020B0502040204020203" pitchFamily="34" charset="0"/>
                <a:hlinkClick r:id="rId2"/>
              </a:rPr>
              <a:t>https://doi.org/10.1002/bimj.202200284</a:t>
            </a:r>
            <a:r>
              <a:rPr lang="en-US" sz="1400" i="0" dirty="0"/>
              <a:t>.</a:t>
            </a:r>
            <a:r>
              <a:rPr lang="en-US" sz="1600" i="0" dirty="0"/>
              <a:t> </a:t>
            </a:r>
          </a:p>
          <a:p>
            <a:r>
              <a:rPr lang="en-US" sz="1600" dirty="0" err="1"/>
              <a:t>Kaps</a:t>
            </a:r>
            <a:r>
              <a:rPr lang="en-US" sz="1600" dirty="0"/>
              <a:t>, M., &amp; </a:t>
            </a:r>
            <a:r>
              <a:rPr lang="en-US" sz="1600" dirty="0" err="1"/>
              <a:t>Lamberson</a:t>
            </a:r>
            <a:r>
              <a:rPr lang="en-US" sz="1600" dirty="0"/>
              <a:t>, W. (2004). </a:t>
            </a:r>
            <a:r>
              <a:rPr lang="en-US" sz="1600" i="1" dirty="0"/>
              <a:t>Biostatistics for animal science</a:t>
            </a:r>
            <a:r>
              <a:rPr lang="en-US" sz="1600" i="0" dirty="0"/>
              <a:t>. Wallingford, UK: CABI Publishing.</a:t>
            </a:r>
          </a:p>
          <a:p>
            <a:r>
              <a:rPr lang="en-US" sz="1600" dirty="0"/>
              <a:t>Roberts, E. A. (1975). Accounting for components of error In V. J. </a:t>
            </a:r>
            <a:r>
              <a:rPr lang="en-US" sz="1600" dirty="0" err="1"/>
              <a:t>Bofinger</a:t>
            </a:r>
            <a:r>
              <a:rPr lang="en-US" sz="1600" dirty="0"/>
              <a:t> &amp; J. L. Wheeler (Eds.), </a:t>
            </a:r>
            <a:r>
              <a:rPr lang="en-US" sz="1600" i="1" dirty="0"/>
              <a:t>Developments in Field Experiment Design and Analysis</a:t>
            </a:r>
            <a:r>
              <a:rPr lang="en-US" sz="1600" i="0" dirty="0"/>
              <a:t> (pp. 59-71). Slough: Commonwealth Agricultural </a:t>
            </a:r>
            <a:r>
              <a:rPr lang="en-US" sz="1600" i="0" dirty="0" err="1"/>
              <a:t>Bureaux</a:t>
            </a:r>
            <a:r>
              <a:rPr lang="en-US" sz="1600" i="0" dirty="0"/>
              <a:t>.</a:t>
            </a:r>
            <a:endParaRPr lang="en-GB" sz="1600" dirty="0"/>
          </a:p>
          <a:p>
            <a:r>
              <a:rPr lang="en-GB" sz="1600" dirty="0"/>
              <a:t>Welham, S. J., </a:t>
            </a:r>
            <a:r>
              <a:rPr lang="en-GB" sz="1600" dirty="0" err="1"/>
              <a:t>Gezan</a:t>
            </a:r>
            <a:r>
              <a:rPr lang="en-GB" sz="1600" dirty="0"/>
              <a:t>, S. A., Clark, S. J., &amp; Mead, A. (2015). </a:t>
            </a:r>
            <a:r>
              <a:rPr lang="en-GB" sz="1600" i="1" dirty="0"/>
              <a:t>Statistical Methods in Biology: Design and Analysis of Experiments and Regression</a:t>
            </a:r>
            <a:r>
              <a:rPr lang="en-GB" sz="1600" dirty="0"/>
              <a:t>. Boca Raton: Chapman and Hall/CRC.</a:t>
            </a:r>
            <a:endParaRPr lang="en-AU" sz="1600"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44</a:t>
            </a:fld>
            <a:endParaRPr lang="en-AU"/>
          </a:p>
        </p:txBody>
      </p:sp>
    </p:spTree>
    <p:extLst>
      <p:ext uri="{BB962C8B-B14F-4D97-AF65-F5344CB8AC3E}">
        <p14:creationId xmlns:p14="http://schemas.microsoft.com/office/powerpoint/2010/main" val="144194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nalyses\Research\WorkshopsTalks\Workshop 2019\src\figures\GrapeRecip_v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014" y="36213"/>
            <a:ext cx="6585180" cy="65851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a:t>Grapevine design</a:t>
            </a:r>
          </a:p>
        </p:txBody>
      </p:sp>
      <p:sp>
        <p:nvSpPr>
          <p:cNvPr id="3" name="Content Placeholder 2"/>
          <p:cNvSpPr>
            <a:spLocks noGrp="1"/>
          </p:cNvSpPr>
          <p:nvPr>
            <p:ph idx="1"/>
          </p:nvPr>
        </p:nvSpPr>
        <p:spPr>
          <a:xfrm>
            <a:off x="576001" y="1146326"/>
            <a:ext cx="5209163" cy="5643578"/>
          </a:xfrm>
        </p:spPr>
        <p:txBody>
          <a:bodyPr/>
          <a:lstStyle/>
          <a:p>
            <a:r>
              <a:rPr lang="en-AU" sz="2400" dirty="0"/>
              <a:t>A split-split-unit design is to be </a:t>
            </a:r>
            <a:br>
              <a:rPr lang="en-AU" sz="2400" dirty="0"/>
            </a:br>
            <a:r>
              <a:rPr lang="en-AU" sz="2400" dirty="0"/>
              <a:t>used:</a:t>
            </a:r>
          </a:p>
          <a:p>
            <a:pPr lvl="1"/>
            <a:r>
              <a:rPr lang="en-AU" sz="2000" dirty="0"/>
              <a:t>Heats are to be allocated to main units (Greenhouses)</a:t>
            </a:r>
          </a:p>
          <a:p>
            <a:pPr lvl="1"/>
            <a:r>
              <a:rPr lang="en-AU" sz="2000" dirty="0"/>
              <a:t>Within each greenhouse:</a:t>
            </a:r>
          </a:p>
          <a:p>
            <a:pPr lvl="2"/>
            <a:r>
              <a:rPr lang="en-AU" sz="1800" dirty="0"/>
              <a:t>2 Sides (blue rectangles), </a:t>
            </a:r>
            <a:br>
              <a:rPr lang="en-AU" sz="1800" dirty="0"/>
            </a:br>
            <a:r>
              <a:rPr lang="en-AU" sz="1800" dirty="0"/>
              <a:t>with 6 subunits per Side (pink and </a:t>
            </a:r>
            <a:br>
              <a:rPr lang="en-AU" sz="1800" dirty="0"/>
            </a:br>
            <a:r>
              <a:rPr lang="en-AU" sz="1800" dirty="0"/>
              <a:t>yellow lines separates subunits).</a:t>
            </a:r>
          </a:p>
          <a:p>
            <a:pPr lvl="2"/>
            <a:r>
              <a:rPr lang="en-AU" sz="1800" dirty="0"/>
              <a:t>Salinities allocated to subunits;</a:t>
            </a:r>
          </a:p>
          <a:p>
            <a:pPr lvl="2"/>
            <a:r>
              <a:rPr lang="en-AU" sz="1800" dirty="0"/>
              <a:t>Varieties to 12 pots (sub-subunits) </a:t>
            </a:r>
            <a:br>
              <a:rPr lang="en-AU" sz="1800" dirty="0"/>
            </a:br>
            <a:r>
              <a:rPr lang="en-AU" sz="1800" dirty="0"/>
              <a:t>in each subunit.</a:t>
            </a:r>
          </a:p>
          <a:p>
            <a:pPr lvl="1"/>
            <a:r>
              <a:rPr lang="en-AU" sz="2000" dirty="0"/>
              <a:t>Split-split-unit design because:</a:t>
            </a:r>
          </a:p>
          <a:p>
            <a:pPr lvl="2"/>
            <a:r>
              <a:rPr lang="en-AU" sz="1800" dirty="0"/>
              <a:t>Large differences between Salinities;</a:t>
            </a:r>
          </a:p>
          <a:p>
            <a:pPr lvl="2"/>
            <a:r>
              <a:rPr lang="en-AU" sz="1800" dirty="0"/>
              <a:t>Variety differences are the most important.</a:t>
            </a:r>
            <a:endParaRPr lang="en-AU"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5</a:t>
            </a:fld>
            <a:endParaRPr lang="en-AU" dirty="0"/>
          </a:p>
        </p:txBody>
      </p:sp>
      <p:sp>
        <p:nvSpPr>
          <p:cNvPr id="7" name="TextBox 6"/>
          <p:cNvSpPr txBox="1"/>
          <p:nvPr/>
        </p:nvSpPr>
        <p:spPr>
          <a:xfrm>
            <a:off x="9617283" y="-29496"/>
            <a:ext cx="2295111" cy="338554"/>
          </a:xfrm>
          <a:prstGeom prst="rect">
            <a:avLst/>
          </a:prstGeom>
          <a:noFill/>
        </p:spPr>
        <p:txBody>
          <a:bodyPr wrap="square" rtlCol="0">
            <a:spAutoFit/>
          </a:bodyPr>
          <a:lstStyle/>
          <a:p>
            <a:r>
              <a:rPr lang="en-AU" sz="1600" dirty="0">
                <a:solidFill>
                  <a:srgbClr val="7030A0"/>
                </a:solidFill>
              </a:rPr>
              <a:t>(Numbers are pots.)</a:t>
            </a:r>
            <a:endParaRPr lang="en-AU" sz="2000" dirty="0">
              <a:solidFill>
                <a:srgbClr val="7030A0"/>
              </a:solidFill>
            </a:endParaRPr>
          </a:p>
        </p:txBody>
      </p:sp>
    </p:spTree>
    <p:extLst>
      <p:ext uri="{BB962C8B-B14F-4D97-AF65-F5344CB8AC3E}">
        <p14:creationId xmlns:p14="http://schemas.microsoft.com/office/powerpoint/2010/main" val="296604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nalyses\Research\WorkshopsTalks\Workshop 2019\src\figures\GrapeRecip_v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452" y="36213"/>
            <a:ext cx="5619742" cy="56197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a:t>Grapevine design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6</a:t>
            </a:fld>
            <a:endParaRPr lang="en-AU" dirty="0"/>
          </a:p>
        </p:txBody>
      </p:sp>
      <p:sp>
        <p:nvSpPr>
          <p:cNvPr id="6" name="Line 6"/>
          <p:cNvSpPr>
            <a:spLocks noChangeShapeType="1"/>
          </p:cNvSpPr>
          <p:nvPr/>
        </p:nvSpPr>
        <p:spPr bwMode="auto">
          <a:xfrm>
            <a:off x="1893653" y="6010939"/>
            <a:ext cx="1446961" cy="48105"/>
          </a:xfrm>
          <a:prstGeom prst="line">
            <a:avLst/>
          </a:prstGeom>
          <a:noFill/>
          <a:ln w="19050" cap="sq">
            <a:solidFill>
              <a:srgbClr val="000000"/>
            </a:solidFill>
            <a:round/>
            <a:headEnd type="none" w="sm" len="sm"/>
            <a:tailEnd type="triangle" w="lg" len="lg"/>
          </a:ln>
        </p:spPr>
        <p:txBody>
          <a:bodyPr/>
          <a:lstStyle/>
          <a:p>
            <a:endParaRPr lang="en-AU"/>
          </a:p>
        </p:txBody>
      </p:sp>
      <p:grpSp>
        <p:nvGrpSpPr>
          <p:cNvPr id="7" name="Group 24"/>
          <p:cNvGrpSpPr>
            <a:grpSpLocks/>
          </p:cNvGrpSpPr>
          <p:nvPr/>
        </p:nvGrpSpPr>
        <p:grpSpPr bwMode="auto">
          <a:xfrm>
            <a:off x="65928" y="4388308"/>
            <a:ext cx="2375711" cy="2286927"/>
            <a:chOff x="1085" y="960"/>
            <a:chExt cx="1305" cy="1095"/>
          </a:xfrm>
        </p:grpSpPr>
        <p:sp>
          <p:nvSpPr>
            <p:cNvPr id="8" name="AutoShape 8"/>
            <p:cNvSpPr>
              <a:spLocks noChangeArrowheads="1"/>
            </p:cNvSpPr>
            <p:nvPr/>
          </p:nvSpPr>
          <p:spPr bwMode="auto">
            <a:xfrm>
              <a:off x="1109" y="960"/>
              <a:ext cx="1227" cy="860"/>
            </a:xfrm>
            <a:prstGeom prst="roundRect">
              <a:avLst>
                <a:gd name="adj" fmla="val 16667"/>
              </a:avLst>
            </a:prstGeom>
            <a:noFill/>
            <a:ln w="12700" cap="sq">
              <a:solidFill>
                <a:schemeClr val="tx1"/>
              </a:solidFill>
              <a:round/>
              <a:headEnd type="none" w="sm" len="sm"/>
              <a:tailEnd type="none" w="sm" len="sm"/>
            </a:ln>
          </p:spPr>
          <p:txBody>
            <a:bodyPr wrap="none" anchor="ctr"/>
            <a:lstStyle/>
            <a:p>
              <a:pPr marL="536575" indent="-358775"/>
              <a:r>
                <a:rPr lang="en-US" dirty="0">
                  <a:solidFill>
                    <a:srgbClr val="000000"/>
                  </a:solidFill>
                </a:rPr>
                <a:t>2	</a:t>
              </a:r>
              <a:r>
                <a:rPr lang="en-US" b="1" dirty="0">
                  <a:solidFill>
                    <a:srgbClr val="000000"/>
                  </a:solidFill>
                </a:rPr>
                <a:t>Heats</a:t>
              </a:r>
            </a:p>
            <a:p>
              <a:pPr marL="536575" indent="-358775"/>
              <a:endParaRPr lang="en-US" b="1" dirty="0">
                <a:solidFill>
                  <a:srgbClr val="000000"/>
                </a:solidFill>
              </a:endParaRPr>
            </a:p>
            <a:p>
              <a:pPr marL="536575" indent="-358775"/>
              <a:endParaRPr lang="en-US" b="1" dirty="0">
                <a:solidFill>
                  <a:srgbClr val="000000"/>
                </a:solidFill>
              </a:endParaRPr>
            </a:p>
            <a:p>
              <a:pPr marL="536575" indent="-358775"/>
              <a:r>
                <a:rPr lang="en-US" dirty="0">
                  <a:solidFill>
                    <a:srgbClr val="000000"/>
                  </a:solidFill>
                </a:rPr>
                <a:t>2	</a:t>
              </a:r>
              <a:r>
                <a:rPr lang="en-US" b="1" dirty="0">
                  <a:solidFill>
                    <a:srgbClr val="000000"/>
                  </a:solidFill>
                </a:rPr>
                <a:t>Salinities</a:t>
              </a:r>
            </a:p>
            <a:p>
              <a:pPr marL="536575" indent="-358775"/>
              <a:endParaRPr lang="en-US" b="1" dirty="0">
                <a:solidFill>
                  <a:srgbClr val="000000"/>
                </a:solidFill>
              </a:endParaRPr>
            </a:p>
            <a:p>
              <a:pPr marL="536575" indent="-358775"/>
              <a:r>
                <a:rPr lang="en-US" dirty="0">
                  <a:solidFill>
                    <a:srgbClr val="000000"/>
                  </a:solidFill>
                </a:rPr>
                <a:t>12</a:t>
              </a:r>
              <a:r>
                <a:rPr lang="en-US" b="1" dirty="0">
                  <a:solidFill>
                    <a:srgbClr val="000000"/>
                  </a:solidFill>
                </a:rPr>
                <a:t>	Varieties</a:t>
              </a:r>
              <a:endParaRPr lang="en-AU" dirty="0">
                <a:solidFill>
                  <a:srgbClr val="000000"/>
                </a:solidFill>
              </a:endParaRPr>
            </a:p>
          </p:txBody>
        </p:sp>
        <p:sp>
          <p:nvSpPr>
            <p:cNvPr id="9" name="Text Box 9"/>
            <p:cNvSpPr txBox="1">
              <a:spLocks noChangeArrowheads="1"/>
            </p:cNvSpPr>
            <p:nvPr/>
          </p:nvSpPr>
          <p:spPr bwMode="auto">
            <a:xfrm>
              <a:off x="1085" y="1893"/>
              <a:ext cx="1305" cy="162"/>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48 treatments</a:t>
              </a:r>
              <a:endParaRPr lang="en-AU" sz="1600" dirty="0">
                <a:solidFill>
                  <a:srgbClr val="000000"/>
                </a:solidFill>
              </a:endParaRPr>
            </a:p>
          </p:txBody>
        </p:sp>
      </p:grpSp>
      <p:grpSp>
        <p:nvGrpSpPr>
          <p:cNvPr id="10" name="Group 9"/>
          <p:cNvGrpSpPr>
            <a:grpSpLocks/>
          </p:cNvGrpSpPr>
          <p:nvPr/>
        </p:nvGrpSpPr>
        <p:grpSpPr bwMode="auto">
          <a:xfrm>
            <a:off x="3106258" y="4370208"/>
            <a:ext cx="3107268" cy="2276476"/>
            <a:chOff x="2704" y="637"/>
            <a:chExt cx="1468" cy="1434"/>
          </a:xfrm>
        </p:grpSpPr>
        <p:sp>
          <p:nvSpPr>
            <p:cNvPr id="11" name="AutoShape 11"/>
            <p:cNvSpPr>
              <a:spLocks noChangeArrowheads="1"/>
            </p:cNvSpPr>
            <p:nvPr/>
          </p:nvSpPr>
          <p:spPr bwMode="auto">
            <a:xfrm>
              <a:off x="2704" y="637"/>
              <a:ext cx="1468" cy="1221"/>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2	</a:t>
              </a:r>
              <a:r>
                <a:rPr lang="en-US" b="1" dirty="0">
                  <a:solidFill>
                    <a:srgbClr val="000000"/>
                  </a:solidFill>
                </a:rPr>
                <a:t>Greenhouses</a:t>
              </a:r>
              <a:endParaRPr lang="en-US" dirty="0">
                <a:solidFill>
                  <a:srgbClr val="000000"/>
                </a:solidFill>
              </a:endParaRPr>
            </a:p>
            <a:p>
              <a:pPr marL="355600" indent="-273050"/>
              <a:r>
                <a:rPr lang="en-US" dirty="0">
                  <a:solidFill>
                    <a:srgbClr val="000000"/>
                  </a:solidFill>
                </a:rPr>
                <a:t>2	</a:t>
              </a:r>
              <a:r>
                <a:rPr lang="en-US" b="1" dirty="0">
                  <a:solidFill>
                    <a:srgbClr val="000000"/>
                  </a:solidFill>
                </a:rPr>
                <a:t>Sides</a:t>
              </a:r>
              <a:r>
                <a:rPr lang="en-US" dirty="0">
                  <a:solidFill>
                    <a:srgbClr val="000000"/>
                  </a:solidFill>
                </a:rPr>
                <a:t> in </a:t>
              </a:r>
              <a:r>
                <a:rPr lang="en-US" b="1" dirty="0">
                  <a:solidFill>
                    <a:srgbClr val="000000"/>
                  </a:solidFill>
                </a:rPr>
                <a:t>G</a:t>
              </a:r>
              <a:endParaRPr lang="en-US" dirty="0">
                <a:solidFill>
                  <a:srgbClr val="000000"/>
                </a:solidFill>
              </a:endParaRPr>
            </a:p>
            <a:p>
              <a:pPr marL="355600" indent="-273050">
                <a:spcBef>
                  <a:spcPts val="900"/>
                </a:spcBef>
              </a:pPr>
              <a:r>
                <a:rPr lang="en-US" dirty="0">
                  <a:solidFill>
                    <a:srgbClr val="000000"/>
                  </a:solidFill>
                </a:rPr>
                <a:t>3	</a:t>
              </a:r>
              <a:r>
                <a:rPr lang="en-US" b="1" dirty="0" err="1">
                  <a:solidFill>
                    <a:srgbClr val="000000"/>
                  </a:solidFill>
                </a:rPr>
                <a:t>BRows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p>
            <a:p>
              <a:pPr marL="355600" indent="-273050"/>
              <a:r>
                <a:rPr lang="en-US" dirty="0">
                  <a:solidFill>
                    <a:srgbClr val="000000"/>
                  </a:solidFill>
                </a:rPr>
                <a:t>2</a:t>
              </a:r>
              <a:r>
                <a:rPr lang="en-US" b="1" dirty="0">
                  <a:solidFill>
                    <a:srgbClr val="000000"/>
                  </a:solidFill>
                </a:rPr>
                <a:t>	</a:t>
              </a:r>
              <a:r>
                <a:rPr lang="en-US" b="1" dirty="0" err="1">
                  <a:solidFill>
                    <a:srgbClr val="000000"/>
                  </a:solidFill>
                </a:rPr>
                <a:t>BCols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p>
            <a:p>
              <a:pPr marL="355600" indent="-273050"/>
              <a:endParaRPr lang="en-US" b="1" dirty="0">
                <a:solidFill>
                  <a:srgbClr val="000000"/>
                </a:solidFill>
              </a:endParaRPr>
            </a:p>
            <a:p>
              <a:pPr marL="355600" indent="-273050"/>
              <a:r>
                <a:rPr lang="en-US" dirty="0">
                  <a:solidFill>
                    <a:srgbClr val="000000"/>
                  </a:solidFill>
                </a:rPr>
                <a:t>12</a:t>
              </a:r>
              <a:r>
                <a:rPr lang="en-US" b="1" dirty="0">
                  <a:solidFill>
                    <a:srgbClr val="000000"/>
                  </a:solidFill>
                </a:rPr>
                <a:t>	Pots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r>
                <a:rPr lang="en-US" dirty="0">
                  <a:solidFill>
                    <a:srgbClr val="000000"/>
                  </a:solidFill>
                </a:rPr>
                <a:t>, </a:t>
              </a:r>
              <a:r>
                <a:rPr lang="en-US" b="1" dirty="0">
                  <a:solidFill>
                    <a:srgbClr val="000000"/>
                  </a:solidFill>
                </a:rPr>
                <a:t>Br</a:t>
              </a:r>
              <a:r>
                <a:rPr lang="en-US" dirty="0">
                  <a:solidFill>
                    <a:srgbClr val="000000"/>
                  </a:solidFill>
                </a:rPr>
                <a:t>, </a:t>
              </a:r>
              <a:r>
                <a:rPr lang="en-US" b="1" dirty="0" err="1">
                  <a:solidFill>
                    <a:srgbClr val="000000"/>
                  </a:solidFill>
                </a:rPr>
                <a:t>Bc</a:t>
              </a:r>
              <a:endParaRPr lang="en-AU" dirty="0">
                <a:solidFill>
                  <a:srgbClr val="000000"/>
                </a:solidFill>
              </a:endParaRPr>
            </a:p>
          </p:txBody>
        </p:sp>
        <p:sp>
          <p:nvSpPr>
            <p:cNvPr id="12" name="Text Box 12"/>
            <p:cNvSpPr txBox="1">
              <a:spLocks noChangeArrowheads="1"/>
            </p:cNvSpPr>
            <p:nvPr/>
          </p:nvSpPr>
          <p:spPr bwMode="auto">
            <a:xfrm>
              <a:off x="2882" y="1858"/>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288 pots</a:t>
              </a:r>
              <a:endParaRPr lang="en-AU" sz="1600" dirty="0">
                <a:solidFill>
                  <a:srgbClr val="000000"/>
                </a:solidFill>
              </a:endParaRPr>
            </a:p>
          </p:txBody>
        </p:sp>
      </p:grpSp>
      <p:sp>
        <p:nvSpPr>
          <p:cNvPr id="13" name="Line 6"/>
          <p:cNvSpPr>
            <a:spLocks noChangeShapeType="1"/>
          </p:cNvSpPr>
          <p:nvPr/>
        </p:nvSpPr>
        <p:spPr bwMode="auto">
          <a:xfrm flipV="1">
            <a:off x="1756217" y="4579940"/>
            <a:ext cx="1566189" cy="40434"/>
          </a:xfrm>
          <a:prstGeom prst="line">
            <a:avLst/>
          </a:prstGeom>
          <a:noFill/>
          <a:ln w="19050" cap="sq">
            <a:solidFill>
              <a:srgbClr val="000000"/>
            </a:solidFill>
            <a:prstDash val="dash"/>
            <a:round/>
            <a:headEnd type="none" w="sm" len="sm"/>
            <a:tailEnd type="triangle" w="lg" len="lg"/>
          </a:ln>
        </p:spPr>
        <p:txBody>
          <a:bodyPr/>
          <a:lstStyle/>
          <a:p>
            <a:endParaRPr lang="en-AU"/>
          </a:p>
        </p:txBody>
      </p:sp>
      <p:grpSp>
        <p:nvGrpSpPr>
          <p:cNvPr id="14" name="Group 105"/>
          <p:cNvGrpSpPr/>
          <p:nvPr/>
        </p:nvGrpSpPr>
        <p:grpSpPr>
          <a:xfrm>
            <a:off x="2012921" y="5244506"/>
            <a:ext cx="1324333" cy="387900"/>
            <a:chOff x="6109128" y="5697376"/>
            <a:chExt cx="1324333" cy="387900"/>
          </a:xfrm>
        </p:grpSpPr>
        <p:sp>
          <p:nvSpPr>
            <p:cNvPr id="15" name="Rectangle 27"/>
            <p:cNvSpPr>
              <a:spLocks noChangeArrowheads="1"/>
            </p:cNvSpPr>
            <p:nvPr/>
          </p:nvSpPr>
          <p:spPr bwMode="auto">
            <a:xfrm>
              <a:off x="6620838" y="5718401"/>
              <a:ext cx="387350" cy="366875"/>
            </a:xfrm>
            <a:prstGeom prst="rect">
              <a:avLst/>
            </a:prstGeom>
            <a:noFill/>
            <a:ln w="12700" cap="sq">
              <a:noFill/>
              <a:miter lim="800000"/>
              <a:headEnd type="none" w="sm" len="sm"/>
              <a:tailEnd type="none" w="sm" len="sm"/>
            </a:ln>
          </p:spPr>
          <p:txBody>
            <a:bodyPr wrap="none">
              <a:spAutoFit/>
            </a:bodyPr>
            <a:lstStyle/>
            <a:p>
              <a:r>
                <a:rPr lang="en-AU" dirty="0">
                  <a:sym typeface="Wingdings 2" pitchFamily="18" charset="2"/>
                </a:rPr>
                <a:t></a:t>
              </a:r>
            </a:p>
          </p:txBody>
        </p:sp>
        <p:sp>
          <p:nvSpPr>
            <p:cNvPr id="16" name="Line 28"/>
            <p:cNvSpPr>
              <a:spLocks noChangeShapeType="1"/>
            </p:cNvSpPr>
            <p:nvPr/>
          </p:nvSpPr>
          <p:spPr bwMode="auto">
            <a:xfrm>
              <a:off x="6878648" y="5923279"/>
              <a:ext cx="544874" cy="101645"/>
            </a:xfrm>
            <a:prstGeom prst="line">
              <a:avLst/>
            </a:prstGeom>
            <a:noFill/>
            <a:ln w="12700">
              <a:solidFill>
                <a:srgbClr val="000000"/>
              </a:solidFill>
              <a:round/>
              <a:headEnd/>
              <a:tailEnd type="none" w="lg" len="med"/>
            </a:ln>
          </p:spPr>
          <p:txBody>
            <a:bodyPr/>
            <a:lstStyle/>
            <a:p>
              <a:endParaRPr lang="en-AU"/>
            </a:p>
          </p:txBody>
        </p:sp>
        <p:sp>
          <p:nvSpPr>
            <p:cNvPr id="17" name="Line 29"/>
            <p:cNvSpPr>
              <a:spLocks noChangeShapeType="1"/>
            </p:cNvSpPr>
            <p:nvPr/>
          </p:nvSpPr>
          <p:spPr bwMode="auto">
            <a:xfrm flipV="1">
              <a:off x="6879241" y="5697376"/>
              <a:ext cx="554220" cy="150844"/>
            </a:xfrm>
            <a:prstGeom prst="line">
              <a:avLst/>
            </a:prstGeom>
            <a:noFill/>
            <a:ln w="12700">
              <a:solidFill>
                <a:srgbClr val="000000"/>
              </a:solidFill>
              <a:round/>
              <a:headEnd/>
              <a:tailEnd type="none" w="lg" len="med"/>
            </a:ln>
          </p:spPr>
          <p:txBody>
            <a:bodyPr/>
            <a:lstStyle/>
            <a:p>
              <a:endParaRPr lang="en-AU"/>
            </a:p>
          </p:txBody>
        </p:sp>
        <p:cxnSp>
          <p:nvCxnSpPr>
            <p:cNvPr id="18" name="Straight Arrow Connector 17"/>
            <p:cNvCxnSpPr/>
            <p:nvPr/>
          </p:nvCxnSpPr>
          <p:spPr bwMode="auto">
            <a:xfrm flipV="1">
              <a:off x="6109128" y="5894831"/>
              <a:ext cx="626952" cy="7007"/>
            </a:xfrm>
            <a:prstGeom prst="straightConnector1">
              <a:avLst/>
            </a:prstGeom>
            <a:solidFill>
              <a:schemeClr val="accent1"/>
            </a:solidFill>
            <a:ln w="12700" cap="sq" cmpd="sng" algn="ctr">
              <a:solidFill>
                <a:schemeClr val="tx1"/>
              </a:solidFill>
              <a:prstDash val="solid"/>
              <a:round/>
              <a:headEnd type="none" w="sm" len="sm"/>
              <a:tailEnd type="triangle" w="lg" len="lg"/>
            </a:ln>
            <a:effectLst/>
          </p:spPr>
        </p:cxnSp>
      </p:grpSp>
      <p:sp>
        <p:nvSpPr>
          <p:cNvPr id="19" name="Content Placeholder 2"/>
          <p:cNvSpPr txBox="1">
            <a:spLocks/>
          </p:cNvSpPr>
          <p:nvPr/>
        </p:nvSpPr>
        <p:spPr bwMode="auto">
          <a:xfrm>
            <a:off x="767056" y="1154725"/>
            <a:ext cx="5740637" cy="27497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Anticipated model:</a:t>
            </a:r>
          </a:p>
          <a:p>
            <a:pPr lvl="1"/>
            <a:r>
              <a:rPr lang="en-AU" kern="0" dirty="0">
                <a:solidFill>
                  <a:schemeClr val="bg2">
                    <a:lumMod val="60000"/>
                    <a:lumOff val="40000"/>
                  </a:schemeClr>
                </a:solidFill>
              </a:rPr>
              <a:t>Heat * Salinity * Varieties | </a:t>
            </a:r>
            <a:br>
              <a:rPr lang="en-AU" kern="0" dirty="0">
                <a:solidFill>
                  <a:schemeClr val="bg2">
                    <a:lumMod val="60000"/>
                    <a:lumOff val="40000"/>
                  </a:schemeClr>
                </a:solidFill>
              </a:rPr>
            </a:br>
            <a:r>
              <a:rPr lang="en-AU" kern="0" dirty="0" err="1">
                <a:solidFill>
                  <a:schemeClr val="bg2">
                    <a:lumMod val="60000"/>
                    <a:lumOff val="40000"/>
                  </a:schemeClr>
                </a:solidFill>
              </a:rPr>
              <a:t>Ghouses</a:t>
            </a:r>
            <a:r>
              <a:rPr lang="en-AU" kern="0" dirty="0">
                <a:solidFill>
                  <a:schemeClr val="bg2">
                    <a:lumMod val="60000"/>
                    <a:lumOff val="40000"/>
                  </a:schemeClr>
                </a:solidFill>
              </a:rPr>
              <a:t> + </a:t>
            </a:r>
            <a:r>
              <a:rPr lang="en-AU" kern="0" dirty="0" err="1">
                <a:solidFill>
                  <a:schemeClr val="bg2">
                    <a:lumMod val="60000"/>
                    <a:lumOff val="40000"/>
                  </a:schemeClr>
                </a:solidFill>
              </a:rPr>
              <a:t>Ghouses:Sides</a:t>
            </a:r>
            <a:r>
              <a:rPr lang="en-AU" kern="0" dirty="0">
                <a:solidFill>
                  <a:schemeClr val="bg2">
                    <a:lumMod val="60000"/>
                    <a:lumOff val="40000"/>
                  </a:schemeClr>
                </a:solidFill>
              </a:rPr>
              <a:t> + </a:t>
            </a:r>
            <a:r>
              <a:rPr lang="en-AU" kern="0" dirty="0" err="1">
                <a:solidFill>
                  <a:schemeClr val="bg2">
                    <a:lumMod val="60000"/>
                    <a:lumOff val="40000"/>
                  </a:schemeClr>
                </a:solidFill>
              </a:rPr>
              <a:t>Ghouses:Sides:BRows</a:t>
            </a:r>
            <a:r>
              <a:rPr lang="en-AU" kern="0" dirty="0">
                <a:solidFill>
                  <a:schemeClr val="bg2">
                    <a:lumMod val="60000"/>
                    <a:lumOff val="40000"/>
                  </a:schemeClr>
                </a:solidFill>
              </a:rPr>
              <a:t> + </a:t>
            </a:r>
            <a:r>
              <a:rPr lang="en-AU" kern="0" dirty="0" err="1">
                <a:solidFill>
                  <a:schemeClr val="bg2">
                    <a:lumMod val="60000"/>
                    <a:lumOff val="40000"/>
                  </a:schemeClr>
                </a:solidFill>
              </a:rPr>
              <a:t>Ghouses:Sides:BCols</a:t>
            </a:r>
            <a:r>
              <a:rPr lang="en-AU" kern="0" dirty="0">
                <a:solidFill>
                  <a:schemeClr val="bg2">
                    <a:lumMod val="60000"/>
                    <a:lumOff val="40000"/>
                  </a:schemeClr>
                </a:solidFill>
              </a:rPr>
              <a:t> + </a:t>
            </a:r>
            <a:r>
              <a:rPr lang="en-AU" kern="0" dirty="0" err="1">
                <a:solidFill>
                  <a:schemeClr val="bg2">
                    <a:lumMod val="60000"/>
                    <a:lumOff val="40000"/>
                  </a:schemeClr>
                </a:solidFill>
              </a:rPr>
              <a:t>Ghouses:Sides:BRows:BCols</a:t>
            </a:r>
            <a:r>
              <a:rPr lang="en-AU" kern="0" dirty="0">
                <a:solidFill>
                  <a:schemeClr val="bg2">
                    <a:lumMod val="60000"/>
                    <a:lumOff val="40000"/>
                  </a:schemeClr>
                </a:solidFill>
              </a:rPr>
              <a:t> + </a:t>
            </a:r>
            <a:r>
              <a:rPr lang="en-AU" u="sng" kern="0" dirty="0" err="1">
                <a:solidFill>
                  <a:schemeClr val="bg2">
                    <a:lumMod val="60000"/>
                    <a:lumOff val="40000"/>
                  </a:schemeClr>
                </a:solidFill>
              </a:rPr>
              <a:t>Ghouses:Sides:BRows:BCols:Pots</a:t>
            </a:r>
            <a:r>
              <a:rPr lang="en-AU" kern="0" dirty="0">
                <a:solidFill>
                  <a:schemeClr val="bg2">
                    <a:lumMod val="60000"/>
                    <a:lumOff val="40000"/>
                  </a:schemeClr>
                </a:solidFill>
              </a:rPr>
              <a:t>.</a:t>
            </a:r>
          </a:p>
        </p:txBody>
      </p:sp>
      <p:sp>
        <p:nvSpPr>
          <p:cNvPr id="21" name="TextBox 20"/>
          <p:cNvSpPr txBox="1"/>
          <p:nvPr/>
        </p:nvSpPr>
        <p:spPr>
          <a:xfrm>
            <a:off x="1" y="2025496"/>
            <a:ext cx="1565758" cy="400110"/>
          </a:xfrm>
          <a:prstGeom prst="rect">
            <a:avLst/>
          </a:prstGeom>
          <a:noFill/>
        </p:spPr>
        <p:txBody>
          <a:bodyPr wrap="square" rtlCol="0">
            <a:spAutoFit/>
          </a:bodyPr>
          <a:lstStyle/>
          <a:p>
            <a:r>
              <a:rPr lang="en-AU" sz="2000" dirty="0">
                <a:solidFill>
                  <a:srgbClr val="7030A0"/>
                </a:solidFill>
              </a:rPr>
              <a:t>Main units</a:t>
            </a:r>
          </a:p>
        </p:txBody>
      </p:sp>
      <p:sp>
        <p:nvSpPr>
          <p:cNvPr id="22" name="TextBox 21"/>
          <p:cNvSpPr txBox="1"/>
          <p:nvPr/>
        </p:nvSpPr>
        <p:spPr>
          <a:xfrm>
            <a:off x="0" y="3142678"/>
            <a:ext cx="1535001" cy="400110"/>
          </a:xfrm>
          <a:prstGeom prst="rect">
            <a:avLst/>
          </a:prstGeom>
          <a:noFill/>
        </p:spPr>
        <p:txBody>
          <a:bodyPr wrap="square" rtlCol="0">
            <a:spAutoFit/>
          </a:bodyPr>
          <a:lstStyle/>
          <a:p>
            <a:r>
              <a:rPr lang="en-AU" sz="2000" dirty="0">
                <a:solidFill>
                  <a:srgbClr val="7030A0"/>
                </a:solidFill>
              </a:rPr>
              <a:t>Subunits</a:t>
            </a:r>
          </a:p>
        </p:txBody>
      </p:sp>
      <p:sp>
        <p:nvSpPr>
          <p:cNvPr id="23" name="Content Placeholder 2"/>
          <p:cNvSpPr>
            <a:spLocks noGrp="1"/>
          </p:cNvSpPr>
          <p:nvPr>
            <p:ph idx="1"/>
          </p:nvPr>
        </p:nvSpPr>
        <p:spPr>
          <a:xfrm>
            <a:off x="6676098" y="5731740"/>
            <a:ext cx="5132438" cy="1081143"/>
          </a:xfrm>
        </p:spPr>
        <p:txBody>
          <a:bodyPr/>
          <a:lstStyle/>
          <a:p>
            <a:pPr marL="0" lvl="1" indent="0">
              <a:buNone/>
            </a:pPr>
            <a:r>
              <a:rPr lang="en-AU" sz="2000" dirty="0">
                <a:solidFill>
                  <a:srgbClr val="7030A0"/>
                </a:solidFill>
              </a:rPr>
              <a:t>To balance Salinity, a 3 </a:t>
            </a:r>
            <a:r>
              <a:rPr lang="en-AU" sz="2000" dirty="0">
                <a:solidFill>
                  <a:srgbClr val="7030A0"/>
                </a:solidFill>
                <a:sym typeface="Euclid Symbol"/>
              </a:rPr>
              <a:t> 2 </a:t>
            </a:r>
            <a:r>
              <a:rPr lang="en-AU" sz="2000" dirty="0">
                <a:solidFill>
                  <a:srgbClr val="7030A0"/>
                </a:solidFill>
              </a:rPr>
              <a:t>extended Latin square design, based on 2 </a:t>
            </a:r>
            <a:r>
              <a:rPr lang="en-AU" sz="2000" dirty="0">
                <a:solidFill>
                  <a:srgbClr val="7030A0"/>
                </a:solidFill>
                <a:sym typeface="Euclid Symbol"/>
              </a:rPr>
              <a:t> 2 Latin squares </a:t>
            </a:r>
            <a:r>
              <a:rPr lang="en-AU" sz="2000" dirty="0">
                <a:solidFill>
                  <a:srgbClr val="7030A0"/>
                </a:solidFill>
              </a:rPr>
              <a:t>is to be used in each Side.</a:t>
            </a:r>
          </a:p>
        </p:txBody>
      </p:sp>
      <p:sp>
        <p:nvSpPr>
          <p:cNvPr id="3" name="TextBox 2">
            <a:extLst>
              <a:ext uri="{FF2B5EF4-FFF2-40B4-BE49-F238E27FC236}">
                <a16:creationId xmlns:a16="http://schemas.microsoft.com/office/drawing/2014/main" id="{25097845-DCEC-E376-DFAD-E3222A2BCFB6}"/>
              </a:ext>
            </a:extLst>
          </p:cNvPr>
          <p:cNvSpPr txBox="1"/>
          <p:nvPr/>
        </p:nvSpPr>
        <p:spPr>
          <a:xfrm>
            <a:off x="0" y="3500354"/>
            <a:ext cx="1756217" cy="400110"/>
          </a:xfrm>
          <a:prstGeom prst="rect">
            <a:avLst/>
          </a:prstGeom>
          <a:noFill/>
        </p:spPr>
        <p:txBody>
          <a:bodyPr wrap="square" rtlCol="0">
            <a:spAutoFit/>
          </a:bodyPr>
          <a:lstStyle/>
          <a:p>
            <a:r>
              <a:rPr lang="en-AU" sz="2000" dirty="0" err="1">
                <a:solidFill>
                  <a:srgbClr val="7030A0"/>
                </a:solidFill>
              </a:rPr>
              <a:t>Subsubunits</a:t>
            </a:r>
            <a:endParaRPr lang="en-AU" sz="2000" dirty="0">
              <a:solidFill>
                <a:srgbClr val="7030A0"/>
              </a:solidFill>
            </a:endParaRPr>
          </a:p>
        </p:txBody>
      </p:sp>
    </p:spTree>
    <p:extLst>
      <p:ext uri="{BB962C8B-B14F-4D97-AF65-F5344CB8AC3E}">
        <p14:creationId xmlns:p14="http://schemas.microsoft.com/office/powerpoint/2010/main" val="392059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9" grpId="0"/>
      <p:bldP spid="21" grpId="0"/>
      <p:bldP spid="22" grpId="0"/>
      <p:bldP spid="23" grpId="0" build="p" bldLvl="2"/>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59509"/>
            <a:ext cx="4202477" cy="1542707"/>
          </a:xfrm>
        </p:spPr>
        <p:txBody>
          <a:bodyPr/>
          <a:lstStyle/>
          <a:p>
            <a:r>
              <a:rPr lang="en-AU" dirty="0"/>
              <a:t>Generating the systematic design in </a:t>
            </a:r>
            <a:r>
              <a:rPr lang="en-AU" dirty="0">
                <a:latin typeface="Courier New" panose="02070309020205020404" pitchFamily="49" charset="0"/>
                <a:cs typeface="Courier New" panose="02070309020205020404" pitchFamily="49" charset="0"/>
              </a:rPr>
              <a:t>R</a:t>
            </a:r>
          </a:p>
        </p:txBody>
      </p:sp>
      <p:sp>
        <p:nvSpPr>
          <p:cNvPr id="4" name="Slide Number Placeholder 3"/>
          <p:cNvSpPr>
            <a:spLocks noGrp="1"/>
          </p:cNvSpPr>
          <p:nvPr>
            <p:ph type="sldNum" sz="quarter" idx="11"/>
          </p:nvPr>
        </p:nvSpPr>
        <p:spPr/>
        <p:txBody>
          <a:bodyPr/>
          <a:lstStyle/>
          <a:p>
            <a:fld id="{FF0418E0-E9F1-4C7F-BDD6-E3F7643D09C8}" type="slidenum">
              <a:rPr lang="en-AU" smtClean="0"/>
              <a:pPr/>
              <a:t>7</a:t>
            </a:fld>
            <a:endParaRPr lang="en-AU" dirty="0"/>
          </a:p>
        </p:txBody>
      </p:sp>
      <p:sp>
        <p:nvSpPr>
          <p:cNvPr id="7" name="Content Placeholder 2"/>
          <p:cNvSpPr txBox="1">
            <a:spLocks/>
          </p:cNvSpPr>
          <p:nvPr/>
        </p:nvSpPr>
        <p:spPr bwMode="auto">
          <a:xfrm>
            <a:off x="576000" y="4106174"/>
            <a:ext cx="11102478" cy="1807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&gt; split.sys &lt;- </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cbind</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(list(</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 2, Sides = c("N", "S"), </a:t>
            </a:r>
          </a:p>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 3, </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BCols</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 2, Pots = 12)),</a:t>
            </a:r>
          </a:p>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(list(Heat = c("Warm", "Cool"), 12, Varieties = 12)),</a:t>
            </a:r>
          </a:p>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Salinity = factor(rep(c(</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designLatinSqrSys</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(2),1,2, </a:t>
            </a:r>
          </a:p>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designLatinSqrSys</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(2, start = c(2,1)),2,1), </a:t>
            </a:r>
          </a:p>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each = 12, times = 2), </a:t>
            </a:r>
          </a:p>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labels = c("Control", "Na")))</a:t>
            </a:r>
          </a:p>
        </p:txBody>
      </p:sp>
      <p:grpSp>
        <p:nvGrpSpPr>
          <p:cNvPr id="59" name="Group 58"/>
          <p:cNvGrpSpPr/>
          <p:nvPr/>
        </p:nvGrpSpPr>
        <p:grpSpPr>
          <a:xfrm>
            <a:off x="3219856" y="2688473"/>
            <a:ext cx="5735302" cy="1930040"/>
            <a:chOff x="3219856" y="2688473"/>
            <a:chExt cx="5735302" cy="1930040"/>
          </a:xfrm>
        </p:grpSpPr>
        <p:cxnSp>
          <p:nvCxnSpPr>
            <p:cNvPr id="10" name="Straight Arrow Connector 9"/>
            <p:cNvCxnSpPr>
              <a:stCxn id="11" idx="2"/>
              <a:endCxn id="7" idx="0"/>
            </p:cNvCxnSpPr>
            <p:nvPr/>
          </p:nvCxnSpPr>
          <p:spPr>
            <a:xfrm>
              <a:off x="4822620" y="3396359"/>
              <a:ext cx="1304619" cy="70981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219856" y="4106175"/>
              <a:ext cx="5735302" cy="5123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3224775" y="2688473"/>
              <a:ext cx="3195689" cy="707886"/>
            </a:xfrm>
            <a:prstGeom prst="rect">
              <a:avLst/>
            </a:prstGeom>
            <a:noFill/>
          </p:spPr>
          <p:txBody>
            <a:bodyPr wrap="square" rtlCol="0">
              <a:spAutoFit/>
            </a:bodyPr>
            <a:lstStyle/>
            <a:p>
              <a:r>
                <a:rPr lang="en-AU" sz="2000" dirty="0">
                  <a:solidFill>
                    <a:srgbClr val="7030A0"/>
                  </a:solidFill>
                </a:rPr>
                <a:t>Generate the recipient factors indexing the pots.</a:t>
              </a:r>
            </a:p>
          </p:txBody>
        </p:sp>
      </p:grpSp>
      <p:grpSp>
        <p:nvGrpSpPr>
          <p:cNvPr id="61" name="Group 60"/>
          <p:cNvGrpSpPr/>
          <p:nvPr/>
        </p:nvGrpSpPr>
        <p:grpSpPr>
          <a:xfrm>
            <a:off x="3864077" y="4875158"/>
            <a:ext cx="7546045" cy="1837030"/>
            <a:chOff x="3864077" y="4875158"/>
            <a:chExt cx="7546045" cy="1837030"/>
          </a:xfrm>
        </p:grpSpPr>
        <p:sp>
          <p:nvSpPr>
            <p:cNvPr id="21" name="Rectangle 20"/>
            <p:cNvSpPr/>
            <p:nvPr/>
          </p:nvSpPr>
          <p:spPr>
            <a:xfrm>
              <a:off x="5906734" y="4875158"/>
              <a:ext cx="5503388" cy="5123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Arrow Connector 21"/>
            <p:cNvCxnSpPr>
              <a:endCxn id="21" idx="1"/>
            </p:cNvCxnSpPr>
            <p:nvPr/>
          </p:nvCxnSpPr>
          <p:spPr>
            <a:xfrm flipV="1">
              <a:off x="4355690" y="5131327"/>
              <a:ext cx="1551044" cy="87297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64077" y="6004302"/>
              <a:ext cx="2892286" cy="707886"/>
            </a:xfrm>
            <a:prstGeom prst="rect">
              <a:avLst/>
            </a:prstGeom>
            <a:noFill/>
          </p:spPr>
          <p:txBody>
            <a:bodyPr wrap="square" rtlCol="0">
              <a:spAutoFit/>
            </a:bodyPr>
            <a:lstStyle/>
            <a:p>
              <a:r>
                <a:rPr lang="en-AU" sz="2000" dirty="0">
                  <a:solidFill>
                    <a:srgbClr val="7030A0"/>
                  </a:solidFill>
                </a:rPr>
                <a:t>Two Latin squares with different starting rows.</a:t>
              </a:r>
            </a:p>
          </p:txBody>
        </p:sp>
      </p:grpSp>
      <p:grpSp>
        <p:nvGrpSpPr>
          <p:cNvPr id="62" name="Group 61"/>
          <p:cNvGrpSpPr/>
          <p:nvPr/>
        </p:nvGrpSpPr>
        <p:grpSpPr>
          <a:xfrm>
            <a:off x="9144001" y="4192026"/>
            <a:ext cx="2825416" cy="939301"/>
            <a:chOff x="9144001" y="4192026"/>
            <a:chExt cx="2825416" cy="939301"/>
          </a:xfrm>
        </p:grpSpPr>
        <p:cxnSp>
          <p:nvCxnSpPr>
            <p:cNvPr id="17" name="Straight Arrow Connector 16"/>
            <p:cNvCxnSpPr>
              <a:stCxn id="18" idx="2"/>
            </p:cNvCxnSpPr>
            <p:nvPr/>
          </p:nvCxnSpPr>
          <p:spPr>
            <a:xfrm flipH="1">
              <a:off x="9144001" y="4592136"/>
              <a:ext cx="2043836" cy="417844"/>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406256" y="4192026"/>
              <a:ext cx="1563161" cy="400110"/>
            </a:xfrm>
            <a:prstGeom prst="rect">
              <a:avLst/>
            </a:prstGeom>
            <a:noFill/>
          </p:spPr>
          <p:txBody>
            <a:bodyPr wrap="square" rtlCol="0">
              <a:spAutoFit/>
            </a:bodyPr>
            <a:lstStyle/>
            <a:p>
              <a:r>
                <a:rPr lang="en-AU" sz="2000" dirty="0">
                  <a:solidFill>
                    <a:srgbClr val="7030A0"/>
                  </a:solidFill>
                </a:rPr>
                <a:t>Extra rows.</a:t>
              </a:r>
            </a:p>
          </p:txBody>
        </p:sp>
        <p:cxnSp>
          <p:nvCxnSpPr>
            <p:cNvPr id="24" name="Straight Arrow Connector 23"/>
            <p:cNvCxnSpPr>
              <a:stCxn id="18" idx="2"/>
            </p:cNvCxnSpPr>
            <p:nvPr/>
          </p:nvCxnSpPr>
          <p:spPr>
            <a:xfrm flipH="1">
              <a:off x="10873409" y="4592136"/>
              <a:ext cx="314428" cy="53919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5821819" y="411997"/>
            <a:ext cx="6147598" cy="2305027"/>
            <a:chOff x="5715000" y="1418930"/>
            <a:chExt cx="6147598" cy="2305027"/>
          </a:xfrm>
        </p:grpSpPr>
        <p:sp>
          <p:nvSpPr>
            <p:cNvPr id="20" name="Line 6"/>
            <p:cNvSpPr>
              <a:spLocks noChangeShapeType="1"/>
            </p:cNvSpPr>
            <p:nvPr/>
          </p:nvSpPr>
          <p:spPr bwMode="auto">
            <a:xfrm>
              <a:off x="7542725" y="3059661"/>
              <a:ext cx="1446961" cy="48105"/>
            </a:xfrm>
            <a:prstGeom prst="line">
              <a:avLst/>
            </a:prstGeom>
            <a:noFill/>
            <a:ln w="19050" cap="sq">
              <a:solidFill>
                <a:srgbClr val="000000"/>
              </a:solidFill>
              <a:round/>
              <a:headEnd type="none" w="sm" len="sm"/>
              <a:tailEnd type="triangle" w="lg" len="lg"/>
            </a:ln>
          </p:spPr>
          <p:txBody>
            <a:bodyPr/>
            <a:lstStyle/>
            <a:p>
              <a:endParaRPr lang="en-AU"/>
            </a:p>
          </p:txBody>
        </p:sp>
        <p:grpSp>
          <p:nvGrpSpPr>
            <p:cNvPr id="25" name="Group 24"/>
            <p:cNvGrpSpPr>
              <a:grpSpLocks/>
            </p:cNvGrpSpPr>
            <p:nvPr/>
          </p:nvGrpSpPr>
          <p:grpSpPr bwMode="auto">
            <a:xfrm>
              <a:off x="5715000" y="1437030"/>
              <a:ext cx="2375711" cy="2286927"/>
              <a:chOff x="1085" y="960"/>
              <a:chExt cx="1305" cy="1095"/>
            </a:xfrm>
          </p:grpSpPr>
          <p:sp>
            <p:nvSpPr>
              <p:cNvPr id="26" name="AutoShape 8"/>
              <p:cNvSpPr>
                <a:spLocks noChangeArrowheads="1"/>
              </p:cNvSpPr>
              <p:nvPr/>
            </p:nvSpPr>
            <p:spPr bwMode="auto">
              <a:xfrm>
                <a:off x="1109" y="960"/>
                <a:ext cx="1227" cy="860"/>
              </a:xfrm>
              <a:prstGeom prst="roundRect">
                <a:avLst>
                  <a:gd name="adj" fmla="val 16667"/>
                </a:avLst>
              </a:prstGeom>
              <a:noFill/>
              <a:ln w="12700" cap="sq">
                <a:solidFill>
                  <a:schemeClr val="tx1"/>
                </a:solidFill>
                <a:round/>
                <a:headEnd type="none" w="sm" len="sm"/>
                <a:tailEnd type="none" w="sm" len="sm"/>
              </a:ln>
            </p:spPr>
            <p:txBody>
              <a:bodyPr wrap="none" anchor="ctr"/>
              <a:lstStyle/>
              <a:p>
                <a:pPr marL="536575" indent="-358775"/>
                <a:r>
                  <a:rPr lang="en-US" dirty="0">
                    <a:solidFill>
                      <a:srgbClr val="000000"/>
                    </a:solidFill>
                  </a:rPr>
                  <a:t>2	</a:t>
                </a:r>
                <a:r>
                  <a:rPr lang="en-US" b="1" dirty="0">
                    <a:solidFill>
                      <a:srgbClr val="000000"/>
                    </a:solidFill>
                  </a:rPr>
                  <a:t>Heats</a:t>
                </a:r>
              </a:p>
              <a:p>
                <a:pPr marL="536575" indent="-358775"/>
                <a:endParaRPr lang="en-US" b="1" dirty="0">
                  <a:solidFill>
                    <a:srgbClr val="000000"/>
                  </a:solidFill>
                </a:endParaRPr>
              </a:p>
              <a:p>
                <a:pPr marL="536575" indent="-358775"/>
                <a:endParaRPr lang="en-US" b="1" dirty="0">
                  <a:solidFill>
                    <a:srgbClr val="000000"/>
                  </a:solidFill>
                </a:endParaRPr>
              </a:p>
              <a:p>
                <a:pPr marL="536575" indent="-358775"/>
                <a:r>
                  <a:rPr lang="en-US" dirty="0">
                    <a:solidFill>
                      <a:srgbClr val="000000"/>
                    </a:solidFill>
                  </a:rPr>
                  <a:t>2	</a:t>
                </a:r>
                <a:r>
                  <a:rPr lang="en-US" b="1" dirty="0">
                    <a:solidFill>
                      <a:srgbClr val="000000"/>
                    </a:solidFill>
                  </a:rPr>
                  <a:t>Salinities</a:t>
                </a:r>
              </a:p>
              <a:p>
                <a:pPr marL="536575" indent="-358775"/>
                <a:endParaRPr lang="en-US" b="1" dirty="0">
                  <a:solidFill>
                    <a:srgbClr val="000000"/>
                  </a:solidFill>
                </a:endParaRPr>
              </a:p>
              <a:p>
                <a:pPr marL="536575" indent="-358775"/>
                <a:r>
                  <a:rPr lang="en-US" dirty="0">
                    <a:solidFill>
                      <a:srgbClr val="000000"/>
                    </a:solidFill>
                  </a:rPr>
                  <a:t>12</a:t>
                </a:r>
                <a:r>
                  <a:rPr lang="en-US" b="1" dirty="0">
                    <a:solidFill>
                      <a:srgbClr val="000000"/>
                    </a:solidFill>
                  </a:rPr>
                  <a:t>	Varieties</a:t>
                </a:r>
                <a:endParaRPr lang="en-AU" dirty="0">
                  <a:solidFill>
                    <a:srgbClr val="000000"/>
                  </a:solidFill>
                </a:endParaRPr>
              </a:p>
            </p:txBody>
          </p:sp>
          <p:sp>
            <p:nvSpPr>
              <p:cNvPr id="27" name="Text Box 9"/>
              <p:cNvSpPr txBox="1">
                <a:spLocks noChangeArrowheads="1"/>
              </p:cNvSpPr>
              <p:nvPr/>
            </p:nvSpPr>
            <p:spPr bwMode="auto">
              <a:xfrm>
                <a:off x="1085" y="1893"/>
                <a:ext cx="1305" cy="162"/>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48 treatments</a:t>
                </a:r>
                <a:endParaRPr lang="en-AU" sz="1600" dirty="0">
                  <a:solidFill>
                    <a:srgbClr val="000000"/>
                  </a:solidFill>
                </a:endParaRPr>
              </a:p>
            </p:txBody>
          </p:sp>
        </p:grpSp>
        <p:grpSp>
          <p:nvGrpSpPr>
            <p:cNvPr id="28" name="Group 27"/>
            <p:cNvGrpSpPr>
              <a:grpSpLocks/>
            </p:cNvGrpSpPr>
            <p:nvPr/>
          </p:nvGrpSpPr>
          <p:grpSpPr bwMode="auto">
            <a:xfrm>
              <a:off x="8755330" y="1418930"/>
              <a:ext cx="3107268" cy="2276476"/>
              <a:chOff x="2704" y="637"/>
              <a:chExt cx="1468" cy="1434"/>
            </a:xfrm>
          </p:grpSpPr>
          <p:sp>
            <p:nvSpPr>
              <p:cNvPr id="29" name="AutoShape 11"/>
              <p:cNvSpPr>
                <a:spLocks noChangeArrowheads="1"/>
              </p:cNvSpPr>
              <p:nvPr/>
            </p:nvSpPr>
            <p:spPr bwMode="auto">
              <a:xfrm>
                <a:off x="2704" y="637"/>
                <a:ext cx="1468" cy="1221"/>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2	</a:t>
                </a:r>
                <a:r>
                  <a:rPr lang="en-US" b="1" dirty="0">
                    <a:solidFill>
                      <a:srgbClr val="000000"/>
                    </a:solidFill>
                  </a:rPr>
                  <a:t>Greenhouses</a:t>
                </a:r>
                <a:endParaRPr lang="en-US" dirty="0">
                  <a:solidFill>
                    <a:srgbClr val="000000"/>
                  </a:solidFill>
                </a:endParaRPr>
              </a:p>
              <a:p>
                <a:pPr marL="355600" indent="-273050"/>
                <a:r>
                  <a:rPr lang="en-US" dirty="0">
                    <a:solidFill>
                      <a:srgbClr val="000000"/>
                    </a:solidFill>
                  </a:rPr>
                  <a:t>2	</a:t>
                </a:r>
                <a:r>
                  <a:rPr lang="en-US" b="1" dirty="0">
                    <a:solidFill>
                      <a:srgbClr val="000000"/>
                    </a:solidFill>
                  </a:rPr>
                  <a:t>Sides</a:t>
                </a:r>
                <a:r>
                  <a:rPr lang="en-US" dirty="0">
                    <a:solidFill>
                      <a:srgbClr val="000000"/>
                    </a:solidFill>
                  </a:rPr>
                  <a:t> in </a:t>
                </a:r>
                <a:r>
                  <a:rPr lang="en-US" b="1" dirty="0">
                    <a:solidFill>
                      <a:srgbClr val="000000"/>
                    </a:solidFill>
                  </a:rPr>
                  <a:t>G</a:t>
                </a:r>
                <a:endParaRPr lang="en-US" dirty="0">
                  <a:solidFill>
                    <a:srgbClr val="000000"/>
                  </a:solidFill>
                </a:endParaRPr>
              </a:p>
              <a:p>
                <a:pPr marL="355600" indent="-273050">
                  <a:spcBef>
                    <a:spcPts val="900"/>
                  </a:spcBef>
                </a:pPr>
                <a:r>
                  <a:rPr lang="en-US" dirty="0">
                    <a:solidFill>
                      <a:srgbClr val="000000"/>
                    </a:solidFill>
                  </a:rPr>
                  <a:t>3	</a:t>
                </a:r>
                <a:r>
                  <a:rPr lang="en-US" b="1" dirty="0" err="1">
                    <a:solidFill>
                      <a:srgbClr val="000000"/>
                    </a:solidFill>
                  </a:rPr>
                  <a:t>BRows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p>
              <a:p>
                <a:pPr marL="355600" indent="-273050"/>
                <a:r>
                  <a:rPr lang="en-US" dirty="0">
                    <a:solidFill>
                      <a:srgbClr val="000000"/>
                    </a:solidFill>
                  </a:rPr>
                  <a:t>2</a:t>
                </a:r>
                <a:r>
                  <a:rPr lang="en-US" b="1" dirty="0">
                    <a:solidFill>
                      <a:srgbClr val="000000"/>
                    </a:solidFill>
                  </a:rPr>
                  <a:t>	</a:t>
                </a:r>
                <a:r>
                  <a:rPr lang="en-US" b="1" dirty="0" err="1">
                    <a:solidFill>
                      <a:srgbClr val="000000"/>
                    </a:solidFill>
                  </a:rPr>
                  <a:t>BCols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p>
              <a:p>
                <a:pPr marL="355600" indent="-273050"/>
                <a:endParaRPr lang="en-US" b="1" dirty="0">
                  <a:solidFill>
                    <a:srgbClr val="000000"/>
                  </a:solidFill>
                </a:endParaRPr>
              </a:p>
              <a:p>
                <a:pPr marL="355600" indent="-273050"/>
                <a:r>
                  <a:rPr lang="en-US" dirty="0">
                    <a:solidFill>
                      <a:srgbClr val="000000"/>
                    </a:solidFill>
                  </a:rPr>
                  <a:t>12</a:t>
                </a:r>
                <a:r>
                  <a:rPr lang="en-US" b="1" dirty="0">
                    <a:solidFill>
                      <a:srgbClr val="000000"/>
                    </a:solidFill>
                  </a:rPr>
                  <a:t>	Pots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r>
                  <a:rPr lang="en-US" dirty="0"/>
                  <a:t>, </a:t>
                </a:r>
                <a:r>
                  <a:rPr lang="en-US" b="1" dirty="0">
                    <a:solidFill>
                      <a:srgbClr val="000000"/>
                    </a:solidFill>
                  </a:rPr>
                  <a:t>BR</a:t>
                </a:r>
                <a:r>
                  <a:rPr lang="en-US" dirty="0"/>
                  <a:t>, </a:t>
                </a:r>
                <a:r>
                  <a:rPr lang="en-US" b="1" dirty="0">
                    <a:solidFill>
                      <a:srgbClr val="000000"/>
                    </a:solidFill>
                  </a:rPr>
                  <a:t>BC</a:t>
                </a:r>
                <a:endParaRPr lang="en-AU" dirty="0">
                  <a:solidFill>
                    <a:srgbClr val="000000"/>
                  </a:solidFill>
                </a:endParaRPr>
              </a:p>
            </p:txBody>
          </p:sp>
          <p:sp>
            <p:nvSpPr>
              <p:cNvPr id="30" name="Text Box 12"/>
              <p:cNvSpPr txBox="1">
                <a:spLocks noChangeArrowheads="1"/>
              </p:cNvSpPr>
              <p:nvPr/>
            </p:nvSpPr>
            <p:spPr bwMode="auto">
              <a:xfrm>
                <a:off x="2882" y="1858"/>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288 pots</a:t>
                </a:r>
                <a:endParaRPr lang="en-AU" sz="1600" dirty="0">
                  <a:solidFill>
                    <a:srgbClr val="000000"/>
                  </a:solidFill>
                </a:endParaRPr>
              </a:p>
            </p:txBody>
          </p:sp>
        </p:grpSp>
        <p:sp>
          <p:nvSpPr>
            <p:cNvPr id="32" name="Line 6"/>
            <p:cNvSpPr>
              <a:spLocks noChangeShapeType="1"/>
            </p:cNvSpPr>
            <p:nvPr/>
          </p:nvSpPr>
          <p:spPr bwMode="auto">
            <a:xfrm flipV="1">
              <a:off x="7405289" y="1628662"/>
              <a:ext cx="1566189" cy="40434"/>
            </a:xfrm>
            <a:prstGeom prst="line">
              <a:avLst/>
            </a:prstGeom>
            <a:noFill/>
            <a:ln w="19050" cap="sq">
              <a:solidFill>
                <a:srgbClr val="000000"/>
              </a:solidFill>
              <a:prstDash val="dash"/>
              <a:round/>
              <a:headEnd type="none" w="sm" len="sm"/>
              <a:tailEnd type="triangle" w="lg" len="lg"/>
            </a:ln>
          </p:spPr>
          <p:txBody>
            <a:bodyPr/>
            <a:lstStyle/>
            <a:p>
              <a:endParaRPr lang="en-AU"/>
            </a:p>
          </p:txBody>
        </p:sp>
        <p:grpSp>
          <p:nvGrpSpPr>
            <p:cNvPr id="33" name="Group 105"/>
            <p:cNvGrpSpPr/>
            <p:nvPr/>
          </p:nvGrpSpPr>
          <p:grpSpPr>
            <a:xfrm>
              <a:off x="7661993" y="2293228"/>
              <a:ext cx="1324333" cy="387900"/>
              <a:chOff x="6109128" y="5697376"/>
              <a:chExt cx="1324333" cy="387900"/>
            </a:xfrm>
          </p:grpSpPr>
          <p:sp>
            <p:nvSpPr>
              <p:cNvPr id="34" name="Rectangle 27"/>
              <p:cNvSpPr>
                <a:spLocks noChangeArrowheads="1"/>
              </p:cNvSpPr>
              <p:nvPr/>
            </p:nvSpPr>
            <p:spPr bwMode="auto">
              <a:xfrm>
                <a:off x="6620838" y="5718401"/>
                <a:ext cx="387350" cy="366875"/>
              </a:xfrm>
              <a:prstGeom prst="rect">
                <a:avLst/>
              </a:prstGeom>
              <a:noFill/>
              <a:ln w="12700" cap="sq">
                <a:noFill/>
                <a:miter lim="800000"/>
                <a:headEnd type="none" w="sm" len="sm"/>
                <a:tailEnd type="none" w="sm" len="sm"/>
              </a:ln>
            </p:spPr>
            <p:txBody>
              <a:bodyPr wrap="none">
                <a:spAutoFit/>
              </a:bodyPr>
              <a:lstStyle/>
              <a:p>
                <a:r>
                  <a:rPr lang="en-AU" dirty="0">
                    <a:sym typeface="Wingdings 2" pitchFamily="18" charset="2"/>
                  </a:rPr>
                  <a:t></a:t>
                </a:r>
              </a:p>
            </p:txBody>
          </p:sp>
          <p:sp>
            <p:nvSpPr>
              <p:cNvPr id="35" name="Line 28"/>
              <p:cNvSpPr>
                <a:spLocks noChangeShapeType="1"/>
              </p:cNvSpPr>
              <p:nvPr/>
            </p:nvSpPr>
            <p:spPr bwMode="auto">
              <a:xfrm>
                <a:off x="6878648" y="5923279"/>
                <a:ext cx="544874" cy="101645"/>
              </a:xfrm>
              <a:prstGeom prst="line">
                <a:avLst/>
              </a:prstGeom>
              <a:noFill/>
              <a:ln w="12700">
                <a:solidFill>
                  <a:srgbClr val="000000"/>
                </a:solidFill>
                <a:round/>
                <a:headEnd/>
                <a:tailEnd type="none" w="lg" len="med"/>
              </a:ln>
            </p:spPr>
            <p:txBody>
              <a:bodyPr/>
              <a:lstStyle/>
              <a:p>
                <a:endParaRPr lang="en-AU"/>
              </a:p>
            </p:txBody>
          </p:sp>
          <p:sp>
            <p:nvSpPr>
              <p:cNvPr id="36" name="Line 29"/>
              <p:cNvSpPr>
                <a:spLocks noChangeShapeType="1"/>
              </p:cNvSpPr>
              <p:nvPr/>
            </p:nvSpPr>
            <p:spPr bwMode="auto">
              <a:xfrm flipV="1">
                <a:off x="6879241" y="5697376"/>
                <a:ext cx="554220" cy="150844"/>
              </a:xfrm>
              <a:prstGeom prst="line">
                <a:avLst/>
              </a:prstGeom>
              <a:noFill/>
              <a:ln w="12700">
                <a:solidFill>
                  <a:srgbClr val="000000"/>
                </a:solidFill>
                <a:round/>
                <a:headEnd/>
                <a:tailEnd type="none" w="lg" len="med"/>
              </a:ln>
            </p:spPr>
            <p:txBody>
              <a:bodyPr/>
              <a:lstStyle/>
              <a:p>
                <a:endParaRPr lang="en-AU"/>
              </a:p>
            </p:txBody>
          </p:sp>
          <p:cxnSp>
            <p:nvCxnSpPr>
              <p:cNvPr id="37" name="Straight Arrow Connector 36"/>
              <p:cNvCxnSpPr/>
              <p:nvPr/>
            </p:nvCxnSpPr>
            <p:spPr bwMode="auto">
              <a:xfrm flipV="1">
                <a:off x="6109128" y="5894831"/>
                <a:ext cx="626952" cy="7007"/>
              </a:xfrm>
              <a:prstGeom prst="straightConnector1">
                <a:avLst/>
              </a:prstGeom>
              <a:solidFill>
                <a:schemeClr val="accent1"/>
              </a:solidFill>
              <a:ln w="12700" cap="sq" cmpd="sng" algn="ctr">
                <a:solidFill>
                  <a:schemeClr val="tx1"/>
                </a:solidFill>
                <a:prstDash val="solid"/>
                <a:round/>
                <a:headEnd type="none" w="sm" len="sm"/>
                <a:tailEnd type="triangle" w="lg" len="lg"/>
              </a:ln>
              <a:effectLst/>
            </p:spPr>
          </p:cxnSp>
        </p:grpSp>
      </p:grpSp>
      <p:grpSp>
        <p:nvGrpSpPr>
          <p:cNvPr id="58" name="Group 57"/>
          <p:cNvGrpSpPr/>
          <p:nvPr/>
        </p:nvGrpSpPr>
        <p:grpSpPr>
          <a:xfrm>
            <a:off x="168460" y="1997177"/>
            <a:ext cx="10440546" cy="2881351"/>
            <a:chOff x="168460" y="1997177"/>
            <a:chExt cx="10440546" cy="2881351"/>
          </a:xfrm>
        </p:grpSpPr>
        <p:cxnSp>
          <p:nvCxnSpPr>
            <p:cNvPr id="15" name="Straight Arrow Connector 14"/>
            <p:cNvCxnSpPr>
              <a:stCxn id="16" idx="2"/>
              <a:endCxn id="39" idx="1"/>
            </p:cNvCxnSpPr>
            <p:nvPr/>
          </p:nvCxnSpPr>
          <p:spPr>
            <a:xfrm>
              <a:off x="1463978" y="3936169"/>
              <a:ext cx="1760798" cy="81427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8460" y="1997177"/>
              <a:ext cx="2591036" cy="1938992"/>
            </a:xfrm>
            <a:prstGeom prst="rect">
              <a:avLst/>
            </a:prstGeom>
            <a:noFill/>
          </p:spPr>
          <p:txBody>
            <a:bodyPr wrap="square" rtlCol="0">
              <a:spAutoFit/>
            </a:bodyPr>
            <a:lstStyle/>
            <a:p>
              <a:r>
                <a:rPr lang="en-AU" sz="2000" dirty="0">
                  <a:solidFill>
                    <a:srgbClr val="7030A0"/>
                  </a:solidFill>
                </a:rPr>
                <a:t>Generate Heat and Varieties in standard order; the 12 works as if a factor with 12 levels occurs in this position.</a:t>
              </a:r>
            </a:p>
          </p:txBody>
        </p:sp>
        <p:sp>
          <p:nvSpPr>
            <p:cNvPr id="39" name="Rectangle 38"/>
            <p:cNvSpPr/>
            <p:nvPr/>
          </p:nvSpPr>
          <p:spPr>
            <a:xfrm>
              <a:off x="3224776" y="4622359"/>
              <a:ext cx="7384230" cy="25616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0" name="Group 59"/>
          <p:cNvGrpSpPr/>
          <p:nvPr/>
        </p:nvGrpSpPr>
        <p:grpSpPr>
          <a:xfrm>
            <a:off x="168458" y="5131328"/>
            <a:ext cx="3695619" cy="1734749"/>
            <a:chOff x="168458" y="5131328"/>
            <a:chExt cx="3695619" cy="1734749"/>
          </a:xfrm>
        </p:grpSpPr>
        <p:cxnSp>
          <p:nvCxnSpPr>
            <p:cNvPr id="40" name="Straight Arrow Connector 39"/>
            <p:cNvCxnSpPr/>
            <p:nvPr/>
          </p:nvCxnSpPr>
          <p:spPr>
            <a:xfrm flipV="1">
              <a:off x="2271252" y="5131328"/>
              <a:ext cx="1592825" cy="719086"/>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68458" y="5850414"/>
              <a:ext cx="3174509" cy="1015663"/>
            </a:xfrm>
            <a:prstGeom prst="rect">
              <a:avLst/>
            </a:prstGeom>
            <a:noFill/>
          </p:spPr>
          <p:txBody>
            <a:bodyPr wrap="square" rtlCol="0">
              <a:spAutoFit/>
            </a:bodyPr>
            <a:lstStyle/>
            <a:p>
              <a:r>
                <a:rPr lang="en-AU" sz="2000" dirty="0">
                  <a:solidFill>
                    <a:srgbClr val="7030A0"/>
                  </a:solidFill>
                </a:rPr>
                <a:t>Salinity has to be assigned using Extended Latin Squares (ELS).</a:t>
              </a:r>
            </a:p>
          </p:txBody>
        </p:sp>
      </p:grpSp>
      <p:grpSp>
        <p:nvGrpSpPr>
          <p:cNvPr id="63" name="Group 62"/>
          <p:cNvGrpSpPr/>
          <p:nvPr/>
        </p:nvGrpSpPr>
        <p:grpSpPr>
          <a:xfrm>
            <a:off x="8395766" y="5490873"/>
            <a:ext cx="3675374" cy="1367127"/>
            <a:chOff x="8395766" y="5490873"/>
            <a:chExt cx="3675374" cy="1367127"/>
          </a:xfrm>
        </p:grpSpPr>
        <p:cxnSp>
          <p:nvCxnSpPr>
            <p:cNvPr id="52" name="Straight Arrow Connector 51"/>
            <p:cNvCxnSpPr/>
            <p:nvPr/>
          </p:nvCxnSpPr>
          <p:spPr>
            <a:xfrm flipH="1" flipV="1">
              <a:off x="8395766" y="5490873"/>
              <a:ext cx="1869111" cy="35954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178854" y="5842337"/>
              <a:ext cx="2892286" cy="1015663"/>
            </a:xfrm>
            <a:prstGeom prst="rect">
              <a:avLst/>
            </a:prstGeom>
            <a:noFill/>
          </p:spPr>
          <p:txBody>
            <a:bodyPr wrap="square" rtlCol="0">
              <a:spAutoFit/>
            </a:bodyPr>
            <a:lstStyle/>
            <a:p>
              <a:r>
                <a:rPr lang="en-AU" sz="2000" dirty="0">
                  <a:solidFill>
                    <a:srgbClr val="7030A0"/>
                  </a:solidFill>
                </a:rPr>
                <a:t>Pair of ELS designs repeated twice, one for each </a:t>
              </a:r>
              <a:r>
                <a:rPr lang="en-AU" sz="2000" dirty="0" err="1">
                  <a:solidFill>
                    <a:srgbClr val="7030A0"/>
                  </a:solidFill>
                </a:rPr>
                <a:t>GHouse</a:t>
              </a:r>
              <a:r>
                <a:rPr lang="en-AU" sz="2000" dirty="0">
                  <a:solidFill>
                    <a:srgbClr val="7030A0"/>
                  </a:solidFill>
                </a:rPr>
                <a:t>.</a:t>
              </a:r>
            </a:p>
          </p:txBody>
        </p:sp>
      </p:grpSp>
    </p:spTree>
    <p:extLst>
      <p:ext uri="{BB962C8B-B14F-4D97-AF65-F5344CB8AC3E}">
        <p14:creationId xmlns:p14="http://schemas.microsoft.com/office/powerpoint/2010/main" val="274786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d:\Analyses\Research\WorkshopsTalks\Workshop 2019\src\figures\GrapeSys_v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9037" y="0"/>
            <a:ext cx="6857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76000" y="79462"/>
            <a:ext cx="4214661" cy="1242443"/>
          </a:xfrm>
        </p:spPr>
        <p:txBody>
          <a:bodyPr/>
          <a:lstStyle/>
          <a:p>
            <a:r>
              <a:rPr lang="en-AU" dirty="0"/>
              <a:t>Systematic grapevine design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8</a:t>
            </a:fld>
            <a:endParaRPr lang="en-AU"/>
          </a:p>
        </p:txBody>
      </p:sp>
      <p:sp>
        <p:nvSpPr>
          <p:cNvPr id="8" name="Content Placeholder 2"/>
          <p:cNvSpPr txBox="1">
            <a:spLocks/>
          </p:cNvSpPr>
          <p:nvPr/>
        </p:nvSpPr>
        <p:spPr bwMode="auto">
          <a:xfrm>
            <a:off x="556123" y="1552348"/>
            <a:ext cx="2914664" cy="11318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Numbers are </a:t>
            </a:r>
            <a:r>
              <a:rPr lang="en-AU" b="1" kern="0" dirty="0">
                <a:latin typeface="Courier New" panose="02070309020205020404" pitchFamily="49" charset="0"/>
                <a:cs typeface="Courier New" panose="02070309020205020404" pitchFamily="49" charset="0"/>
              </a:rPr>
              <a:t>Varieties</a:t>
            </a:r>
            <a:r>
              <a:rPr lang="en-AU" kern="0" dirty="0"/>
              <a:t>.</a:t>
            </a:r>
          </a:p>
        </p:txBody>
      </p:sp>
    </p:spTree>
    <p:extLst>
      <p:ext uri="{BB962C8B-B14F-4D97-AF65-F5344CB8AC3E}">
        <p14:creationId xmlns:p14="http://schemas.microsoft.com/office/powerpoint/2010/main" val="12229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33088" y="5853075"/>
            <a:ext cx="6454048" cy="1015663"/>
          </a:xfrm>
          <a:prstGeom prst="rect">
            <a:avLst/>
          </a:prstGeom>
          <a:noFill/>
        </p:spPr>
        <p:txBody>
          <a:bodyPr wrap="square" rtlCol="0">
            <a:spAutoFit/>
          </a:bodyPr>
          <a:lstStyle/>
          <a:p>
            <a:r>
              <a:rPr lang="en-AU" sz="2000" dirty="0">
                <a:solidFill>
                  <a:srgbClr val="7030A0"/>
                </a:solidFill>
              </a:rPr>
              <a:t>The </a:t>
            </a:r>
            <a:r>
              <a:rPr lang="en-AU" sz="2000" b="1" dirty="0">
                <a:solidFill>
                  <a:srgbClr val="7030A0"/>
                </a:solidFill>
                <a:latin typeface="Courier New" panose="02070309020205020404" pitchFamily="49" charset="0"/>
                <a:cs typeface="Courier New" panose="02070309020205020404" pitchFamily="49" charset="0"/>
              </a:rPr>
              <a:t>except</a:t>
            </a:r>
            <a:r>
              <a:rPr lang="en-AU" sz="2000" dirty="0">
                <a:solidFill>
                  <a:srgbClr val="7030A0"/>
                </a:solidFill>
              </a:rPr>
              <a:t> option allows the generation of a design, in which Heat is systematically allocated, while Salinity and Lines are randomized.</a:t>
            </a:r>
          </a:p>
        </p:txBody>
      </p:sp>
      <p:sp>
        <p:nvSpPr>
          <p:cNvPr id="2" name="Title 1"/>
          <p:cNvSpPr>
            <a:spLocks noGrp="1"/>
          </p:cNvSpPr>
          <p:nvPr>
            <p:ph type="title"/>
          </p:nvPr>
        </p:nvSpPr>
        <p:spPr>
          <a:xfrm>
            <a:off x="576000" y="12029"/>
            <a:ext cx="5215200" cy="1257137"/>
          </a:xfrm>
        </p:spPr>
        <p:txBody>
          <a:bodyPr/>
          <a:lstStyle/>
          <a:p>
            <a:r>
              <a:rPr lang="en-AU" dirty="0"/>
              <a:t>Randomizing the grapevine design</a:t>
            </a:r>
          </a:p>
        </p:txBody>
      </p:sp>
      <p:sp>
        <p:nvSpPr>
          <p:cNvPr id="3" name="Content Placeholder 2"/>
          <p:cNvSpPr>
            <a:spLocks noGrp="1"/>
          </p:cNvSpPr>
          <p:nvPr>
            <p:ph idx="1"/>
          </p:nvPr>
        </p:nvSpPr>
        <p:spPr>
          <a:xfrm>
            <a:off x="526840" y="3106127"/>
            <a:ext cx="11520000" cy="2435108"/>
          </a:xfrm>
        </p:spPr>
        <p:txBody>
          <a:bodyPr/>
          <a:lstStyle/>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designRandomize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(allocated = split.sys[c("Heat", "Salinity", "Varieties")],</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recipient = split.sys[c("</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"Sides",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BCols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"Pots")],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nested.recipients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list(Sides =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c("Sides",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BCols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c("Sides",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Pots = c("Sides",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BCols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except            =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seed              = 64131)</a:t>
            </a:r>
          </a:p>
        </p:txBody>
      </p:sp>
      <p:sp>
        <p:nvSpPr>
          <p:cNvPr id="4" name="Slide Number Placeholder 3"/>
          <p:cNvSpPr>
            <a:spLocks noGrp="1"/>
          </p:cNvSpPr>
          <p:nvPr>
            <p:ph type="sldNum" sz="quarter" idx="11"/>
          </p:nvPr>
        </p:nvSpPr>
        <p:spPr/>
        <p:txBody>
          <a:bodyPr/>
          <a:lstStyle/>
          <a:p>
            <a:fld id="{FF0418E0-E9F1-4C7F-BDD6-E3F7643D09C8}" type="slidenum">
              <a:rPr lang="en-AU" smtClean="0"/>
              <a:pPr/>
              <a:t>9</a:t>
            </a:fld>
            <a:endParaRPr lang="en-AU"/>
          </a:p>
        </p:txBody>
      </p:sp>
      <p:sp>
        <p:nvSpPr>
          <p:cNvPr id="6" name="Rectangle 5"/>
          <p:cNvSpPr/>
          <p:nvPr/>
        </p:nvSpPr>
        <p:spPr>
          <a:xfrm>
            <a:off x="4334772" y="5085305"/>
            <a:ext cx="3677545" cy="252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34772" y="3861523"/>
            <a:ext cx="6763966" cy="122378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ontent Placeholder 2"/>
          <p:cNvSpPr txBox="1">
            <a:spLocks/>
          </p:cNvSpPr>
          <p:nvPr/>
        </p:nvSpPr>
        <p:spPr bwMode="auto">
          <a:xfrm>
            <a:off x="576000" y="1302161"/>
            <a:ext cx="5314643" cy="1853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sz="2400" kern="0" dirty="0"/>
              <a:t>Use </a:t>
            </a:r>
            <a:r>
              <a:rPr lang="en-AU" sz="2400" b="1" kern="0" dirty="0" err="1">
                <a:latin typeface="Courier New" panose="02070309020205020404" pitchFamily="49" charset="0"/>
                <a:cs typeface="Courier New" panose="02070309020205020404" pitchFamily="49" charset="0"/>
              </a:rPr>
              <a:t>designRandomize</a:t>
            </a:r>
            <a:r>
              <a:rPr lang="en-AU" sz="2400" kern="0" dirty="0"/>
              <a:t> from </a:t>
            </a:r>
            <a:r>
              <a:rPr lang="en-AU" sz="2400" b="1" kern="0" dirty="0" err="1">
                <a:latin typeface="Courier New" panose="02070309020205020404" pitchFamily="49" charset="0"/>
                <a:cs typeface="Courier New" panose="02070309020205020404" pitchFamily="49" charset="0"/>
              </a:rPr>
              <a:t>dae</a:t>
            </a:r>
            <a:r>
              <a:rPr lang="en-AU" sz="2400" kern="0" dirty="0"/>
              <a:t> to randomize the systematic layout.</a:t>
            </a:r>
          </a:p>
          <a:p>
            <a:pPr lvl="1"/>
            <a:r>
              <a:rPr lang="en-AU" sz="2000" kern="0" dirty="0"/>
              <a:t>The randomization is determined by the nesting relationships between the </a:t>
            </a:r>
            <a:r>
              <a:rPr lang="en-AU" sz="2000" b="1" kern="0" dirty="0">
                <a:latin typeface="Courier New" panose="02070309020205020404" pitchFamily="49" charset="0"/>
                <a:cs typeface="Courier New" panose="02070309020205020404" pitchFamily="49" charset="0"/>
              </a:rPr>
              <a:t>recipient</a:t>
            </a:r>
            <a:r>
              <a:rPr lang="en-AU" sz="2000" kern="0" dirty="0"/>
              <a:t> factors.</a:t>
            </a:r>
          </a:p>
        </p:txBody>
      </p:sp>
      <p:cxnSp>
        <p:nvCxnSpPr>
          <p:cNvPr id="9" name="Straight Arrow Connector 8"/>
          <p:cNvCxnSpPr/>
          <p:nvPr/>
        </p:nvCxnSpPr>
        <p:spPr>
          <a:xfrm flipV="1">
            <a:off x="2336231" y="5211305"/>
            <a:ext cx="1998541" cy="64177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959467" y="549645"/>
            <a:ext cx="6147598" cy="2305027"/>
            <a:chOff x="5715000" y="1418930"/>
            <a:chExt cx="6147598" cy="2305027"/>
          </a:xfrm>
        </p:grpSpPr>
        <p:sp>
          <p:nvSpPr>
            <p:cNvPr id="12" name="Line 6"/>
            <p:cNvSpPr>
              <a:spLocks noChangeShapeType="1"/>
            </p:cNvSpPr>
            <p:nvPr/>
          </p:nvSpPr>
          <p:spPr bwMode="auto">
            <a:xfrm>
              <a:off x="7542725" y="3059661"/>
              <a:ext cx="1446961" cy="48105"/>
            </a:xfrm>
            <a:prstGeom prst="line">
              <a:avLst/>
            </a:prstGeom>
            <a:noFill/>
            <a:ln w="19050" cap="sq">
              <a:solidFill>
                <a:srgbClr val="000000"/>
              </a:solidFill>
              <a:round/>
              <a:headEnd type="none" w="sm" len="sm"/>
              <a:tailEnd type="triangle" w="lg" len="lg"/>
            </a:ln>
          </p:spPr>
          <p:txBody>
            <a:bodyPr/>
            <a:lstStyle/>
            <a:p>
              <a:endParaRPr lang="en-AU"/>
            </a:p>
          </p:txBody>
        </p:sp>
        <p:grpSp>
          <p:nvGrpSpPr>
            <p:cNvPr id="13" name="Group 12"/>
            <p:cNvGrpSpPr>
              <a:grpSpLocks/>
            </p:cNvGrpSpPr>
            <p:nvPr/>
          </p:nvGrpSpPr>
          <p:grpSpPr bwMode="auto">
            <a:xfrm>
              <a:off x="5715000" y="1437030"/>
              <a:ext cx="2375711" cy="2286927"/>
              <a:chOff x="1085" y="960"/>
              <a:chExt cx="1305" cy="1095"/>
            </a:xfrm>
          </p:grpSpPr>
          <p:sp>
            <p:nvSpPr>
              <p:cNvPr id="23" name="AutoShape 8"/>
              <p:cNvSpPr>
                <a:spLocks noChangeArrowheads="1"/>
              </p:cNvSpPr>
              <p:nvPr/>
            </p:nvSpPr>
            <p:spPr bwMode="auto">
              <a:xfrm>
                <a:off x="1109" y="960"/>
                <a:ext cx="1227" cy="860"/>
              </a:xfrm>
              <a:prstGeom prst="roundRect">
                <a:avLst>
                  <a:gd name="adj" fmla="val 16667"/>
                </a:avLst>
              </a:prstGeom>
              <a:noFill/>
              <a:ln w="12700" cap="sq">
                <a:solidFill>
                  <a:schemeClr val="tx1"/>
                </a:solidFill>
                <a:round/>
                <a:headEnd type="none" w="sm" len="sm"/>
                <a:tailEnd type="none" w="sm" len="sm"/>
              </a:ln>
            </p:spPr>
            <p:txBody>
              <a:bodyPr wrap="none" anchor="ctr"/>
              <a:lstStyle/>
              <a:p>
                <a:pPr marL="536575" indent="-358775"/>
                <a:r>
                  <a:rPr lang="en-US" dirty="0">
                    <a:solidFill>
                      <a:srgbClr val="000000"/>
                    </a:solidFill>
                  </a:rPr>
                  <a:t>2	</a:t>
                </a:r>
                <a:r>
                  <a:rPr lang="en-US" b="1" dirty="0">
                    <a:solidFill>
                      <a:srgbClr val="000000"/>
                    </a:solidFill>
                  </a:rPr>
                  <a:t>Heats</a:t>
                </a:r>
              </a:p>
              <a:p>
                <a:pPr marL="536575" indent="-358775"/>
                <a:endParaRPr lang="en-US" b="1" dirty="0">
                  <a:solidFill>
                    <a:srgbClr val="000000"/>
                  </a:solidFill>
                </a:endParaRPr>
              </a:p>
              <a:p>
                <a:pPr marL="536575" indent="-358775"/>
                <a:endParaRPr lang="en-US" b="1" dirty="0">
                  <a:solidFill>
                    <a:srgbClr val="000000"/>
                  </a:solidFill>
                </a:endParaRPr>
              </a:p>
              <a:p>
                <a:pPr marL="536575" indent="-358775"/>
                <a:r>
                  <a:rPr lang="en-US" dirty="0">
                    <a:solidFill>
                      <a:srgbClr val="000000"/>
                    </a:solidFill>
                  </a:rPr>
                  <a:t>2	</a:t>
                </a:r>
                <a:r>
                  <a:rPr lang="en-US" b="1" dirty="0">
                    <a:solidFill>
                      <a:srgbClr val="000000"/>
                    </a:solidFill>
                  </a:rPr>
                  <a:t>Salinities</a:t>
                </a:r>
              </a:p>
              <a:p>
                <a:pPr marL="536575" indent="-358775"/>
                <a:endParaRPr lang="en-US" b="1" dirty="0">
                  <a:solidFill>
                    <a:srgbClr val="000000"/>
                  </a:solidFill>
                </a:endParaRPr>
              </a:p>
              <a:p>
                <a:pPr marL="536575" indent="-358775"/>
                <a:r>
                  <a:rPr lang="en-US" dirty="0">
                    <a:solidFill>
                      <a:srgbClr val="000000"/>
                    </a:solidFill>
                  </a:rPr>
                  <a:t>12</a:t>
                </a:r>
                <a:r>
                  <a:rPr lang="en-US" b="1" dirty="0">
                    <a:solidFill>
                      <a:srgbClr val="000000"/>
                    </a:solidFill>
                  </a:rPr>
                  <a:t>	Varieties</a:t>
                </a:r>
                <a:endParaRPr lang="en-AU" dirty="0">
                  <a:solidFill>
                    <a:srgbClr val="000000"/>
                  </a:solidFill>
                </a:endParaRPr>
              </a:p>
            </p:txBody>
          </p:sp>
          <p:sp>
            <p:nvSpPr>
              <p:cNvPr id="24" name="Text Box 9"/>
              <p:cNvSpPr txBox="1">
                <a:spLocks noChangeArrowheads="1"/>
              </p:cNvSpPr>
              <p:nvPr/>
            </p:nvSpPr>
            <p:spPr bwMode="auto">
              <a:xfrm>
                <a:off x="1085" y="1893"/>
                <a:ext cx="1305" cy="162"/>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48 treatments</a:t>
                </a:r>
                <a:endParaRPr lang="en-AU" sz="1600" dirty="0">
                  <a:solidFill>
                    <a:srgbClr val="000000"/>
                  </a:solidFill>
                </a:endParaRPr>
              </a:p>
            </p:txBody>
          </p:sp>
        </p:grpSp>
        <p:grpSp>
          <p:nvGrpSpPr>
            <p:cNvPr id="14" name="Group 13"/>
            <p:cNvGrpSpPr>
              <a:grpSpLocks/>
            </p:cNvGrpSpPr>
            <p:nvPr/>
          </p:nvGrpSpPr>
          <p:grpSpPr bwMode="auto">
            <a:xfrm>
              <a:off x="8755330" y="1418930"/>
              <a:ext cx="3107268" cy="2276476"/>
              <a:chOff x="2704" y="637"/>
              <a:chExt cx="1468" cy="1434"/>
            </a:xfrm>
          </p:grpSpPr>
          <p:sp>
            <p:nvSpPr>
              <p:cNvPr id="21" name="AutoShape 11"/>
              <p:cNvSpPr>
                <a:spLocks noChangeArrowheads="1"/>
              </p:cNvSpPr>
              <p:nvPr/>
            </p:nvSpPr>
            <p:spPr bwMode="auto">
              <a:xfrm>
                <a:off x="2704" y="637"/>
                <a:ext cx="1468" cy="1221"/>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2	</a:t>
                </a:r>
                <a:r>
                  <a:rPr lang="en-US" b="1" dirty="0">
                    <a:solidFill>
                      <a:srgbClr val="000000"/>
                    </a:solidFill>
                  </a:rPr>
                  <a:t>Greenhouses</a:t>
                </a:r>
                <a:endParaRPr lang="en-US" dirty="0">
                  <a:solidFill>
                    <a:srgbClr val="000000"/>
                  </a:solidFill>
                </a:endParaRPr>
              </a:p>
              <a:p>
                <a:pPr marL="355600" indent="-273050"/>
                <a:r>
                  <a:rPr lang="en-US" dirty="0">
                    <a:solidFill>
                      <a:srgbClr val="000000"/>
                    </a:solidFill>
                  </a:rPr>
                  <a:t>2	</a:t>
                </a:r>
                <a:r>
                  <a:rPr lang="en-US" b="1" dirty="0">
                    <a:solidFill>
                      <a:srgbClr val="000000"/>
                    </a:solidFill>
                  </a:rPr>
                  <a:t>Sides</a:t>
                </a:r>
                <a:r>
                  <a:rPr lang="en-US" dirty="0">
                    <a:solidFill>
                      <a:srgbClr val="000000"/>
                    </a:solidFill>
                  </a:rPr>
                  <a:t> in </a:t>
                </a:r>
                <a:r>
                  <a:rPr lang="en-US" b="1" dirty="0">
                    <a:solidFill>
                      <a:srgbClr val="000000"/>
                    </a:solidFill>
                  </a:rPr>
                  <a:t>G</a:t>
                </a:r>
                <a:endParaRPr lang="en-US" dirty="0">
                  <a:solidFill>
                    <a:srgbClr val="000000"/>
                  </a:solidFill>
                </a:endParaRPr>
              </a:p>
              <a:p>
                <a:pPr marL="355600" indent="-273050">
                  <a:spcBef>
                    <a:spcPts val="900"/>
                  </a:spcBef>
                </a:pPr>
                <a:r>
                  <a:rPr lang="en-US" dirty="0">
                    <a:solidFill>
                      <a:srgbClr val="000000"/>
                    </a:solidFill>
                  </a:rPr>
                  <a:t>3	</a:t>
                </a:r>
                <a:r>
                  <a:rPr lang="en-US" b="1" dirty="0" err="1">
                    <a:solidFill>
                      <a:srgbClr val="000000"/>
                    </a:solidFill>
                  </a:rPr>
                  <a:t>BRows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p>
              <a:p>
                <a:pPr marL="355600" indent="-273050"/>
                <a:r>
                  <a:rPr lang="en-US" dirty="0">
                    <a:solidFill>
                      <a:srgbClr val="000000"/>
                    </a:solidFill>
                  </a:rPr>
                  <a:t>2</a:t>
                </a:r>
                <a:r>
                  <a:rPr lang="en-US" b="1" dirty="0">
                    <a:solidFill>
                      <a:srgbClr val="000000"/>
                    </a:solidFill>
                  </a:rPr>
                  <a:t>	</a:t>
                </a:r>
                <a:r>
                  <a:rPr lang="en-US" b="1" dirty="0" err="1">
                    <a:solidFill>
                      <a:srgbClr val="000000"/>
                    </a:solidFill>
                  </a:rPr>
                  <a:t>BCols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p>
              <a:p>
                <a:pPr marL="355600" indent="-273050"/>
                <a:endParaRPr lang="en-US" b="1" dirty="0">
                  <a:solidFill>
                    <a:srgbClr val="000000"/>
                  </a:solidFill>
                </a:endParaRPr>
              </a:p>
              <a:p>
                <a:pPr marL="355600" indent="-273050"/>
                <a:r>
                  <a:rPr lang="en-US" dirty="0">
                    <a:solidFill>
                      <a:srgbClr val="000000"/>
                    </a:solidFill>
                  </a:rPr>
                  <a:t>12</a:t>
                </a:r>
                <a:r>
                  <a:rPr lang="en-US" b="1" dirty="0">
                    <a:solidFill>
                      <a:srgbClr val="000000"/>
                    </a:solidFill>
                  </a:rPr>
                  <a:t>	Pots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r>
                  <a:rPr lang="en-US" dirty="0"/>
                  <a:t>, </a:t>
                </a:r>
                <a:r>
                  <a:rPr lang="en-US" b="1" dirty="0">
                    <a:solidFill>
                      <a:srgbClr val="000000"/>
                    </a:solidFill>
                  </a:rPr>
                  <a:t>BR</a:t>
                </a:r>
                <a:r>
                  <a:rPr lang="en-US" dirty="0"/>
                  <a:t>, </a:t>
                </a:r>
                <a:r>
                  <a:rPr lang="en-US" b="1" dirty="0">
                    <a:solidFill>
                      <a:srgbClr val="000000"/>
                    </a:solidFill>
                  </a:rPr>
                  <a:t>BC</a:t>
                </a:r>
                <a:endParaRPr lang="en-AU" dirty="0">
                  <a:solidFill>
                    <a:srgbClr val="000000"/>
                  </a:solidFill>
                </a:endParaRPr>
              </a:p>
            </p:txBody>
          </p:sp>
          <p:sp>
            <p:nvSpPr>
              <p:cNvPr id="22" name="Text Box 12"/>
              <p:cNvSpPr txBox="1">
                <a:spLocks noChangeArrowheads="1"/>
              </p:cNvSpPr>
              <p:nvPr/>
            </p:nvSpPr>
            <p:spPr bwMode="auto">
              <a:xfrm>
                <a:off x="2882" y="1858"/>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288 pots</a:t>
                </a:r>
                <a:endParaRPr lang="en-AU" sz="1600" dirty="0">
                  <a:solidFill>
                    <a:srgbClr val="000000"/>
                  </a:solidFill>
                </a:endParaRPr>
              </a:p>
            </p:txBody>
          </p:sp>
        </p:grpSp>
        <p:sp>
          <p:nvSpPr>
            <p:cNvPr id="15" name="Line 6"/>
            <p:cNvSpPr>
              <a:spLocks noChangeShapeType="1"/>
            </p:cNvSpPr>
            <p:nvPr/>
          </p:nvSpPr>
          <p:spPr bwMode="auto">
            <a:xfrm flipV="1">
              <a:off x="7405289" y="1628662"/>
              <a:ext cx="1566189" cy="40434"/>
            </a:xfrm>
            <a:prstGeom prst="line">
              <a:avLst/>
            </a:prstGeom>
            <a:noFill/>
            <a:ln w="19050" cap="sq">
              <a:solidFill>
                <a:srgbClr val="000000"/>
              </a:solidFill>
              <a:prstDash val="dash"/>
              <a:round/>
              <a:headEnd type="none" w="sm" len="sm"/>
              <a:tailEnd type="triangle" w="lg" len="lg"/>
            </a:ln>
          </p:spPr>
          <p:txBody>
            <a:bodyPr/>
            <a:lstStyle/>
            <a:p>
              <a:endParaRPr lang="en-AU"/>
            </a:p>
          </p:txBody>
        </p:sp>
        <p:grpSp>
          <p:nvGrpSpPr>
            <p:cNvPr id="16" name="Group 105"/>
            <p:cNvGrpSpPr/>
            <p:nvPr/>
          </p:nvGrpSpPr>
          <p:grpSpPr>
            <a:xfrm>
              <a:off x="7661993" y="2293228"/>
              <a:ext cx="1324333" cy="387900"/>
              <a:chOff x="6109128" y="5697376"/>
              <a:chExt cx="1324333" cy="387900"/>
            </a:xfrm>
          </p:grpSpPr>
          <p:sp>
            <p:nvSpPr>
              <p:cNvPr id="17" name="Rectangle 27"/>
              <p:cNvSpPr>
                <a:spLocks noChangeArrowheads="1"/>
              </p:cNvSpPr>
              <p:nvPr/>
            </p:nvSpPr>
            <p:spPr bwMode="auto">
              <a:xfrm>
                <a:off x="6620838" y="5718401"/>
                <a:ext cx="387350" cy="366875"/>
              </a:xfrm>
              <a:prstGeom prst="rect">
                <a:avLst/>
              </a:prstGeom>
              <a:noFill/>
              <a:ln w="12700" cap="sq">
                <a:noFill/>
                <a:miter lim="800000"/>
                <a:headEnd type="none" w="sm" len="sm"/>
                <a:tailEnd type="none" w="sm" len="sm"/>
              </a:ln>
            </p:spPr>
            <p:txBody>
              <a:bodyPr wrap="none">
                <a:spAutoFit/>
              </a:bodyPr>
              <a:lstStyle/>
              <a:p>
                <a:r>
                  <a:rPr lang="en-AU" dirty="0">
                    <a:sym typeface="Wingdings 2" pitchFamily="18" charset="2"/>
                  </a:rPr>
                  <a:t></a:t>
                </a:r>
              </a:p>
            </p:txBody>
          </p:sp>
          <p:sp>
            <p:nvSpPr>
              <p:cNvPr id="18" name="Line 28"/>
              <p:cNvSpPr>
                <a:spLocks noChangeShapeType="1"/>
              </p:cNvSpPr>
              <p:nvPr/>
            </p:nvSpPr>
            <p:spPr bwMode="auto">
              <a:xfrm>
                <a:off x="6878648" y="5923279"/>
                <a:ext cx="544874" cy="101645"/>
              </a:xfrm>
              <a:prstGeom prst="line">
                <a:avLst/>
              </a:prstGeom>
              <a:noFill/>
              <a:ln w="12700">
                <a:solidFill>
                  <a:srgbClr val="000000"/>
                </a:solidFill>
                <a:round/>
                <a:headEnd/>
                <a:tailEnd type="none" w="lg" len="med"/>
              </a:ln>
            </p:spPr>
            <p:txBody>
              <a:bodyPr/>
              <a:lstStyle/>
              <a:p>
                <a:endParaRPr lang="en-AU"/>
              </a:p>
            </p:txBody>
          </p:sp>
          <p:sp>
            <p:nvSpPr>
              <p:cNvPr id="19" name="Line 29"/>
              <p:cNvSpPr>
                <a:spLocks noChangeShapeType="1"/>
              </p:cNvSpPr>
              <p:nvPr/>
            </p:nvSpPr>
            <p:spPr bwMode="auto">
              <a:xfrm flipV="1">
                <a:off x="6879241" y="5697376"/>
                <a:ext cx="554220" cy="150844"/>
              </a:xfrm>
              <a:prstGeom prst="line">
                <a:avLst/>
              </a:prstGeom>
              <a:noFill/>
              <a:ln w="12700">
                <a:solidFill>
                  <a:srgbClr val="000000"/>
                </a:solidFill>
                <a:round/>
                <a:headEnd/>
                <a:tailEnd type="none" w="lg" len="med"/>
              </a:ln>
            </p:spPr>
            <p:txBody>
              <a:bodyPr/>
              <a:lstStyle/>
              <a:p>
                <a:endParaRPr lang="en-AU"/>
              </a:p>
            </p:txBody>
          </p:sp>
          <p:cxnSp>
            <p:nvCxnSpPr>
              <p:cNvPr id="20" name="Straight Arrow Connector 19"/>
              <p:cNvCxnSpPr/>
              <p:nvPr/>
            </p:nvCxnSpPr>
            <p:spPr bwMode="auto">
              <a:xfrm flipV="1">
                <a:off x="6109128" y="5894831"/>
                <a:ext cx="626952" cy="7007"/>
              </a:xfrm>
              <a:prstGeom prst="straightConnector1">
                <a:avLst/>
              </a:prstGeom>
              <a:solidFill>
                <a:schemeClr val="accent1"/>
              </a:solidFill>
              <a:ln w="12700" cap="sq" cmpd="sng" algn="ctr">
                <a:solidFill>
                  <a:schemeClr val="tx1"/>
                </a:solidFill>
                <a:prstDash val="solid"/>
                <a:round/>
                <a:headEnd type="none" w="sm" len="sm"/>
                <a:tailEnd type="triangle" w="lg" len="lg"/>
              </a:ln>
              <a:effectLst/>
            </p:spPr>
          </p:cxnSp>
        </p:grpSp>
      </p:grpSp>
      <p:sp>
        <p:nvSpPr>
          <p:cNvPr id="25" name="TextBox 24"/>
          <p:cNvSpPr txBox="1"/>
          <p:nvPr/>
        </p:nvSpPr>
        <p:spPr>
          <a:xfrm>
            <a:off x="7325033" y="5741982"/>
            <a:ext cx="4782032" cy="1015663"/>
          </a:xfrm>
          <a:prstGeom prst="rect">
            <a:avLst/>
          </a:prstGeom>
          <a:noFill/>
        </p:spPr>
        <p:txBody>
          <a:bodyPr wrap="square" rtlCol="0">
            <a:spAutoFit/>
          </a:bodyPr>
          <a:lstStyle/>
          <a:p>
            <a:pPr marL="0" lvl="1"/>
            <a:r>
              <a:rPr lang="en-AU" sz="2000" dirty="0">
                <a:solidFill>
                  <a:srgbClr val="7030A0"/>
                </a:solidFill>
              </a:rPr>
              <a:t>The </a:t>
            </a:r>
            <a:r>
              <a:rPr lang="en-AU" sz="2000" b="1" dirty="0" err="1">
                <a:solidFill>
                  <a:srgbClr val="7030A0"/>
                </a:solidFill>
                <a:latin typeface="Courier New" panose="02070309020205020404" pitchFamily="49" charset="0"/>
                <a:cs typeface="Courier New" panose="02070309020205020404" pitchFamily="49" charset="0"/>
              </a:rPr>
              <a:t>nested.recipients</a:t>
            </a:r>
            <a:r>
              <a:rPr lang="en-AU" sz="2000" dirty="0">
                <a:solidFill>
                  <a:srgbClr val="7030A0"/>
                </a:solidFill>
              </a:rPr>
              <a:t> specifies the nesting shown in the </a:t>
            </a:r>
            <a:r>
              <a:rPr lang="en-AU" sz="2000" b="1" dirty="0">
                <a:solidFill>
                  <a:srgbClr val="7030A0"/>
                </a:solidFill>
                <a:latin typeface="Courier New" panose="02070309020205020404" pitchFamily="49" charset="0"/>
                <a:cs typeface="Courier New" panose="02070309020205020404" pitchFamily="49" charset="0"/>
              </a:rPr>
              <a:t>pots</a:t>
            </a:r>
            <a:r>
              <a:rPr lang="en-AU" sz="2000" dirty="0">
                <a:solidFill>
                  <a:srgbClr val="7030A0"/>
                </a:solidFill>
              </a:rPr>
              <a:t> panel; </a:t>
            </a:r>
            <a:r>
              <a:rPr lang="en-AU" kern="0" dirty="0">
                <a:solidFill>
                  <a:srgbClr val="7030A0"/>
                </a:solidFill>
              </a:rPr>
              <a:t>factors not nested are assumed to be crossed</a:t>
            </a:r>
            <a:r>
              <a:rPr lang="en-AU" sz="2000" dirty="0">
                <a:solidFill>
                  <a:srgbClr val="7030A0"/>
                </a:solidFill>
              </a:rPr>
              <a:t>.</a:t>
            </a:r>
          </a:p>
        </p:txBody>
      </p:sp>
      <p:cxnSp>
        <p:nvCxnSpPr>
          <p:cNvPr id="26" name="Straight Arrow Connector 25"/>
          <p:cNvCxnSpPr>
            <a:stCxn id="25" idx="0"/>
          </p:cNvCxnSpPr>
          <p:nvPr/>
        </p:nvCxnSpPr>
        <p:spPr>
          <a:xfrm flipH="1" flipV="1">
            <a:off x="9027515" y="5100212"/>
            <a:ext cx="688534" cy="64177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88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7" grpId="0" animBg="1"/>
      <p:bldP spid="8" grpId="0"/>
      <p:bldP spid="25" grpId="0"/>
    </p:bldLst>
  </p:timing>
</p:sld>
</file>

<file path=ppt/theme/theme1.xml><?xml version="1.0" encoding="utf-8"?>
<a:theme xmlns:a="http://schemas.openxmlformats.org/drawingml/2006/main" name="My Purple Plain 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 Purple Plain theme</Template>
  <TotalTime>22689</TotalTime>
  <Words>6414</Words>
  <Application>Microsoft Office PowerPoint</Application>
  <PresentationFormat>Widescreen</PresentationFormat>
  <Paragraphs>671</Paragraphs>
  <Slides>44</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Arial Black</vt:lpstr>
      <vt:lpstr>Calibri</vt:lpstr>
      <vt:lpstr>Courier New</vt:lpstr>
      <vt:lpstr>Segoe UI</vt:lpstr>
      <vt:lpstr>Times New Roman</vt:lpstr>
      <vt:lpstr>Wingdings</vt:lpstr>
      <vt:lpstr>My Purple Plain theme</vt:lpstr>
      <vt:lpstr>Designing comparative experiments using R III. Miscellaneous topics in experimental design</vt:lpstr>
      <vt:lpstr>Topic 3 outline</vt:lpstr>
      <vt:lpstr>Recall the factor-allocation paradigm for designing experiments </vt:lpstr>
      <vt:lpstr>1. Systematic allocation and pseudoreplication</vt:lpstr>
      <vt:lpstr>Grapevine design</vt:lpstr>
      <vt:lpstr>Grapevine design</vt:lpstr>
      <vt:lpstr>Generating the systematic design in R</vt:lpstr>
      <vt:lpstr>Systematic grapevine design</vt:lpstr>
      <vt:lpstr>Randomizing the grapevine design</vt:lpstr>
      <vt:lpstr>Grapevine design</vt:lpstr>
      <vt:lpstr>Properties of the grapevine design</vt:lpstr>
      <vt:lpstr>Prior allocation model for the grapevine design</vt:lpstr>
      <vt:lpstr>Prior allocation model for the grapevine design</vt:lpstr>
      <vt:lpstr>2. Block-treatment interaction</vt:lpstr>
      <vt:lpstr>Adding block-treatment interactions to the anatomy</vt:lpstr>
      <vt:lpstr>The anatomy with block-treatment interaction</vt:lpstr>
      <vt:lpstr>How to allow for block-treatment interaction?</vt:lpstr>
      <vt:lpstr>3. Designing animal grazing experiments</vt:lpstr>
      <vt:lpstr>The factor-allocation approach to an animal experiment in which Blocks are assigned to Classes</vt:lpstr>
      <vt:lpstr>The anatomy</vt:lpstr>
      <vt:lpstr>The revised anatomy that includes intertier interactions</vt:lpstr>
      <vt:lpstr>Overcoming the inextricable confounding/aliasing</vt:lpstr>
      <vt:lpstr>Overcoming the inextricable confounding/aliasing</vt:lpstr>
      <vt:lpstr>Comparing designs: Classes to Blocks vs to Plots</vt:lpstr>
      <vt:lpstr>The anatomy that includes intertier interactions</vt:lpstr>
      <vt:lpstr>4.  Summary of confounding and aliasing</vt:lpstr>
      <vt:lpstr>5. Design for nested-factorial experiments</vt:lpstr>
      <vt:lpstr>Several treatments and a control</vt:lpstr>
      <vt:lpstr>Add the factor Type to an RCBD  layout</vt:lpstr>
      <vt:lpstr>Check the properties of the alternative model</vt:lpstr>
      <vt:lpstr>The potential selected fixed model</vt:lpstr>
      <vt:lpstr>A randomized complete-block with double nesting</vt:lpstr>
      <vt:lpstr>Adding nested factors to randomized layout RCBD.lay</vt:lpstr>
      <vt:lpstr>Adding nested factors to randomized layout RCBD.lay</vt:lpstr>
      <vt:lpstr>The anatomy for the nested factors</vt:lpstr>
      <vt:lpstr>Breeding experiments with naturally grouped lines</vt:lpstr>
      <vt:lpstr>Split-plot design for breeding experiment</vt:lpstr>
      <vt:lpstr>Use designRandomize to get a layout for the nested breeding experiment</vt:lpstr>
      <vt:lpstr>Check the properties of the randomized design</vt:lpstr>
      <vt:lpstr>An alternative prior allocation model</vt:lpstr>
      <vt:lpstr>Generating separate factors for each Cross</vt:lpstr>
      <vt:lpstr>Check the properties for the prior allocation model</vt:lpstr>
      <vt:lpstr>Practical session for Miscellaneous experimental design topics in R</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Packages of Briaen</dc:title>
  <dc:creator>Chris Brien</dc:creator>
  <cp:lastModifiedBy>Chris Brien</cp:lastModifiedBy>
  <cp:revision>705</cp:revision>
  <cp:lastPrinted>2015-10-27T08:38:14Z</cp:lastPrinted>
  <dcterms:created xsi:type="dcterms:W3CDTF">2015-06-09T07:00:31Z</dcterms:created>
  <dcterms:modified xsi:type="dcterms:W3CDTF">2023-04-08T08:28:45Z</dcterms:modified>
</cp:coreProperties>
</file>