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1"/>
  </p:notesMasterIdLst>
  <p:sldIdLst>
    <p:sldId id="369" r:id="rId2"/>
    <p:sldId id="295" r:id="rId3"/>
    <p:sldId id="315" r:id="rId4"/>
    <p:sldId id="317" r:id="rId5"/>
    <p:sldId id="387" r:id="rId6"/>
    <p:sldId id="388" r:id="rId7"/>
    <p:sldId id="389" r:id="rId8"/>
    <p:sldId id="390" r:id="rId9"/>
    <p:sldId id="393" r:id="rId10"/>
    <p:sldId id="394" r:id="rId11"/>
    <p:sldId id="316" r:id="rId12"/>
    <p:sldId id="321" r:id="rId13"/>
    <p:sldId id="367" r:id="rId14"/>
    <p:sldId id="320" r:id="rId15"/>
    <p:sldId id="322" r:id="rId16"/>
    <p:sldId id="323" r:id="rId17"/>
    <p:sldId id="325" r:id="rId18"/>
    <p:sldId id="326" r:id="rId19"/>
    <p:sldId id="327" r:id="rId20"/>
    <p:sldId id="329" r:id="rId21"/>
    <p:sldId id="328" r:id="rId22"/>
    <p:sldId id="335" r:id="rId23"/>
    <p:sldId id="331" r:id="rId24"/>
    <p:sldId id="332" r:id="rId25"/>
    <p:sldId id="333" r:id="rId26"/>
    <p:sldId id="334" r:id="rId27"/>
    <p:sldId id="336" r:id="rId28"/>
    <p:sldId id="337" r:id="rId29"/>
    <p:sldId id="338" r:id="rId30"/>
    <p:sldId id="339" r:id="rId31"/>
    <p:sldId id="341" r:id="rId32"/>
    <p:sldId id="340" r:id="rId33"/>
    <p:sldId id="344" r:id="rId34"/>
    <p:sldId id="348" r:id="rId35"/>
    <p:sldId id="349" r:id="rId36"/>
    <p:sldId id="350" r:id="rId37"/>
    <p:sldId id="351" r:id="rId38"/>
    <p:sldId id="352" r:id="rId39"/>
    <p:sldId id="372" r:id="rId40"/>
    <p:sldId id="353" r:id="rId41"/>
    <p:sldId id="354" r:id="rId42"/>
    <p:sldId id="355" r:id="rId43"/>
    <p:sldId id="356" r:id="rId44"/>
    <p:sldId id="358" r:id="rId45"/>
    <p:sldId id="357" r:id="rId46"/>
    <p:sldId id="359" r:id="rId47"/>
    <p:sldId id="360" r:id="rId48"/>
    <p:sldId id="361" r:id="rId49"/>
    <p:sldId id="343" r:id="rId50"/>
    <p:sldId id="345" r:id="rId51"/>
    <p:sldId id="346" r:id="rId52"/>
    <p:sldId id="365" r:id="rId53"/>
    <p:sldId id="366" r:id="rId54"/>
    <p:sldId id="375" r:id="rId55"/>
    <p:sldId id="347" r:id="rId56"/>
    <p:sldId id="373" r:id="rId57"/>
    <p:sldId id="377" r:id="rId58"/>
    <p:sldId id="370" r:id="rId59"/>
    <p:sldId id="379" r:id="rId60"/>
    <p:sldId id="378" r:id="rId61"/>
    <p:sldId id="381" r:id="rId62"/>
    <p:sldId id="382" r:id="rId63"/>
    <p:sldId id="386" r:id="rId64"/>
    <p:sldId id="383" r:id="rId65"/>
    <p:sldId id="384" r:id="rId66"/>
    <p:sldId id="363" r:id="rId67"/>
    <p:sldId id="281" r:id="rId68"/>
    <p:sldId id="368" r:id="rId69"/>
    <p:sldId id="294" r:id="rId7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33" autoAdjust="0"/>
  </p:normalViewPr>
  <p:slideViewPr>
    <p:cSldViewPr snapToGrid="0">
      <p:cViewPr varScale="1">
        <p:scale>
          <a:sx n="113" d="100"/>
          <a:sy n="113" d="100"/>
        </p:scale>
        <p:origin x="300" y="96"/>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AU"/>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0FAA731-F24C-46F0-BEB3-6D9DD252B33D}" type="datetimeFigureOut">
              <a:rPr lang="en-US" smtClean="0"/>
              <a:pPr/>
              <a:t>4/4/2023</a:t>
            </a:fld>
            <a:endParaRPr lang="en-AU"/>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AU"/>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AU"/>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77229B5-BD58-4BDD-B763-4148A17751AD}" type="slidenum">
              <a:rPr lang="en-AU" smtClean="0"/>
              <a:pPr/>
              <a:t>‹#›</a:t>
            </a:fld>
            <a:endParaRPr lang="en-AU"/>
          </a:p>
        </p:txBody>
      </p:sp>
    </p:spTree>
    <p:extLst>
      <p:ext uri="{BB962C8B-B14F-4D97-AF65-F5344CB8AC3E}">
        <p14:creationId xmlns:p14="http://schemas.microsoft.com/office/powerpoint/2010/main" val="51395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BA52D183-521D-441E-BBC4-7BB7ADF5E7B7}" type="slidenum">
              <a:rPr lang="en-AU" smtClean="0"/>
              <a:pPr/>
              <a:t>2</a:t>
            </a:fld>
            <a:endParaRPr lang="en-A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77229B5-BD58-4BDD-B763-4148A17751AD}" type="slidenum">
              <a:rPr lang="en-AU" smtClean="0"/>
              <a:pPr/>
              <a:t>42</a:t>
            </a:fld>
            <a:endParaRPr lang="en-AU"/>
          </a:p>
        </p:txBody>
      </p:sp>
    </p:spTree>
    <p:extLst>
      <p:ext uri="{BB962C8B-B14F-4D97-AF65-F5344CB8AC3E}">
        <p14:creationId xmlns:p14="http://schemas.microsoft.com/office/powerpoint/2010/main" val="4089310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77229B5-BD58-4BDD-B763-4148A17751AD}" type="slidenum">
              <a:rPr lang="en-AU" smtClean="0"/>
              <a:pPr/>
              <a:t>47</a:t>
            </a:fld>
            <a:endParaRPr lang="en-AU"/>
          </a:p>
        </p:txBody>
      </p:sp>
    </p:spTree>
    <p:extLst>
      <p:ext uri="{BB962C8B-B14F-4D97-AF65-F5344CB8AC3E}">
        <p14:creationId xmlns:p14="http://schemas.microsoft.com/office/powerpoint/2010/main" val="4168095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Hopefully, you are still with me. But take a deep breath as we tackle the p/q-rep two-phase</a:t>
            </a:r>
            <a:r>
              <a:rPr lang="en-AU" baseline="0" dirty="0"/>
              <a:t> design.</a:t>
            </a:r>
            <a:endParaRPr lang="en-AU" dirty="0"/>
          </a:p>
          <a:p>
            <a:r>
              <a:rPr lang="en-AU" dirty="0"/>
              <a:t>q is the proportion of the 407 plots</a:t>
            </a:r>
          </a:p>
        </p:txBody>
      </p:sp>
      <p:sp>
        <p:nvSpPr>
          <p:cNvPr id="4" name="Slide Number Placeholder 3"/>
          <p:cNvSpPr>
            <a:spLocks noGrp="1"/>
          </p:cNvSpPr>
          <p:nvPr>
            <p:ph type="sldNum" sz="quarter" idx="10"/>
          </p:nvPr>
        </p:nvSpPr>
        <p:spPr/>
        <p:txBody>
          <a:bodyPr/>
          <a:lstStyle/>
          <a:p>
            <a:fld id="{677229B5-BD58-4BDD-B763-4148A17751AD}" type="slidenum">
              <a:rPr lang="en-AU" smtClean="0"/>
              <a:pPr/>
              <a:t>51</a:t>
            </a:fld>
            <a:endParaRPr lang="en-AU"/>
          </a:p>
        </p:txBody>
      </p:sp>
    </p:spTree>
    <p:extLst>
      <p:ext uri="{BB962C8B-B14F-4D97-AF65-F5344CB8AC3E}">
        <p14:creationId xmlns:p14="http://schemas.microsoft.com/office/powerpoint/2010/main" val="4038280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77229B5-BD58-4BDD-B763-4148A17751AD}" type="slidenum">
              <a:rPr lang="en-AU" smtClean="0"/>
              <a:pPr/>
              <a:t>54</a:t>
            </a:fld>
            <a:endParaRPr lang="en-AU"/>
          </a:p>
        </p:txBody>
      </p:sp>
    </p:spTree>
    <p:extLst>
      <p:ext uri="{BB962C8B-B14F-4D97-AF65-F5344CB8AC3E}">
        <p14:creationId xmlns:p14="http://schemas.microsoft.com/office/powerpoint/2010/main" val="124431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discrepancy between the two intervals is because there are 41 milling dups and so one of these must have its dups in the same Interval.</a:t>
            </a:r>
            <a:endParaRPr lang="en-AU" dirty="0"/>
          </a:p>
        </p:txBody>
      </p:sp>
      <p:sp>
        <p:nvSpPr>
          <p:cNvPr id="4" name="Slide Number Placeholder 3"/>
          <p:cNvSpPr>
            <a:spLocks noGrp="1"/>
          </p:cNvSpPr>
          <p:nvPr>
            <p:ph type="sldNum" sz="quarter" idx="5"/>
          </p:nvPr>
        </p:nvSpPr>
        <p:spPr/>
        <p:txBody>
          <a:bodyPr/>
          <a:lstStyle/>
          <a:p>
            <a:fld id="{677229B5-BD58-4BDD-B763-4148A17751AD}" type="slidenum">
              <a:rPr lang="en-AU" smtClean="0"/>
              <a:pPr/>
              <a:t>62</a:t>
            </a:fld>
            <a:endParaRPr lang="en-AU"/>
          </a:p>
        </p:txBody>
      </p:sp>
    </p:spTree>
    <p:extLst>
      <p:ext uri="{BB962C8B-B14F-4D97-AF65-F5344CB8AC3E}">
        <p14:creationId xmlns:p14="http://schemas.microsoft.com/office/powerpoint/2010/main" val="396629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Split-unit</a:t>
            </a:r>
            <a:r>
              <a:rPr lang="en-US" baseline="0" dirty="0"/>
              <a:t> = Split-plot</a:t>
            </a:r>
            <a:endParaRPr lang="en-AU" dirty="0"/>
          </a:p>
        </p:txBody>
      </p:sp>
      <p:sp>
        <p:nvSpPr>
          <p:cNvPr id="4" name="Slide Number Placeholder 3"/>
          <p:cNvSpPr>
            <a:spLocks noGrp="1"/>
          </p:cNvSpPr>
          <p:nvPr>
            <p:ph type="sldNum" sz="quarter" idx="10"/>
          </p:nvPr>
        </p:nvSpPr>
        <p:spPr/>
        <p:txBody>
          <a:bodyPr/>
          <a:lstStyle/>
          <a:p>
            <a:fld id="{E43C024D-EB96-41D9-95BA-AF504A4E5748}" type="slidenum">
              <a:rPr lang="en-AU" smtClean="0"/>
              <a:pPr/>
              <a:t>4</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Split-unit</a:t>
            </a:r>
            <a:r>
              <a:rPr lang="en-US" baseline="0" dirty="0"/>
              <a:t> = Split-plot</a:t>
            </a:r>
            <a:endParaRPr lang="en-AU" dirty="0"/>
          </a:p>
        </p:txBody>
      </p:sp>
      <p:sp>
        <p:nvSpPr>
          <p:cNvPr id="4" name="Slide Number Placeholder 3"/>
          <p:cNvSpPr>
            <a:spLocks noGrp="1"/>
          </p:cNvSpPr>
          <p:nvPr>
            <p:ph type="sldNum" sz="quarter" idx="10"/>
          </p:nvPr>
        </p:nvSpPr>
        <p:spPr/>
        <p:txBody>
          <a:bodyPr/>
          <a:lstStyle/>
          <a:p>
            <a:fld id="{E43C024D-EB96-41D9-95BA-AF504A4E5748}" type="slidenum">
              <a:rPr lang="en-AU" smtClean="0"/>
              <a:pPr/>
              <a:t>5</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BA52D183-521D-441E-BBC4-7BB7ADF5E7B7}" type="slidenum">
              <a:rPr lang="en-AU" smtClean="0"/>
              <a:pPr/>
              <a:t>6</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Randomization in this case</a:t>
            </a:r>
          </a:p>
          <a:p>
            <a:r>
              <a:rPr lang="en-US" dirty="0"/>
              <a:t>athletes and test are the EUs; restrictions</a:t>
            </a:r>
            <a:r>
              <a:rPr lang="en-US" baseline="0" dirty="0"/>
              <a:t> are to Athletes in Months and Tests in M,A</a:t>
            </a:r>
            <a:endParaRPr lang="en-AU" dirty="0"/>
          </a:p>
        </p:txBody>
      </p:sp>
      <p:sp>
        <p:nvSpPr>
          <p:cNvPr id="4" name="Slide Number Placeholder 3"/>
          <p:cNvSpPr>
            <a:spLocks noGrp="1"/>
          </p:cNvSpPr>
          <p:nvPr>
            <p:ph type="sldNum" sz="quarter" idx="10"/>
          </p:nvPr>
        </p:nvSpPr>
        <p:spPr/>
        <p:txBody>
          <a:bodyPr/>
          <a:lstStyle/>
          <a:p>
            <a:fld id="{BA52D183-521D-441E-BBC4-7BB7ADF5E7B7}" type="slidenum">
              <a:rPr lang="en-AU" smtClean="0"/>
              <a:pPr/>
              <a:t>7</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scripts for these examples are in </a:t>
            </a:r>
            <a:r>
              <a:rPr lang="en-AU" dirty="0" err="1"/>
              <a:t>dae</a:t>
            </a:r>
            <a:r>
              <a:rPr lang="en-AU" dirty="0"/>
              <a:t>/.tests</a:t>
            </a:r>
          </a:p>
        </p:txBody>
      </p:sp>
      <p:sp>
        <p:nvSpPr>
          <p:cNvPr id="4" name="Slide Number Placeholder 3"/>
          <p:cNvSpPr>
            <a:spLocks noGrp="1"/>
          </p:cNvSpPr>
          <p:nvPr>
            <p:ph type="sldNum" sz="quarter" idx="10"/>
          </p:nvPr>
        </p:nvSpPr>
        <p:spPr/>
        <p:txBody>
          <a:bodyPr/>
          <a:lstStyle/>
          <a:p>
            <a:fld id="{677229B5-BD58-4BDD-B763-4148A17751AD}" type="slidenum">
              <a:rPr lang="en-AU" smtClean="0"/>
              <a:pPr/>
              <a:t>8</a:t>
            </a:fld>
            <a:endParaRPr lang="en-AU" dirty="0"/>
          </a:p>
        </p:txBody>
      </p:sp>
    </p:spTree>
    <p:extLst>
      <p:ext uri="{BB962C8B-B14F-4D97-AF65-F5344CB8AC3E}">
        <p14:creationId xmlns:p14="http://schemas.microsoft.com/office/powerpoint/2010/main" val="3707525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a:t>
            </a:r>
            <a:r>
              <a:rPr lang="en-AU" baseline="0" dirty="0"/>
              <a:t> the triples ELS, the repeat in the fourth row comes from a different Batch-Month</a:t>
            </a:r>
            <a:endParaRPr lang="en-AU" dirty="0"/>
          </a:p>
        </p:txBody>
      </p:sp>
      <p:sp>
        <p:nvSpPr>
          <p:cNvPr id="4" name="Slide Number Placeholder 3"/>
          <p:cNvSpPr>
            <a:spLocks noGrp="1"/>
          </p:cNvSpPr>
          <p:nvPr>
            <p:ph type="sldNum" sz="quarter" idx="10"/>
          </p:nvPr>
        </p:nvSpPr>
        <p:spPr/>
        <p:txBody>
          <a:bodyPr/>
          <a:lstStyle/>
          <a:p>
            <a:fld id="{677229B5-BD58-4BDD-B763-4148A17751AD}" type="slidenum">
              <a:rPr lang="en-AU" smtClean="0"/>
              <a:pPr/>
              <a:t>23</a:t>
            </a:fld>
            <a:endParaRPr lang="en-AU"/>
          </a:p>
        </p:txBody>
      </p:sp>
    </p:spTree>
    <p:extLst>
      <p:ext uri="{BB962C8B-B14F-4D97-AF65-F5344CB8AC3E}">
        <p14:creationId xmlns:p14="http://schemas.microsoft.com/office/powerpoint/2010/main" val="3044781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times = 3 repeats across Locations triples</a:t>
            </a:r>
          </a:p>
        </p:txBody>
      </p:sp>
      <p:sp>
        <p:nvSpPr>
          <p:cNvPr id="4" name="Slide Number Placeholder 3"/>
          <p:cNvSpPr>
            <a:spLocks noGrp="1"/>
          </p:cNvSpPr>
          <p:nvPr>
            <p:ph type="sldNum" sz="quarter" idx="10"/>
          </p:nvPr>
        </p:nvSpPr>
        <p:spPr/>
        <p:txBody>
          <a:bodyPr/>
          <a:lstStyle/>
          <a:p>
            <a:fld id="{677229B5-BD58-4BDD-B763-4148A17751AD}" type="slidenum">
              <a:rPr lang="en-AU" smtClean="0"/>
              <a:pPr/>
              <a:t>24</a:t>
            </a:fld>
            <a:endParaRPr lang="en-AU"/>
          </a:p>
        </p:txBody>
      </p:sp>
    </p:spTree>
    <p:extLst>
      <p:ext uri="{BB962C8B-B14F-4D97-AF65-F5344CB8AC3E}">
        <p14:creationId xmlns:p14="http://schemas.microsoft.com/office/powerpoint/2010/main" val="4247589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77229B5-BD58-4BDD-B763-4148A17751AD}" type="slidenum">
              <a:rPr lang="en-AU" smtClean="0"/>
              <a:pPr/>
              <a:t>41</a:t>
            </a:fld>
            <a:endParaRPr lang="en-AU"/>
          </a:p>
        </p:txBody>
      </p:sp>
    </p:spTree>
    <p:extLst>
      <p:ext uri="{BB962C8B-B14F-4D97-AF65-F5344CB8AC3E}">
        <p14:creationId xmlns:p14="http://schemas.microsoft.com/office/powerpoint/2010/main" val="173900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grpSp>
          <p:nvGrpSpPr>
            <p:cNvPr id="3"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grpSp>
      </p:grpSp>
      <p:sp>
        <p:nvSpPr>
          <p:cNvPr id="21301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en-US"/>
              <a:t>Click to edit Master title style</a:t>
            </a:r>
            <a:endParaRPr lang="en-AU"/>
          </a:p>
        </p:txBody>
      </p:sp>
      <p:sp>
        <p:nvSpPr>
          <p:cNvPr id="21301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r>
              <a:rPr lang="en-US"/>
              <a:t>Click to edit Master subtitle style</a:t>
            </a:r>
            <a:endParaRPr lang="en-AU"/>
          </a:p>
        </p:txBody>
      </p:sp>
      <p:sp>
        <p:nvSpPr>
          <p:cNvPr id="18" name="Rectangle 16"/>
          <p:cNvSpPr>
            <a:spLocks noGrp="1" noChangeArrowheads="1"/>
          </p:cNvSpPr>
          <p:nvPr>
            <p:ph type="dt" sz="half" idx="10"/>
          </p:nvPr>
        </p:nvSpPr>
        <p:spPr>
          <a:xfrm>
            <a:off x="609600" y="6248400"/>
            <a:ext cx="2844800" cy="457200"/>
          </a:xfrm>
        </p:spPr>
        <p:txBody>
          <a:bodyPr/>
          <a:lstStyle>
            <a:lvl1pPr>
              <a:defRPr smtClean="0"/>
            </a:lvl1pPr>
          </a:lstStyle>
          <a:p>
            <a:endParaRPr lang="en-AU"/>
          </a:p>
        </p:txBody>
      </p:sp>
      <p:sp>
        <p:nvSpPr>
          <p:cNvPr id="19" name="Rectangle 17"/>
          <p:cNvSpPr>
            <a:spLocks noGrp="1" noChangeArrowheads="1"/>
          </p:cNvSpPr>
          <p:nvPr>
            <p:ph type="ftr" sz="quarter" idx="11"/>
          </p:nvPr>
        </p:nvSpPr>
        <p:spPr/>
        <p:txBody>
          <a:bodyPr/>
          <a:lstStyle>
            <a:lvl1pPr>
              <a:defRPr smtClean="0"/>
            </a:lvl1pPr>
          </a:lstStyle>
          <a:p>
            <a:endParaRPr lang="en-AU"/>
          </a:p>
        </p:txBody>
      </p:sp>
      <p:sp>
        <p:nvSpPr>
          <p:cNvPr id="20" name="Rectangle 18"/>
          <p:cNvSpPr>
            <a:spLocks noGrp="1" noChangeArrowheads="1"/>
          </p:cNvSpPr>
          <p:nvPr>
            <p:ph type="sldNum" sz="quarter" idx="12"/>
          </p:nvPr>
        </p:nvSpPr>
        <p:spPr/>
        <p:txBody>
          <a:bodyPr/>
          <a:lstStyle>
            <a:lvl1pPr>
              <a:defRPr smtClean="0"/>
            </a:lvl1pPr>
          </a:lstStyle>
          <a:p>
            <a:fld id="{FF0418E0-E9F1-4C7F-BDD6-E3F7643D09C8}"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lvl1pPr>
              <a:defRPr>
                <a:solidFill>
                  <a:schemeClr val="bg2">
                    <a:lumMod val="60000"/>
                    <a:lumOff val="40000"/>
                  </a:schemeClr>
                </a:solidFill>
              </a:defRPr>
            </a:lvl1pPr>
          </a:lstStyle>
          <a:p>
            <a:r>
              <a:rPr lang="en-US"/>
              <a:t>Click to edit Master title style</a:t>
            </a:r>
            <a:endParaRPr lang="en-AU" dirty="0"/>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Content Placeholder 2"/>
          <p:cNvSpPr>
            <a:spLocks noGrp="1"/>
          </p:cNvSpPr>
          <p:nvPr>
            <p:ph idx="1"/>
          </p:nvPr>
        </p:nvSpPr>
        <p:spPr>
          <a:xfrm>
            <a:off x="576000" y="1214422"/>
            <a:ext cx="11520000" cy="5085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3600" b="1" cap="all">
                <a:solidFill>
                  <a:schemeClr val="bg2">
                    <a:lumMod val="60000"/>
                    <a:lumOff val="40000"/>
                  </a:schemeClr>
                </a:solidFill>
              </a:defRPr>
            </a:lvl1pPr>
          </a:lstStyle>
          <a:p>
            <a:r>
              <a:rPr lang="en-US"/>
              <a:t>Click to edit Master title style</a:t>
            </a:r>
            <a:endParaRPr lang="en-AU"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Content Placeholder 2"/>
          <p:cNvSpPr>
            <a:spLocks noGrp="1"/>
          </p:cNvSpPr>
          <p:nvPr>
            <p:ph sz="half" idx="1"/>
          </p:nvPr>
        </p:nvSpPr>
        <p:spPr>
          <a:xfrm>
            <a:off x="576000" y="1260000"/>
            <a:ext cx="5520000" cy="486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6576000" y="1260000"/>
            <a:ext cx="5520000" cy="486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Rectangle 2"/>
          <p:cNvSpPr>
            <a:spLocks noGrp="1" noChangeArrowheads="1"/>
          </p:cNvSpPr>
          <p:nvPr>
            <p:ph type="ftr" sz="quarter" idx="10"/>
          </p:nvPr>
        </p:nvSpPr>
        <p:spPr>
          <a:ln/>
        </p:spPr>
        <p:txBody>
          <a:bodyPr/>
          <a:lstStyle>
            <a:lvl1pPr>
              <a:defRPr/>
            </a:lvl1pPr>
          </a:lstStyle>
          <a:p>
            <a:endParaRPr lang="en-AU"/>
          </a:p>
        </p:txBody>
      </p:sp>
      <p:sp>
        <p:nvSpPr>
          <p:cNvPr id="6"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7"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2"/>
          <p:cNvSpPr>
            <a:spLocks noGrp="1" noChangeArrowheads="1"/>
          </p:cNvSpPr>
          <p:nvPr>
            <p:ph type="ftr" sz="quarter" idx="10"/>
          </p:nvPr>
        </p:nvSpPr>
        <p:spPr>
          <a:ln/>
        </p:spPr>
        <p:txBody>
          <a:bodyPr/>
          <a:lstStyle>
            <a:lvl1pPr>
              <a:defRPr/>
            </a:lvl1pPr>
          </a:lstStyle>
          <a:p>
            <a:endParaRPr lang="en-AU"/>
          </a:p>
        </p:txBody>
      </p:sp>
      <p:sp>
        <p:nvSpPr>
          <p:cNvPr id="8"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9"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Rectangle 2"/>
          <p:cNvSpPr>
            <a:spLocks noGrp="1" noChangeArrowheads="1"/>
          </p:cNvSpPr>
          <p:nvPr>
            <p:ph type="ftr" sz="quarter" idx="10"/>
          </p:nvPr>
        </p:nvSpPr>
        <p:spPr>
          <a:ln/>
        </p:spPr>
        <p:txBody>
          <a:bodyPr/>
          <a:lstStyle>
            <a:lvl1pPr>
              <a:defRPr/>
            </a:lvl1pPr>
          </a:lstStyle>
          <a:p>
            <a:endParaRPr lang="en-AU"/>
          </a:p>
        </p:txBody>
      </p:sp>
      <p:sp>
        <p:nvSpPr>
          <p:cNvPr id="4"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5"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en-AU"/>
          </a:p>
        </p:txBody>
      </p:sp>
      <p:sp>
        <p:nvSpPr>
          <p:cNvPr id="3"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4"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chemeClr val="bg2">
                    <a:lumMod val="60000"/>
                    <a:lumOff val="40000"/>
                  </a:schemeClr>
                </a:solidFill>
              </a:defRPr>
            </a:lvl1pPr>
          </a:lstStyle>
          <a:p>
            <a:r>
              <a:rPr lang="en-US"/>
              <a:t>Click to edit Master title style</a:t>
            </a:r>
            <a:endParaRPr lang="en-AU" dirty="0"/>
          </a:p>
        </p:txBody>
      </p:sp>
      <p:sp>
        <p:nvSpPr>
          <p:cNvPr id="3" name="Content Placeholder 2"/>
          <p:cNvSpPr>
            <a:spLocks noGrp="1"/>
          </p:cNvSpPr>
          <p:nvPr>
            <p:ph idx="1"/>
          </p:nvPr>
        </p:nvSpPr>
        <p:spPr>
          <a:xfrm>
            <a:off x="4766733" y="273051"/>
            <a:ext cx="7234808" cy="585311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en-AU"/>
          </a:p>
        </p:txBody>
      </p:sp>
      <p:sp>
        <p:nvSpPr>
          <p:cNvPr id="6"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7"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2">
                    <a:lumMod val="60000"/>
                    <a:lumOff val="40000"/>
                  </a:schemeClr>
                </a:solidFill>
              </a:defRPr>
            </a:lvl1pPr>
          </a:lstStyle>
          <a:p>
            <a:r>
              <a:rPr lang="en-US"/>
              <a:t>Click to edit Master title style</a:t>
            </a:r>
            <a:endParaRPr lang="en-AU"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en-AU"/>
          </a:p>
        </p:txBody>
      </p:sp>
      <p:sp>
        <p:nvSpPr>
          <p:cNvPr id="6"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7"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970" name="Rectangle 2"/>
          <p:cNvSpPr>
            <a:spLocks noGrp="1" noChangeArrowheads="1"/>
          </p:cNvSpPr>
          <p:nvPr>
            <p:ph type="ftr" sz="quarter" idx="3"/>
          </p:nvPr>
        </p:nvSpPr>
        <p:spPr bwMode="auto">
          <a:xfrm>
            <a:off x="4165600" y="6329386"/>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endParaRPr lang="en-AU" dirty="0"/>
          </a:p>
        </p:txBody>
      </p:sp>
      <p:sp>
        <p:nvSpPr>
          <p:cNvPr id="211971" name="Rectangle 3"/>
          <p:cNvSpPr>
            <a:spLocks noGrp="1" noChangeArrowheads="1"/>
          </p:cNvSpPr>
          <p:nvPr>
            <p:ph type="sldNum" sz="quarter" idx="4"/>
          </p:nvPr>
        </p:nvSpPr>
        <p:spPr bwMode="auto">
          <a:xfrm>
            <a:off x="9239272" y="6329386"/>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Black" pitchFamily="34" charset="0"/>
              </a:defRPr>
            </a:lvl1pPr>
          </a:lstStyle>
          <a:p>
            <a:fld id="{FF0418E0-E9F1-4C7F-BDD6-E3F7643D09C8}" type="slidenum">
              <a:rPr lang="en-AU" smtClean="0"/>
              <a:pPr/>
              <a:t>‹#›</a:t>
            </a:fld>
            <a:endParaRPr lang="en-AU" dirty="0"/>
          </a:p>
        </p:txBody>
      </p:sp>
      <p:sp>
        <p:nvSpPr>
          <p:cNvPr id="20485" name="Rectangle 14"/>
          <p:cNvSpPr>
            <a:spLocks noGrp="1" noChangeArrowheads="1"/>
          </p:cNvSpPr>
          <p:nvPr>
            <p:ph type="title"/>
          </p:nvPr>
        </p:nvSpPr>
        <p:spPr bwMode="auto">
          <a:xfrm>
            <a:off x="576000" y="208670"/>
            <a:ext cx="11520000" cy="720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dirty="0"/>
          </a:p>
        </p:txBody>
      </p:sp>
      <p:sp>
        <p:nvSpPr>
          <p:cNvPr id="20486" name="Rectangle 15"/>
          <p:cNvSpPr>
            <a:spLocks noGrp="1" noChangeArrowheads="1"/>
          </p:cNvSpPr>
          <p:nvPr>
            <p:ph type="body" idx="1"/>
          </p:nvPr>
        </p:nvSpPr>
        <p:spPr bwMode="auto">
          <a:xfrm>
            <a:off x="576000" y="1080000"/>
            <a:ext cx="11520000" cy="522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1984" name="Rectangle 16"/>
          <p:cNvSpPr>
            <a:spLocks noGrp="1" noChangeArrowheads="1"/>
          </p:cNvSpPr>
          <p:nvPr>
            <p:ph type="dt" sz="half" idx="2"/>
          </p:nvPr>
        </p:nvSpPr>
        <p:spPr bwMode="auto">
          <a:xfrm>
            <a:off x="571461" y="6357958"/>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b="1">
          <a:solidFill>
            <a:schemeClr val="bg2">
              <a:lumMod val="60000"/>
              <a:lumOff val="40000"/>
            </a:schemeClr>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chris.brien.name/wshop202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1828800"/>
            <a:ext cx="8229600" cy="2209800"/>
          </a:xfrm>
        </p:spPr>
        <p:txBody>
          <a:bodyPr/>
          <a:lstStyle/>
          <a:p>
            <a:pPr>
              <a:tabLst>
                <a:tab pos="542925" algn="l"/>
              </a:tabLst>
            </a:pPr>
            <a:r>
              <a:rPr lang="en-AU" sz="4000" dirty="0"/>
              <a:t>Designing comparative experiments using </a:t>
            </a:r>
            <a:r>
              <a:rPr lang="en-AU" sz="4000" dirty="0">
                <a:latin typeface="Courier New" panose="02070309020205020404" pitchFamily="49" charset="0"/>
                <a:cs typeface="Courier New" panose="02070309020205020404" pitchFamily="49" charset="0"/>
              </a:rPr>
              <a:t>R</a:t>
            </a:r>
            <a:br>
              <a:rPr lang="en-AU" sz="4000" dirty="0"/>
            </a:br>
            <a:r>
              <a:rPr lang="en-AU" sz="3200" dirty="0"/>
              <a:t>IV.	Multiphase and partially replicated (</a:t>
            </a:r>
            <a:r>
              <a:rPr lang="en-AU" sz="3200" i="1" dirty="0"/>
              <a:t>p</a:t>
            </a:r>
            <a:r>
              <a:rPr lang="en-AU" sz="3200" dirty="0"/>
              <a:t>-rep) designs</a:t>
            </a:r>
          </a:p>
        </p:txBody>
      </p:sp>
      <p:sp>
        <p:nvSpPr>
          <p:cNvPr id="3" name="Subtitle 2"/>
          <p:cNvSpPr>
            <a:spLocks noGrp="1"/>
          </p:cNvSpPr>
          <p:nvPr>
            <p:ph type="subTitle" idx="1"/>
          </p:nvPr>
        </p:nvSpPr>
        <p:spPr>
          <a:xfrm>
            <a:off x="3962400" y="4267201"/>
            <a:ext cx="8026400" cy="1451172"/>
          </a:xfrm>
        </p:spPr>
        <p:txBody>
          <a:bodyPr/>
          <a:lstStyle/>
          <a:p>
            <a:r>
              <a:rPr lang="en-AU" sz="2800" dirty="0"/>
              <a:t>Chris Brien</a:t>
            </a:r>
            <a:br>
              <a:rPr lang="en-AU" sz="3733" dirty="0"/>
            </a:br>
            <a:r>
              <a:rPr lang="en-US" sz="1867" dirty="0"/>
              <a:t>UniSA STEM, University of South Australia</a:t>
            </a:r>
            <a:endParaRPr lang="en-AU" sz="1867" dirty="0"/>
          </a:p>
          <a:p>
            <a:r>
              <a:rPr lang="en-US" sz="1867" dirty="0"/>
              <a:t>Australian Plant Phenomics Facility, University of Adelaide.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5859360"/>
            <a:ext cx="2320120" cy="1161043"/>
          </a:xfrm>
          <a:prstGeom prst="rect">
            <a:avLst/>
          </a:prstGeom>
        </p:spPr>
      </p:pic>
      <p:pic>
        <p:nvPicPr>
          <p:cNvPr id="5" name="Picture 4">
            <a:extLst>
              <a:ext uri="{FF2B5EF4-FFF2-40B4-BE49-F238E27FC236}">
                <a16:creationId xmlns:a16="http://schemas.microsoft.com/office/drawing/2014/main" id="{B6F661C7-64A9-5C45-F2A5-BC0E8BB61FB4}"/>
              </a:ext>
            </a:extLst>
          </p:cNvPr>
          <p:cNvPicPr>
            <a:picLocks noChangeAspect="1"/>
          </p:cNvPicPr>
          <p:nvPr/>
        </p:nvPicPr>
        <p:blipFill>
          <a:blip r:embed="rId3"/>
          <a:stretch>
            <a:fillRect/>
          </a:stretch>
        </p:blipFill>
        <p:spPr>
          <a:xfrm>
            <a:off x="2505405" y="6019800"/>
            <a:ext cx="2320120" cy="792917"/>
          </a:xfrm>
          <a:prstGeom prst="rect">
            <a:avLst/>
          </a:prstGeom>
        </p:spPr>
      </p:pic>
      <p:sp>
        <p:nvSpPr>
          <p:cNvPr id="4" name="Subtitle 2">
            <a:extLst>
              <a:ext uri="{FF2B5EF4-FFF2-40B4-BE49-F238E27FC236}">
                <a16:creationId xmlns:a16="http://schemas.microsoft.com/office/drawing/2014/main" id="{BD21BDF8-05B7-398C-C90F-8388CDC693A4}"/>
              </a:ext>
            </a:extLst>
          </p:cNvPr>
          <p:cNvSpPr txBox="1">
            <a:spLocks/>
          </p:cNvSpPr>
          <p:nvPr/>
        </p:nvSpPr>
        <p:spPr bwMode="auto">
          <a:xfrm>
            <a:off x="6847366" y="5890442"/>
            <a:ext cx="5141433" cy="8931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bg2"/>
              </a:buClr>
              <a:buSzPct val="75000"/>
              <a:buFont typeface="Wingdings" pitchFamily="2" charset="2"/>
              <a:buNone/>
              <a:defRPr sz="3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sz="2400" kern="0" dirty="0"/>
              <a:t>(Software and materials </a:t>
            </a:r>
            <a:r>
              <a:rPr lang="en-AU" sz="2400" kern="0"/>
              <a:t>at </a:t>
            </a:r>
            <a:r>
              <a:rPr lang="en-AU" sz="2400" u="sng" kern="0">
                <a:hlinkClick r:id="rId4"/>
              </a:rPr>
              <a:t>http://chris.brien.name/wshop2023/</a:t>
            </a:r>
            <a:r>
              <a:rPr lang="en-AU" sz="2400" kern="0"/>
              <a:t>)</a:t>
            </a:r>
            <a:endParaRPr lang="en-AU" sz="2400" kern="0" dirty="0"/>
          </a:p>
        </p:txBody>
      </p:sp>
    </p:spTree>
    <p:extLst>
      <p:ext uri="{BB962C8B-B14F-4D97-AF65-F5344CB8AC3E}">
        <p14:creationId xmlns:p14="http://schemas.microsoft.com/office/powerpoint/2010/main" val="392209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7384"/>
            <a:ext cx="11520000" cy="720000"/>
          </a:xfrm>
        </p:spPr>
        <p:txBody>
          <a:bodyPr/>
          <a:lstStyle/>
          <a:p>
            <a:r>
              <a:rPr lang="en-AU" sz="3200" dirty="0"/>
              <a:t>Prior allocation model</a:t>
            </a:r>
            <a:endParaRPr lang="en-AU" sz="3200" dirty="0">
              <a:latin typeface="+mn-lt"/>
              <a:cs typeface="Courier New" panose="02070309020205020404" pitchFamily="49" charset="0"/>
            </a:endParaRPr>
          </a:p>
        </p:txBody>
      </p:sp>
      <p:sp>
        <p:nvSpPr>
          <p:cNvPr id="3" name="Content Placeholder 2"/>
          <p:cNvSpPr>
            <a:spLocks noGrp="1"/>
          </p:cNvSpPr>
          <p:nvPr>
            <p:ph idx="1"/>
          </p:nvPr>
        </p:nvSpPr>
        <p:spPr>
          <a:xfrm>
            <a:off x="576000" y="4221041"/>
            <a:ext cx="11520000" cy="2050550"/>
          </a:xfrm>
        </p:spPr>
        <p:txBody>
          <a:bodyPr/>
          <a:lstStyle/>
          <a:p>
            <a:pPr latinLnBrk="1">
              <a:spcBef>
                <a:spcPts val="0"/>
              </a:spcBef>
              <a:buSzPct val="80000"/>
            </a:pPr>
            <a:r>
              <a:rPr lang="en-US" dirty="0"/>
              <a:t>Probably the same as the initial allocation model, but with Months </a:t>
            </a:r>
            <a:br>
              <a:rPr lang="en-US" dirty="0"/>
            </a:br>
            <a:r>
              <a:rPr lang="en-US" dirty="0"/>
              <a:t>assumed fixed:</a:t>
            </a:r>
          </a:p>
          <a:p>
            <a:pPr lvl="1" latinLnBrk="1">
              <a:spcBef>
                <a:spcPts val="0"/>
              </a:spcBef>
            </a:pPr>
            <a:r>
              <a:rPr lang="en-US" dirty="0">
                <a:solidFill>
                  <a:schemeClr val="bg2">
                    <a:lumMod val="60000"/>
                    <a:lumOff val="40000"/>
                  </a:schemeClr>
                </a:solidFill>
              </a:rPr>
              <a:t>Months + Intensities + Surfaces + Intensities:Surfaces | </a:t>
            </a:r>
            <a:br>
              <a:rPr lang="en-US" dirty="0">
                <a:solidFill>
                  <a:schemeClr val="bg2">
                    <a:lumMod val="60000"/>
                    <a:lumOff val="40000"/>
                  </a:schemeClr>
                </a:solidFill>
              </a:rPr>
            </a:br>
            <a:r>
              <a:rPr lang="en-US" dirty="0">
                <a:solidFill>
                  <a:schemeClr val="bg2">
                    <a:lumMod val="60000"/>
                    <a:lumOff val="40000"/>
                  </a:schemeClr>
                </a:solidFill>
              </a:rPr>
              <a:t>Months:Athletes + </a:t>
            </a:r>
            <a:r>
              <a:rPr lang="en-US" u="sng" dirty="0">
                <a:solidFill>
                  <a:schemeClr val="bg2">
                    <a:lumMod val="60000"/>
                    <a:lumOff val="40000"/>
                  </a:schemeClr>
                </a:solidFill>
              </a:rPr>
              <a:t>Months:Athletes:Tests</a:t>
            </a:r>
            <a:endParaRPr lang="en-US"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10</a:t>
            </a:fld>
            <a:endParaRPr lang="en-AU" dirty="0"/>
          </a:p>
        </p:txBody>
      </p:sp>
      <p:sp>
        <p:nvSpPr>
          <p:cNvPr id="5" name="Content Placeholder 2"/>
          <p:cNvSpPr txBox="1">
            <a:spLocks/>
          </p:cNvSpPr>
          <p:nvPr/>
        </p:nvSpPr>
        <p:spPr bwMode="auto">
          <a:xfrm>
            <a:off x="551384" y="897587"/>
            <a:ext cx="11520000" cy="2880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latinLnBrk="1">
              <a:spcBef>
                <a:spcPts val="0"/>
              </a:spcBef>
              <a:buNone/>
            </a:pPr>
            <a:r>
              <a:rPr lang="en-GB" sz="2000" b="1" kern="0" dirty="0">
                <a:latin typeface="Courier New" panose="02070309020205020404" pitchFamily="49" charset="0"/>
                <a:cs typeface="Courier New" panose="02070309020205020404" pitchFamily="49" charset="0"/>
              </a:rPr>
              <a:t>Summary table of the decomposition for test &amp; cond</a:t>
            </a:r>
          </a:p>
          <a:p>
            <a:pPr marL="0" indent="0" latinLnBrk="1">
              <a:spcBef>
                <a:spcPts val="0"/>
              </a:spcBef>
              <a:buNone/>
            </a:pPr>
            <a:endParaRPr lang="en-GB" sz="2000" b="1" kern="0" dirty="0">
              <a:latin typeface="Courier New" panose="02070309020205020404" pitchFamily="49" charset="0"/>
              <a:cs typeface="Courier New" panose="02070309020205020404" pitchFamily="49" charset="0"/>
            </a:endParaRP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Source.test            df1 Source.cond          df2</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Months                   3                         </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Athletes[Months]         8 Intensities            2</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Residual               6</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Tests[Months:Athletes]  24 Surfaces               2</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Intensities#Surfaces   4</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Residual              18</a:t>
            </a:r>
            <a:endParaRPr lang="en-AU" sz="2400" b="1"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66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Second laboratory phase</a:t>
            </a:r>
          </a:p>
        </p:txBody>
      </p:sp>
      <p:sp>
        <p:nvSpPr>
          <p:cNvPr id="3" name="Content Placeholder 2"/>
          <p:cNvSpPr>
            <a:spLocks noGrp="1"/>
          </p:cNvSpPr>
          <p:nvPr>
            <p:ph idx="1"/>
          </p:nvPr>
        </p:nvSpPr>
        <p:spPr>
          <a:xfrm>
            <a:off x="576000" y="1063487"/>
            <a:ext cx="11520000" cy="3955777"/>
          </a:xfrm>
        </p:spPr>
        <p:txBody>
          <a:bodyPr/>
          <a:lstStyle/>
          <a:p>
            <a:r>
              <a:rPr lang="en-AU" dirty="0"/>
              <a:t>A restriction in the second phase:</a:t>
            </a:r>
          </a:p>
          <a:p>
            <a:pPr lvl="1"/>
            <a:r>
              <a:rPr lang="en-US" dirty="0"/>
              <a:t>The blood specimens from the first phase need to be processed as soon as possible (not held for 4 months).</a:t>
            </a:r>
          </a:p>
          <a:p>
            <a:pPr lvl="1"/>
            <a:r>
              <a:rPr lang="en-AU" dirty="0"/>
              <a:t>Thus, the 9 specimens collected each month are to be processed together.</a:t>
            </a:r>
          </a:p>
          <a:p>
            <a:r>
              <a:rPr lang="en-AU" dirty="0"/>
              <a:t>Suppose that it is decided to process them in a random order,</a:t>
            </a:r>
          </a:p>
          <a:p>
            <a:pPr lvl="1"/>
            <a:r>
              <a:rPr lang="en-AU" dirty="0"/>
              <a:t>That is, it is assumed that there is no systematic trend across the processing of the 9 samples so that second-phase units are nested.</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11</a:t>
            </a:fld>
            <a:endParaRPr lang="en-AU"/>
          </a:p>
        </p:txBody>
      </p:sp>
      <p:grpSp>
        <p:nvGrpSpPr>
          <p:cNvPr id="5" name="Group 19"/>
          <p:cNvGrpSpPr/>
          <p:nvPr/>
        </p:nvGrpSpPr>
        <p:grpSpPr>
          <a:xfrm>
            <a:off x="1200152" y="4902339"/>
            <a:ext cx="6125622" cy="1370581"/>
            <a:chOff x="1101819" y="2531079"/>
            <a:chExt cx="4594216" cy="1370581"/>
          </a:xfrm>
        </p:grpSpPr>
        <p:sp>
          <p:nvSpPr>
            <p:cNvPr id="6" name="Line 5"/>
            <p:cNvSpPr>
              <a:spLocks noChangeShapeType="1"/>
            </p:cNvSpPr>
            <p:nvPr/>
          </p:nvSpPr>
          <p:spPr bwMode="auto">
            <a:xfrm flipV="1">
              <a:off x="2638651" y="3046297"/>
              <a:ext cx="900778" cy="31"/>
            </a:xfrm>
            <a:prstGeom prst="line">
              <a:avLst/>
            </a:prstGeom>
            <a:noFill/>
            <a:ln w="19050" cap="sq">
              <a:solidFill>
                <a:srgbClr val="000000"/>
              </a:solidFill>
              <a:round/>
              <a:headEnd type="none" w="sm" len="sm"/>
              <a:tailEnd type="triangle" w="lg" len="lg"/>
            </a:ln>
          </p:spPr>
          <p:txBody>
            <a:bodyPr/>
            <a:lstStyle/>
            <a:p>
              <a:endParaRPr lang="en-AU"/>
            </a:p>
          </p:txBody>
        </p:sp>
        <p:sp>
          <p:nvSpPr>
            <p:cNvPr id="7" name="Line 6"/>
            <p:cNvSpPr>
              <a:spLocks noChangeShapeType="1"/>
            </p:cNvSpPr>
            <p:nvPr/>
          </p:nvSpPr>
          <p:spPr bwMode="auto">
            <a:xfrm flipV="1">
              <a:off x="2467864" y="3319252"/>
              <a:ext cx="1085221" cy="3068"/>
            </a:xfrm>
            <a:prstGeom prst="line">
              <a:avLst/>
            </a:prstGeom>
            <a:noFill/>
            <a:ln w="19050" cap="sq">
              <a:solidFill>
                <a:srgbClr val="000000"/>
              </a:solidFill>
              <a:round/>
              <a:headEnd type="none" w="sm" len="sm"/>
              <a:tailEnd type="triangle" w="lg" len="lg"/>
            </a:ln>
          </p:spPr>
          <p:txBody>
            <a:bodyPr/>
            <a:lstStyle/>
            <a:p>
              <a:endParaRPr lang="en-AU"/>
            </a:p>
          </p:txBody>
        </p:sp>
        <p:grpSp>
          <p:nvGrpSpPr>
            <p:cNvPr id="8" name="Group 24"/>
            <p:cNvGrpSpPr>
              <a:grpSpLocks/>
            </p:cNvGrpSpPr>
            <p:nvPr/>
          </p:nvGrpSpPr>
          <p:grpSpPr bwMode="auto">
            <a:xfrm>
              <a:off x="1101819" y="2799935"/>
              <a:ext cx="1762125" cy="1101725"/>
              <a:chOff x="1280" y="1302"/>
              <a:chExt cx="1110" cy="694"/>
            </a:xfrm>
          </p:grpSpPr>
          <p:sp>
            <p:nvSpPr>
              <p:cNvPr id="12" name="AutoShape 8"/>
              <p:cNvSpPr>
                <a:spLocks noChangeArrowheads="1"/>
              </p:cNvSpPr>
              <p:nvPr/>
            </p:nvSpPr>
            <p:spPr bwMode="auto">
              <a:xfrm>
                <a:off x="1280" y="1302"/>
                <a:ext cx="1056"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273050"/>
                <a:r>
                  <a:rPr lang="en-US" dirty="0">
                    <a:solidFill>
                      <a:srgbClr val="000000"/>
                    </a:solidFill>
                  </a:rPr>
                  <a:t>3	</a:t>
                </a:r>
                <a:r>
                  <a:rPr lang="en-US" b="1" dirty="0">
                    <a:solidFill>
                      <a:srgbClr val="000000"/>
                    </a:solidFill>
                  </a:rPr>
                  <a:t>Intensities</a:t>
                </a:r>
                <a:endParaRPr lang="en-US" dirty="0">
                  <a:solidFill>
                    <a:srgbClr val="000000"/>
                  </a:solidFill>
                </a:endParaRPr>
              </a:p>
              <a:p>
                <a:pPr marL="450850" indent="-273050"/>
                <a:r>
                  <a:rPr lang="en-US" dirty="0">
                    <a:solidFill>
                      <a:srgbClr val="000000"/>
                    </a:solidFill>
                  </a:rPr>
                  <a:t>3	</a:t>
                </a:r>
                <a:r>
                  <a:rPr lang="en-US" b="1" dirty="0">
                    <a:solidFill>
                      <a:srgbClr val="000000"/>
                    </a:solidFill>
                  </a:rPr>
                  <a:t>Surfaces</a:t>
                </a:r>
                <a:endParaRPr lang="en-AU" dirty="0">
                  <a:solidFill>
                    <a:srgbClr val="000000"/>
                  </a:solidFill>
                </a:endParaRPr>
              </a:p>
            </p:txBody>
          </p:sp>
          <p:sp>
            <p:nvSpPr>
              <p:cNvPr id="13" name="Text Box 9"/>
              <p:cNvSpPr txBox="1">
                <a:spLocks noChangeArrowheads="1"/>
              </p:cNvSpPr>
              <p:nvPr/>
            </p:nvSpPr>
            <p:spPr bwMode="auto">
              <a:xfrm>
                <a:off x="1280" y="1783"/>
                <a:ext cx="1110"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9 training conditions</a:t>
                </a:r>
                <a:endParaRPr lang="en-AU" sz="1600" dirty="0">
                  <a:solidFill>
                    <a:srgbClr val="000000"/>
                  </a:solidFill>
                </a:endParaRPr>
              </a:p>
            </p:txBody>
          </p:sp>
        </p:grpSp>
        <p:grpSp>
          <p:nvGrpSpPr>
            <p:cNvPr id="9" name="Group 10"/>
            <p:cNvGrpSpPr>
              <a:grpSpLocks/>
            </p:cNvGrpSpPr>
            <p:nvPr/>
          </p:nvGrpSpPr>
          <p:grpSpPr bwMode="auto">
            <a:xfrm>
              <a:off x="3365584" y="2531079"/>
              <a:ext cx="2330451" cy="1360488"/>
              <a:chOff x="2706" y="1148"/>
              <a:chExt cx="1468" cy="857"/>
            </a:xfrm>
          </p:grpSpPr>
          <p:sp>
            <p:nvSpPr>
              <p:cNvPr id="10" name="AutoShape 11"/>
              <p:cNvSpPr>
                <a:spLocks noChangeArrowheads="1"/>
              </p:cNvSpPr>
              <p:nvPr/>
            </p:nvSpPr>
            <p:spPr bwMode="auto">
              <a:xfrm>
                <a:off x="2706" y="1148"/>
                <a:ext cx="1468"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4	</a:t>
                </a:r>
                <a:r>
                  <a:rPr lang="en-US" b="1" dirty="0">
                    <a:solidFill>
                      <a:srgbClr val="000000"/>
                    </a:solidFill>
                  </a:rPr>
                  <a:t>Months</a:t>
                </a:r>
                <a:endParaRPr lang="en-US" dirty="0">
                  <a:solidFill>
                    <a:srgbClr val="000000"/>
                  </a:solidFill>
                </a:endParaRPr>
              </a:p>
              <a:p>
                <a:pPr marL="355600" indent="-273050"/>
                <a:r>
                  <a:rPr lang="en-US" dirty="0">
                    <a:solidFill>
                      <a:srgbClr val="000000"/>
                    </a:solidFill>
                  </a:rPr>
                  <a:t>3	</a:t>
                </a:r>
                <a:r>
                  <a:rPr lang="en-US" b="1" dirty="0">
                    <a:solidFill>
                      <a:srgbClr val="000000"/>
                    </a:solidFill>
                  </a:rPr>
                  <a:t>Athletes</a:t>
                </a:r>
                <a:r>
                  <a:rPr lang="en-US" dirty="0">
                    <a:solidFill>
                      <a:srgbClr val="000000"/>
                    </a:solidFill>
                  </a:rPr>
                  <a:t> in </a:t>
                </a:r>
                <a:r>
                  <a:rPr lang="en-US" b="1" dirty="0">
                    <a:solidFill>
                      <a:srgbClr val="000000"/>
                    </a:solidFill>
                  </a:rPr>
                  <a:t>M</a:t>
                </a:r>
                <a:endParaRPr lang="en-US" dirty="0">
                  <a:solidFill>
                    <a:srgbClr val="000000"/>
                  </a:solidFill>
                </a:endParaRPr>
              </a:p>
              <a:p>
                <a:pPr marL="355600" indent="-273050"/>
                <a:r>
                  <a:rPr lang="en-US" dirty="0">
                    <a:solidFill>
                      <a:srgbClr val="000000"/>
                    </a:solidFill>
                  </a:rPr>
                  <a:t>3	</a:t>
                </a:r>
                <a:r>
                  <a:rPr lang="en-US" b="1" dirty="0">
                    <a:solidFill>
                      <a:srgbClr val="000000"/>
                    </a:solidFill>
                  </a:rPr>
                  <a:t>Tests</a:t>
                </a:r>
                <a:r>
                  <a:rPr lang="en-US" dirty="0">
                    <a:solidFill>
                      <a:srgbClr val="000000"/>
                    </a:solidFill>
                  </a:rPr>
                  <a:t> in </a:t>
                </a:r>
                <a:r>
                  <a:rPr lang="en-US" b="1" dirty="0">
                    <a:solidFill>
                      <a:srgbClr val="000000"/>
                    </a:solidFill>
                  </a:rPr>
                  <a:t>M</a:t>
                </a:r>
                <a:r>
                  <a:rPr lang="en-US" dirty="0">
                    <a:solidFill>
                      <a:srgbClr val="000000"/>
                    </a:solidFill>
                  </a:rPr>
                  <a:t>, </a:t>
                </a:r>
                <a:r>
                  <a:rPr lang="en-US" b="1" dirty="0">
                    <a:solidFill>
                      <a:srgbClr val="000000"/>
                    </a:solidFill>
                  </a:rPr>
                  <a:t>A</a:t>
                </a:r>
                <a:endParaRPr lang="en-AU" dirty="0">
                  <a:solidFill>
                    <a:srgbClr val="000000"/>
                  </a:solidFill>
                </a:endParaRPr>
              </a:p>
            </p:txBody>
          </p:sp>
          <p:sp>
            <p:nvSpPr>
              <p:cNvPr id="11" name="Text Box 12"/>
              <p:cNvSpPr txBox="1">
                <a:spLocks noChangeArrowheads="1"/>
              </p:cNvSpPr>
              <p:nvPr/>
            </p:nvSpPr>
            <p:spPr bwMode="auto">
              <a:xfrm>
                <a:off x="2882" y="1792"/>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tests</a:t>
                </a:r>
                <a:endParaRPr lang="en-AU" sz="1600" dirty="0">
                  <a:solidFill>
                    <a:srgbClr val="000000"/>
                  </a:solidFill>
                </a:endParaRPr>
              </a:p>
            </p:txBody>
          </p:sp>
        </p:grpSp>
      </p:grpSp>
      <p:grpSp>
        <p:nvGrpSpPr>
          <p:cNvPr id="14" name="Group 10"/>
          <p:cNvGrpSpPr>
            <a:grpSpLocks/>
          </p:cNvGrpSpPr>
          <p:nvPr/>
        </p:nvGrpSpPr>
        <p:grpSpPr bwMode="auto">
          <a:xfrm>
            <a:off x="8128072" y="4945461"/>
            <a:ext cx="2575984" cy="1311279"/>
            <a:chOff x="2706" y="1179"/>
            <a:chExt cx="1217" cy="826"/>
          </a:xfrm>
        </p:grpSpPr>
        <p:sp>
          <p:nvSpPr>
            <p:cNvPr id="15" name="AutoShape 11"/>
            <p:cNvSpPr>
              <a:spLocks noChangeArrowheads="1"/>
            </p:cNvSpPr>
            <p:nvPr/>
          </p:nvSpPr>
          <p:spPr bwMode="auto">
            <a:xfrm>
              <a:off x="2706" y="1179"/>
              <a:ext cx="1217" cy="576"/>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368300"/>
              <a:r>
                <a:rPr lang="en-US" dirty="0">
                  <a:solidFill>
                    <a:srgbClr val="000000"/>
                  </a:solidFill>
                </a:rPr>
                <a:t>4	</a:t>
              </a:r>
              <a:r>
                <a:rPr lang="en-US" b="1" dirty="0">
                  <a:solidFill>
                    <a:srgbClr val="000000"/>
                  </a:solidFill>
                </a:rPr>
                <a:t>Batches</a:t>
              </a:r>
              <a:endParaRPr lang="en-US" dirty="0">
                <a:solidFill>
                  <a:srgbClr val="000000"/>
                </a:solidFill>
              </a:endParaRPr>
            </a:p>
            <a:p>
              <a:pPr marL="450850" indent="-368300"/>
              <a:endParaRPr lang="en-US" dirty="0">
                <a:solidFill>
                  <a:srgbClr val="000000"/>
                </a:solidFill>
              </a:endParaRPr>
            </a:p>
            <a:p>
              <a:pPr marL="450850" indent="-368300"/>
              <a:r>
                <a:rPr lang="en-US" dirty="0">
                  <a:solidFill>
                    <a:srgbClr val="000000"/>
                  </a:solidFill>
                </a:rPr>
                <a:t>9	</a:t>
              </a:r>
              <a:r>
                <a:rPr lang="en-US" b="1" dirty="0">
                  <a:solidFill>
                    <a:srgbClr val="000000"/>
                  </a:solidFill>
                </a:rPr>
                <a:t>Locations</a:t>
              </a:r>
              <a:r>
                <a:rPr lang="en-US" dirty="0">
                  <a:solidFill>
                    <a:srgbClr val="000000"/>
                  </a:solidFill>
                </a:rPr>
                <a:t> in </a:t>
              </a:r>
              <a:r>
                <a:rPr lang="en-US" b="1" dirty="0">
                  <a:solidFill>
                    <a:srgbClr val="000000"/>
                  </a:solidFill>
                </a:rPr>
                <a:t>B</a:t>
              </a:r>
              <a:endParaRPr lang="en-US" dirty="0">
                <a:solidFill>
                  <a:srgbClr val="000000"/>
                </a:solidFill>
              </a:endParaRPr>
            </a:p>
          </p:txBody>
        </p:sp>
        <p:sp>
          <p:nvSpPr>
            <p:cNvPr id="16" name="Text Box 12"/>
            <p:cNvSpPr txBox="1">
              <a:spLocks noChangeArrowheads="1"/>
            </p:cNvSpPr>
            <p:nvPr/>
          </p:nvSpPr>
          <p:spPr bwMode="auto">
            <a:xfrm>
              <a:off x="2767" y="1792"/>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locations</a:t>
              </a:r>
              <a:endParaRPr lang="en-AU" sz="1600" dirty="0">
                <a:solidFill>
                  <a:srgbClr val="000000"/>
                </a:solidFill>
              </a:endParaRPr>
            </a:p>
          </p:txBody>
        </p:sp>
      </p:grpSp>
      <p:sp>
        <p:nvSpPr>
          <p:cNvPr id="17" name="Line 6"/>
          <p:cNvSpPr>
            <a:spLocks noChangeShapeType="1"/>
          </p:cNvSpPr>
          <p:nvPr/>
        </p:nvSpPr>
        <p:spPr bwMode="auto">
          <a:xfrm>
            <a:off x="6367097" y="5135795"/>
            <a:ext cx="1964267" cy="0"/>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18" name="Group 17"/>
          <p:cNvGrpSpPr/>
          <p:nvPr/>
        </p:nvGrpSpPr>
        <p:grpSpPr>
          <a:xfrm>
            <a:off x="6876927" y="5427895"/>
            <a:ext cx="1468636" cy="258064"/>
            <a:chOff x="5359400" y="2959100"/>
            <a:chExt cx="1101477" cy="258064"/>
          </a:xfrm>
        </p:grpSpPr>
        <p:sp>
          <p:nvSpPr>
            <p:cNvPr id="19" name="Line 6"/>
            <p:cNvSpPr>
              <a:spLocks noChangeShapeType="1"/>
            </p:cNvSpPr>
            <p:nvPr/>
          </p:nvSpPr>
          <p:spPr bwMode="auto">
            <a:xfrm flipV="1">
              <a:off x="5375656" y="3214096"/>
              <a:ext cx="1085221" cy="3068"/>
            </a:xfrm>
            <a:prstGeom prst="line">
              <a:avLst/>
            </a:prstGeom>
            <a:noFill/>
            <a:ln w="19050" cap="sq">
              <a:solidFill>
                <a:srgbClr val="000000"/>
              </a:solidFill>
              <a:round/>
              <a:headEnd type="none" w="sm" len="sm"/>
              <a:tailEnd type="triangle" w="lg" len="lg"/>
            </a:ln>
          </p:spPr>
          <p:txBody>
            <a:bodyPr/>
            <a:lstStyle/>
            <a:p>
              <a:endParaRPr lang="en-AU"/>
            </a:p>
          </p:txBody>
        </p:sp>
        <p:sp>
          <p:nvSpPr>
            <p:cNvPr id="20" name="Line 6"/>
            <p:cNvSpPr>
              <a:spLocks noChangeShapeType="1"/>
            </p:cNvSpPr>
            <p:nvPr/>
          </p:nvSpPr>
          <p:spPr bwMode="auto">
            <a:xfrm>
              <a:off x="5359400" y="2959100"/>
              <a:ext cx="673100" cy="241300"/>
            </a:xfrm>
            <a:prstGeom prst="line">
              <a:avLst/>
            </a:prstGeom>
            <a:noFill/>
            <a:ln w="19050" cap="sq">
              <a:solidFill>
                <a:srgbClr val="000000"/>
              </a:solidFill>
              <a:round/>
              <a:headEnd type="none" w="sm" len="sm"/>
              <a:tailEnd type="oval" w="lg" len="lg"/>
            </a:ln>
          </p:spPr>
          <p:txBody>
            <a:bodyPr/>
            <a:lstStyle/>
            <a:p>
              <a:endParaRPr lang="en-AU"/>
            </a:p>
          </p:txBody>
        </p:sp>
      </p:grpSp>
    </p:spTree>
    <p:extLst>
      <p:ext uri="{BB962C8B-B14F-4D97-AF65-F5344CB8AC3E}">
        <p14:creationId xmlns:p14="http://schemas.microsoft.com/office/powerpoint/2010/main" val="422115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08670"/>
            <a:ext cx="11520000" cy="1204106"/>
          </a:xfrm>
        </p:spPr>
        <p:txBody>
          <a:bodyPr/>
          <a:lstStyle/>
          <a:p>
            <a:r>
              <a:rPr lang="en-US" dirty="0"/>
              <a:t>A simple two-phase athlete training experiment (cont’d)</a:t>
            </a:r>
            <a:endParaRPr lang="en-AU" dirty="0"/>
          </a:p>
        </p:txBody>
      </p:sp>
      <p:sp>
        <p:nvSpPr>
          <p:cNvPr id="3" name="Content Placeholder 2"/>
          <p:cNvSpPr>
            <a:spLocks noGrp="1"/>
          </p:cNvSpPr>
          <p:nvPr>
            <p:ph idx="1"/>
          </p:nvPr>
        </p:nvSpPr>
        <p:spPr>
          <a:xfrm>
            <a:off x="576000" y="3180522"/>
            <a:ext cx="11520000" cy="3677478"/>
          </a:xfrm>
        </p:spPr>
        <p:txBody>
          <a:bodyPr/>
          <a:lstStyle/>
          <a:p>
            <a:r>
              <a:rPr lang="en-AU" dirty="0"/>
              <a:t>It is two-phase with three sets of objects: </a:t>
            </a:r>
          </a:p>
          <a:p>
            <a:pPr lvl="1"/>
            <a:r>
              <a:rPr lang="en-AU" dirty="0"/>
              <a:t>training conditions, tests and locations:</a:t>
            </a:r>
          </a:p>
          <a:p>
            <a:pPr lvl="2"/>
            <a:r>
              <a:rPr lang="en-AU" dirty="0"/>
              <a:t>training conditions are allocated in the first-phase and the second-phase i.e. only ever allocated.</a:t>
            </a:r>
          </a:p>
          <a:p>
            <a:pPr lvl="2"/>
            <a:r>
              <a:rPr lang="en-AU" dirty="0"/>
              <a:t>tests are recipients factors in the second phase and are allocated factors in the second phase i.e. different roles in the two phases.</a:t>
            </a:r>
          </a:p>
          <a:p>
            <a:pPr lvl="2"/>
            <a:r>
              <a:rPr lang="en-AU" dirty="0"/>
              <a:t>locations are recipient factors in the second phase i.e. only ever recipient.</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12</a:t>
            </a:fld>
            <a:endParaRPr lang="en-AU"/>
          </a:p>
        </p:txBody>
      </p:sp>
      <p:grpSp>
        <p:nvGrpSpPr>
          <p:cNvPr id="5" name="Group 4"/>
          <p:cNvGrpSpPr/>
          <p:nvPr/>
        </p:nvGrpSpPr>
        <p:grpSpPr>
          <a:xfrm>
            <a:off x="1200152" y="1559426"/>
            <a:ext cx="9503904" cy="1370581"/>
            <a:chOff x="1200152" y="1340768"/>
            <a:chExt cx="9503904" cy="1370581"/>
          </a:xfrm>
        </p:grpSpPr>
        <p:grpSp>
          <p:nvGrpSpPr>
            <p:cNvPr id="6" name="Group 19"/>
            <p:cNvGrpSpPr/>
            <p:nvPr/>
          </p:nvGrpSpPr>
          <p:grpSpPr>
            <a:xfrm>
              <a:off x="1200152" y="1340768"/>
              <a:ext cx="6125622" cy="1370581"/>
              <a:chOff x="1101819" y="2531079"/>
              <a:chExt cx="4594216" cy="1370581"/>
            </a:xfrm>
          </p:grpSpPr>
          <p:sp>
            <p:nvSpPr>
              <p:cNvPr id="7" name="Line 5"/>
              <p:cNvSpPr>
                <a:spLocks noChangeShapeType="1"/>
              </p:cNvSpPr>
              <p:nvPr/>
            </p:nvSpPr>
            <p:spPr bwMode="auto">
              <a:xfrm flipV="1">
                <a:off x="2638651" y="3046297"/>
                <a:ext cx="900778" cy="31"/>
              </a:xfrm>
              <a:prstGeom prst="line">
                <a:avLst/>
              </a:prstGeom>
              <a:noFill/>
              <a:ln w="19050" cap="sq">
                <a:solidFill>
                  <a:srgbClr val="000000"/>
                </a:solidFill>
                <a:round/>
                <a:headEnd type="none" w="sm" len="sm"/>
                <a:tailEnd type="triangle" w="lg" len="lg"/>
              </a:ln>
            </p:spPr>
            <p:txBody>
              <a:bodyPr/>
              <a:lstStyle/>
              <a:p>
                <a:endParaRPr lang="en-AU"/>
              </a:p>
            </p:txBody>
          </p:sp>
          <p:sp>
            <p:nvSpPr>
              <p:cNvPr id="8" name="Line 6"/>
              <p:cNvSpPr>
                <a:spLocks noChangeShapeType="1"/>
              </p:cNvSpPr>
              <p:nvPr/>
            </p:nvSpPr>
            <p:spPr bwMode="auto">
              <a:xfrm flipV="1">
                <a:off x="2467864" y="3319252"/>
                <a:ext cx="1085221" cy="3068"/>
              </a:xfrm>
              <a:prstGeom prst="line">
                <a:avLst/>
              </a:prstGeom>
              <a:noFill/>
              <a:ln w="19050" cap="sq">
                <a:solidFill>
                  <a:srgbClr val="000000"/>
                </a:solidFill>
                <a:round/>
                <a:headEnd type="none" w="sm" len="sm"/>
                <a:tailEnd type="triangle" w="lg" len="lg"/>
              </a:ln>
            </p:spPr>
            <p:txBody>
              <a:bodyPr/>
              <a:lstStyle/>
              <a:p>
                <a:endParaRPr lang="en-AU"/>
              </a:p>
            </p:txBody>
          </p:sp>
          <p:grpSp>
            <p:nvGrpSpPr>
              <p:cNvPr id="9" name="Group 24"/>
              <p:cNvGrpSpPr>
                <a:grpSpLocks/>
              </p:cNvGrpSpPr>
              <p:nvPr/>
            </p:nvGrpSpPr>
            <p:grpSpPr bwMode="auto">
              <a:xfrm>
                <a:off x="1101819" y="2799935"/>
                <a:ext cx="1762125" cy="1101725"/>
                <a:chOff x="1280" y="1302"/>
                <a:chExt cx="1110" cy="694"/>
              </a:xfrm>
            </p:grpSpPr>
            <p:sp>
              <p:nvSpPr>
                <p:cNvPr id="13" name="AutoShape 8"/>
                <p:cNvSpPr>
                  <a:spLocks noChangeArrowheads="1"/>
                </p:cNvSpPr>
                <p:nvPr/>
              </p:nvSpPr>
              <p:spPr bwMode="auto">
                <a:xfrm>
                  <a:off x="1280" y="1302"/>
                  <a:ext cx="1056"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273050"/>
                  <a:r>
                    <a:rPr lang="en-US" dirty="0">
                      <a:solidFill>
                        <a:srgbClr val="000000"/>
                      </a:solidFill>
                    </a:rPr>
                    <a:t>3	</a:t>
                  </a:r>
                  <a:r>
                    <a:rPr lang="en-US" b="1" dirty="0">
                      <a:solidFill>
                        <a:srgbClr val="000000"/>
                      </a:solidFill>
                    </a:rPr>
                    <a:t>Intensities</a:t>
                  </a:r>
                  <a:endParaRPr lang="en-US" dirty="0">
                    <a:solidFill>
                      <a:srgbClr val="000000"/>
                    </a:solidFill>
                  </a:endParaRPr>
                </a:p>
                <a:p>
                  <a:pPr marL="450850" indent="-273050"/>
                  <a:r>
                    <a:rPr lang="en-US" dirty="0">
                      <a:solidFill>
                        <a:srgbClr val="000000"/>
                      </a:solidFill>
                    </a:rPr>
                    <a:t>3	</a:t>
                  </a:r>
                  <a:r>
                    <a:rPr lang="en-US" b="1" dirty="0">
                      <a:solidFill>
                        <a:srgbClr val="000000"/>
                      </a:solidFill>
                    </a:rPr>
                    <a:t>Surfaces</a:t>
                  </a:r>
                  <a:endParaRPr lang="en-AU" dirty="0">
                    <a:solidFill>
                      <a:srgbClr val="000000"/>
                    </a:solidFill>
                  </a:endParaRPr>
                </a:p>
              </p:txBody>
            </p:sp>
            <p:sp>
              <p:nvSpPr>
                <p:cNvPr id="14" name="Text Box 9"/>
                <p:cNvSpPr txBox="1">
                  <a:spLocks noChangeArrowheads="1"/>
                </p:cNvSpPr>
                <p:nvPr/>
              </p:nvSpPr>
              <p:spPr bwMode="auto">
                <a:xfrm>
                  <a:off x="1280" y="1783"/>
                  <a:ext cx="1110"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9 training conditions</a:t>
                  </a:r>
                  <a:endParaRPr lang="en-AU" sz="1600" dirty="0">
                    <a:solidFill>
                      <a:srgbClr val="000000"/>
                    </a:solidFill>
                  </a:endParaRPr>
                </a:p>
              </p:txBody>
            </p:sp>
          </p:grpSp>
          <p:grpSp>
            <p:nvGrpSpPr>
              <p:cNvPr id="10" name="Group 10"/>
              <p:cNvGrpSpPr>
                <a:grpSpLocks/>
              </p:cNvGrpSpPr>
              <p:nvPr/>
            </p:nvGrpSpPr>
            <p:grpSpPr bwMode="auto">
              <a:xfrm>
                <a:off x="3365584" y="2531079"/>
                <a:ext cx="2330451" cy="1360488"/>
                <a:chOff x="2706" y="1148"/>
                <a:chExt cx="1468" cy="857"/>
              </a:xfrm>
            </p:grpSpPr>
            <p:sp>
              <p:nvSpPr>
                <p:cNvPr id="11" name="AutoShape 11"/>
                <p:cNvSpPr>
                  <a:spLocks noChangeArrowheads="1"/>
                </p:cNvSpPr>
                <p:nvPr/>
              </p:nvSpPr>
              <p:spPr bwMode="auto">
                <a:xfrm>
                  <a:off x="2706" y="1148"/>
                  <a:ext cx="1468"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4	</a:t>
                  </a:r>
                  <a:r>
                    <a:rPr lang="en-US" b="1" dirty="0">
                      <a:solidFill>
                        <a:srgbClr val="000000"/>
                      </a:solidFill>
                    </a:rPr>
                    <a:t>Months</a:t>
                  </a:r>
                  <a:endParaRPr lang="en-US" dirty="0">
                    <a:solidFill>
                      <a:srgbClr val="000000"/>
                    </a:solidFill>
                  </a:endParaRPr>
                </a:p>
                <a:p>
                  <a:pPr marL="355600" indent="-273050"/>
                  <a:r>
                    <a:rPr lang="en-US" dirty="0">
                      <a:solidFill>
                        <a:srgbClr val="000000"/>
                      </a:solidFill>
                    </a:rPr>
                    <a:t>3	</a:t>
                  </a:r>
                  <a:r>
                    <a:rPr lang="en-US" b="1" dirty="0">
                      <a:solidFill>
                        <a:srgbClr val="000000"/>
                      </a:solidFill>
                    </a:rPr>
                    <a:t>Athletes</a:t>
                  </a:r>
                  <a:r>
                    <a:rPr lang="en-US" dirty="0">
                      <a:solidFill>
                        <a:srgbClr val="000000"/>
                      </a:solidFill>
                    </a:rPr>
                    <a:t> in </a:t>
                  </a:r>
                  <a:r>
                    <a:rPr lang="en-US" b="1" dirty="0">
                      <a:solidFill>
                        <a:srgbClr val="000000"/>
                      </a:solidFill>
                    </a:rPr>
                    <a:t>M</a:t>
                  </a:r>
                  <a:endParaRPr lang="en-US" dirty="0">
                    <a:solidFill>
                      <a:srgbClr val="000000"/>
                    </a:solidFill>
                  </a:endParaRPr>
                </a:p>
                <a:p>
                  <a:pPr marL="355600" indent="-273050"/>
                  <a:r>
                    <a:rPr lang="en-US" dirty="0">
                      <a:solidFill>
                        <a:srgbClr val="000000"/>
                      </a:solidFill>
                    </a:rPr>
                    <a:t>3	</a:t>
                  </a:r>
                  <a:r>
                    <a:rPr lang="en-US" b="1" dirty="0">
                      <a:solidFill>
                        <a:srgbClr val="000000"/>
                      </a:solidFill>
                    </a:rPr>
                    <a:t>Tests</a:t>
                  </a:r>
                  <a:r>
                    <a:rPr lang="en-US" dirty="0">
                      <a:solidFill>
                        <a:srgbClr val="000000"/>
                      </a:solidFill>
                    </a:rPr>
                    <a:t> in </a:t>
                  </a:r>
                  <a:r>
                    <a:rPr lang="en-US" b="1" dirty="0">
                      <a:solidFill>
                        <a:srgbClr val="000000"/>
                      </a:solidFill>
                    </a:rPr>
                    <a:t>M</a:t>
                  </a:r>
                  <a:r>
                    <a:rPr lang="en-US" dirty="0">
                      <a:solidFill>
                        <a:srgbClr val="000000"/>
                      </a:solidFill>
                    </a:rPr>
                    <a:t>, </a:t>
                  </a:r>
                  <a:r>
                    <a:rPr lang="en-US" b="1" dirty="0">
                      <a:solidFill>
                        <a:srgbClr val="000000"/>
                      </a:solidFill>
                    </a:rPr>
                    <a:t>A</a:t>
                  </a:r>
                  <a:endParaRPr lang="en-AU" dirty="0">
                    <a:solidFill>
                      <a:srgbClr val="000000"/>
                    </a:solidFill>
                  </a:endParaRPr>
                </a:p>
              </p:txBody>
            </p:sp>
            <p:sp>
              <p:nvSpPr>
                <p:cNvPr id="12" name="Text Box 12"/>
                <p:cNvSpPr txBox="1">
                  <a:spLocks noChangeArrowheads="1"/>
                </p:cNvSpPr>
                <p:nvPr/>
              </p:nvSpPr>
              <p:spPr bwMode="auto">
                <a:xfrm>
                  <a:off x="2882" y="1792"/>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tests</a:t>
                  </a:r>
                  <a:endParaRPr lang="en-AU" sz="1600" dirty="0">
                    <a:solidFill>
                      <a:srgbClr val="000000"/>
                    </a:solidFill>
                  </a:endParaRPr>
                </a:p>
              </p:txBody>
            </p:sp>
          </p:grpSp>
        </p:grpSp>
        <p:grpSp>
          <p:nvGrpSpPr>
            <p:cNvPr id="15" name="Group 10"/>
            <p:cNvGrpSpPr>
              <a:grpSpLocks/>
            </p:cNvGrpSpPr>
            <p:nvPr/>
          </p:nvGrpSpPr>
          <p:grpSpPr bwMode="auto">
            <a:xfrm>
              <a:off x="8128072" y="1383890"/>
              <a:ext cx="2575984" cy="1311279"/>
              <a:chOff x="2706" y="1179"/>
              <a:chExt cx="1217" cy="826"/>
            </a:xfrm>
          </p:grpSpPr>
          <p:sp>
            <p:nvSpPr>
              <p:cNvPr id="16" name="AutoShape 11"/>
              <p:cNvSpPr>
                <a:spLocks noChangeArrowheads="1"/>
              </p:cNvSpPr>
              <p:nvPr/>
            </p:nvSpPr>
            <p:spPr bwMode="auto">
              <a:xfrm>
                <a:off x="2706" y="1179"/>
                <a:ext cx="1217" cy="576"/>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368300"/>
                <a:r>
                  <a:rPr lang="en-US" dirty="0">
                    <a:solidFill>
                      <a:srgbClr val="000000"/>
                    </a:solidFill>
                  </a:rPr>
                  <a:t>4	</a:t>
                </a:r>
                <a:r>
                  <a:rPr lang="en-US" b="1" dirty="0">
                    <a:solidFill>
                      <a:srgbClr val="000000"/>
                    </a:solidFill>
                  </a:rPr>
                  <a:t>Batches</a:t>
                </a:r>
                <a:endParaRPr lang="en-US" dirty="0">
                  <a:solidFill>
                    <a:srgbClr val="000000"/>
                  </a:solidFill>
                </a:endParaRPr>
              </a:p>
              <a:p>
                <a:pPr marL="450850" indent="-368300"/>
                <a:endParaRPr lang="en-US" dirty="0">
                  <a:solidFill>
                    <a:srgbClr val="000000"/>
                  </a:solidFill>
                </a:endParaRPr>
              </a:p>
              <a:p>
                <a:pPr marL="450850" indent="-368300"/>
                <a:r>
                  <a:rPr lang="en-US" dirty="0">
                    <a:solidFill>
                      <a:srgbClr val="000000"/>
                    </a:solidFill>
                  </a:rPr>
                  <a:t>9	</a:t>
                </a:r>
                <a:r>
                  <a:rPr lang="en-US" b="1" dirty="0">
                    <a:solidFill>
                      <a:srgbClr val="000000"/>
                    </a:solidFill>
                  </a:rPr>
                  <a:t>Locations</a:t>
                </a:r>
                <a:r>
                  <a:rPr lang="en-US" dirty="0">
                    <a:solidFill>
                      <a:srgbClr val="000000"/>
                    </a:solidFill>
                  </a:rPr>
                  <a:t> in </a:t>
                </a:r>
                <a:r>
                  <a:rPr lang="en-US" b="1" dirty="0">
                    <a:solidFill>
                      <a:srgbClr val="000000"/>
                    </a:solidFill>
                  </a:rPr>
                  <a:t>B</a:t>
                </a:r>
                <a:endParaRPr lang="en-US" dirty="0">
                  <a:solidFill>
                    <a:srgbClr val="000000"/>
                  </a:solidFill>
                </a:endParaRPr>
              </a:p>
            </p:txBody>
          </p:sp>
          <p:sp>
            <p:nvSpPr>
              <p:cNvPr id="17" name="Text Box 12"/>
              <p:cNvSpPr txBox="1">
                <a:spLocks noChangeArrowheads="1"/>
              </p:cNvSpPr>
              <p:nvPr/>
            </p:nvSpPr>
            <p:spPr bwMode="auto">
              <a:xfrm>
                <a:off x="2767" y="1792"/>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locations</a:t>
                </a:r>
                <a:endParaRPr lang="en-AU" sz="1600" dirty="0">
                  <a:solidFill>
                    <a:srgbClr val="000000"/>
                  </a:solidFill>
                </a:endParaRPr>
              </a:p>
            </p:txBody>
          </p:sp>
        </p:grpSp>
        <p:sp>
          <p:nvSpPr>
            <p:cNvPr id="18" name="Line 6"/>
            <p:cNvSpPr>
              <a:spLocks noChangeShapeType="1"/>
            </p:cNvSpPr>
            <p:nvPr/>
          </p:nvSpPr>
          <p:spPr bwMode="auto">
            <a:xfrm>
              <a:off x="6367097" y="1574224"/>
              <a:ext cx="1964267" cy="0"/>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19" name="Group 18"/>
            <p:cNvGrpSpPr/>
            <p:nvPr/>
          </p:nvGrpSpPr>
          <p:grpSpPr>
            <a:xfrm>
              <a:off x="6876927" y="1866324"/>
              <a:ext cx="1468636" cy="258064"/>
              <a:chOff x="5359400" y="2959100"/>
              <a:chExt cx="1101477" cy="258064"/>
            </a:xfrm>
          </p:grpSpPr>
          <p:sp>
            <p:nvSpPr>
              <p:cNvPr id="20" name="Line 6"/>
              <p:cNvSpPr>
                <a:spLocks noChangeShapeType="1"/>
              </p:cNvSpPr>
              <p:nvPr/>
            </p:nvSpPr>
            <p:spPr bwMode="auto">
              <a:xfrm flipV="1">
                <a:off x="5375656" y="3214096"/>
                <a:ext cx="1085221" cy="3068"/>
              </a:xfrm>
              <a:prstGeom prst="line">
                <a:avLst/>
              </a:prstGeom>
              <a:noFill/>
              <a:ln w="19050" cap="sq">
                <a:solidFill>
                  <a:srgbClr val="000000"/>
                </a:solidFill>
                <a:round/>
                <a:headEnd type="none" w="sm" len="sm"/>
                <a:tailEnd type="triangle" w="lg" len="lg"/>
              </a:ln>
            </p:spPr>
            <p:txBody>
              <a:bodyPr/>
              <a:lstStyle/>
              <a:p>
                <a:endParaRPr lang="en-AU"/>
              </a:p>
            </p:txBody>
          </p:sp>
          <p:sp>
            <p:nvSpPr>
              <p:cNvPr id="21" name="Line 6"/>
              <p:cNvSpPr>
                <a:spLocks noChangeShapeType="1"/>
              </p:cNvSpPr>
              <p:nvPr/>
            </p:nvSpPr>
            <p:spPr bwMode="auto">
              <a:xfrm>
                <a:off x="5359400" y="2959100"/>
                <a:ext cx="673100" cy="241300"/>
              </a:xfrm>
              <a:prstGeom prst="line">
                <a:avLst/>
              </a:prstGeom>
              <a:noFill/>
              <a:ln w="19050" cap="sq">
                <a:solidFill>
                  <a:srgbClr val="000000"/>
                </a:solidFill>
                <a:round/>
                <a:headEnd type="none" w="sm" len="sm"/>
                <a:tailEnd type="oval" w="lg" len="lg"/>
              </a:ln>
            </p:spPr>
            <p:txBody>
              <a:bodyPr/>
              <a:lstStyle/>
              <a:p>
                <a:endParaRPr lang="en-AU"/>
              </a:p>
            </p:txBody>
          </p:sp>
        </p:grpSp>
      </p:grpSp>
    </p:spTree>
    <p:extLst>
      <p:ext uri="{BB962C8B-B14F-4D97-AF65-F5344CB8AC3E}">
        <p14:creationId xmlns:p14="http://schemas.microsoft.com/office/powerpoint/2010/main" val="45781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08670"/>
            <a:ext cx="11520000" cy="1204106"/>
          </a:xfrm>
        </p:spPr>
        <p:txBody>
          <a:bodyPr/>
          <a:lstStyle/>
          <a:p>
            <a:r>
              <a:rPr lang="en-US" dirty="0"/>
              <a:t>A simple two-phase athlete training experiment (cont’d)</a:t>
            </a:r>
            <a:endParaRPr lang="en-AU" dirty="0"/>
          </a:p>
        </p:txBody>
      </p:sp>
      <p:sp>
        <p:nvSpPr>
          <p:cNvPr id="3" name="Content Placeholder 2"/>
          <p:cNvSpPr>
            <a:spLocks noGrp="1"/>
          </p:cNvSpPr>
          <p:nvPr>
            <p:ph idx="1"/>
          </p:nvPr>
        </p:nvSpPr>
        <p:spPr>
          <a:xfrm>
            <a:off x="576000" y="3583284"/>
            <a:ext cx="11520000" cy="3206798"/>
          </a:xfrm>
        </p:spPr>
        <p:txBody>
          <a:bodyPr/>
          <a:lstStyle/>
          <a:p>
            <a:r>
              <a:rPr lang="en-AU" dirty="0"/>
              <a:t>It is described as involving two composed allocations, one of two types of allocations in a chain:</a:t>
            </a:r>
          </a:p>
          <a:p>
            <a:pPr lvl="1"/>
            <a:r>
              <a:rPr lang="en-AU" dirty="0"/>
              <a:t>Training conditions are allocated to tests and tests to locations;</a:t>
            </a:r>
          </a:p>
          <a:p>
            <a:r>
              <a:rPr lang="en-AU" dirty="0"/>
              <a:t>Here, the second phase begins during the first phase.</a:t>
            </a:r>
          </a:p>
          <a:p>
            <a:r>
              <a:rPr lang="en-AU" dirty="0"/>
              <a:t>An overall, processing-order effect has not been allowed for.</a:t>
            </a:r>
          </a:p>
          <a:p>
            <a:pPr lvl="1">
              <a:spcBef>
                <a:spcPts val="0"/>
              </a:spcBef>
            </a:pPr>
            <a:r>
              <a:rPr lang="en-AU" dirty="0"/>
              <a:t>More about that soon.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13</a:t>
            </a:fld>
            <a:endParaRPr lang="en-AU"/>
          </a:p>
        </p:txBody>
      </p:sp>
      <p:grpSp>
        <p:nvGrpSpPr>
          <p:cNvPr id="5" name="Group 4"/>
          <p:cNvGrpSpPr/>
          <p:nvPr/>
        </p:nvGrpSpPr>
        <p:grpSpPr>
          <a:xfrm>
            <a:off x="1200152" y="1805629"/>
            <a:ext cx="9503904" cy="1370581"/>
            <a:chOff x="1200152" y="1340768"/>
            <a:chExt cx="9503904" cy="1370581"/>
          </a:xfrm>
        </p:grpSpPr>
        <p:grpSp>
          <p:nvGrpSpPr>
            <p:cNvPr id="6" name="Group 19"/>
            <p:cNvGrpSpPr/>
            <p:nvPr/>
          </p:nvGrpSpPr>
          <p:grpSpPr>
            <a:xfrm>
              <a:off x="1200152" y="1340768"/>
              <a:ext cx="6125622" cy="1370581"/>
              <a:chOff x="1101819" y="2531079"/>
              <a:chExt cx="4594216" cy="1370581"/>
            </a:xfrm>
          </p:grpSpPr>
          <p:sp>
            <p:nvSpPr>
              <p:cNvPr id="7" name="Line 5"/>
              <p:cNvSpPr>
                <a:spLocks noChangeShapeType="1"/>
              </p:cNvSpPr>
              <p:nvPr/>
            </p:nvSpPr>
            <p:spPr bwMode="auto">
              <a:xfrm flipV="1">
                <a:off x="2638651" y="3046297"/>
                <a:ext cx="900778" cy="31"/>
              </a:xfrm>
              <a:prstGeom prst="line">
                <a:avLst/>
              </a:prstGeom>
              <a:noFill/>
              <a:ln w="19050" cap="sq">
                <a:solidFill>
                  <a:srgbClr val="000000"/>
                </a:solidFill>
                <a:round/>
                <a:headEnd type="none" w="sm" len="sm"/>
                <a:tailEnd type="triangle" w="lg" len="lg"/>
              </a:ln>
            </p:spPr>
            <p:txBody>
              <a:bodyPr/>
              <a:lstStyle/>
              <a:p>
                <a:endParaRPr lang="en-AU"/>
              </a:p>
            </p:txBody>
          </p:sp>
          <p:sp>
            <p:nvSpPr>
              <p:cNvPr id="8" name="Line 6"/>
              <p:cNvSpPr>
                <a:spLocks noChangeShapeType="1"/>
              </p:cNvSpPr>
              <p:nvPr/>
            </p:nvSpPr>
            <p:spPr bwMode="auto">
              <a:xfrm flipV="1">
                <a:off x="2467864" y="3319252"/>
                <a:ext cx="1085221" cy="3068"/>
              </a:xfrm>
              <a:prstGeom prst="line">
                <a:avLst/>
              </a:prstGeom>
              <a:noFill/>
              <a:ln w="19050" cap="sq">
                <a:solidFill>
                  <a:srgbClr val="000000"/>
                </a:solidFill>
                <a:round/>
                <a:headEnd type="none" w="sm" len="sm"/>
                <a:tailEnd type="triangle" w="lg" len="lg"/>
              </a:ln>
            </p:spPr>
            <p:txBody>
              <a:bodyPr/>
              <a:lstStyle/>
              <a:p>
                <a:endParaRPr lang="en-AU"/>
              </a:p>
            </p:txBody>
          </p:sp>
          <p:grpSp>
            <p:nvGrpSpPr>
              <p:cNvPr id="9" name="Group 24"/>
              <p:cNvGrpSpPr>
                <a:grpSpLocks/>
              </p:cNvGrpSpPr>
              <p:nvPr/>
            </p:nvGrpSpPr>
            <p:grpSpPr bwMode="auto">
              <a:xfrm>
                <a:off x="1101819" y="2799935"/>
                <a:ext cx="1762125" cy="1101725"/>
                <a:chOff x="1280" y="1302"/>
                <a:chExt cx="1110" cy="694"/>
              </a:xfrm>
            </p:grpSpPr>
            <p:sp>
              <p:nvSpPr>
                <p:cNvPr id="13" name="AutoShape 8"/>
                <p:cNvSpPr>
                  <a:spLocks noChangeArrowheads="1"/>
                </p:cNvSpPr>
                <p:nvPr/>
              </p:nvSpPr>
              <p:spPr bwMode="auto">
                <a:xfrm>
                  <a:off x="1280" y="1302"/>
                  <a:ext cx="1056"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273050"/>
                  <a:r>
                    <a:rPr lang="en-US" dirty="0">
                      <a:solidFill>
                        <a:srgbClr val="000000"/>
                      </a:solidFill>
                    </a:rPr>
                    <a:t>3	</a:t>
                  </a:r>
                  <a:r>
                    <a:rPr lang="en-US" b="1" dirty="0">
                      <a:solidFill>
                        <a:srgbClr val="000000"/>
                      </a:solidFill>
                    </a:rPr>
                    <a:t>Intensities</a:t>
                  </a:r>
                  <a:endParaRPr lang="en-US" dirty="0">
                    <a:solidFill>
                      <a:srgbClr val="000000"/>
                    </a:solidFill>
                  </a:endParaRPr>
                </a:p>
                <a:p>
                  <a:pPr marL="450850" indent="-273050"/>
                  <a:r>
                    <a:rPr lang="en-US" dirty="0">
                      <a:solidFill>
                        <a:srgbClr val="000000"/>
                      </a:solidFill>
                    </a:rPr>
                    <a:t>3	</a:t>
                  </a:r>
                  <a:r>
                    <a:rPr lang="en-US" b="1" dirty="0">
                      <a:solidFill>
                        <a:srgbClr val="000000"/>
                      </a:solidFill>
                    </a:rPr>
                    <a:t>Surfaces</a:t>
                  </a:r>
                  <a:endParaRPr lang="en-AU" dirty="0">
                    <a:solidFill>
                      <a:srgbClr val="000000"/>
                    </a:solidFill>
                  </a:endParaRPr>
                </a:p>
              </p:txBody>
            </p:sp>
            <p:sp>
              <p:nvSpPr>
                <p:cNvPr id="14" name="Text Box 9"/>
                <p:cNvSpPr txBox="1">
                  <a:spLocks noChangeArrowheads="1"/>
                </p:cNvSpPr>
                <p:nvPr/>
              </p:nvSpPr>
              <p:spPr bwMode="auto">
                <a:xfrm>
                  <a:off x="1280" y="1783"/>
                  <a:ext cx="1110"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9 training conditions</a:t>
                  </a:r>
                  <a:endParaRPr lang="en-AU" sz="1600" dirty="0">
                    <a:solidFill>
                      <a:srgbClr val="000000"/>
                    </a:solidFill>
                  </a:endParaRPr>
                </a:p>
              </p:txBody>
            </p:sp>
          </p:grpSp>
          <p:grpSp>
            <p:nvGrpSpPr>
              <p:cNvPr id="10" name="Group 10"/>
              <p:cNvGrpSpPr>
                <a:grpSpLocks/>
              </p:cNvGrpSpPr>
              <p:nvPr/>
            </p:nvGrpSpPr>
            <p:grpSpPr bwMode="auto">
              <a:xfrm>
                <a:off x="3365584" y="2531079"/>
                <a:ext cx="2330451" cy="1360488"/>
                <a:chOff x="2706" y="1148"/>
                <a:chExt cx="1468" cy="857"/>
              </a:xfrm>
            </p:grpSpPr>
            <p:sp>
              <p:nvSpPr>
                <p:cNvPr id="11" name="AutoShape 11"/>
                <p:cNvSpPr>
                  <a:spLocks noChangeArrowheads="1"/>
                </p:cNvSpPr>
                <p:nvPr/>
              </p:nvSpPr>
              <p:spPr bwMode="auto">
                <a:xfrm>
                  <a:off x="2706" y="1148"/>
                  <a:ext cx="1468"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4	</a:t>
                  </a:r>
                  <a:r>
                    <a:rPr lang="en-US" b="1" dirty="0">
                      <a:solidFill>
                        <a:srgbClr val="000000"/>
                      </a:solidFill>
                    </a:rPr>
                    <a:t>Months</a:t>
                  </a:r>
                  <a:endParaRPr lang="en-US" dirty="0">
                    <a:solidFill>
                      <a:srgbClr val="000000"/>
                    </a:solidFill>
                  </a:endParaRPr>
                </a:p>
                <a:p>
                  <a:pPr marL="355600" indent="-273050"/>
                  <a:r>
                    <a:rPr lang="en-US" dirty="0">
                      <a:solidFill>
                        <a:srgbClr val="000000"/>
                      </a:solidFill>
                    </a:rPr>
                    <a:t>3	</a:t>
                  </a:r>
                  <a:r>
                    <a:rPr lang="en-US" b="1" dirty="0">
                      <a:solidFill>
                        <a:srgbClr val="000000"/>
                      </a:solidFill>
                    </a:rPr>
                    <a:t>Athletes</a:t>
                  </a:r>
                  <a:r>
                    <a:rPr lang="en-US" dirty="0">
                      <a:solidFill>
                        <a:srgbClr val="000000"/>
                      </a:solidFill>
                    </a:rPr>
                    <a:t> in </a:t>
                  </a:r>
                  <a:r>
                    <a:rPr lang="en-US" b="1" dirty="0">
                      <a:solidFill>
                        <a:srgbClr val="000000"/>
                      </a:solidFill>
                    </a:rPr>
                    <a:t>M</a:t>
                  </a:r>
                  <a:endParaRPr lang="en-US" dirty="0">
                    <a:solidFill>
                      <a:srgbClr val="000000"/>
                    </a:solidFill>
                  </a:endParaRPr>
                </a:p>
                <a:p>
                  <a:pPr marL="355600" indent="-273050"/>
                  <a:r>
                    <a:rPr lang="en-US" dirty="0">
                      <a:solidFill>
                        <a:srgbClr val="000000"/>
                      </a:solidFill>
                    </a:rPr>
                    <a:t>3	</a:t>
                  </a:r>
                  <a:r>
                    <a:rPr lang="en-US" b="1" dirty="0">
                      <a:solidFill>
                        <a:srgbClr val="000000"/>
                      </a:solidFill>
                    </a:rPr>
                    <a:t>Tests</a:t>
                  </a:r>
                  <a:r>
                    <a:rPr lang="en-US" dirty="0">
                      <a:solidFill>
                        <a:srgbClr val="000000"/>
                      </a:solidFill>
                    </a:rPr>
                    <a:t> in </a:t>
                  </a:r>
                  <a:r>
                    <a:rPr lang="en-US" b="1" dirty="0">
                      <a:solidFill>
                        <a:srgbClr val="000000"/>
                      </a:solidFill>
                    </a:rPr>
                    <a:t>M</a:t>
                  </a:r>
                  <a:r>
                    <a:rPr lang="en-US" dirty="0">
                      <a:solidFill>
                        <a:srgbClr val="000000"/>
                      </a:solidFill>
                    </a:rPr>
                    <a:t>, </a:t>
                  </a:r>
                  <a:r>
                    <a:rPr lang="en-US" b="1" dirty="0">
                      <a:solidFill>
                        <a:srgbClr val="000000"/>
                      </a:solidFill>
                    </a:rPr>
                    <a:t>A</a:t>
                  </a:r>
                  <a:endParaRPr lang="en-AU" dirty="0">
                    <a:solidFill>
                      <a:srgbClr val="000000"/>
                    </a:solidFill>
                  </a:endParaRPr>
                </a:p>
              </p:txBody>
            </p:sp>
            <p:sp>
              <p:nvSpPr>
                <p:cNvPr id="12" name="Text Box 12"/>
                <p:cNvSpPr txBox="1">
                  <a:spLocks noChangeArrowheads="1"/>
                </p:cNvSpPr>
                <p:nvPr/>
              </p:nvSpPr>
              <p:spPr bwMode="auto">
                <a:xfrm>
                  <a:off x="2882" y="1792"/>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tests</a:t>
                  </a:r>
                  <a:endParaRPr lang="en-AU" sz="1600" dirty="0">
                    <a:solidFill>
                      <a:srgbClr val="000000"/>
                    </a:solidFill>
                  </a:endParaRPr>
                </a:p>
              </p:txBody>
            </p:sp>
          </p:grpSp>
        </p:grpSp>
        <p:grpSp>
          <p:nvGrpSpPr>
            <p:cNvPr id="15" name="Group 10"/>
            <p:cNvGrpSpPr>
              <a:grpSpLocks/>
            </p:cNvGrpSpPr>
            <p:nvPr/>
          </p:nvGrpSpPr>
          <p:grpSpPr bwMode="auto">
            <a:xfrm>
              <a:off x="8128072" y="1383890"/>
              <a:ext cx="2575984" cy="1311279"/>
              <a:chOff x="2706" y="1179"/>
              <a:chExt cx="1217" cy="826"/>
            </a:xfrm>
          </p:grpSpPr>
          <p:sp>
            <p:nvSpPr>
              <p:cNvPr id="16" name="AutoShape 11"/>
              <p:cNvSpPr>
                <a:spLocks noChangeArrowheads="1"/>
              </p:cNvSpPr>
              <p:nvPr/>
            </p:nvSpPr>
            <p:spPr bwMode="auto">
              <a:xfrm>
                <a:off x="2706" y="1179"/>
                <a:ext cx="1217" cy="576"/>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368300"/>
                <a:r>
                  <a:rPr lang="en-US" dirty="0">
                    <a:solidFill>
                      <a:srgbClr val="000000"/>
                    </a:solidFill>
                  </a:rPr>
                  <a:t>4	</a:t>
                </a:r>
                <a:r>
                  <a:rPr lang="en-US" b="1" dirty="0">
                    <a:solidFill>
                      <a:srgbClr val="000000"/>
                    </a:solidFill>
                  </a:rPr>
                  <a:t>Batches</a:t>
                </a:r>
                <a:endParaRPr lang="en-US" dirty="0">
                  <a:solidFill>
                    <a:srgbClr val="000000"/>
                  </a:solidFill>
                </a:endParaRPr>
              </a:p>
              <a:p>
                <a:pPr marL="450850" indent="-368300"/>
                <a:endParaRPr lang="en-US" dirty="0">
                  <a:solidFill>
                    <a:srgbClr val="000000"/>
                  </a:solidFill>
                </a:endParaRPr>
              </a:p>
              <a:p>
                <a:pPr marL="450850" indent="-368300"/>
                <a:r>
                  <a:rPr lang="en-US" dirty="0">
                    <a:solidFill>
                      <a:srgbClr val="000000"/>
                    </a:solidFill>
                  </a:rPr>
                  <a:t>9	</a:t>
                </a:r>
                <a:r>
                  <a:rPr lang="en-US" b="1" dirty="0">
                    <a:solidFill>
                      <a:srgbClr val="000000"/>
                    </a:solidFill>
                  </a:rPr>
                  <a:t>Locations</a:t>
                </a:r>
                <a:r>
                  <a:rPr lang="en-US" dirty="0">
                    <a:solidFill>
                      <a:srgbClr val="000000"/>
                    </a:solidFill>
                  </a:rPr>
                  <a:t> in </a:t>
                </a:r>
                <a:r>
                  <a:rPr lang="en-US" b="1" dirty="0">
                    <a:solidFill>
                      <a:srgbClr val="000000"/>
                    </a:solidFill>
                  </a:rPr>
                  <a:t>B</a:t>
                </a:r>
                <a:endParaRPr lang="en-US" dirty="0">
                  <a:solidFill>
                    <a:srgbClr val="000000"/>
                  </a:solidFill>
                </a:endParaRPr>
              </a:p>
            </p:txBody>
          </p:sp>
          <p:sp>
            <p:nvSpPr>
              <p:cNvPr id="17" name="Text Box 12"/>
              <p:cNvSpPr txBox="1">
                <a:spLocks noChangeArrowheads="1"/>
              </p:cNvSpPr>
              <p:nvPr/>
            </p:nvSpPr>
            <p:spPr bwMode="auto">
              <a:xfrm>
                <a:off x="2767" y="1792"/>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locations</a:t>
                </a:r>
                <a:endParaRPr lang="en-AU" sz="1600" dirty="0">
                  <a:solidFill>
                    <a:srgbClr val="000000"/>
                  </a:solidFill>
                </a:endParaRPr>
              </a:p>
            </p:txBody>
          </p:sp>
        </p:grpSp>
        <p:sp>
          <p:nvSpPr>
            <p:cNvPr id="18" name="Line 6"/>
            <p:cNvSpPr>
              <a:spLocks noChangeShapeType="1"/>
            </p:cNvSpPr>
            <p:nvPr/>
          </p:nvSpPr>
          <p:spPr bwMode="auto">
            <a:xfrm>
              <a:off x="6367097" y="1574224"/>
              <a:ext cx="1964267" cy="0"/>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19" name="Group 18"/>
            <p:cNvGrpSpPr/>
            <p:nvPr/>
          </p:nvGrpSpPr>
          <p:grpSpPr>
            <a:xfrm>
              <a:off x="6876927" y="1866324"/>
              <a:ext cx="1468636" cy="258064"/>
              <a:chOff x="5359400" y="2959100"/>
              <a:chExt cx="1101477" cy="258064"/>
            </a:xfrm>
          </p:grpSpPr>
          <p:sp>
            <p:nvSpPr>
              <p:cNvPr id="20" name="Line 6"/>
              <p:cNvSpPr>
                <a:spLocks noChangeShapeType="1"/>
              </p:cNvSpPr>
              <p:nvPr/>
            </p:nvSpPr>
            <p:spPr bwMode="auto">
              <a:xfrm flipV="1">
                <a:off x="5375656" y="3214096"/>
                <a:ext cx="1085221" cy="3068"/>
              </a:xfrm>
              <a:prstGeom prst="line">
                <a:avLst/>
              </a:prstGeom>
              <a:noFill/>
              <a:ln w="19050" cap="sq">
                <a:solidFill>
                  <a:srgbClr val="000000"/>
                </a:solidFill>
                <a:round/>
                <a:headEnd type="none" w="sm" len="sm"/>
                <a:tailEnd type="triangle" w="lg" len="lg"/>
              </a:ln>
            </p:spPr>
            <p:txBody>
              <a:bodyPr/>
              <a:lstStyle/>
              <a:p>
                <a:endParaRPr lang="en-AU"/>
              </a:p>
            </p:txBody>
          </p:sp>
          <p:sp>
            <p:nvSpPr>
              <p:cNvPr id="21" name="Line 6"/>
              <p:cNvSpPr>
                <a:spLocks noChangeShapeType="1"/>
              </p:cNvSpPr>
              <p:nvPr/>
            </p:nvSpPr>
            <p:spPr bwMode="auto">
              <a:xfrm>
                <a:off x="5359400" y="2959100"/>
                <a:ext cx="673100" cy="241300"/>
              </a:xfrm>
              <a:prstGeom prst="line">
                <a:avLst/>
              </a:prstGeom>
              <a:noFill/>
              <a:ln w="19050" cap="sq">
                <a:solidFill>
                  <a:srgbClr val="000000"/>
                </a:solidFill>
                <a:round/>
                <a:headEnd type="none" w="sm" len="sm"/>
                <a:tailEnd type="oval" w="lg" len="lg"/>
              </a:ln>
            </p:spPr>
            <p:txBody>
              <a:bodyPr/>
              <a:lstStyle/>
              <a:p>
                <a:endParaRPr lang="en-AU"/>
              </a:p>
            </p:txBody>
          </p:sp>
        </p:grpSp>
      </p:grpSp>
    </p:spTree>
    <p:extLst>
      <p:ext uri="{BB962C8B-B14F-4D97-AF65-F5344CB8AC3E}">
        <p14:creationId xmlns:p14="http://schemas.microsoft.com/office/powerpoint/2010/main" val="90891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16632"/>
            <a:ext cx="11520000" cy="720000"/>
          </a:xfrm>
        </p:spPr>
        <p:txBody>
          <a:bodyPr/>
          <a:lstStyle/>
          <a:p>
            <a:r>
              <a:rPr lang="en-AU" dirty="0">
                <a:solidFill>
                  <a:srgbClr val="008080"/>
                </a:solidFill>
              </a:rPr>
              <a:t>Randomization in the second phase</a:t>
            </a:r>
          </a:p>
        </p:txBody>
      </p:sp>
      <p:sp>
        <p:nvSpPr>
          <p:cNvPr id="3" name="Content Placeholder 2"/>
          <p:cNvSpPr>
            <a:spLocks noGrp="1"/>
          </p:cNvSpPr>
          <p:nvPr>
            <p:ph idx="1"/>
          </p:nvPr>
        </p:nvSpPr>
        <p:spPr>
          <a:xfrm>
            <a:off x="576000" y="926390"/>
            <a:ext cx="11616000" cy="5931610"/>
          </a:xfrm>
        </p:spPr>
        <p:txBody>
          <a:bodyPr/>
          <a:lstStyle/>
          <a:p>
            <a:r>
              <a:rPr lang="en-US" b="1" dirty="0"/>
              <a:t>Principle 7</a:t>
            </a:r>
            <a:r>
              <a:rPr lang="en-US" dirty="0"/>
              <a:t> (Allocate all and randomize in laboratory) </a:t>
            </a:r>
            <a:r>
              <a:rPr lang="en-AU" sz="2000" dirty="0"/>
              <a:t>(Brien et al, 2011)</a:t>
            </a:r>
            <a:r>
              <a:rPr lang="en-US" dirty="0"/>
              <a:t>: </a:t>
            </a:r>
          </a:p>
          <a:p>
            <a:pPr lvl="1"/>
            <a:r>
              <a:rPr lang="en-GB" dirty="0"/>
              <a:t>The laboratory-phase design should </a:t>
            </a:r>
            <a:r>
              <a:rPr lang="en-GB" i="1" dirty="0"/>
              <a:t>always </a:t>
            </a:r>
            <a:r>
              <a:rPr lang="en-GB" dirty="0"/>
              <a:t>allocate </a:t>
            </a:r>
            <a:r>
              <a:rPr lang="en-GB" i="1" dirty="0"/>
              <a:t>all </a:t>
            </a:r>
            <a:r>
              <a:rPr lang="en-GB" dirty="0"/>
              <a:t>the first-phase unit factors, as well as any laboratory treatments, to the laboratory units, </a:t>
            </a:r>
            <a:r>
              <a:rPr lang="en-AU" dirty="0"/>
              <a:t>using randomization wherever possible.</a:t>
            </a:r>
          </a:p>
          <a:p>
            <a:r>
              <a:rPr lang="en-AU" dirty="0"/>
              <a:t>As is the case for any randomization, randomizing the lab phase:</a:t>
            </a:r>
          </a:p>
          <a:p>
            <a:pPr lvl="1">
              <a:spcBef>
                <a:spcPts val="0"/>
              </a:spcBef>
            </a:pPr>
            <a:r>
              <a:rPr lang="en-AU" dirty="0"/>
              <a:t>Guards against unanticipated systematic effects.</a:t>
            </a:r>
          </a:p>
          <a:p>
            <a:pPr lvl="1">
              <a:spcBef>
                <a:spcPts val="0"/>
              </a:spcBef>
            </a:pPr>
            <a:r>
              <a:rPr lang="en-AU" dirty="0"/>
              <a:t>Justifies the form of the variance matrix used for the experiment.</a:t>
            </a:r>
          </a:p>
          <a:p>
            <a:pPr lvl="1">
              <a:spcBef>
                <a:spcPts val="0"/>
              </a:spcBef>
            </a:pPr>
            <a:r>
              <a:rPr lang="en-AU" dirty="0"/>
              <a:t>Required for a valid estimate of error.</a:t>
            </a:r>
          </a:p>
          <a:p>
            <a:r>
              <a:rPr lang="en-AU" dirty="0"/>
              <a:t>Additionally, for a second (lab) phase, randomizing </a:t>
            </a:r>
          </a:p>
          <a:p>
            <a:pPr lvl="1"/>
            <a:r>
              <a:rPr lang="en-AU" dirty="0"/>
              <a:t>compensates for unfortunate randomizations in the first phase.</a:t>
            </a:r>
          </a:p>
          <a:p>
            <a:r>
              <a:rPr lang="en-AU" dirty="0"/>
              <a:t>However, have seen that practical problems can limit randomization.</a:t>
            </a:r>
          </a:p>
          <a:p>
            <a:r>
              <a:rPr lang="en-AU" dirty="0"/>
              <a:t>But, are there other reasons for not randomizing the second phase?</a:t>
            </a:r>
          </a:p>
          <a:p>
            <a:pPr lvl="1">
              <a:spcBef>
                <a:spcPts val="0"/>
              </a:spcBef>
            </a:pPr>
            <a:r>
              <a:rPr lang="en-AU" dirty="0"/>
              <a:t>Does it make it difficult to estimate first-phase phenomena?</a:t>
            </a:r>
          </a:p>
          <a:p>
            <a:pPr lvl="1">
              <a:spcBef>
                <a:spcPts val="0"/>
              </a:spcBef>
            </a:pPr>
            <a:r>
              <a:rPr lang="en-AU" dirty="0"/>
              <a:t>For example, spatial correlation, linear trends, unequal variances?</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14</a:t>
            </a:fld>
            <a:endParaRPr lang="en-AU" dirty="0"/>
          </a:p>
        </p:txBody>
      </p:sp>
    </p:spTree>
    <p:extLst>
      <p:ext uri="{BB962C8B-B14F-4D97-AF65-F5344CB8AC3E}">
        <p14:creationId xmlns:p14="http://schemas.microsoft.com/office/powerpoint/2010/main" val="121833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99340"/>
            <a:ext cx="11520000" cy="715459"/>
          </a:xfrm>
        </p:spPr>
        <p:txBody>
          <a:bodyPr/>
          <a:lstStyle/>
          <a:p>
            <a:r>
              <a:rPr lang="en-AU" dirty="0">
                <a:solidFill>
                  <a:srgbClr val="008080"/>
                </a:solidFill>
              </a:rPr>
              <a:t>The design species for a normal two-phase design</a:t>
            </a:r>
          </a:p>
        </p:txBody>
      </p:sp>
      <p:sp>
        <p:nvSpPr>
          <p:cNvPr id="3" name="Content Placeholder 2"/>
          <p:cNvSpPr>
            <a:spLocks noGrp="1"/>
          </p:cNvSpPr>
          <p:nvPr>
            <p:ph idx="1"/>
          </p:nvPr>
        </p:nvSpPr>
        <p:spPr>
          <a:xfrm>
            <a:off x="543010" y="2266122"/>
            <a:ext cx="11648989" cy="4691271"/>
          </a:xfrm>
        </p:spPr>
        <p:txBody>
          <a:bodyPr/>
          <a:lstStyle/>
          <a:p>
            <a:r>
              <a:rPr lang="en-AU" dirty="0"/>
              <a:t>The four design species for allocating sets of objects when there is an allocation in each of the two phases (Brien, 2019):</a:t>
            </a:r>
          </a:p>
          <a:p>
            <a:pPr lvl="1"/>
            <a:r>
              <a:rPr lang="en-GB" i="1" dirty="0"/>
              <a:t>First-phase design: </a:t>
            </a:r>
            <a:r>
              <a:rPr lang="en-GB" dirty="0"/>
              <a:t>allocated and recipient objects from the first phase </a:t>
            </a:r>
          </a:p>
          <a:p>
            <a:pPr lvl="2">
              <a:spcBef>
                <a:spcPts val="0"/>
              </a:spcBef>
            </a:pPr>
            <a:r>
              <a:rPr lang="en-GB" dirty="0"/>
              <a:t>(training conditions and tests);</a:t>
            </a:r>
          </a:p>
          <a:p>
            <a:pPr lvl="1"/>
            <a:r>
              <a:rPr lang="en-GB" i="1" dirty="0"/>
              <a:t>Combined-units design: </a:t>
            </a:r>
            <a:r>
              <a:rPr lang="en-GB" dirty="0"/>
              <a:t>first- and second-phase recipient objects </a:t>
            </a:r>
          </a:p>
          <a:p>
            <a:pPr lvl="2">
              <a:spcBef>
                <a:spcPts val="0"/>
              </a:spcBef>
            </a:pPr>
            <a:r>
              <a:rPr lang="en-GB" dirty="0"/>
              <a:t>(tests and locations);</a:t>
            </a:r>
          </a:p>
          <a:p>
            <a:pPr lvl="1"/>
            <a:r>
              <a:rPr lang="en-GB" i="1" dirty="0"/>
              <a:t>Cross-phase design: </a:t>
            </a:r>
            <a:r>
              <a:rPr lang="en-GB" dirty="0"/>
              <a:t>first-phase allocated objects and second-phase recipient objects </a:t>
            </a:r>
          </a:p>
          <a:p>
            <a:pPr lvl="2">
              <a:spcBef>
                <a:spcPts val="0"/>
              </a:spcBef>
            </a:pPr>
            <a:r>
              <a:rPr lang="en-GB" dirty="0"/>
              <a:t>(training conditions and locations);</a:t>
            </a:r>
          </a:p>
          <a:p>
            <a:pPr lvl="1"/>
            <a:r>
              <a:rPr lang="en-GB" i="1" dirty="0"/>
              <a:t>Full two-phase or combined design: </a:t>
            </a:r>
            <a:r>
              <a:rPr lang="en-GB" dirty="0"/>
              <a:t>all three sets of objects.</a:t>
            </a:r>
          </a:p>
          <a:p>
            <a:r>
              <a:rPr lang="en-GB" b="1" dirty="0" err="1">
                <a:latin typeface="Courier New" panose="02070309020205020404" pitchFamily="49" charset="0"/>
                <a:cs typeface="Courier New" panose="02070309020205020404" pitchFamily="49" charset="0"/>
              </a:rPr>
              <a:t>designTwophaseAnatomies</a:t>
            </a:r>
            <a:r>
              <a:rPr lang="en-GB" dirty="0"/>
              <a:t> produces the four anatomies for them.</a:t>
            </a:r>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15</a:t>
            </a:fld>
            <a:endParaRPr lang="en-AU"/>
          </a:p>
        </p:txBody>
      </p:sp>
      <p:grpSp>
        <p:nvGrpSpPr>
          <p:cNvPr id="22" name="Group 21"/>
          <p:cNvGrpSpPr/>
          <p:nvPr/>
        </p:nvGrpSpPr>
        <p:grpSpPr>
          <a:xfrm>
            <a:off x="4275398" y="827933"/>
            <a:ext cx="7841126" cy="1446700"/>
            <a:chOff x="1041403" y="1340768"/>
            <a:chExt cx="9834103" cy="1348356"/>
          </a:xfrm>
        </p:grpSpPr>
        <p:grpSp>
          <p:nvGrpSpPr>
            <p:cNvPr id="23" name="Group 19"/>
            <p:cNvGrpSpPr/>
            <p:nvPr/>
          </p:nvGrpSpPr>
          <p:grpSpPr>
            <a:xfrm>
              <a:off x="1041403" y="1340768"/>
              <a:ext cx="6284371" cy="1348356"/>
              <a:chOff x="982757" y="2531079"/>
              <a:chExt cx="4713278" cy="1348356"/>
            </a:xfrm>
          </p:grpSpPr>
          <p:sp>
            <p:nvSpPr>
              <p:cNvPr id="31" name="Line 5"/>
              <p:cNvSpPr>
                <a:spLocks noChangeShapeType="1"/>
              </p:cNvSpPr>
              <p:nvPr/>
            </p:nvSpPr>
            <p:spPr bwMode="auto">
              <a:xfrm flipV="1">
                <a:off x="2759918" y="3046295"/>
                <a:ext cx="761210" cy="5169"/>
              </a:xfrm>
              <a:prstGeom prst="line">
                <a:avLst/>
              </a:prstGeom>
              <a:noFill/>
              <a:ln w="19050" cap="sq">
                <a:solidFill>
                  <a:srgbClr val="000000"/>
                </a:solidFill>
                <a:round/>
                <a:headEnd type="none" w="sm" len="sm"/>
                <a:tailEnd type="triangle" w="lg" len="lg"/>
              </a:ln>
            </p:spPr>
            <p:txBody>
              <a:bodyPr/>
              <a:lstStyle/>
              <a:p>
                <a:endParaRPr lang="en-AU" b="1"/>
              </a:p>
            </p:txBody>
          </p:sp>
          <p:sp>
            <p:nvSpPr>
              <p:cNvPr id="32" name="Line 6"/>
              <p:cNvSpPr>
                <a:spLocks noChangeShapeType="1"/>
              </p:cNvSpPr>
              <p:nvPr/>
            </p:nvSpPr>
            <p:spPr bwMode="auto">
              <a:xfrm flipV="1">
                <a:off x="2675635" y="3319252"/>
                <a:ext cx="840848" cy="1534"/>
              </a:xfrm>
              <a:prstGeom prst="line">
                <a:avLst/>
              </a:prstGeom>
              <a:noFill/>
              <a:ln w="19050" cap="sq">
                <a:solidFill>
                  <a:srgbClr val="000000"/>
                </a:solidFill>
                <a:round/>
                <a:headEnd type="none" w="sm" len="sm"/>
                <a:tailEnd type="triangle" w="lg" len="lg"/>
              </a:ln>
            </p:spPr>
            <p:txBody>
              <a:bodyPr/>
              <a:lstStyle/>
              <a:p>
                <a:endParaRPr lang="en-AU" b="1"/>
              </a:p>
            </p:txBody>
          </p:sp>
          <p:grpSp>
            <p:nvGrpSpPr>
              <p:cNvPr id="33" name="Group 24"/>
              <p:cNvGrpSpPr>
                <a:grpSpLocks/>
              </p:cNvGrpSpPr>
              <p:nvPr/>
            </p:nvGrpSpPr>
            <p:grpSpPr bwMode="auto">
              <a:xfrm>
                <a:off x="982757" y="2799935"/>
                <a:ext cx="2093913" cy="1079500"/>
                <a:chOff x="1205" y="1302"/>
                <a:chExt cx="1319" cy="680"/>
              </a:xfrm>
            </p:grpSpPr>
            <p:sp>
              <p:nvSpPr>
                <p:cNvPr id="37" name="AutoShape 8"/>
                <p:cNvSpPr>
                  <a:spLocks noChangeArrowheads="1"/>
                </p:cNvSpPr>
                <p:nvPr/>
              </p:nvSpPr>
              <p:spPr bwMode="auto">
                <a:xfrm>
                  <a:off x="1280" y="1302"/>
                  <a:ext cx="1056"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273050"/>
                  <a:r>
                    <a:rPr lang="en-US" b="1" dirty="0">
                      <a:solidFill>
                        <a:srgbClr val="000000"/>
                      </a:solidFill>
                    </a:rPr>
                    <a:t>3	Intensities</a:t>
                  </a:r>
                </a:p>
                <a:p>
                  <a:pPr marL="450850" indent="-273050"/>
                  <a:r>
                    <a:rPr lang="en-US" b="1" dirty="0">
                      <a:solidFill>
                        <a:srgbClr val="000000"/>
                      </a:solidFill>
                    </a:rPr>
                    <a:t>3	Surfaces</a:t>
                  </a:r>
                  <a:endParaRPr lang="en-AU" b="1" dirty="0">
                    <a:solidFill>
                      <a:srgbClr val="000000"/>
                    </a:solidFill>
                  </a:endParaRPr>
                </a:p>
              </p:txBody>
            </p:sp>
            <p:sp>
              <p:nvSpPr>
                <p:cNvPr id="38" name="Text Box 9"/>
                <p:cNvSpPr txBox="1">
                  <a:spLocks noChangeArrowheads="1"/>
                </p:cNvSpPr>
                <p:nvPr/>
              </p:nvSpPr>
              <p:spPr bwMode="auto">
                <a:xfrm>
                  <a:off x="1205" y="1783"/>
                  <a:ext cx="1319" cy="199"/>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b="1" dirty="0">
                      <a:solidFill>
                        <a:srgbClr val="000000"/>
                      </a:solidFill>
                    </a:rPr>
                    <a:t>9 training conditions</a:t>
                  </a:r>
                  <a:endParaRPr lang="en-AU" sz="1600" b="1" dirty="0">
                    <a:solidFill>
                      <a:srgbClr val="000000"/>
                    </a:solidFill>
                  </a:endParaRPr>
                </a:p>
              </p:txBody>
            </p:sp>
          </p:grpSp>
          <p:grpSp>
            <p:nvGrpSpPr>
              <p:cNvPr id="34" name="Group 10"/>
              <p:cNvGrpSpPr>
                <a:grpSpLocks/>
              </p:cNvGrpSpPr>
              <p:nvPr/>
            </p:nvGrpSpPr>
            <p:grpSpPr bwMode="auto">
              <a:xfrm>
                <a:off x="3365584" y="2531079"/>
                <a:ext cx="2330451" cy="1338263"/>
                <a:chOff x="2706" y="1148"/>
                <a:chExt cx="1468" cy="843"/>
              </a:xfrm>
            </p:grpSpPr>
            <p:sp>
              <p:nvSpPr>
                <p:cNvPr id="35" name="AutoShape 11"/>
                <p:cNvSpPr>
                  <a:spLocks noChangeArrowheads="1"/>
                </p:cNvSpPr>
                <p:nvPr/>
              </p:nvSpPr>
              <p:spPr bwMode="auto">
                <a:xfrm>
                  <a:off x="2706" y="1148"/>
                  <a:ext cx="1468"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b="1" dirty="0">
                      <a:solidFill>
                        <a:srgbClr val="000000"/>
                      </a:solidFill>
                    </a:rPr>
                    <a:t>4	Months</a:t>
                  </a:r>
                </a:p>
                <a:p>
                  <a:pPr marL="355600" indent="-273050"/>
                  <a:r>
                    <a:rPr lang="en-US" b="1" dirty="0">
                      <a:solidFill>
                        <a:srgbClr val="000000"/>
                      </a:solidFill>
                    </a:rPr>
                    <a:t>3	Athletes in M</a:t>
                  </a:r>
                </a:p>
                <a:p>
                  <a:pPr marL="355600" indent="-273050"/>
                  <a:r>
                    <a:rPr lang="en-US" b="1" dirty="0">
                      <a:solidFill>
                        <a:srgbClr val="000000"/>
                      </a:solidFill>
                    </a:rPr>
                    <a:t>3	Tests in M, A</a:t>
                  </a:r>
                  <a:endParaRPr lang="en-AU" b="1" dirty="0">
                    <a:solidFill>
                      <a:srgbClr val="000000"/>
                    </a:solidFill>
                  </a:endParaRPr>
                </a:p>
              </p:txBody>
            </p:sp>
            <p:sp>
              <p:nvSpPr>
                <p:cNvPr id="36" name="Text Box 12"/>
                <p:cNvSpPr txBox="1">
                  <a:spLocks noChangeArrowheads="1"/>
                </p:cNvSpPr>
                <p:nvPr/>
              </p:nvSpPr>
              <p:spPr bwMode="auto">
                <a:xfrm>
                  <a:off x="2882" y="1792"/>
                  <a:ext cx="1113" cy="199"/>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b="1" dirty="0">
                      <a:solidFill>
                        <a:srgbClr val="000000"/>
                      </a:solidFill>
                    </a:rPr>
                    <a:t>36 tests</a:t>
                  </a:r>
                  <a:endParaRPr lang="en-AU" sz="1600" b="1" dirty="0">
                    <a:solidFill>
                      <a:srgbClr val="000000"/>
                    </a:solidFill>
                  </a:endParaRPr>
                </a:p>
              </p:txBody>
            </p:sp>
          </p:grpSp>
        </p:grpSp>
        <p:grpSp>
          <p:nvGrpSpPr>
            <p:cNvPr id="24" name="Group 10"/>
            <p:cNvGrpSpPr>
              <a:grpSpLocks/>
            </p:cNvGrpSpPr>
            <p:nvPr/>
          </p:nvGrpSpPr>
          <p:grpSpPr bwMode="auto">
            <a:xfrm>
              <a:off x="8128072" y="1383890"/>
              <a:ext cx="2747434" cy="1289054"/>
              <a:chOff x="2706" y="1179"/>
              <a:chExt cx="1298" cy="812"/>
            </a:xfrm>
          </p:grpSpPr>
          <p:sp>
            <p:nvSpPr>
              <p:cNvPr id="29" name="AutoShape 11"/>
              <p:cNvSpPr>
                <a:spLocks noChangeArrowheads="1"/>
              </p:cNvSpPr>
              <p:nvPr/>
            </p:nvSpPr>
            <p:spPr bwMode="auto">
              <a:xfrm>
                <a:off x="2706" y="1179"/>
                <a:ext cx="1298" cy="576"/>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368300"/>
                <a:r>
                  <a:rPr lang="en-US" b="1" dirty="0">
                    <a:solidFill>
                      <a:srgbClr val="000000"/>
                    </a:solidFill>
                  </a:rPr>
                  <a:t>4	Batches</a:t>
                </a:r>
              </a:p>
              <a:p>
                <a:pPr marL="450850" indent="-368300"/>
                <a:endParaRPr lang="en-US" b="1" dirty="0">
                  <a:solidFill>
                    <a:srgbClr val="000000"/>
                  </a:solidFill>
                </a:endParaRPr>
              </a:p>
              <a:p>
                <a:pPr marL="450850" indent="-368300"/>
                <a:r>
                  <a:rPr lang="en-US" b="1" dirty="0">
                    <a:solidFill>
                      <a:srgbClr val="000000"/>
                    </a:solidFill>
                  </a:rPr>
                  <a:t>9	Locations in B</a:t>
                </a:r>
              </a:p>
            </p:txBody>
          </p:sp>
          <p:sp>
            <p:nvSpPr>
              <p:cNvPr id="30" name="Text Box 12"/>
              <p:cNvSpPr txBox="1">
                <a:spLocks noChangeArrowheads="1"/>
              </p:cNvSpPr>
              <p:nvPr/>
            </p:nvSpPr>
            <p:spPr bwMode="auto">
              <a:xfrm>
                <a:off x="2797" y="1792"/>
                <a:ext cx="1113" cy="199"/>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b="1" dirty="0">
                    <a:solidFill>
                      <a:srgbClr val="000000"/>
                    </a:solidFill>
                  </a:rPr>
                  <a:t>36 locations</a:t>
                </a:r>
                <a:endParaRPr lang="en-AU" sz="1600" b="1" dirty="0">
                  <a:solidFill>
                    <a:srgbClr val="000000"/>
                  </a:solidFill>
                </a:endParaRPr>
              </a:p>
            </p:txBody>
          </p:sp>
        </p:grpSp>
        <p:sp>
          <p:nvSpPr>
            <p:cNvPr id="25" name="Line 6"/>
            <p:cNvSpPr>
              <a:spLocks noChangeShapeType="1"/>
            </p:cNvSpPr>
            <p:nvPr/>
          </p:nvSpPr>
          <p:spPr bwMode="auto">
            <a:xfrm>
              <a:off x="6367097" y="1574224"/>
              <a:ext cx="1964267" cy="0"/>
            </a:xfrm>
            <a:prstGeom prst="line">
              <a:avLst/>
            </a:prstGeom>
            <a:noFill/>
            <a:ln w="19050" cap="sq">
              <a:solidFill>
                <a:srgbClr val="000000"/>
              </a:solidFill>
              <a:prstDash val="dash"/>
              <a:round/>
              <a:headEnd type="none" w="sm" len="sm"/>
              <a:tailEnd type="triangle" w="lg" len="lg"/>
            </a:ln>
          </p:spPr>
          <p:txBody>
            <a:bodyPr/>
            <a:lstStyle/>
            <a:p>
              <a:endParaRPr lang="en-AU" b="1"/>
            </a:p>
          </p:txBody>
        </p:sp>
        <p:grpSp>
          <p:nvGrpSpPr>
            <p:cNvPr id="26" name="Group 25"/>
            <p:cNvGrpSpPr/>
            <p:nvPr/>
          </p:nvGrpSpPr>
          <p:grpSpPr>
            <a:xfrm>
              <a:off x="6876927" y="1866324"/>
              <a:ext cx="1468636" cy="258064"/>
              <a:chOff x="5359400" y="2959100"/>
              <a:chExt cx="1101477" cy="258064"/>
            </a:xfrm>
          </p:grpSpPr>
          <p:sp>
            <p:nvSpPr>
              <p:cNvPr id="27" name="Line 6"/>
              <p:cNvSpPr>
                <a:spLocks noChangeShapeType="1"/>
              </p:cNvSpPr>
              <p:nvPr/>
            </p:nvSpPr>
            <p:spPr bwMode="auto">
              <a:xfrm flipV="1">
                <a:off x="5375656" y="3214096"/>
                <a:ext cx="1085221" cy="3068"/>
              </a:xfrm>
              <a:prstGeom prst="line">
                <a:avLst/>
              </a:prstGeom>
              <a:noFill/>
              <a:ln w="19050" cap="sq">
                <a:solidFill>
                  <a:srgbClr val="000000"/>
                </a:solidFill>
                <a:round/>
                <a:headEnd type="none" w="sm" len="sm"/>
                <a:tailEnd type="triangle" w="lg" len="lg"/>
              </a:ln>
            </p:spPr>
            <p:txBody>
              <a:bodyPr/>
              <a:lstStyle/>
              <a:p>
                <a:endParaRPr lang="en-AU" b="1"/>
              </a:p>
            </p:txBody>
          </p:sp>
          <p:sp>
            <p:nvSpPr>
              <p:cNvPr id="28" name="Line 6"/>
              <p:cNvSpPr>
                <a:spLocks noChangeShapeType="1"/>
              </p:cNvSpPr>
              <p:nvPr/>
            </p:nvSpPr>
            <p:spPr bwMode="auto">
              <a:xfrm>
                <a:off x="5359400" y="2959100"/>
                <a:ext cx="673100" cy="241300"/>
              </a:xfrm>
              <a:prstGeom prst="line">
                <a:avLst/>
              </a:prstGeom>
              <a:noFill/>
              <a:ln w="19050" cap="sq">
                <a:solidFill>
                  <a:srgbClr val="000000"/>
                </a:solidFill>
                <a:round/>
                <a:headEnd type="none" w="sm" len="sm"/>
                <a:tailEnd type="oval" w="lg" len="lg"/>
              </a:ln>
            </p:spPr>
            <p:txBody>
              <a:bodyPr/>
              <a:lstStyle/>
              <a:p>
                <a:endParaRPr lang="en-AU" b="1"/>
              </a:p>
            </p:txBody>
          </p:sp>
        </p:grpSp>
      </p:grpSp>
    </p:spTree>
    <p:extLst>
      <p:ext uri="{BB962C8B-B14F-4D97-AF65-F5344CB8AC3E}">
        <p14:creationId xmlns:p14="http://schemas.microsoft.com/office/powerpoint/2010/main" val="30010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7384"/>
            <a:ext cx="11520000" cy="720000"/>
          </a:xfrm>
        </p:spPr>
        <p:txBody>
          <a:bodyPr/>
          <a:lstStyle/>
          <a:p>
            <a:r>
              <a:rPr lang="en-AU" sz="3200" dirty="0"/>
              <a:t>T</a:t>
            </a:r>
            <a:r>
              <a:rPr lang="en-AU" sz="3200" dirty="0">
                <a:latin typeface="+mn-lt"/>
                <a:cs typeface="Courier New" panose="02070309020205020404" pitchFamily="49" charset="0"/>
              </a:rPr>
              <a:t>he anatomy for the </a:t>
            </a:r>
            <a:r>
              <a:rPr lang="en-AU" sz="3200" dirty="0">
                <a:cs typeface="Courier New" panose="02070309020205020404" pitchFamily="49" charset="0"/>
              </a:rPr>
              <a:t>first phase design </a:t>
            </a:r>
            <a:r>
              <a:rPr lang="en-AU" sz="3200" dirty="0">
                <a:latin typeface="+mn-lt"/>
                <a:cs typeface="Courier New" panose="02070309020205020404" pitchFamily="49" charset="0"/>
              </a:rPr>
              <a:t>(from Session 1)</a:t>
            </a:r>
          </a:p>
        </p:txBody>
      </p:sp>
      <p:sp>
        <p:nvSpPr>
          <p:cNvPr id="3" name="Content Placeholder 2"/>
          <p:cNvSpPr>
            <a:spLocks noGrp="1"/>
          </p:cNvSpPr>
          <p:nvPr>
            <p:ph idx="1"/>
          </p:nvPr>
        </p:nvSpPr>
        <p:spPr>
          <a:xfrm>
            <a:off x="576000" y="692696"/>
            <a:ext cx="11520000" cy="1245434"/>
          </a:xfrm>
        </p:spPr>
        <p:txBody>
          <a:bodyPr/>
          <a:lstStyle/>
          <a:p>
            <a:pPr marL="0" indent="0" latinLnBrk="1">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split.canon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(formulae = list(tests = ~Months/Athletes/Tests, </a:t>
            </a:r>
          </a:p>
          <a:p>
            <a:pPr marL="0" indent="0" latinLnBrk="1">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cond  = ~Intensities*Surfaces), </a:t>
            </a:r>
          </a:p>
          <a:p>
            <a:pPr marL="0" indent="0" latinLnBrk="1">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latinLnBrk="1">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split.canon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="none")</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16</a:t>
            </a:fld>
            <a:endParaRPr lang="en-AU"/>
          </a:p>
        </p:txBody>
      </p:sp>
      <p:sp>
        <p:nvSpPr>
          <p:cNvPr id="5" name="Content Placeholder 2"/>
          <p:cNvSpPr txBox="1">
            <a:spLocks/>
          </p:cNvSpPr>
          <p:nvPr/>
        </p:nvSpPr>
        <p:spPr bwMode="auto">
          <a:xfrm>
            <a:off x="551384" y="2249291"/>
            <a:ext cx="11520000" cy="2880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latinLnBrk="1">
              <a:spcBef>
                <a:spcPts val="0"/>
              </a:spcBef>
              <a:buNone/>
            </a:pPr>
            <a:r>
              <a:rPr lang="en-GB" sz="2000" b="1" kern="0" dirty="0">
                <a:latin typeface="Courier New" panose="02070309020205020404" pitchFamily="49" charset="0"/>
                <a:cs typeface="Courier New" panose="02070309020205020404" pitchFamily="49" charset="0"/>
              </a:rPr>
              <a:t>Summary table of the decomposition for tests &amp; </a:t>
            </a:r>
            <a:r>
              <a:rPr lang="en-GB" sz="2000" b="1" kern="0" dirty="0" err="1">
                <a:latin typeface="Courier New" panose="02070309020205020404" pitchFamily="49" charset="0"/>
                <a:cs typeface="Courier New" panose="02070309020205020404" pitchFamily="49" charset="0"/>
              </a:rPr>
              <a:t>cond</a:t>
            </a:r>
            <a:endParaRPr lang="en-GB" sz="2000" b="1" kern="0" dirty="0">
              <a:latin typeface="Courier New" panose="02070309020205020404" pitchFamily="49" charset="0"/>
              <a:cs typeface="Courier New" panose="02070309020205020404" pitchFamily="49" charset="0"/>
            </a:endParaRPr>
          </a:p>
          <a:p>
            <a:pPr marL="0" indent="0" latinLnBrk="1">
              <a:spcBef>
                <a:spcPts val="0"/>
              </a:spcBef>
              <a:buNone/>
            </a:pPr>
            <a:endParaRPr lang="en-GB" sz="2000" b="1" kern="0" dirty="0">
              <a:latin typeface="Courier New" panose="02070309020205020404" pitchFamily="49" charset="0"/>
              <a:cs typeface="Courier New" panose="02070309020205020404" pitchFamily="49" charset="0"/>
            </a:endParaRP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a:t>
            </a:r>
            <a:r>
              <a:rPr lang="en-GB" sz="2000" b="1" kern="0" dirty="0" err="1">
                <a:latin typeface="Courier New" panose="02070309020205020404" pitchFamily="49" charset="0"/>
                <a:cs typeface="Courier New" panose="02070309020205020404" pitchFamily="49" charset="0"/>
              </a:rPr>
              <a:t>Source.tests</a:t>
            </a:r>
            <a:r>
              <a:rPr lang="en-GB" sz="2000" b="1" kern="0" dirty="0">
                <a:latin typeface="Courier New" panose="02070309020205020404" pitchFamily="49" charset="0"/>
                <a:cs typeface="Courier New" panose="02070309020205020404" pitchFamily="49" charset="0"/>
              </a:rPr>
              <a:t>           df1 </a:t>
            </a:r>
            <a:r>
              <a:rPr lang="en-GB" sz="2000" b="1" kern="0" dirty="0" err="1">
                <a:latin typeface="Courier New" panose="02070309020205020404" pitchFamily="49" charset="0"/>
                <a:cs typeface="Courier New" panose="02070309020205020404" pitchFamily="49" charset="0"/>
              </a:rPr>
              <a:t>Source.cond</a:t>
            </a:r>
            <a:r>
              <a:rPr lang="en-GB" sz="2000" b="1" kern="0" dirty="0">
                <a:latin typeface="Courier New" panose="02070309020205020404" pitchFamily="49" charset="0"/>
                <a:cs typeface="Courier New" panose="02070309020205020404" pitchFamily="49" charset="0"/>
              </a:rPr>
              <a:t>          df2</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Months                   3                         </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Athletes[Months]         8 Intensities            2</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Residual               6</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Tests[</a:t>
            </a:r>
            <a:r>
              <a:rPr lang="en-GB" sz="2000" b="1" kern="0" dirty="0" err="1">
                <a:latin typeface="Courier New" panose="02070309020205020404" pitchFamily="49" charset="0"/>
                <a:cs typeface="Courier New" panose="02070309020205020404" pitchFamily="49" charset="0"/>
              </a:rPr>
              <a:t>Months:Athletes</a:t>
            </a:r>
            <a:r>
              <a:rPr lang="en-GB" sz="2000" b="1" kern="0" dirty="0">
                <a:latin typeface="Courier New" panose="02070309020205020404" pitchFamily="49" charset="0"/>
                <a:cs typeface="Courier New" panose="02070309020205020404" pitchFamily="49" charset="0"/>
              </a:rPr>
              <a:t>]  24 Surfaces               2</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a:t>
            </a:r>
            <a:r>
              <a:rPr lang="en-GB" sz="2000" b="1" kern="0" dirty="0" err="1">
                <a:latin typeface="Courier New" panose="02070309020205020404" pitchFamily="49" charset="0"/>
                <a:cs typeface="Courier New" panose="02070309020205020404" pitchFamily="49" charset="0"/>
              </a:rPr>
              <a:t>Intensities#Surfaces</a:t>
            </a:r>
            <a:r>
              <a:rPr lang="en-GB" sz="2000" b="1" kern="0" dirty="0">
                <a:latin typeface="Courier New" panose="02070309020205020404" pitchFamily="49" charset="0"/>
                <a:cs typeface="Courier New" panose="02070309020205020404" pitchFamily="49" charset="0"/>
              </a:rPr>
              <a:t>   4</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Residual              18</a:t>
            </a:r>
            <a:endParaRPr lang="en-AU" sz="2400" b="1" kern="0" dirty="0">
              <a:latin typeface="Courier New" panose="02070309020205020404" pitchFamily="49" charset="0"/>
              <a:cs typeface="Courier New" panose="02070309020205020404" pitchFamily="49" charset="0"/>
            </a:endParaRPr>
          </a:p>
        </p:txBody>
      </p:sp>
      <p:sp>
        <p:nvSpPr>
          <p:cNvPr id="15" name="TextBox 14"/>
          <p:cNvSpPr txBox="1"/>
          <p:nvPr/>
        </p:nvSpPr>
        <p:spPr>
          <a:xfrm>
            <a:off x="8865703" y="2205969"/>
            <a:ext cx="3116229" cy="400110"/>
          </a:xfrm>
          <a:prstGeom prst="rect">
            <a:avLst/>
          </a:prstGeom>
          <a:noFill/>
        </p:spPr>
        <p:txBody>
          <a:bodyPr wrap="square" rtlCol="0">
            <a:spAutoFit/>
          </a:bodyPr>
          <a:lstStyle/>
          <a:p>
            <a:r>
              <a:rPr lang="en-AU" sz="2000" dirty="0">
                <a:solidFill>
                  <a:srgbClr val="7030A0"/>
                </a:solidFill>
              </a:rPr>
              <a:t>Layout is in </a:t>
            </a:r>
            <a:r>
              <a:rPr lang="en-AU" sz="2000" b="1" dirty="0" err="1">
                <a:solidFill>
                  <a:srgbClr val="7030A0"/>
                </a:solidFill>
                <a:latin typeface="Courier New" panose="02070309020205020404" pitchFamily="49" charset="0"/>
                <a:cs typeface="Courier New" panose="02070309020205020404" pitchFamily="49" charset="0"/>
              </a:rPr>
              <a:t>split.lay</a:t>
            </a:r>
            <a:r>
              <a:rPr lang="en-AU" sz="2000" dirty="0">
                <a:solidFill>
                  <a:srgbClr val="7030A0"/>
                </a:solidFill>
              </a:rPr>
              <a:t>.</a:t>
            </a:r>
          </a:p>
        </p:txBody>
      </p:sp>
      <p:cxnSp>
        <p:nvCxnSpPr>
          <p:cNvPr id="20" name="Straight Arrow Connector 19"/>
          <p:cNvCxnSpPr>
            <a:stCxn id="15" idx="1"/>
          </p:cNvCxnSpPr>
          <p:nvPr/>
        </p:nvCxnSpPr>
        <p:spPr>
          <a:xfrm flipH="1" flipV="1">
            <a:off x="7288040" y="1611517"/>
            <a:ext cx="1577663" cy="794507"/>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380224" y="1380394"/>
            <a:ext cx="2850990" cy="707886"/>
          </a:xfrm>
          <a:prstGeom prst="rect">
            <a:avLst/>
          </a:prstGeom>
          <a:noFill/>
        </p:spPr>
        <p:txBody>
          <a:bodyPr wrap="square" rtlCol="0">
            <a:spAutoFit/>
          </a:bodyPr>
          <a:lstStyle/>
          <a:p>
            <a:r>
              <a:rPr lang="en-AU" sz="2000" dirty="0">
                <a:solidFill>
                  <a:srgbClr val="7030A0"/>
                </a:solidFill>
              </a:rPr>
              <a:t>Formulae for recipient and allocated.</a:t>
            </a:r>
          </a:p>
        </p:txBody>
      </p:sp>
      <p:cxnSp>
        <p:nvCxnSpPr>
          <p:cNvPr id="9" name="Straight Arrow Connector 8"/>
          <p:cNvCxnSpPr>
            <a:stCxn id="8" idx="1"/>
          </p:cNvCxnSpPr>
          <p:nvPr/>
        </p:nvCxnSpPr>
        <p:spPr>
          <a:xfrm flipH="1" flipV="1">
            <a:off x="8528348" y="1285593"/>
            <a:ext cx="851876" cy="448744"/>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1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nalyses\Research\WorkshopsTalks\Workshop 2019\src\figures\Athlete_eg1lay_v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4242" y="3794062"/>
            <a:ext cx="6127876" cy="30639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a:t>Construct two-phase design</a:t>
            </a:r>
          </a:p>
        </p:txBody>
      </p:sp>
      <p:sp>
        <p:nvSpPr>
          <p:cNvPr id="3" name="Content Placeholder 2"/>
          <p:cNvSpPr>
            <a:spLocks noGrp="1"/>
          </p:cNvSpPr>
          <p:nvPr>
            <p:ph idx="1"/>
          </p:nvPr>
        </p:nvSpPr>
        <p:spPr>
          <a:xfrm>
            <a:off x="576000" y="2087220"/>
            <a:ext cx="11520000" cy="2027584"/>
          </a:xfrm>
        </p:spPr>
        <p:txBody>
          <a:bodyPr/>
          <a:lstStyle/>
          <a:p>
            <a:r>
              <a:rPr lang="en-AU" dirty="0"/>
              <a:t>Have to randomize tests (and training conditions) to locations</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eg1.lay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designRandomize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(allocated         =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recipient         = list(Batches = 4, Locations = 9),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nested.recipients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list(Locations = "Batches"),</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except            = "Batches",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seed = 71230)</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17</a:t>
            </a:fld>
            <a:endParaRPr lang="en-AU"/>
          </a:p>
        </p:txBody>
      </p:sp>
      <p:grpSp>
        <p:nvGrpSpPr>
          <p:cNvPr id="5" name="Group 4"/>
          <p:cNvGrpSpPr/>
          <p:nvPr/>
        </p:nvGrpSpPr>
        <p:grpSpPr>
          <a:xfrm>
            <a:off x="4330296" y="662557"/>
            <a:ext cx="7805684" cy="1459717"/>
            <a:chOff x="1085852" y="1340768"/>
            <a:chExt cx="9789654" cy="1360488"/>
          </a:xfrm>
        </p:grpSpPr>
        <p:grpSp>
          <p:nvGrpSpPr>
            <p:cNvPr id="6" name="Group 19"/>
            <p:cNvGrpSpPr/>
            <p:nvPr/>
          </p:nvGrpSpPr>
          <p:grpSpPr>
            <a:xfrm>
              <a:off x="1085852" y="1340768"/>
              <a:ext cx="6239922" cy="1360488"/>
              <a:chOff x="1016094" y="2531079"/>
              <a:chExt cx="4679941" cy="1360488"/>
            </a:xfrm>
          </p:grpSpPr>
          <p:sp>
            <p:nvSpPr>
              <p:cNvPr id="14" name="Line 5"/>
              <p:cNvSpPr>
                <a:spLocks noChangeShapeType="1"/>
              </p:cNvSpPr>
              <p:nvPr/>
            </p:nvSpPr>
            <p:spPr bwMode="auto">
              <a:xfrm flipV="1">
                <a:off x="2759918" y="3046295"/>
                <a:ext cx="761210" cy="5169"/>
              </a:xfrm>
              <a:prstGeom prst="line">
                <a:avLst/>
              </a:prstGeom>
              <a:noFill/>
              <a:ln w="19050" cap="sq">
                <a:solidFill>
                  <a:srgbClr val="000000"/>
                </a:solidFill>
                <a:round/>
                <a:headEnd type="none" w="sm" len="sm"/>
                <a:tailEnd type="triangle" w="lg" len="lg"/>
              </a:ln>
            </p:spPr>
            <p:txBody>
              <a:bodyPr/>
              <a:lstStyle/>
              <a:p>
                <a:endParaRPr lang="en-AU"/>
              </a:p>
            </p:txBody>
          </p:sp>
          <p:sp>
            <p:nvSpPr>
              <p:cNvPr id="15" name="Line 6"/>
              <p:cNvSpPr>
                <a:spLocks noChangeShapeType="1"/>
              </p:cNvSpPr>
              <p:nvPr/>
            </p:nvSpPr>
            <p:spPr bwMode="auto">
              <a:xfrm flipV="1">
                <a:off x="2675635" y="3319252"/>
                <a:ext cx="840848" cy="1534"/>
              </a:xfrm>
              <a:prstGeom prst="line">
                <a:avLst/>
              </a:prstGeom>
              <a:noFill/>
              <a:ln w="19050" cap="sq">
                <a:solidFill>
                  <a:srgbClr val="000000"/>
                </a:solidFill>
                <a:round/>
                <a:headEnd type="none" w="sm" len="sm"/>
                <a:tailEnd type="triangle" w="lg" len="lg"/>
              </a:ln>
            </p:spPr>
            <p:txBody>
              <a:bodyPr/>
              <a:lstStyle/>
              <a:p>
                <a:endParaRPr lang="en-AU"/>
              </a:p>
            </p:txBody>
          </p:sp>
          <p:grpSp>
            <p:nvGrpSpPr>
              <p:cNvPr id="16" name="Group 24"/>
              <p:cNvGrpSpPr>
                <a:grpSpLocks/>
              </p:cNvGrpSpPr>
              <p:nvPr/>
            </p:nvGrpSpPr>
            <p:grpSpPr bwMode="auto">
              <a:xfrm>
                <a:off x="1016094" y="2799935"/>
                <a:ext cx="1898650" cy="1079500"/>
                <a:chOff x="1226" y="1302"/>
                <a:chExt cx="1196" cy="680"/>
              </a:xfrm>
            </p:grpSpPr>
            <p:sp>
              <p:nvSpPr>
                <p:cNvPr id="20" name="AutoShape 8"/>
                <p:cNvSpPr>
                  <a:spLocks noChangeArrowheads="1"/>
                </p:cNvSpPr>
                <p:nvPr/>
              </p:nvSpPr>
              <p:spPr bwMode="auto">
                <a:xfrm>
                  <a:off x="1280" y="1302"/>
                  <a:ext cx="1056"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273050"/>
                  <a:r>
                    <a:rPr lang="en-US" dirty="0">
                      <a:solidFill>
                        <a:srgbClr val="000000"/>
                      </a:solidFill>
                    </a:rPr>
                    <a:t>3	</a:t>
                  </a:r>
                  <a:r>
                    <a:rPr lang="en-US" b="1" dirty="0">
                      <a:solidFill>
                        <a:srgbClr val="000000"/>
                      </a:solidFill>
                    </a:rPr>
                    <a:t>Intensities</a:t>
                  </a:r>
                  <a:endParaRPr lang="en-US" dirty="0">
                    <a:solidFill>
                      <a:srgbClr val="000000"/>
                    </a:solidFill>
                  </a:endParaRPr>
                </a:p>
                <a:p>
                  <a:pPr marL="450850" indent="-273050"/>
                  <a:r>
                    <a:rPr lang="en-US" dirty="0">
                      <a:solidFill>
                        <a:srgbClr val="000000"/>
                      </a:solidFill>
                    </a:rPr>
                    <a:t>3	</a:t>
                  </a:r>
                  <a:r>
                    <a:rPr lang="en-US" b="1" dirty="0">
                      <a:solidFill>
                        <a:srgbClr val="000000"/>
                      </a:solidFill>
                    </a:rPr>
                    <a:t>Surfaces</a:t>
                  </a:r>
                  <a:endParaRPr lang="en-AU" dirty="0">
                    <a:solidFill>
                      <a:srgbClr val="000000"/>
                    </a:solidFill>
                  </a:endParaRPr>
                </a:p>
              </p:txBody>
            </p:sp>
            <p:sp>
              <p:nvSpPr>
                <p:cNvPr id="21" name="Text Box 9"/>
                <p:cNvSpPr txBox="1">
                  <a:spLocks noChangeArrowheads="1"/>
                </p:cNvSpPr>
                <p:nvPr/>
              </p:nvSpPr>
              <p:spPr bwMode="auto">
                <a:xfrm>
                  <a:off x="1226" y="1783"/>
                  <a:ext cx="1196" cy="199"/>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9 training conditions</a:t>
                  </a:r>
                  <a:endParaRPr lang="en-AU" sz="1600" dirty="0">
                    <a:solidFill>
                      <a:srgbClr val="000000"/>
                    </a:solidFill>
                  </a:endParaRPr>
                </a:p>
              </p:txBody>
            </p:sp>
          </p:grpSp>
          <p:grpSp>
            <p:nvGrpSpPr>
              <p:cNvPr id="17" name="Group 10"/>
              <p:cNvGrpSpPr>
                <a:grpSpLocks/>
              </p:cNvGrpSpPr>
              <p:nvPr/>
            </p:nvGrpSpPr>
            <p:grpSpPr bwMode="auto">
              <a:xfrm>
                <a:off x="3365584" y="2531079"/>
                <a:ext cx="2330451" cy="1360488"/>
                <a:chOff x="2706" y="1148"/>
                <a:chExt cx="1468" cy="857"/>
              </a:xfrm>
            </p:grpSpPr>
            <p:sp>
              <p:nvSpPr>
                <p:cNvPr id="18" name="AutoShape 11"/>
                <p:cNvSpPr>
                  <a:spLocks noChangeArrowheads="1"/>
                </p:cNvSpPr>
                <p:nvPr/>
              </p:nvSpPr>
              <p:spPr bwMode="auto">
                <a:xfrm>
                  <a:off x="2706" y="1148"/>
                  <a:ext cx="1468"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4	</a:t>
                  </a:r>
                  <a:r>
                    <a:rPr lang="en-US" b="1" dirty="0">
                      <a:solidFill>
                        <a:srgbClr val="000000"/>
                      </a:solidFill>
                    </a:rPr>
                    <a:t>Months</a:t>
                  </a:r>
                  <a:endParaRPr lang="en-US" dirty="0">
                    <a:solidFill>
                      <a:srgbClr val="000000"/>
                    </a:solidFill>
                  </a:endParaRPr>
                </a:p>
                <a:p>
                  <a:pPr marL="355600" indent="-273050"/>
                  <a:r>
                    <a:rPr lang="en-US" dirty="0">
                      <a:solidFill>
                        <a:srgbClr val="000000"/>
                      </a:solidFill>
                    </a:rPr>
                    <a:t>3	</a:t>
                  </a:r>
                  <a:r>
                    <a:rPr lang="en-US" b="1" dirty="0">
                      <a:solidFill>
                        <a:srgbClr val="000000"/>
                      </a:solidFill>
                    </a:rPr>
                    <a:t>Athletes</a:t>
                  </a:r>
                  <a:r>
                    <a:rPr lang="en-US" dirty="0">
                      <a:solidFill>
                        <a:srgbClr val="000000"/>
                      </a:solidFill>
                    </a:rPr>
                    <a:t> in </a:t>
                  </a:r>
                  <a:r>
                    <a:rPr lang="en-US" b="1" dirty="0">
                      <a:solidFill>
                        <a:srgbClr val="000000"/>
                      </a:solidFill>
                    </a:rPr>
                    <a:t>M</a:t>
                  </a:r>
                  <a:endParaRPr lang="en-US" dirty="0">
                    <a:solidFill>
                      <a:srgbClr val="000000"/>
                    </a:solidFill>
                  </a:endParaRPr>
                </a:p>
                <a:p>
                  <a:pPr marL="355600" indent="-273050"/>
                  <a:r>
                    <a:rPr lang="en-US" dirty="0">
                      <a:solidFill>
                        <a:srgbClr val="000000"/>
                      </a:solidFill>
                    </a:rPr>
                    <a:t>3	</a:t>
                  </a:r>
                  <a:r>
                    <a:rPr lang="en-US" b="1" dirty="0">
                      <a:solidFill>
                        <a:srgbClr val="000000"/>
                      </a:solidFill>
                    </a:rPr>
                    <a:t>Tests</a:t>
                  </a:r>
                  <a:r>
                    <a:rPr lang="en-US" dirty="0">
                      <a:solidFill>
                        <a:srgbClr val="000000"/>
                      </a:solidFill>
                    </a:rPr>
                    <a:t> in </a:t>
                  </a:r>
                  <a:r>
                    <a:rPr lang="en-US" b="1" dirty="0">
                      <a:solidFill>
                        <a:srgbClr val="000000"/>
                      </a:solidFill>
                    </a:rPr>
                    <a:t>M</a:t>
                  </a:r>
                  <a:r>
                    <a:rPr lang="en-US" dirty="0">
                      <a:solidFill>
                        <a:srgbClr val="000000"/>
                      </a:solidFill>
                    </a:rPr>
                    <a:t>, </a:t>
                  </a:r>
                  <a:r>
                    <a:rPr lang="en-US" b="1" dirty="0">
                      <a:solidFill>
                        <a:srgbClr val="000000"/>
                      </a:solidFill>
                    </a:rPr>
                    <a:t>A</a:t>
                  </a:r>
                  <a:endParaRPr lang="en-AU" dirty="0">
                    <a:solidFill>
                      <a:srgbClr val="000000"/>
                    </a:solidFill>
                  </a:endParaRPr>
                </a:p>
              </p:txBody>
            </p:sp>
            <p:sp>
              <p:nvSpPr>
                <p:cNvPr id="19" name="Text Box 12"/>
                <p:cNvSpPr txBox="1">
                  <a:spLocks noChangeArrowheads="1"/>
                </p:cNvSpPr>
                <p:nvPr/>
              </p:nvSpPr>
              <p:spPr bwMode="auto">
                <a:xfrm>
                  <a:off x="2882" y="1792"/>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tests</a:t>
                  </a:r>
                  <a:endParaRPr lang="en-AU" sz="1600" dirty="0">
                    <a:solidFill>
                      <a:srgbClr val="000000"/>
                    </a:solidFill>
                  </a:endParaRPr>
                </a:p>
              </p:txBody>
            </p:sp>
          </p:grpSp>
        </p:grpSp>
        <p:grpSp>
          <p:nvGrpSpPr>
            <p:cNvPr id="7" name="Group 10"/>
            <p:cNvGrpSpPr>
              <a:grpSpLocks/>
            </p:cNvGrpSpPr>
            <p:nvPr/>
          </p:nvGrpSpPr>
          <p:grpSpPr bwMode="auto">
            <a:xfrm>
              <a:off x="8128072" y="1383890"/>
              <a:ext cx="2747434" cy="1311279"/>
              <a:chOff x="2706" y="1179"/>
              <a:chExt cx="1298" cy="826"/>
            </a:xfrm>
          </p:grpSpPr>
          <p:sp>
            <p:nvSpPr>
              <p:cNvPr id="12" name="AutoShape 11"/>
              <p:cNvSpPr>
                <a:spLocks noChangeArrowheads="1"/>
              </p:cNvSpPr>
              <p:nvPr/>
            </p:nvSpPr>
            <p:spPr bwMode="auto">
              <a:xfrm>
                <a:off x="2706" y="1179"/>
                <a:ext cx="1298" cy="576"/>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368300"/>
                <a:r>
                  <a:rPr lang="en-US" dirty="0">
                    <a:solidFill>
                      <a:srgbClr val="000000"/>
                    </a:solidFill>
                  </a:rPr>
                  <a:t>4	</a:t>
                </a:r>
                <a:r>
                  <a:rPr lang="en-US" b="1" dirty="0">
                    <a:solidFill>
                      <a:srgbClr val="000000"/>
                    </a:solidFill>
                  </a:rPr>
                  <a:t>Batches</a:t>
                </a:r>
                <a:endParaRPr lang="en-US" dirty="0">
                  <a:solidFill>
                    <a:srgbClr val="000000"/>
                  </a:solidFill>
                </a:endParaRPr>
              </a:p>
              <a:p>
                <a:pPr marL="450850" indent="-368300"/>
                <a:endParaRPr lang="en-US" dirty="0">
                  <a:solidFill>
                    <a:srgbClr val="000000"/>
                  </a:solidFill>
                </a:endParaRPr>
              </a:p>
              <a:p>
                <a:pPr marL="450850" indent="-368300"/>
                <a:r>
                  <a:rPr lang="en-US" dirty="0">
                    <a:solidFill>
                      <a:srgbClr val="000000"/>
                    </a:solidFill>
                  </a:rPr>
                  <a:t>9	</a:t>
                </a:r>
                <a:r>
                  <a:rPr lang="en-US" b="1" dirty="0">
                    <a:solidFill>
                      <a:srgbClr val="000000"/>
                    </a:solidFill>
                  </a:rPr>
                  <a:t>Locations</a:t>
                </a:r>
                <a:r>
                  <a:rPr lang="en-US" dirty="0">
                    <a:solidFill>
                      <a:srgbClr val="000000"/>
                    </a:solidFill>
                  </a:rPr>
                  <a:t> in </a:t>
                </a:r>
                <a:r>
                  <a:rPr lang="en-US" b="1" dirty="0">
                    <a:solidFill>
                      <a:srgbClr val="000000"/>
                    </a:solidFill>
                  </a:rPr>
                  <a:t>B</a:t>
                </a:r>
                <a:endParaRPr lang="en-US" dirty="0">
                  <a:solidFill>
                    <a:srgbClr val="000000"/>
                  </a:solidFill>
                </a:endParaRPr>
              </a:p>
            </p:txBody>
          </p:sp>
          <p:sp>
            <p:nvSpPr>
              <p:cNvPr id="13" name="Text Box 12"/>
              <p:cNvSpPr txBox="1">
                <a:spLocks noChangeArrowheads="1"/>
              </p:cNvSpPr>
              <p:nvPr/>
            </p:nvSpPr>
            <p:spPr bwMode="auto">
              <a:xfrm>
                <a:off x="2797" y="1792"/>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locations</a:t>
                </a:r>
                <a:endParaRPr lang="en-AU" sz="1600" dirty="0">
                  <a:solidFill>
                    <a:srgbClr val="000000"/>
                  </a:solidFill>
                </a:endParaRPr>
              </a:p>
            </p:txBody>
          </p:sp>
        </p:grpSp>
        <p:sp>
          <p:nvSpPr>
            <p:cNvPr id="8" name="Line 6"/>
            <p:cNvSpPr>
              <a:spLocks noChangeShapeType="1"/>
            </p:cNvSpPr>
            <p:nvPr/>
          </p:nvSpPr>
          <p:spPr bwMode="auto">
            <a:xfrm>
              <a:off x="6367097" y="1574224"/>
              <a:ext cx="1964267" cy="0"/>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9" name="Group 8"/>
            <p:cNvGrpSpPr/>
            <p:nvPr/>
          </p:nvGrpSpPr>
          <p:grpSpPr>
            <a:xfrm>
              <a:off x="6876927" y="1866324"/>
              <a:ext cx="1468636" cy="258064"/>
              <a:chOff x="5359400" y="2959100"/>
              <a:chExt cx="1101477" cy="258064"/>
            </a:xfrm>
          </p:grpSpPr>
          <p:sp>
            <p:nvSpPr>
              <p:cNvPr id="10" name="Line 6"/>
              <p:cNvSpPr>
                <a:spLocks noChangeShapeType="1"/>
              </p:cNvSpPr>
              <p:nvPr/>
            </p:nvSpPr>
            <p:spPr bwMode="auto">
              <a:xfrm flipV="1">
                <a:off x="5375656" y="3214096"/>
                <a:ext cx="1085221" cy="3068"/>
              </a:xfrm>
              <a:prstGeom prst="line">
                <a:avLst/>
              </a:prstGeom>
              <a:noFill/>
              <a:ln w="19050" cap="sq">
                <a:solidFill>
                  <a:srgbClr val="000000"/>
                </a:solidFill>
                <a:round/>
                <a:headEnd type="none" w="sm" len="sm"/>
                <a:tailEnd type="triangle" w="lg" len="lg"/>
              </a:ln>
            </p:spPr>
            <p:txBody>
              <a:bodyPr/>
              <a:lstStyle/>
              <a:p>
                <a:endParaRPr lang="en-AU"/>
              </a:p>
            </p:txBody>
          </p:sp>
          <p:sp>
            <p:nvSpPr>
              <p:cNvPr id="11" name="Line 6"/>
              <p:cNvSpPr>
                <a:spLocks noChangeShapeType="1"/>
              </p:cNvSpPr>
              <p:nvPr/>
            </p:nvSpPr>
            <p:spPr bwMode="auto">
              <a:xfrm>
                <a:off x="5359400" y="2959100"/>
                <a:ext cx="673100" cy="241300"/>
              </a:xfrm>
              <a:prstGeom prst="line">
                <a:avLst/>
              </a:prstGeom>
              <a:noFill/>
              <a:ln w="19050" cap="sq">
                <a:solidFill>
                  <a:srgbClr val="000000"/>
                </a:solidFill>
                <a:round/>
                <a:headEnd type="none" w="sm" len="sm"/>
                <a:tailEnd type="oval" w="lg" len="lg"/>
              </a:ln>
            </p:spPr>
            <p:txBody>
              <a:bodyPr/>
              <a:lstStyle/>
              <a:p>
                <a:endParaRPr lang="en-AU"/>
              </a:p>
            </p:txBody>
          </p:sp>
        </p:grpSp>
      </p:grpSp>
      <p:sp>
        <p:nvSpPr>
          <p:cNvPr id="23" name="Rectangle 22"/>
          <p:cNvSpPr/>
          <p:nvPr/>
        </p:nvSpPr>
        <p:spPr>
          <a:xfrm>
            <a:off x="4196214" y="2605208"/>
            <a:ext cx="3698408" cy="2771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p:cNvSpPr/>
          <p:nvPr/>
        </p:nvSpPr>
        <p:spPr>
          <a:xfrm>
            <a:off x="4189590" y="2896754"/>
            <a:ext cx="6574980" cy="2771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p:cNvSpPr/>
          <p:nvPr/>
        </p:nvSpPr>
        <p:spPr>
          <a:xfrm>
            <a:off x="4192904" y="3158483"/>
            <a:ext cx="5742497" cy="2771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0757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 properties of the multiphase design</a:t>
            </a:r>
          </a:p>
        </p:txBody>
      </p:sp>
      <p:sp>
        <p:nvSpPr>
          <p:cNvPr id="3" name="Content Placeholder 2"/>
          <p:cNvSpPr>
            <a:spLocks noGrp="1"/>
          </p:cNvSpPr>
          <p:nvPr>
            <p:ph idx="1"/>
          </p:nvPr>
        </p:nvSpPr>
        <p:spPr>
          <a:xfrm>
            <a:off x="566060" y="980728"/>
            <a:ext cx="11708765" cy="5877272"/>
          </a:xfrm>
        </p:spPr>
        <p:txBody>
          <a:bodyPr/>
          <a:lstStyle/>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eg1.canon &lt;-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(formulae = list(</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locs</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 Batches/Locations, </a:t>
            </a:r>
          </a:p>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test = ~ Months/Athletes/Tests, </a:t>
            </a:r>
          </a:p>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cond</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 Intensities*Surfaces), </a:t>
            </a:r>
          </a:p>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data     = eg1.lay)</a:t>
            </a:r>
          </a:p>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summary(eg1.canon,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=c("</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aeff</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"order"))</a:t>
            </a:r>
          </a:p>
          <a:p>
            <a:pPr marL="0" indent="0">
              <a:spcBef>
                <a:spcPts val="0"/>
              </a:spcBef>
              <a:buNone/>
            </a:pPr>
            <a:endParaRPr lang="en-AU" sz="1400" dirty="0">
              <a:latin typeface="Courier New" panose="02070309020205020404" pitchFamily="49" charset="0"/>
              <a:cs typeface="Courier New" panose="02070309020205020404" pitchFamily="49" charset="0"/>
            </a:endParaRPr>
          </a:p>
          <a:p>
            <a:pPr marL="0" indent="0">
              <a:spcBef>
                <a:spcPts val="0"/>
              </a:spcBef>
              <a:buNone/>
            </a:pPr>
            <a:r>
              <a:rPr lang="en-AU" sz="1600" b="1" dirty="0">
                <a:latin typeface="Courier New" panose="02070309020205020404" pitchFamily="49" charset="0"/>
                <a:cs typeface="Courier New" panose="02070309020205020404" pitchFamily="49" charset="0"/>
              </a:rPr>
              <a:t>Summary table of the decomposition for </a:t>
            </a:r>
            <a:r>
              <a:rPr lang="en-AU" sz="1600" b="1" dirty="0" err="1">
                <a:latin typeface="Courier New" panose="02070309020205020404" pitchFamily="49" charset="0"/>
                <a:cs typeface="Courier New" panose="02070309020205020404" pitchFamily="49" charset="0"/>
              </a:rPr>
              <a:t>locs</a:t>
            </a:r>
            <a:r>
              <a:rPr lang="en-AU" sz="1600" b="1" dirty="0">
                <a:latin typeface="Courier New" panose="02070309020205020404" pitchFamily="49" charset="0"/>
                <a:cs typeface="Courier New" panose="02070309020205020404" pitchFamily="49" charset="0"/>
              </a:rPr>
              <a:t>, test &amp; </a:t>
            </a:r>
            <a:r>
              <a:rPr lang="en-AU" sz="1600" b="1" dirty="0" err="1">
                <a:latin typeface="Courier New" panose="02070309020205020404" pitchFamily="49" charset="0"/>
                <a:cs typeface="Courier New" panose="02070309020205020404" pitchFamily="49" charset="0"/>
              </a:rPr>
              <a:t>cond</a:t>
            </a:r>
            <a:endParaRPr lang="en-AU" sz="1600" b="1" dirty="0">
              <a:latin typeface="Courier New" panose="02070309020205020404" pitchFamily="49" charset="0"/>
              <a:cs typeface="Courier New" panose="02070309020205020404" pitchFamily="49" charset="0"/>
            </a:endParaRPr>
          </a:p>
          <a:p>
            <a:pPr marL="0" indent="0">
              <a:spcBef>
                <a:spcPts val="0"/>
              </a:spcBef>
              <a:buNone/>
            </a:pPr>
            <a:endParaRPr lang="en-AU" sz="1600" b="1" dirty="0">
              <a:latin typeface="Courier New" panose="02070309020205020404" pitchFamily="49" charset="0"/>
              <a:cs typeface="Courier New" panose="02070309020205020404" pitchFamily="49" charset="0"/>
            </a:endParaRPr>
          </a:p>
          <a:p>
            <a:pPr marL="0" indent="0">
              <a:spcBef>
                <a:spcPts val="0"/>
              </a:spcBef>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Source.locs</a:t>
            </a:r>
            <a:r>
              <a:rPr lang="en-AU" sz="1600" b="1" dirty="0">
                <a:latin typeface="Courier New" panose="02070309020205020404" pitchFamily="49" charset="0"/>
                <a:cs typeface="Courier New" panose="02070309020205020404" pitchFamily="49" charset="0"/>
              </a:rPr>
              <a:t>        df1 </a:t>
            </a:r>
            <a:r>
              <a:rPr lang="en-AU" sz="1600" b="1" dirty="0" err="1">
                <a:latin typeface="Courier New" panose="02070309020205020404" pitchFamily="49" charset="0"/>
                <a:cs typeface="Courier New" panose="02070309020205020404" pitchFamily="49" charset="0"/>
              </a:rPr>
              <a:t>Source.test</a:t>
            </a:r>
            <a:r>
              <a:rPr lang="en-AU" sz="1600" b="1" dirty="0">
                <a:latin typeface="Courier New" panose="02070309020205020404" pitchFamily="49" charset="0"/>
                <a:cs typeface="Courier New" panose="02070309020205020404" pitchFamily="49" charset="0"/>
              </a:rPr>
              <a:t>            df2 </a:t>
            </a:r>
            <a:r>
              <a:rPr lang="en-AU" sz="1600" b="1" dirty="0" err="1">
                <a:latin typeface="Courier New" panose="02070309020205020404" pitchFamily="49" charset="0"/>
                <a:cs typeface="Courier New" panose="02070309020205020404" pitchFamily="49" charset="0"/>
              </a:rPr>
              <a:t>Source.cond</a:t>
            </a:r>
            <a:r>
              <a:rPr lang="en-AU" sz="1600" b="1" dirty="0">
                <a:latin typeface="Courier New" panose="02070309020205020404" pitchFamily="49" charset="0"/>
                <a:cs typeface="Courier New" panose="02070309020205020404" pitchFamily="49" charset="0"/>
              </a:rPr>
              <a:t>          df3 </a:t>
            </a:r>
            <a:r>
              <a:rPr lang="en-AU" sz="1600" b="1" dirty="0" err="1">
                <a:latin typeface="Courier New" panose="02070309020205020404" pitchFamily="49" charset="0"/>
                <a:cs typeface="Courier New" panose="02070309020205020404" pitchFamily="49" charset="0"/>
              </a:rPr>
              <a:t>aefficiency</a:t>
            </a:r>
            <a:r>
              <a:rPr lang="en-AU" sz="1600" b="1" dirty="0">
                <a:latin typeface="Courier New" panose="02070309020205020404" pitchFamily="49" charset="0"/>
                <a:cs typeface="Courier New" panose="02070309020205020404" pitchFamily="49" charset="0"/>
              </a:rPr>
              <a:t> order</a:t>
            </a:r>
          </a:p>
          <a:p>
            <a:pPr marL="0" indent="0">
              <a:spcBef>
                <a:spcPts val="0"/>
              </a:spcBef>
              <a:buNone/>
            </a:pPr>
            <a:r>
              <a:rPr lang="en-AU" sz="1600" b="1" dirty="0">
                <a:latin typeface="Courier New" panose="02070309020205020404" pitchFamily="49" charset="0"/>
                <a:cs typeface="Courier New" panose="02070309020205020404" pitchFamily="49" charset="0"/>
              </a:rPr>
              <a:t> Batches              3 Months                   3                               1.0000     1</a:t>
            </a:r>
          </a:p>
          <a:p>
            <a:pPr marL="0" indent="0">
              <a:spcBef>
                <a:spcPts val="0"/>
              </a:spcBef>
              <a:buNone/>
            </a:pPr>
            <a:r>
              <a:rPr lang="en-AU" sz="1600" b="1" dirty="0">
                <a:latin typeface="Courier New" panose="02070309020205020404" pitchFamily="49" charset="0"/>
                <a:cs typeface="Courier New" panose="02070309020205020404" pitchFamily="49" charset="0"/>
              </a:rPr>
              <a:t> Locations[Batches]  32 Athletes[Months]         8 Intensities            2      1.0000     1</a:t>
            </a:r>
          </a:p>
          <a:p>
            <a:pPr marL="0" indent="0">
              <a:spcBef>
                <a:spcPts val="0"/>
              </a:spcBef>
              <a:buNone/>
            </a:pPr>
            <a:r>
              <a:rPr lang="en-AU" sz="1600" b="1" dirty="0">
                <a:latin typeface="Courier New" panose="02070309020205020404" pitchFamily="49" charset="0"/>
                <a:cs typeface="Courier New" panose="02070309020205020404" pitchFamily="49" charset="0"/>
              </a:rPr>
              <a:t>                                                   Residual               6      1.0000     1</a:t>
            </a:r>
          </a:p>
          <a:p>
            <a:pPr marL="0" indent="0">
              <a:spcBef>
                <a:spcPts val="0"/>
              </a:spcBef>
              <a:buNone/>
            </a:pPr>
            <a:r>
              <a:rPr lang="en-AU" sz="1600" b="1" dirty="0">
                <a:latin typeface="Courier New" panose="02070309020205020404" pitchFamily="49" charset="0"/>
                <a:cs typeface="Courier New" panose="02070309020205020404" pitchFamily="49" charset="0"/>
              </a:rPr>
              <a:t>                        Tests[</a:t>
            </a:r>
            <a:r>
              <a:rPr lang="en-AU" sz="1600" b="1" dirty="0" err="1">
                <a:latin typeface="Courier New" panose="02070309020205020404" pitchFamily="49" charset="0"/>
                <a:cs typeface="Courier New" panose="02070309020205020404" pitchFamily="49" charset="0"/>
              </a:rPr>
              <a:t>Months:Athletes</a:t>
            </a:r>
            <a:r>
              <a:rPr lang="en-AU" sz="1600" b="1" dirty="0">
                <a:latin typeface="Courier New" panose="02070309020205020404" pitchFamily="49" charset="0"/>
                <a:cs typeface="Courier New" panose="02070309020205020404" pitchFamily="49" charset="0"/>
              </a:rPr>
              <a:t>]  24 Surfaces               2      1.0000     1</a:t>
            </a:r>
          </a:p>
          <a:p>
            <a:pPr marL="0" indent="0">
              <a:spcBef>
                <a:spcPts val="0"/>
              </a:spcBef>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Intensities#Surfaces</a:t>
            </a:r>
            <a:r>
              <a:rPr lang="en-AU" sz="1600" b="1" dirty="0">
                <a:latin typeface="Courier New" panose="02070309020205020404" pitchFamily="49" charset="0"/>
                <a:cs typeface="Courier New" panose="02070309020205020404" pitchFamily="49" charset="0"/>
              </a:rPr>
              <a:t>   4      1.0000     1</a:t>
            </a:r>
          </a:p>
          <a:p>
            <a:pPr marL="0" indent="0">
              <a:spcBef>
                <a:spcPts val="0"/>
              </a:spcBef>
              <a:buNone/>
            </a:pPr>
            <a:r>
              <a:rPr lang="en-AU" sz="1600" b="1" dirty="0">
                <a:latin typeface="Courier New" panose="02070309020205020404" pitchFamily="49" charset="0"/>
                <a:cs typeface="Courier New" panose="02070309020205020404" pitchFamily="49" charset="0"/>
              </a:rPr>
              <a:t>                                                   Residual              18      1.0000     1</a:t>
            </a:r>
            <a:endParaRPr lang="en-AU" sz="1400" b="1" dirty="0">
              <a:latin typeface="Courier New" panose="02070309020205020404" pitchFamily="49" charset="0"/>
              <a:cs typeface="Courier New" panose="02070309020205020404" pitchFamily="49" charset="0"/>
            </a:endParaRPr>
          </a:p>
          <a:p>
            <a:pPr>
              <a:spcBef>
                <a:spcPts val="0"/>
              </a:spcBef>
            </a:pPr>
            <a:r>
              <a:rPr lang="en-AU" sz="2400" dirty="0"/>
              <a:t>All sources are orthogonal and all, except </a:t>
            </a:r>
            <a:r>
              <a:rPr lang="en-AU" sz="2400" b="1" dirty="0">
                <a:latin typeface="Courier New" panose="02070309020205020404" pitchFamily="49" charset="0"/>
                <a:cs typeface="Courier New" panose="02070309020205020404" pitchFamily="49" charset="0"/>
              </a:rPr>
              <a:t>Months</a:t>
            </a:r>
            <a:r>
              <a:rPr lang="en-AU" sz="2400" dirty="0"/>
              <a:t>, are confounded with </a:t>
            </a:r>
            <a:r>
              <a:rPr lang="en-AU" sz="2400" b="1" dirty="0">
                <a:latin typeface="Courier New" panose="02070309020205020404" pitchFamily="49" charset="0"/>
                <a:cs typeface="Courier New" panose="02070309020205020404" pitchFamily="49" charset="0"/>
              </a:rPr>
              <a:t>Locations[Batches]</a:t>
            </a:r>
            <a:r>
              <a:rPr lang="en-AU" sz="2400" dirty="0"/>
              <a:t>.</a:t>
            </a:r>
          </a:p>
          <a:p>
            <a:pPr>
              <a:spcBef>
                <a:spcPts val="0"/>
              </a:spcBef>
            </a:pPr>
            <a:r>
              <a:rPr lang="en-AU" sz="2400" dirty="0"/>
              <a:t>Note also that there are no residuals for </a:t>
            </a:r>
            <a:r>
              <a:rPr lang="en-AU" sz="2400" b="1" dirty="0">
                <a:latin typeface="Courier New" panose="02070309020205020404" pitchFamily="49" charset="0"/>
                <a:cs typeface="Courier New" panose="02070309020205020404" pitchFamily="49" charset="0"/>
              </a:rPr>
              <a:t>Batches</a:t>
            </a:r>
            <a:r>
              <a:rPr lang="en-AU" sz="2400" dirty="0"/>
              <a:t> or </a:t>
            </a:r>
            <a:r>
              <a:rPr lang="en-AU" sz="2400" b="1" dirty="0">
                <a:latin typeface="Courier New" panose="02070309020205020404" pitchFamily="49" charset="0"/>
                <a:cs typeface="Courier New" panose="02070309020205020404" pitchFamily="49" charset="0"/>
              </a:rPr>
              <a:t>Locations[Batches]</a:t>
            </a:r>
            <a:r>
              <a:rPr lang="en-AU" sz="2400" dirty="0"/>
              <a:t>.</a:t>
            </a:r>
          </a:p>
          <a:p>
            <a:pPr lvl="1">
              <a:spcBef>
                <a:spcPts val="0"/>
              </a:spcBef>
            </a:pPr>
            <a:r>
              <a:rPr lang="en-AU" sz="2000" dirty="0"/>
              <a:t>They are exhaustively confounded, which will always be the case when the numbers of objects are equal for two consecutive tiers.</a:t>
            </a:r>
          </a:p>
          <a:p>
            <a:pPr>
              <a:spcBef>
                <a:spcPts val="0"/>
              </a:spcBef>
            </a:pPr>
            <a:r>
              <a:rPr lang="en-AU" sz="2400" dirty="0"/>
              <a:t>Question that remains: what mixed model to fit?</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18</a:t>
            </a:fld>
            <a:endParaRPr lang="en-AU"/>
          </a:p>
        </p:txBody>
      </p:sp>
      <p:sp>
        <p:nvSpPr>
          <p:cNvPr id="5" name="TextBox 4"/>
          <p:cNvSpPr txBox="1"/>
          <p:nvPr/>
        </p:nvSpPr>
        <p:spPr>
          <a:xfrm>
            <a:off x="8676861" y="2030809"/>
            <a:ext cx="3515140" cy="1015663"/>
          </a:xfrm>
          <a:prstGeom prst="rect">
            <a:avLst/>
          </a:prstGeom>
          <a:noFill/>
        </p:spPr>
        <p:txBody>
          <a:bodyPr wrap="square" rtlCol="0">
            <a:spAutoFit/>
          </a:bodyPr>
          <a:lstStyle/>
          <a:p>
            <a:r>
              <a:rPr lang="en-AU" sz="2000" dirty="0">
                <a:solidFill>
                  <a:srgbClr val="7030A0"/>
                </a:solidFill>
              </a:rPr>
              <a:t>Three formulae reflecting the factor-allocation diagram </a:t>
            </a:r>
            <a:br>
              <a:rPr lang="en-AU" sz="2000" dirty="0">
                <a:solidFill>
                  <a:srgbClr val="7030A0"/>
                </a:solidFill>
              </a:rPr>
            </a:br>
            <a:r>
              <a:rPr lang="en-AU" sz="2000" dirty="0">
                <a:solidFill>
                  <a:srgbClr val="7030A0"/>
                </a:solidFill>
              </a:rPr>
              <a:t>(no limit on the number).</a:t>
            </a:r>
          </a:p>
        </p:txBody>
      </p:sp>
      <p:cxnSp>
        <p:nvCxnSpPr>
          <p:cNvPr id="6" name="Straight Arrow Connector 5"/>
          <p:cNvCxnSpPr>
            <a:stCxn id="5" idx="0"/>
          </p:cNvCxnSpPr>
          <p:nvPr/>
        </p:nvCxnSpPr>
        <p:spPr>
          <a:xfrm flipH="1" flipV="1">
            <a:off x="10167730" y="1808921"/>
            <a:ext cx="266701" cy="22188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24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Initial allocation model</a:t>
            </a:r>
          </a:p>
        </p:txBody>
      </p:sp>
      <p:sp>
        <p:nvSpPr>
          <p:cNvPr id="3" name="Content Placeholder 2"/>
          <p:cNvSpPr>
            <a:spLocks noGrp="1"/>
          </p:cNvSpPr>
          <p:nvPr>
            <p:ph idx="1"/>
          </p:nvPr>
        </p:nvSpPr>
        <p:spPr>
          <a:xfrm>
            <a:off x="576000" y="3081130"/>
            <a:ext cx="11520000" cy="3538331"/>
          </a:xfrm>
        </p:spPr>
        <p:txBody>
          <a:bodyPr/>
          <a:lstStyle/>
          <a:p>
            <a:r>
              <a:rPr lang="en-AU" sz="2400" dirty="0"/>
              <a:t>Initial allocation model (like the anatomy, reflects the factor allocation diagram):</a:t>
            </a:r>
          </a:p>
          <a:p>
            <a:pPr lvl="1"/>
            <a:r>
              <a:rPr lang="en-US" sz="2000" dirty="0">
                <a:solidFill>
                  <a:schemeClr val="bg2">
                    <a:lumMod val="60000"/>
                    <a:lumOff val="40000"/>
                  </a:schemeClr>
                </a:solidFill>
              </a:rPr>
              <a:t>Intensities + Surfaces + </a:t>
            </a:r>
            <a:r>
              <a:rPr lang="en-US" sz="2000" dirty="0" err="1">
                <a:solidFill>
                  <a:schemeClr val="bg2">
                    <a:lumMod val="60000"/>
                    <a:lumOff val="40000"/>
                  </a:schemeClr>
                </a:solidFill>
              </a:rPr>
              <a:t>Intensities:Surfaces</a:t>
            </a:r>
            <a:r>
              <a:rPr lang="en-US" sz="2000" dirty="0">
                <a:solidFill>
                  <a:schemeClr val="bg2">
                    <a:lumMod val="60000"/>
                    <a:lumOff val="40000"/>
                  </a:schemeClr>
                </a:solidFill>
              </a:rPr>
              <a:t> | </a:t>
            </a:r>
            <a:br>
              <a:rPr lang="en-US" sz="2000" dirty="0">
                <a:solidFill>
                  <a:schemeClr val="bg2">
                    <a:lumMod val="60000"/>
                    <a:lumOff val="40000"/>
                  </a:schemeClr>
                </a:solidFill>
              </a:rPr>
            </a:br>
            <a:r>
              <a:rPr lang="en-US" sz="2000" dirty="0">
                <a:solidFill>
                  <a:schemeClr val="bg2">
                    <a:lumMod val="60000"/>
                    <a:lumOff val="40000"/>
                  </a:schemeClr>
                </a:solidFill>
              </a:rPr>
              <a:t>Months + </a:t>
            </a:r>
            <a:r>
              <a:rPr lang="en-US" sz="2000" dirty="0" err="1">
                <a:solidFill>
                  <a:schemeClr val="bg2">
                    <a:lumMod val="60000"/>
                    <a:lumOff val="40000"/>
                  </a:schemeClr>
                </a:solidFill>
              </a:rPr>
              <a:t>Months:Athletes</a:t>
            </a:r>
            <a:r>
              <a:rPr lang="en-US" sz="2000" dirty="0">
                <a:solidFill>
                  <a:schemeClr val="bg2">
                    <a:lumMod val="60000"/>
                    <a:lumOff val="40000"/>
                  </a:schemeClr>
                </a:solidFill>
              </a:rPr>
              <a:t> + </a:t>
            </a:r>
            <a:r>
              <a:rPr lang="en-US" sz="2000" u="sng" dirty="0" err="1">
                <a:solidFill>
                  <a:schemeClr val="bg2">
                    <a:lumMod val="60000"/>
                    <a:lumOff val="40000"/>
                  </a:schemeClr>
                </a:solidFill>
              </a:rPr>
              <a:t>Months:Athletes:Tests</a:t>
            </a:r>
            <a:r>
              <a:rPr lang="en-US" sz="2000" dirty="0">
                <a:solidFill>
                  <a:schemeClr val="bg2">
                    <a:lumMod val="60000"/>
                    <a:lumOff val="40000"/>
                  </a:schemeClr>
                </a:solidFill>
              </a:rPr>
              <a:t> + </a:t>
            </a:r>
            <a:br>
              <a:rPr lang="en-US" sz="2000" u="sng" dirty="0">
                <a:solidFill>
                  <a:schemeClr val="bg2">
                    <a:lumMod val="60000"/>
                    <a:lumOff val="40000"/>
                  </a:schemeClr>
                </a:solidFill>
              </a:rPr>
            </a:br>
            <a:r>
              <a:rPr lang="en-US" sz="2000" dirty="0">
                <a:solidFill>
                  <a:schemeClr val="bg2">
                    <a:lumMod val="60000"/>
                    <a:lumOff val="40000"/>
                  </a:schemeClr>
                </a:solidFill>
              </a:rPr>
              <a:t>Batches + </a:t>
            </a:r>
            <a:r>
              <a:rPr lang="en-US" sz="2000" u="sng" dirty="0" err="1">
                <a:solidFill>
                  <a:schemeClr val="bg2">
                    <a:lumMod val="60000"/>
                    <a:lumOff val="40000"/>
                  </a:schemeClr>
                </a:solidFill>
              </a:rPr>
              <a:t>Batches:Locations</a:t>
            </a:r>
            <a:r>
              <a:rPr lang="en-US" sz="2000" dirty="0"/>
              <a:t>.</a:t>
            </a:r>
          </a:p>
          <a:p>
            <a:r>
              <a:rPr lang="en-AU" sz="2400" dirty="0"/>
              <a:t>However, this model will not fit because of confounding between tests and locations</a:t>
            </a:r>
            <a:r>
              <a:rPr lang="en-US" sz="2400" dirty="0"/>
              <a:t>.</a:t>
            </a:r>
            <a:endParaRPr lang="en-AU" sz="2400"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19</a:t>
            </a:fld>
            <a:endParaRPr lang="en-AU"/>
          </a:p>
        </p:txBody>
      </p:sp>
      <p:grpSp>
        <p:nvGrpSpPr>
          <p:cNvPr id="5" name="Group 4"/>
          <p:cNvGrpSpPr/>
          <p:nvPr/>
        </p:nvGrpSpPr>
        <p:grpSpPr>
          <a:xfrm>
            <a:off x="2583647" y="1067835"/>
            <a:ext cx="9503904" cy="1370581"/>
            <a:chOff x="1200152" y="1340768"/>
            <a:chExt cx="9503904" cy="1370581"/>
          </a:xfrm>
        </p:grpSpPr>
        <p:grpSp>
          <p:nvGrpSpPr>
            <p:cNvPr id="6" name="Group 19"/>
            <p:cNvGrpSpPr/>
            <p:nvPr/>
          </p:nvGrpSpPr>
          <p:grpSpPr>
            <a:xfrm>
              <a:off x="1200152" y="1340768"/>
              <a:ext cx="6125622" cy="1370581"/>
              <a:chOff x="1101819" y="2531079"/>
              <a:chExt cx="4594216" cy="1370581"/>
            </a:xfrm>
          </p:grpSpPr>
          <p:sp>
            <p:nvSpPr>
              <p:cNvPr id="14" name="Line 5"/>
              <p:cNvSpPr>
                <a:spLocks noChangeShapeType="1"/>
              </p:cNvSpPr>
              <p:nvPr/>
            </p:nvSpPr>
            <p:spPr bwMode="auto">
              <a:xfrm flipV="1">
                <a:off x="2638651" y="3046297"/>
                <a:ext cx="900778" cy="31"/>
              </a:xfrm>
              <a:prstGeom prst="line">
                <a:avLst/>
              </a:prstGeom>
              <a:noFill/>
              <a:ln w="19050" cap="sq">
                <a:solidFill>
                  <a:srgbClr val="000000"/>
                </a:solidFill>
                <a:round/>
                <a:headEnd type="none" w="sm" len="sm"/>
                <a:tailEnd type="triangle" w="lg" len="lg"/>
              </a:ln>
            </p:spPr>
            <p:txBody>
              <a:bodyPr/>
              <a:lstStyle/>
              <a:p>
                <a:endParaRPr lang="en-AU"/>
              </a:p>
            </p:txBody>
          </p:sp>
          <p:sp>
            <p:nvSpPr>
              <p:cNvPr id="15" name="Line 6"/>
              <p:cNvSpPr>
                <a:spLocks noChangeShapeType="1"/>
              </p:cNvSpPr>
              <p:nvPr/>
            </p:nvSpPr>
            <p:spPr bwMode="auto">
              <a:xfrm flipV="1">
                <a:off x="2467864" y="3319252"/>
                <a:ext cx="1085221" cy="3068"/>
              </a:xfrm>
              <a:prstGeom prst="line">
                <a:avLst/>
              </a:prstGeom>
              <a:noFill/>
              <a:ln w="19050" cap="sq">
                <a:solidFill>
                  <a:srgbClr val="000000"/>
                </a:solidFill>
                <a:round/>
                <a:headEnd type="none" w="sm" len="sm"/>
                <a:tailEnd type="triangle" w="lg" len="lg"/>
              </a:ln>
            </p:spPr>
            <p:txBody>
              <a:bodyPr/>
              <a:lstStyle/>
              <a:p>
                <a:endParaRPr lang="en-AU"/>
              </a:p>
            </p:txBody>
          </p:sp>
          <p:grpSp>
            <p:nvGrpSpPr>
              <p:cNvPr id="16" name="Group 24"/>
              <p:cNvGrpSpPr>
                <a:grpSpLocks/>
              </p:cNvGrpSpPr>
              <p:nvPr/>
            </p:nvGrpSpPr>
            <p:grpSpPr bwMode="auto">
              <a:xfrm>
                <a:off x="1101819" y="2799935"/>
                <a:ext cx="1762125" cy="1101725"/>
                <a:chOff x="1280" y="1302"/>
                <a:chExt cx="1110" cy="694"/>
              </a:xfrm>
            </p:grpSpPr>
            <p:sp>
              <p:nvSpPr>
                <p:cNvPr id="20" name="AutoShape 8"/>
                <p:cNvSpPr>
                  <a:spLocks noChangeArrowheads="1"/>
                </p:cNvSpPr>
                <p:nvPr/>
              </p:nvSpPr>
              <p:spPr bwMode="auto">
                <a:xfrm>
                  <a:off x="1280" y="1302"/>
                  <a:ext cx="1056"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273050"/>
                  <a:r>
                    <a:rPr lang="en-US" dirty="0">
                      <a:solidFill>
                        <a:srgbClr val="000000"/>
                      </a:solidFill>
                    </a:rPr>
                    <a:t>3	</a:t>
                  </a:r>
                  <a:r>
                    <a:rPr lang="en-US" b="1" dirty="0">
                      <a:solidFill>
                        <a:srgbClr val="000000"/>
                      </a:solidFill>
                    </a:rPr>
                    <a:t>Intensities</a:t>
                  </a:r>
                  <a:endParaRPr lang="en-US" dirty="0">
                    <a:solidFill>
                      <a:srgbClr val="000000"/>
                    </a:solidFill>
                  </a:endParaRPr>
                </a:p>
                <a:p>
                  <a:pPr marL="450850" indent="-273050"/>
                  <a:r>
                    <a:rPr lang="en-US" dirty="0">
                      <a:solidFill>
                        <a:srgbClr val="000000"/>
                      </a:solidFill>
                    </a:rPr>
                    <a:t>3	</a:t>
                  </a:r>
                  <a:r>
                    <a:rPr lang="en-US" b="1" dirty="0">
                      <a:solidFill>
                        <a:srgbClr val="000000"/>
                      </a:solidFill>
                    </a:rPr>
                    <a:t>Surfaces</a:t>
                  </a:r>
                  <a:endParaRPr lang="en-AU" dirty="0">
                    <a:solidFill>
                      <a:srgbClr val="000000"/>
                    </a:solidFill>
                  </a:endParaRPr>
                </a:p>
              </p:txBody>
            </p:sp>
            <p:sp>
              <p:nvSpPr>
                <p:cNvPr id="21" name="Text Box 9"/>
                <p:cNvSpPr txBox="1">
                  <a:spLocks noChangeArrowheads="1"/>
                </p:cNvSpPr>
                <p:nvPr/>
              </p:nvSpPr>
              <p:spPr bwMode="auto">
                <a:xfrm>
                  <a:off x="1280" y="1783"/>
                  <a:ext cx="1110"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9 training conditions</a:t>
                  </a:r>
                  <a:endParaRPr lang="en-AU" sz="1600" dirty="0">
                    <a:solidFill>
                      <a:srgbClr val="000000"/>
                    </a:solidFill>
                  </a:endParaRPr>
                </a:p>
              </p:txBody>
            </p:sp>
          </p:grpSp>
          <p:grpSp>
            <p:nvGrpSpPr>
              <p:cNvPr id="17" name="Group 10"/>
              <p:cNvGrpSpPr>
                <a:grpSpLocks/>
              </p:cNvGrpSpPr>
              <p:nvPr/>
            </p:nvGrpSpPr>
            <p:grpSpPr bwMode="auto">
              <a:xfrm>
                <a:off x="3365584" y="2531079"/>
                <a:ext cx="2330451" cy="1360488"/>
                <a:chOff x="2706" y="1148"/>
                <a:chExt cx="1468" cy="857"/>
              </a:xfrm>
            </p:grpSpPr>
            <p:sp>
              <p:nvSpPr>
                <p:cNvPr id="18" name="AutoShape 11"/>
                <p:cNvSpPr>
                  <a:spLocks noChangeArrowheads="1"/>
                </p:cNvSpPr>
                <p:nvPr/>
              </p:nvSpPr>
              <p:spPr bwMode="auto">
                <a:xfrm>
                  <a:off x="2706" y="1148"/>
                  <a:ext cx="1468"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4	</a:t>
                  </a:r>
                  <a:r>
                    <a:rPr lang="en-US" b="1" dirty="0">
                      <a:solidFill>
                        <a:srgbClr val="000000"/>
                      </a:solidFill>
                    </a:rPr>
                    <a:t>Months</a:t>
                  </a:r>
                  <a:endParaRPr lang="en-US" dirty="0">
                    <a:solidFill>
                      <a:srgbClr val="000000"/>
                    </a:solidFill>
                  </a:endParaRPr>
                </a:p>
                <a:p>
                  <a:pPr marL="355600" indent="-273050"/>
                  <a:r>
                    <a:rPr lang="en-US" dirty="0">
                      <a:solidFill>
                        <a:srgbClr val="000000"/>
                      </a:solidFill>
                    </a:rPr>
                    <a:t>3	</a:t>
                  </a:r>
                  <a:r>
                    <a:rPr lang="en-US" b="1" dirty="0">
                      <a:solidFill>
                        <a:srgbClr val="000000"/>
                      </a:solidFill>
                    </a:rPr>
                    <a:t>Athletes</a:t>
                  </a:r>
                  <a:r>
                    <a:rPr lang="en-US" dirty="0">
                      <a:solidFill>
                        <a:srgbClr val="000000"/>
                      </a:solidFill>
                    </a:rPr>
                    <a:t> in </a:t>
                  </a:r>
                  <a:r>
                    <a:rPr lang="en-US" b="1" dirty="0">
                      <a:solidFill>
                        <a:srgbClr val="000000"/>
                      </a:solidFill>
                    </a:rPr>
                    <a:t>M</a:t>
                  </a:r>
                  <a:endParaRPr lang="en-US" dirty="0">
                    <a:solidFill>
                      <a:srgbClr val="000000"/>
                    </a:solidFill>
                  </a:endParaRPr>
                </a:p>
                <a:p>
                  <a:pPr marL="355600" indent="-273050"/>
                  <a:r>
                    <a:rPr lang="en-US" dirty="0">
                      <a:solidFill>
                        <a:srgbClr val="000000"/>
                      </a:solidFill>
                    </a:rPr>
                    <a:t>3	</a:t>
                  </a:r>
                  <a:r>
                    <a:rPr lang="en-US" b="1" dirty="0">
                      <a:solidFill>
                        <a:srgbClr val="000000"/>
                      </a:solidFill>
                    </a:rPr>
                    <a:t>Tests</a:t>
                  </a:r>
                  <a:r>
                    <a:rPr lang="en-US" dirty="0">
                      <a:solidFill>
                        <a:srgbClr val="000000"/>
                      </a:solidFill>
                    </a:rPr>
                    <a:t> in </a:t>
                  </a:r>
                  <a:r>
                    <a:rPr lang="en-US" b="1" dirty="0">
                      <a:solidFill>
                        <a:srgbClr val="000000"/>
                      </a:solidFill>
                    </a:rPr>
                    <a:t>M</a:t>
                  </a:r>
                  <a:r>
                    <a:rPr lang="en-US" dirty="0">
                      <a:solidFill>
                        <a:srgbClr val="000000"/>
                      </a:solidFill>
                    </a:rPr>
                    <a:t>, </a:t>
                  </a:r>
                  <a:r>
                    <a:rPr lang="en-US" b="1" dirty="0">
                      <a:solidFill>
                        <a:srgbClr val="000000"/>
                      </a:solidFill>
                    </a:rPr>
                    <a:t>A</a:t>
                  </a:r>
                  <a:endParaRPr lang="en-AU" dirty="0">
                    <a:solidFill>
                      <a:srgbClr val="000000"/>
                    </a:solidFill>
                  </a:endParaRPr>
                </a:p>
              </p:txBody>
            </p:sp>
            <p:sp>
              <p:nvSpPr>
                <p:cNvPr id="19" name="Text Box 12"/>
                <p:cNvSpPr txBox="1">
                  <a:spLocks noChangeArrowheads="1"/>
                </p:cNvSpPr>
                <p:nvPr/>
              </p:nvSpPr>
              <p:spPr bwMode="auto">
                <a:xfrm>
                  <a:off x="2882" y="1792"/>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tests</a:t>
                  </a:r>
                  <a:endParaRPr lang="en-AU" sz="1600" dirty="0">
                    <a:solidFill>
                      <a:srgbClr val="000000"/>
                    </a:solidFill>
                  </a:endParaRPr>
                </a:p>
              </p:txBody>
            </p:sp>
          </p:grpSp>
        </p:grpSp>
        <p:grpSp>
          <p:nvGrpSpPr>
            <p:cNvPr id="7" name="Group 10"/>
            <p:cNvGrpSpPr>
              <a:grpSpLocks/>
            </p:cNvGrpSpPr>
            <p:nvPr/>
          </p:nvGrpSpPr>
          <p:grpSpPr bwMode="auto">
            <a:xfrm>
              <a:off x="8128072" y="1383890"/>
              <a:ext cx="2575984" cy="1311279"/>
              <a:chOff x="2706" y="1179"/>
              <a:chExt cx="1217" cy="826"/>
            </a:xfrm>
          </p:grpSpPr>
          <p:sp>
            <p:nvSpPr>
              <p:cNvPr id="12" name="AutoShape 11"/>
              <p:cNvSpPr>
                <a:spLocks noChangeArrowheads="1"/>
              </p:cNvSpPr>
              <p:nvPr/>
            </p:nvSpPr>
            <p:spPr bwMode="auto">
              <a:xfrm>
                <a:off x="2706" y="1179"/>
                <a:ext cx="1217" cy="576"/>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368300"/>
                <a:r>
                  <a:rPr lang="en-US" dirty="0">
                    <a:solidFill>
                      <a:srgbClr val="000000"/>
                    </a:solidFill>
                  </a:rPr>
                  <a:t>4	</a:t>
                </a:r>
                <a:r>
                  <a:rPr lang="en-US" b="1" dirty="0">
                    <a:solidFill>
                      <a:srgbClr val="000000"/>
                    </a:solidFill>
                  </a:rPr>
                  <a:t>Batches</a:t>
                </a:r>
                <a:endParaRPr lang="en-US" dirty="0">
                  <a:solidFill>
                    <a:srgbClr val="000000"/>
                  </a:solidFill>
                </a:endParaRPr>
              </a:p>
              <a:p>
                <a:pPr marL="450850" indent="-368300"/>
                <a:endParaRPr lang="en-US" dirty="0">
                  <a:solidFill>
                    <a:srgbClr val="000000"/>
                  </a:solidFill>
                </a:endParaRPr>
              </a:p>
              <a:p>
                <a:pPr marL="450850" indent="-368300"/>
                <a:r>
                  <a:rPr lang="en-US" dirty="0">
                    <a:solidFill>
                      <a:srgbClr val="000000"/>
                    </a:solidFill>
                  </a:rPr>
                  <a:t>9	</a:t>
                </a:r>
                <a:r>
                  <a:rPr lang="en-US" b="1" dirty="0">
                    <a:solidFill>
                      <a:srgbClr val="000000"/>
                    </a:solidFill>
                  </a:rPr>
                  <a:t>Locations</a:t>
                </a:r>
                <a:r>
                  <a:rPr lang="en-US" dirty="0">
                    <a:solidFill>
                      <a:srgbClr val="000000"/>
                    </a:solidFill>
                  </a:rPr>
                  <a:t> in </a:t>
                </a:r>
                <a:r>
                  <a:rPr lang="en-US" b="1" dirty="0">
                    <a:solidFill>
                      <a:srgbClr val="000000"/>
                    </a:solidFill>
                  </a:rPr>
                  <a:t>B</a:t>
                </a:r>
                <a:endParaRPr lang="en-US" dirty="0">
                  <a:solidFill>
                    <a:srgbClr val="000000"/>
                  </a:solidFill>
                </a:endParaRPr>
              </a:p>
            </p:txBody>
          </p:sp>
          <p:sp>
            <p:nvSpPr>
              <p:cNvPr id="13" name="Text Box 12"/>
              <p:cNvSpPr txBox="1">
                <a:spLocks noChangeArrowheads="1"/>
              </p:cNvSpPr>
              <p:nvPr/>
            </p:nvSpPr>
            <p:spPr bwMode="auto">
              <a:xfrm>
                <a:off x="2767" y="1792"/>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locations</a:t>
                </a:r>
                <a:endParaRPr lang="en-AU" sz="1600" dirty="0">
                  <a:solidFill>
                    <a:srgbClr val="000000"/>
                  </a:solidFill>
                </a:endParaRPr>
              </a:p>
            </p:txBody>
          </p:sp>
        </p:grpSp>
        <p:sp>
          <p:nvSpPr>
            <p:cNvPr id="8" name="Line 6"/>
            <p:cNvSpPr>
              <a:spLocks noChangeShapeType="1"/>
            </p:cNvSpPr>
            <p:nvPr/>
          </p:nvSpPr>
          <p:spPr bwMode="auto">
            <a:xfrm>
              <a:off x="6367097" y="1574224"/>
              <a:ext cx="1964267" cy="0"/>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9" name="Group 8"/>
            <p:cNvGrpSpPr/>
            <p:nvPr/>
          </p:nvGrpSpPr>
          <p:grpSpPr>
            <a:xfrm>
              <a:off x="6876927" y="1866324"/>
              <a:ext cx="1468636" cy="258064"/>
              <a:chOff x="5359400" y="2959100"/>
              <a:chExt cx="1101477" cy="258064"/>
            </a:xfrm>
          </p:grpSpPr>
          <p:sp>
            <p:nvSpPr>
              <p:cNvPr id="10" name="Line 6"/>
              <p:cNvSpPr>
                <a:spLocks noChangeShapeType="1"/>
              </p:cNvSpPr>
              <p:nvPr/>
            </p:nvSpPr>
            <p:spPr bwMode="auto">
              <a:xfrm flipV="1">
                <a:off x="5375656" y="3214096"/>
                <a:ext cx="1085221" cy="3068"/>
              </a:xfrm>
              <a:prstGeom prst="line">
                <a:avLst/>
              </a:prstGeom>
              <a:noFill/>
              <a:ln w="19050" cap="sq">
                <a:solidFill>
                  <a:srgbClr val="000000"/>
                </a:solidFill>
                <a:round/>
                <a:headEnd type="none" w="sm" len="sm"/>
                <a:tailEnd type="triangle" w="lg" len="lg"/>
              </a:ln>
            </p:spPr>
            <p:txBody>
              <a:bodyPr/>
              <a:lstStyle/>
              <a:p>
                <a:endParaRPr lang="en-AU"/>
              </a:p>
            </p:txBody>
          </p:sp>
          <p:sp>
            <p:nvSpPr>
              <p:cNvPr id="11" name="Line 6"/>
              <p:cNvSpPr>
                <a:spLocks noChangeShapeType="1"/>
              </p:cNvSpPr>
              <p:nvPr/>
            </p:nvSpPr>
            <p:spPr bwMode="auto">
              <a:xfrm>
                <a:off x="5359400" y="2959100"/>
                <a:ext cx="673100" cy="241300"/>
              </a:xfrm>
              <a:prstGeom prst="line">
                <a:avLst/>
              </a:prstGeom>
              <a:noFill/>
              <a:ln w="19050" cap="sq">
                <a:solidFill>
                  <a:srgbClr val="000000"/>
                </a:solidFill>
                <a:round/>
                <a:headEnd type="none" w="sm" len="sm"/>
                <a:tailEnd type="oval" w="lg" len="lg"/>
              </a:ln>
            </p:spPr>
            <p:txBody>
              <a:bodyPr/>
              <a:lstStyle/>
              <a:p>
                <a:endParaRPr lang="en-AU"/>
              </a:p>
            </p:txBody>
          </p:sp>
        </p:grpSp>
      </p:grpSp>
    </p:spTree>
    <p:extLst>
      <p:ext uri="{BB962C8B-B14F-4D97-AF65-F5344CB8AC3E}">
        <p14:creationId xmlns:p14="http://schemas.microsoft.com/office/powerpoint/2010/main" val="361475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3881"/>
            <a:ext cx="10972800" cy="819151"/>
          </a:xfrm>
        </p:spPr>
        <p:txBody>
          <a:bodyPr/>
          <a:lstStyle/>
          <a:p>
            <a:r>
              <a:rPr lang="en-US"/>
              <a:t>Topic outline</a:t>
            </a:r>
            <a:endParaRPr lang="en-AU" dirty="0"/>
          </a:p>
        </p:txBody>
      </p:sp>
      <p:sp>
        <p:nvSpPr>
          <p:cNvPr id="3" name="Content Placeholder 2"/>
          <p:cNvSpPr>
            <a:spLocks noGrp="1"/>
          </p:cNvSpPr>
          <p:nvPr>
            <p:ph idx="1"/>
          </p:nvPr>
        </p:nvSpPr>
        <p:spPr>
          <a:xfrm>
            <a:off x="609601" y="1425696"/>
            <a:ext cx="11207260" cy="4878111"/>
          </a:xfrm>
        </p:spPr>
        <p:txBody>
          <a:bodyPr/>
          <a:lstStyle/>
          <a:p>
            <a:pPr marL="685783" indent="-685783">
              <a:buSzPct val="100000"/>
              <a:buFont typeface="+mj-lt"/>
              <a:buAutoNum type="arabicPeriod"/>
            </a:pPr>
            <a:r>
              <a:rPr lang="en-AU" dirty="0"/>
              <a:t>Multiphase designs.</a:t>
            </a:r>
          </a:p>
          <a:p>
            <a:pPr marL="685783" indent="-685783">
              <a:buSzPct val="100000"/>
              <a:buFont typeface="+mj-lt"/>
              <a:buAutoNum type="arabicPeriod"/>
            </a:pPr>
            <a:r>
              <a:rPr lang="en-US" dirty="0">
                <a:solidFill>
                  <a:schemeClr val="tx2">
                    <a:lumMod val="75000"/>
                  </a:schemeClr>
                </a:solidFill>
              </a:rPr>
              <a:t>Partially replicated designs.</a:t>
            </a:r>
          </a:p>
          <a:p>
            <a:pPr marL="685783" indent="-685783">
              <a:buSzPct val="100000"/>
              <a:buFont typeface="+mj-lt"/>
              <a:buAutoNum type="arabicPeriod"/>
            </a:pPr>
            <a:r>
              <a:rPr lang="en-US" dirty="0">
                <a:solidFill>
                  <a:schemeClr val="tx2">
                    <a:lumMod val="75000"/>
                  </a:schemeClr>
                </a:solidFill>
              </a:rPr>
              <a:t>Summary.</a:t>
            </a:r>
          </a:p>
        </p:txBody>
      </p:sp>
      <p:sp>
        <p:nvSpPr>
          <p:cNvPr id="5" name="Slide Number Placeholder 4"/>
          <p:cNvSpPr>
            <a:spLocks noGrp="1"/>
          </p:cNvSpPr>
          <p:nvPr>
            <p:ph type="sldNum" sz="quarter" idx="11"/>
          </p:nvPr>
        </p:nvSpPr>
        <p:spPr/>
        <p:txBody>
          <a:bodyPr/>
          <a:lstStyle/>
          <a:p>
            <a:fld id="{DDBB237D-7F0C-44CF-A5DA-2358D9B9F2BB}" type="slidenum">
              <a:rPr lang="en-AU" smtClean="0"/>
              <a:pPr/>
              <a:t>2</a:t>
            </a:fld>
            <a:endParaRPr lang="en-AU" dirty="0"/>
          </a:p>
        </p:txBody>
      </p:sp>
    </p:spTree>
    <p:extLst>
      <p:ext uri="{BB962C8B-B14F-4D97-AF65-F5344CB8AC3E}">
        <p14:creationId xmlns:p14="http://schemas.microsoft.com/office/powerpoint/2010/main" val="4180023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Prior allocation model</a:t>
            </a:r>
          </a:p>
        </p:txBody>
      </p:sp>
      <p:sp>
        <p:nvSpPr>
          <p:cNvPr id="3" name="Content Placeholder 2"/>
          <p:cNvSpPr>
            <a:spLocks noGrp="1"/>
          </p:cNvSpPr>
          <p:nvPr>
            <p:ph idx="1"/>
          </p:nvPr>
        </p:nvSpPr>
        <p:spPr>
          <a:xfrm>
            <a:off x="576000" y="3399182"/>
            <a:ext cx="11520000" cy="3458817"/>
          </a:xfrm>
        </p:spPr>
        <p:txBody>
          <a:bodyPr/>
          <a:lstStyle/>
          <a:p>
            <a:r>
              <a:rPr lang="en-AU" sz="2000" dirty="0"/>
              <a:t>Need to remove</a:t>
            </a:r>
          </a:p>
          <a:p>
            <a:pPr lvl="1"/>
            <a:r>
              <a:rPr lang="en-AU" sz="1800" dirty="0"/>
              <a:t>One of Months and Batches, and make the retained term fixed:</a:t>
            </a:r>
          </a:p>
          <a:p>
            <a:pPr lvl="1"/>
            <a:r>
              <a:rPr lang="en-AU" sz="1800" dirty="0" err="1"/>
              <a:t>Locations:Batches</a:t>
            </a:r>
            <a:r>
              <a:rPr lang="en-AU" sz="1800" dirty="0"/>
              <a:t> or both </a:t>
            </a:r>
            <a:r>
              <a:rPr lang="en-US" sz="1800" dirty="0" err="1"/>
              <a:t>Months:Athletes</a:t>
            </a:r>
            <a:r>
              <a:rPr lang="en-US" sz="1800" dirty="0"/>
              <a:t> and </a:t>
            </a:r>
            <a:r>
              <a:rPr lang="en-US" sz="1800" dirty="0" err="1"/>
              <a:t>Months:Athletes:Tests</a:t>
            </a:r>
            <a:r>
              <a:rPr lang="en-US" sz="1800" dirty="0"/>
              <a:t>.</a:t>
            </a:r>
          </a:p>
          <a:p>
            <a:r>
              <a:rPr lang="en-US" sz="2000" dirty="0"/>
              <a:t>Must retain </a:t>
            </a:r>
            <a:r>
              <a:rPr lang="en-US" sz="2000" dirty="0" err="1"/>
              <a:t>Months:Athletes</a:t>
            </a:r>
            <a:r>
              <a:rPr lang="en-US" sz="2000" dirty="0"/>
              <a:t>, otherwise it would be pooled, either into </a:t>
            </a:r>
            <a:r>
              <a:rPr lang="en-US" sz="2000" dirty="0" err="1"/>
              <a:t>Months:Athletes:Tests</a:t>
            </a:r>
            <a:r>
              <a:rPr lang="en-US" sz="2000" dirty="0"/>
              <a:t>  or </a:t>
            </a:r>
            <a:r>
              <a:rPr lang="en-US" sz="2000" dirty="0" err="1"/>
              <a:t>Batches:Locations</a:t>
            </a:r>
            <a:r>
              <a:rPr lang="en-US" sz="2000" dirty="0"/>
              <a:t>.</a:t>
            </a:r>
          </a:p>
          <a:p>
            <a:r>
              <a:rPr lang="en-US" sz="2000" dirty="0"/>
              <a:t>The prior allocation model is the model for the first phase and is a model of convenience:</a:t>
            </a:r>
            <a:endParaRPr lang="en-AU" sz="2000" dirty="0"/>
          </a:p>
          <a:p>
            <a:pPr lvl="1"/>
            <a:r>
              <a:rPr lang="en-US" sz="1800" dirty="0">
                <a:solidFill>
                  <a:schemeClr val="bg2">
                    <a:lumMod val="60000"/>
                    <a:lumOff val="40000"/>
                  </a:schemeClr>
                </a:solidFill>
              </a:rPr>
              <a:t>Months + Intensities + Surfaces + </a:t>
            </a:r>
            <a:r>
              <a:rPr lang="en-US" sz="1800" dirty="0" err="1">
                <a:solidFill>
                  <a:schemeClr val="bg2">
                    <a:lumMod val="60000"/>
                    <a:lumOff val="40000"/>
                  </a:schemeClr>
                </a:solidFill>
              </a:rPr>
              <a:t>Intensities:Surfaces</a:t>
            </a:r>
            <a:r>
              <a:rPr lang="en-US" sz="1800" dirty="0">
                <a:solidFill>
                  <a:schemeClr val="bg2">
                    <a:lumMod val="60000"/>
                    <a:lumOff val="40000"/>
                  </a:schemeClr>
                </a:solidFill>
              </a:rPr>
              <a:t> | </a:t>
            </a:r>
            <a:br>
              <a:rPr lang="en-US" sz="1800" dirty="0">
                <a:solidFill>
                  <a:schemeClr val="bg2">
                    <a:lumMod val="60000"/>
                    <a:lumOff val="40000"/>
                  </a:schemeClr>
                </a:solidFill>
              </a:rPr>
            </a:br>
            <a:r>
              <a:rPr lang="en-US" sz="1800" dirty="0" err="1">
                <a:solidFill>
                  <a:schemeClr val="bg2">
                    <a:lumMod val="60000"/>
                    <a:lumOff val="40000"/>
                  </a:schemeClr>
                </a:solidFill>
              </a:rPr>
              <a:t>Months:Athletes</a:t>
            </a:r>
            <a:r>
              <a:rPr lang="en-US" sz="1800" dirty="0">
                <a:solidFill>
                  <a:schemeClr val="bg2">
                    <a:lumMod val="60000"/>
                    <a:lumOff val="40000"/>
                  </a:schemeClr>
                </a:solidFill>
              </a:rPr>
              <a:t> + </a:t>
            </a:r>
            <a:r>
              <a:rPr lang="en-US" sz="1800" u="sng" dirty="0" err="1">
                <a:solidFill>
                  <a:schemeClr val="bg2">
                    <a:lumMod val="60000"/>
                    <a:lumOff val="40000"/>
                  </a:schemeClr>
                </a:solidFill>
              </a:rPr>
              <a:t>Months:Athletes:Tests</a:t>
            </a:r>
            <a:r>
              <a:rPr lang="en-US" sz="1800" u="sng" dirty="0">
                <a:solidFill>
                  <a:schemeClr val="bg2">
                    <a:lumMod val="60000"/>
                    <a:lumOff val="40000"/>
                  </a:schemeClr>
                </a:solidFill>
              </a:rPr>
              <a:t>.</a:t>
            </a:r>
          </a:p>
          <a:p>
            <a:r>
              <a:rPr lang="en-US" sz="2000" dirty="0"/>
              <a:t>The very important point is that, while they are not in the model, the lab terms contribute to those that are e.g. Months is not just due to Months differences, but is also due to Batches variance.</a:t>
            </a:r>
            <a:endParaRPr lang="en-AU" sz="2000"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20</a:t>
            </a:fld>
            <a:endParaRPr lang="en-AU" dirty="0"/>
          </a:p>
        </p:txBody>
      </p:sp>
      <p:sp>
        <p:nvSpPr>
          <p:cNvPr id="22" name="Content Placeholder 2"/>
          <p:cNvSpPr txBox="1">
            <a:spLocks/>
          </p:cNvSpPr>
          <p:nvPr/>
        </p:nvSpPr>
        <p:spPr bwMode="auto">
          <a:xfrm>
            <a:off x="566060" y="980728"/>
            <a:ext cx="11708765" cy="24184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Font typeface="Wingdings" pitchFamily="2" charset="2"/>
              <a:buNone/>
            </a:pPr>
            <a:r>
              <a:rPr lang="en-AU" sz="1600" b="1" kern="0" dirty="0">
                <a:latin typeface="Courier New" panose="02070309020205020404" pitchFamily="49" charset="0"/>
                <a:cs typeface="Courier New" panose="02070309020205020404" pitchFamily="49" charset="0"/>
              </a:rPr>
              <a:t>Summary table of the decomposition for </a:t>
            </a:r>
            <a:r>
              <a:rPr lang="en-AU" sz="1600" b="1" kern="0" dirty="0" err="1">
                <a:latin typeface="Courier New" panose="02070309020205020404" pitchFamily="49" charset="0"/>
                <a:cs typeface="Courier New" panose="02070309020205020404" pitchFamily="49" charset="0"/>
              </a:rPr>
              <a:t>locs</a:t>
            </a:r>
            <a:r>
              <a:rPr lang="en-AU" sz="1600" b="1" kern="0" dirty="0">
                <a:latin typeface="Courier New" panose="02070309020205020404" pitchFamily="49" charset="0"/>
                <a:cs typeface="Courier New" panose="02070309020205020404" pitchFamily="49" charset="0"/>
              </a:rPr>
              <a:t>, test &amp; </a:t>
            </a:r>
            <a:r>
              <a:rPr lang="en-AU" sz="1600" b="1" kern="0" dirty="0" err="1">
                <a:latin typeface="Courier New" panose="02070309020205020404" pitchFamily="49" charset="0"/>
                <a:cs typeface="Courier New" panose="02070309020205020404" pitchFamily="49" charset="0"/>
              </a:rPr>
              <a:t>cond</a:t>
            </a:r>
            <a:endParaRPr lang="en-AU" sz="1600" b="1" kern="0" dirty="0">
              <a:latin typeface="Courier New" panose="02070309020205020404" pitchFamily="49" charset="0"/>
              <a:cs typeface="Courier New" panose="02070309020205020404" pitchFamily="49" charset="0"/>
            </a:endParaRPr>
          </a:p>
          <a:p>
            <a:pPr marL="0" indent="0">
              <a:spcBef>
                <a:spcPts val="0"/>
              </a:spcBef>
              <a:buFont typeface="Wingdings" pitchFamily="2" charset="2"/>
              <a:buNone/>
            </a:pPr>
            <a:endParaRPr lang="en-AU" sz="1600" b="1" kern="0" dirty="0">
              <a:latin typeface="Courier New" panose="02070309020205020404" pitchFamily="49" charset="0"/>
              <a:cs typeface="Courier New" panose="02070309020205020404" pitchFamily="49" charset="0"/>
            </a:endParaRPr>
          </a:p>
          <a:p>
            <a:pPr marL="0" indent="0">
              <a:spcBef>
                <a:spcPts val="0"/>
              </a:spcBef>
              <a:buFont typeface="Wingdings" pitchFamily="2" charset="2"/>
              <a:buNone/>
            </a:pPr>
            <a:r>
              <a:rPr lang="en-AU" sz="1600" b="1" kern="0" dirty="0">
                <a:latin typeface="Courier New" panose="02070309020205020404" pitchFamily="49" charset="0"/>
                <a:cs typeface="Courier New" panose="02070309020205020404" pitchFamily="49" charset="0"/>
              </a:rPr>
              <a:t> </a:t>
            </a:r>
            <a:r>
              <a:rPr lang="en-AU" sz="1600" b="1" kern="0" dirty="0" err="1">
                <a:latin typeface="Courier New" panose="02070309020205020404" pitchFamily="49" charset="0"/>
                <a:cs typeface="Courier New" panose="02070309020205020404" pitchFamily="49" charset="0"/>
              </a:rPr>
              <a:t>Source.locs</a:t>
            </a:r>
            <a:r>
              <a:rPr lang="en-AU" sz="1600" b="1" kern="0" dirty="0">
                <a:latin typeface="Courier New" panose="02070309020205020404" pitchFamily="49" charset="0"/>
                <a:cs typeface="Courier New" panose="02070309020205020404" pitchFamily="49" charset="0"/>
              </a:rPr>
              <a:t>        df1 </a:t>
            </a:r>
            <a:r>
              <a:rPr lang="en-AU" sz="1600" b="1" kern="0" dirty="0" err="1">
                <a:latin typeface="Courier New" panose="02070309020205020404" pitchFamily="49" charset="0"/>
                <a:cs typeface="Courier New" panose="02070309020205020404" pitchFamily="49" charset="0"/>
              </a:rPr>
              <a:t>Source.test</a:t>
            </a:r>
            <a:r>
              <a:rPr lang="en-AU" sz="1600" b="1" kern="0" dirty="0">
                <a:latin typeface="Courier New" panose="02070309020205020404" pitchFamily="49" charset="0"/>
                <a:cs typeface="Courier New" panose="02070309020205020404" pitchFamily="49" charset="0"/>
              </a:rPr>
              <a:t>            df2 </a:t>
            </a:r>
            <a:r>
              <a:rPr lang="en-AU" sz="1600" b="1" kern="0" dirty="0" err="1">
                <a:latin typeface="Courier New" panose="02070309020205020404" pitchFamily="49" charset="0"/>
                <a:cs typeface="Courier New" panose="02070309020205020404" pitchFamily="49" charset="0"/>
              </a:rPr>
              <a:t>Source.cond</a:t>
            </a:r>
            <a:r>
              <a:rPr lang="en-AU" sz="1600" b="1" kern="0" dirty="0">
                <a:latin typeface="Courier New" panose="02070309020205020404" pitchFamily="49" charset="0"/>
                <a:cs typeface="Courier New" panose="02070309020205020404" pitchFamily="49" charset="0"/>
              </a:rPr>
              <a:t>          df3 </a:t>
            </a:r>
            <a:r>
              <a:rPr lang="en-AU" sz="1600" b="1" kern="0" dirty="0" err="1">
                <a:latin typeface="Courier New" panose="02070309020205020404" pitchFamily="49" charset="0"/>
                <a:cs typeface="Courier New" panose="02070309020205020404" pitchFamily="49" charset="0"/>
              </a:rPr>
              <a:t>aefficiency</a:t>
            </a:r>
            <a:r>
              <a:rPr lang="en-AU" sz="1600" b="1" kern="0" dirty="0">
                <a:latin typeface="Courier New" panose="02070309020205020404" pitchFamily="49" charset="0"/>
                <a:cs typeface="Courier New" panose="02070309020205020404" pitchFamily="49" charset="0"/>
              </a:rPr>
              <a:t> order</a:t>
            </a:r>
          </a:p>
          <a:p>
            <a:pPr marL="0" indent="0">
              <a:spcBef>
                <a:spcPts val="0"/>
              </a:spcBef>
              <a:buFont typeface="Wingdings" pitchFamily="2" charset="2"/>
              <a:buNone/>
            </a:pPr>
            <a:r>
              <a:rPr lang="en-AU" sz="1600" b="1" kern="0" dirty="0">
                <a:latin typeface="Courier New" panose="02070309020205020404" pitchFamily="49" charset="0"/>
                <a:cs typeface="Courier New" panose="02070309020205020404" pitchFamily="49" charset="0"/>
              </a:rPr>
              <a:t> Batches              3 Months                   3                               1.0000     1</a:t>
            </a:r>
          </a:p>
          <a:p>
            <a:pPr marL="0" indent="0">
              <a:spcBef>
                <a:spcPts val="0"/>
              </a:spcBef>
              <a:buFont typeface="Wingdings" pitchFamily="2" charset="2"/>
              <a:buNone/>
            </a:pPr>
            <a:r>
              <a:rPr lang="en-AU" sz="1600" b="1" kern="0" dirty="0">
                <a:latin typeface="Courier New" panose="02070309020205020404" pitchFamily="49" charset="0"/>
                <a:cs typeface="Courier New" panose="02070309020205020404" pitchFamily="49" charset="0"/>
              </a:rPr>
              <a:t> Locations[Batches]  32 Athletes[Months]         8 Intensities            2      1.0000     1</a:t>
            </a:r>
          </a:p>
          <a:p>
            <a:pPr marL="0" indent="0">
              <a:spcBef>
                <a:spcPts val="0"/>
              </a:spcBef>
              <a:buFont typeface="Wingdings" pitchFamily="2" charset="2"/>
              <a:buNone/>
            </a:pPr>
            <a:r>
              <a:rPr lang="en-AU" sz="1600" b="1" kern="0" dirty="0">
                <a:latin typeface="Courier New" panose="02070309020205020404" pitchFamily="49" charset="0"/>
                <a:cs typeface="Courier New" panose="02070309020205020404" pitchFamily="49" charset="0"/>
              </a:rPr>
              <a:t>                                                   Residual               6      1.0000     1</a:t>
            </a:r>
          </a:p>
          <a:p>
            <a:pPr marL="0" indent="0">
              <a:spcBef>
                <a:spcPts val="0"/>
              </a:spcBef>
              <a:buFont typeface="Wingdings" pitchFamily="2" charset="2"/>
              <a:buNone/>
            </a:pPr>
            <a:r>
              <a:rPr lang="en-AU" sz="1600" b="1" kern="0" dirty="0">
                <a:latin typeface="Courier New" panose="02070309020205020404" pitchFamily="49" charset="0"/>
                <a:cs typeface="Courier New" panose="02070309020205020404" pitchFamily="49" charset="0"/>
              </a:rPr>
              <a:t>                        Tests[</a:t>
            </a:r>
            <a:r>
              <a:rPr lang="en-AU" sz="1600" b="1" kern="0" dirty="0" err="1">
                <a:latin typeface="Courier New" panose="02070309020205020404" pitchFamily="49" charset="0"/>
                <a:cs typeface="Courier New" panose="02070309020205020404" pitchFamily="49" charset="0"/>
              </a:rPr>
              <a:t>Months:Athletes</a:t>
            </a:r>
            <a:r>
              <a:rPr lang="en-AU" sz="1600" b="1" kern="0" dirty="0">
                <a:latin typeface="Courier New" panose="02070309020205020404" pitchFamily="49" charset="0"/>
                <a:cs typeface="Courier New" panose="02070309020205020404" pitchFamily="49" charset="0"/>
              </a:rPr>
              <a:t>]  24 Surfaces               2      1.0000     1</a:t>
            </a:r>
          </a:p>
          <a:p>
            <a:pPr marL="0" indent="0">
              <a:spcBef>
                <a:spcPts val="0"/>
              </a:spcBef>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Intensities#Surfaces</a:t>
            </a:r>
            <a:r>
              <a:rPr lang="en-AU" sz="1600" b="1" dirty="0">
                <a:latin typeface="Courier New" panose="02070309020205020404" pitchFamily="49" charset="0"/>
                <a:cs typeface="Courier New" panose="02070309020205020404" pitchFamily="49" charset="0"/>
              </a:rPr>
              <a:t>   4      1.0000     1</a:t>
            </a:r>
          </a:p>
          <a:p>
            <a:pPr marL="0" indent="0">
              <a:spcBef>
                <a:spcPts val="0"/>
              </a:spcBef>
              <a:buNone/>
            </a:pPr>
            <a:r>
              <a:rPr lang="en-AU" sz="1600" b="1" dirty="0">
                <a:latin typeface="Courier New" panose="02070309020205020404" pitchFamily="49" charset="0"/>
                <a:cs typeface="Courier New" panose="02070309020205020404" pitchFamily="49" charset="0"/>
              </a:rPr>
              <a:t>                                                   Residual              18      1.0000     1</a:t>
            </a:r>
            <a:endParaRPr lang="en-AU" sz="1600" b="1"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158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93763" indent="-893763"/>
            <a:r>
              <a:rPr lang="en-AU" dirty="0"/>
              <a:t>1.2	Allowing for lab order in the athletic experiment</a:t>
            </a:r>
          </a:p>
        </p:txBody>
      </p:sp>
      <p:sp>
        <p:nvSpPr>
          <p:cNvPr id="3" name="Content Placeholder 2"/>
          <p:cNvSpPr>
            <a:spLocks noGrp="1"/>
          </p:cNvSpPr>
          <p:nvPr>
            <p:ph idx="1"/>
          </p:nvPr>
        </p:nvSpPr>
        <p:spPr>
          <a:xfrm>
            <a:off x="576000" y="1472836"/>
            <a:ext cx="11616000" cy="4411129"/>
          </a:xfrm>
        </p:spPr>
        <p:txBody>
          <a:bodyPr/>
          <a:lstStyle/>
          <a:p>
            <a:r>
              <a:rPr lang="en-AU" dirty="0"/>
              <a:t>If it is expected that there will be consistent differences between locations across the months, then the initial allocation model would be:</a:t>
            </a:r>
          </a:p>
          <a:p>
            <a:pPr lvl="1"/>
            <a:r>
              <a:rPr lang="en-US" dirty="0">
                <a:solidFill>
                  <a:schemeClr val="bg2">
                    <a:lumMod val="60000"/>
                    <a:lumOff val="40000"/>
                  </a:schemeClr>
                </a:solidFill>
              </a:rPr>
              <a:t>Intensities + Surfaces + </a:t>
            </a:r>
            <a:r>
              <a:rPr lang="en-US" dirty="0" err="1">
                <a:solidFill>
                  <a:schemeClr val="bg2">
                    <a:lumMod val="60000"/>
                    <a:lumOff val="40000"/>
                  </a:schemeClr>
                </a:solidFill>
              </a:rPr>
              <a:t>Intensities:Surfaces</a:t>
            </a:r>
            <a:r>
              <a:rPr lang="en-US" dirty="0">
                <a:solidFill>
                  <a:schemeClr val="bg2">
                    <a:lumMod val="60000"/>
                    <a:lumOff val="40000"/>
                  </a:schemeClr>
                </a:solidFill>
              </a:rPr>
              <a:t> | </a:t>
            </a:r>
            <a:br>
              <a:rPr lang="en-US" dirty="0">
                <a:solidFill>
                  <a:schemeClr val="bg2">
                    <a:lumMod val="60000"/>
                    <a:lumOff val="40000"/>
                  </a:schemeClr>
                </a:solidFill>
              </a:rPr>
            </a:br>
            <a:r>
              <a:rPr lang="en-US" dirty="0">
                <a:solidFill>
                  <a:schemeClr val="bg2">
                    <a:lumMod val="60000"/>
                    <a:lumOff val="40000"/>
                  </a:schemeClr>
                </a:solidFill>
              </a:rPr>
              <a:t>Months + </a:t>
            </a:r>
            <a:r>
              <a:rPr lang="en-US" dirty="0" err="1">
                <a:solidFill>
                  <a:schemeClr val="bg2">
                    <a:lumMod val="60000"/>
                    <a:lumOff val="40000"/>
                  </a:schemeClr>
                </a:solidFill>
              </a:rPr>
              <a:t>Months:Athletes</a:t>
            </a:r>
            <a:r>
              <a:rPr lang="en-US" dirty="0">
                <a:solidFill>
                  <a:schemeClr val="bg2">
                    <a:lumMod val="60000"/>
                    <a:lumOff val="40000"/>
                  </a:schemeClr>
                </a:solidFill>
              </a:rPr>
              <a:t> + </a:t>
            </a:r>
            <a:r>
              <a:rPr lang="en-US" u="sng" dirty="0" err="1">
                <a:solidFill>
                  <a:schemeClr val="bg2">
                    <a:lumMod val="60000"/>
                    <a:lumOff val="40000"/>
                  </a:schemeClr>
                </a:solidFill>
              </a:rPr>
              <a:t>Months:Athletes:Tests</a:t>
            </a:r>
            <a:r>
              <a:rPr lang="en-US" dirty="0">
                <a:solidFill>
                  <a:schemeClr val="bg2">
                    <a:lumMod val="60000"/>
                    <a:lumOff val="40000"/>
                  </a:schemeClr>
                </a:solidFill>
              </a:rPr>
              <a:t> + </a:t>
            </a:r>
            <a:br>
              <a:rPr lang="en-US" u="sng" dirty="0">
                <a:solidFill>
                  <a:schemeClr val="bg2">
                    <a:lumMod val="60000"/>
                    <a:lumOff val="40000"/>
                  </a:schemeClr>
                </a:solidFill>
              </a:rPr>
            </a:br>
            <a:r>
              <a:rPr lang="en-US" dirty="0">
                <a:solidFill>
                  <a:schemeClr val="bg2">
                    <a:lumMod val="60000"/>
                    <a:lumOff val="40000"/>
                  </a:schemeClr>
                </a:solidFill>
              </a:rPr>
              <a:t>Batches + Locations + </a:t>
            </a:r>
            <a:r>
              <a:rPr lang="en-US" u="sng" dirty="0" err="1">
                <a:solidFill>
                  <a:schemeClr val="bg2">
                    <a:lumMod val="60000"/>
                    <a:lumOff val="40000"/>
                  </a:schemeClr>
                </a:solidFill>
              </a:rPr>
              <a:t>Batches:Locations</a:t>
            </a:r>
            <a:r>
              <a:rPr lang="en-US" dirty="0"/>
              <a:t>.</a:t>
            </a:r>
          </a:p>
          <a:p>
            <a:pPr lvl="1"/>
            <a:r>
              <a:rPr lang="en-US" dirty="0"/>
              <a:t>That is, Batches and Locations are now crossed (similar to RCBD versus LSD).</a:t>
            </a:r>
          </a:p>
          <a:p>
            <a:pPr lvl="1"/>
            <a:r>
              <a:rPr lang="en-US" dirty="0"/>
              <a:t>A row-column design is required for the crossed, second-phase units.</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21</a:t>
            </a:fld>
            <a:endParaRPr lang="en-AU"/>
          </a:p>
        </p:txBody>
      </p:sp>
      <p:sp>
        <p:nvSpPr>
          <p:cNvPr id="37" name="Text Box 4"/>
          <p:cNvSpPr txBox="1">
            <a:spLocks noChangeArrowheads="1"/>
          </p:cNvSpPr>
          <p:nvPr/>
        </p:nvSpPr>
        <p:spPr bwMode="auto">
          <a:xfrm>
            <a:off x="10396330" y="871284"/>
            <a:ext cx="1795670" cy="400110"/>
          </a:xfrm>
          <a:prstGeom prst="rect">
            <a:avLst/>
          </a:prstGeom>
          <a:noFill/>
          <a:ln w="12700" cap="sq">
            <a:noFill/>
            <a:miter lim="800000"/>
            <a:headEnd type="none" w="sm" len="sm"/>
            <a:tailEnd type="none" w="sm" len="sm"/>
          </a:ln>
        </p:spPr>
        <p:txBody>
          <a:bodyPr wrap="square">
            <a:spAutoFit/>
          </a:bodyPr>
          <a:lstStyle/>
          <a:p>
            <a:pPr eaLnBrk="0" hangingPunct="0">
              <a:spcBef>
                <a:spcPct val="50000"/>
              </a:spcBef>
            </a:pPr>
            <a:r>
              <a:rPr lang="en-AU" sz="2000" dirty="0">
                <a:solidFill>
                  <a:schemeClr val="accent1">
                    <a:lumMod val="50000"/>
                  </a:schemeClr>
                </a:solidFill>
              </a:rPr>
              <a:t>Brien (2017)</a:t>
            </a:r>
          </a:p>
        </p:txBody>
      </p:sp>
      <p:sp>
        <p:nvSpPr>
          <p:cNvPr id="6" name="TextBox 5"/>
          <p:cNvSpPr txBox="1"/>
          <p:nvPr/>
        </p:nvSpPr>
        <p:spPr>
          <a:xfrm>
            <a:off x="9064486" y="3259774"/>
            <a:ext cx="2425149" cy="707886"/>
          </a:xfrm>
          <a:prstGeom prst="rect">
            <a:avLst/>
          </a:prstGeom>
          <a:noFill/>
        </p:spPr>
        <p:txBody>
          <a:bodyPr wrap="square" rtlCol="0">
            <a:spAutoFit/>
          </a:bodyPr>
          <a:lstStyle/>
          <a:p>
            <a:r>
              <a:rPr lang="en-AU" sz="2000" dirty="0">
                <a:solidFill>
                  <a:srgbClr val="7030A0"/>
                </a:solidFill>
              </a:rPr>
              <a:t>The Locations term has been added.</a:t>
            </a:r>
          </a:p>
        </p:txBody>
      </p:sp>
      <p:cxnSp>
        <p:nvCxnSpPr>
          <p:cNvPr id="7" name="Straight Arrow Connector 6"/>
          <p:cNvCxnSpPr/>
          <p:nvPr/>
        </p:nvCxnSpPr>
        <p:spPr>
          <a:xfrm flipH="1">
            <a:off x="4204252" y="3615781"/>
            <a:ext cx="4860235" cy="6563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49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49744"/>
            <a:ext cx="11520000" cy="720000"/>
          </a:xfrm>
        </p:spPr>
        <p:txBody>
          <a:bodyPr/>
          <a:lstStyle/>
          <a:p>
            <a:r>
              <a:rPr lang="en-AU" dirty="0"/>
              <a:t>Design considerations</a:t>
            </a:r>
          </a:p>
        </p:txBody>
      </p:sp>
      <p:sp>
        <p:nvSpPr>
          <p:cNvPr id="3" name="Content Placeholder 2"/>
          <p:cNvSpPr>
            <a:spLocks noGrp="1"/>
          </p:cNvSpPr>
          <p:nvPr>
            <p:ph idx="1"/>
          </p:nvPr>
        </p:nvSpPr>
        <p:spPr>
          <a:xfrm>
            <a:off x="576000" y="709220"/>
            <a:ext cx="11520000" cy="4356285"/>
          </a:xfrm>
        </p:spPr>
        <p:txBody>
          <a:bodyPr/>
          <a:lstStyle/>
          <a:p>
            <a:r>
              <a:rPr lang="en-US" sz="2400" dirty="0"/>
              <a:t>To produce a good two-phase design, the allocation of the first phase to locations cannot ignore Intensities and Surfaces: a good cross-phase design is needed.</a:t>
            </a:r>
          </a:p>
          <a:p>
            <a:pPr lvl="1">
              <a:spcBef>
                <a:spcPts val="0"/>
              </a:spcBef>
            </a:pPr>
            <a:r>
              <a:rPr lang="en-US" sz="2000" dirty="0"/>
              <a:t>In the previous design, they could be ignored because everything within Months was being randomized to Locations within Batches.</a:t>
            </a:r>
          </a:p>
          <a:p>
            <a:r>
              <a:rPr lang="en-US" sz="2400" dirty="0"/>
              <a:t>In addition, the combined-units design cannot be ignored because the split-unit nature of the first-phase design must be taken into account.</a:t>
            </a:r>
          </a:p>
          <a:p>
            <a:pPr lvl="1">
              <a:spcBef>
                <a:spcPts val="0"/>
              </a:spcBef>
            </a:pPr>
            <a:r>
              <a:rPr lang="en-US" sz="2000" dirty="0"/>
              <a:t>Because of the time constraints Months must be associated with Batches.</a:t>
            </a:r>
          </a:p>
          <a:p>
            <a:pPr lvl="1">
              <a:spcBef>
                <a:spcPts val="0"/>
              </a:spcBef>
            </a:pPr>
            <a:r>
              <a:rPr lang="en-US" sz="2000" dirty="0"/>
              <a:t>Within a month, assigning Athletes to triples of consecutive Locations is consistent with the use of a split-unit design in the first-phase.</a:t>
            </a:r>
          </a:p>
          <a:p>
            <a:pPr lvl="1">
              <a:spcBef>
                <a:spcPts val="0"/>
              </a:spcBef>
            </a:pPr>
            <a:r>
              <a:rPr lang="en-US" sz="2000" dirty="0"/>
              <a:t>Tests can then be assigned to the locations within a triple.</a:t>
            </a:r>
          </a:p>
          <a:p>
            <a:r>
              <a:rPr lang="en-US" sz="2400" dirty="0"/>
              <a:t>Thus, the cross-phase design must efficiently assign Intensities to Location triples and Surfaces to the Locations within a triple.</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22</a:t>
            </a:fld>
            <a:endParaRPr lang="en-AU" dirty="0"/>
          </a:p>
        </p:txBody>
      </p:sp>
      <p:grpSp>
        <p:nvGrpSpPr>
          <p:cNvPr id="5" name="Group 19"/>
          <p:cNvGrpSpPr/>
          <p:nvPr/>
        </p:nvGrpSpPr>
        <p:grpSpPr>
          <a:xfrm>
            <a:off x="3089320" y="5323921"/>
            <a:ext cx="4903778" cy="1458914"/>
            <a:chOff x="792257" y="2531081"/>
            <a:chExt cx="4903778" cy="1458914"/>
          </a:xfrm>
        </p:grpSpPr>
        <p:sp>
          <p:nvSpPr>
            <p:cNvPr id="6" name="Line 5"/>
            <p:cNvSpPr>
              <a:spLocks noChangeShapeType="1"/>
            </p:cNvSpPr>
            <p:nvPr/>
          </p:nvSpPr>
          <p:spPr bwMode="auto">
            <a:xfrm flipV="1">
              <a:off x="2638651" y="3046297"/>
              <a:ext cx="900778" cy="31"/>
            </a:xfrm>
            <a:prstGeom prst="line">
              <a:avLst/>
            </a:prstGeom>
            <a:noFill/>
            <a:ln w="19050" cap="sq">
              <a:solidFill>
                <a:srgbClr val="000000"/>
              </a:solidFill>
              <a:round/>
              <a:headEnd type="none" w="sm" len="sm"/>
              <a:tailEnd type="triangle" w="lg" len="lg"/>
            </a:ln>
          </p:spPr>
          <p:txBody>
            <a:bodyPr/>
            <a:lstStyle/>
            <a:p>
              <a:endParaRPr lang="en-AU"/>
            </a:p>
          </p:txBody>
        </p:sp>
        <p:sp>
          <p:nvSpPr>
            <p:cNvPr id="7" name="Line 6"/>
            <p:cNvSpPr>
              <a:spLocks noChangeShapeType="1"/>
            </p:cNvSpPr>
            <p:nvPr/>
          </p:nvSpPr>
          <p:spPr bwMode="auto">
            <a:xfrm flipV="1">
              <a:off x="2467864" y="3319252"/>
              <a:ext cx="1085221" cy="3068"/>
            </a:xfrm>
            <a:prstGeom prst="line">
              <a:avLst/>
            </a:prstGeom>
            <a:noFill/>
            <a:ln w="19050" cap="sq">
              <a:solidFill>
                <a:srgbClr val="000000"/>
              </a:solidFill>
              <a:round/>
              <a:headEnd type="none" w="sm" len="sm"/>
              <a:tailEnd type="triangle" w="lg" len="lg"/>
            </a:ln>
          </p:spPr>
          <p:txBody>
            <a:bodyPr/>
            <a:lstStyle/>
            <a:p>
              <a:endParaRPr lang="en-AU"/>
            </a:p>
          </p:txBody>
        </p:sp>
        <p:grpSp>
          <p:nvGrpSpPr>
            <p:cNvPr id="8" name="Group 24"/>
            <p:cNvGrpSpPr>
              <a:grpSpLocks/>
            </p:cNvGrpSpPr>
            <p:nvPr/>
          </p:nvGrpSpPr>
          <p:grpSpPr bwMode="auto">
            <a:xfrm>
              <a:off x="792257" y="2799936"/>
              <a:ext cx="2071688" cy="1189038"/>
              <a:chOff x="1085" y="1302"/>
              <a:chExt cx="1305" cy="749"/>
            </a:xfrm>
          </p:grpSpPr>
          <p:sp>
            <p:nvSpPr>
              <p:cNvPr id="12" name="AutoShape 8"/>
              <p:cNvSpPr>
                <a:spLocks noChangeArrowheads="1"/>
              </p:cNvSpPr>
              <p:nvPr/>
            </p:nvSpPr>
            <p:spPr bwMode="auto">
              <a:xfrm>
                <a:off x="1109" y="1302"/>
                <a:ext cx="1227"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273050"/>
                <a:r>
                  <a:rPr lang="en-US" dirty="0">
                    <a:solidFill>
                      <a:srgbClr val="000000"/>
                    </a:solidFill>
                  </a:rPr>
                  <a:t>3	</a:t>
                </a:r>
                <a:r>
                  <a:rPr lang="en-US" b="1" dirty="0">
                    <a:solidFill>
                      <a:srgbClr val="000000"/>
                    </a:solidFill>
                  </a:rPr>
                  <a:t>Intensities</a:t>
                </a:r>
                <a:endParaRPr lang="en-US" dirty="0">
                  <a:solidFill>
                    <a:srgbClr val="000000"/>
                  </a:solidFill>
                </a:endParaRPr>
              </a:p>
              <a:p>
                <a:pPr marL="450850" indent="-273050"/>
                <a:r>
                  <a:rPr lang="en-US" dirty="0">
                    <a:solidFill>
                      <a:srgbClr val="000000"/>
                    </a:solidFill>
                  </a:rPr>
                  <a:t>3	</a:t>
                </a:r>
                <a:r>
                  <a:rPr lang="en-US" b="1" dirty="0">
                    <a:solidFill>
                      <a:srgbClr val="000000"/>
                    </a:solidFill>
                  </a:rPr>
                  <a:t>Surfaces</a:t>
                </a:r>
                <a:endParaRPr lang="en-AU" dirty="0">
                  <a:solidFill>
                    <a:srgbClr val="000000"/>
                  </a:solidFill>
                </a:endParaRPr>
              </a:p>
            </p:txBody>
          </p:sp>
          <p:sp>
            <p:nvSpPr>
              <p:cNvPr id="13" name="Text Box 9"/>
              <p:cNvSpPr txBox="1">
                <a:spLocks noChangeArrowheads="1"/>
              </p:cNvSpPr>
              <p:nvPr/>
            </p:nvSpPr>
            <p:spPr bwMode="auto">
              <a:xfrm>
                <a:off x="1085" y="1838"/>
                <a:ext cx="1305"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9 training conditions</a:t>
                </a:r>
                <a:endParaRPr lang="en-AU" sz="1600" dirty="0">
                  <a:solidFill>
                    <a:srgbClr val="000000"/>
                  </a:solidFill>
                </a:endParaRPr>
              </a:p>
            </p:txBody>
          </p:sp>
        </p:grpSp>
        <p:grpSp>
          <p:nvGrpSpPr>
            <p:cNvPr id="9" name="Group 10"/>
            <p:cNvGrpSpPr>
              <a:grpSpLocks/>
            </p:cNvGrpSpPr>
            <p:nvPr/>
          </p:nvGrpSpPr>
          <p:grpSpPr bwMode="auto">
            <a:xfrm>
              <a:off x="3365584" y="2531081"/>
              <a:ext cx="2330451" cy="1458914"/>
              <a:chOff x="2706" y="1148"/>
              <a:chExt cx="1468" cy="919"/>
            </a:xfrm>
          </p:grpSpPr>
          <p:sp>
            <p:nvSpPr>
              <p:cNvPr id="10" name="AutoShape 11"/>
              <p:cNvSpPr>
                <a:spLocks noChangeArrowheads="1"/>
              </p:cNvSpPr>
              <p:nvPr/>
            </p:nvSpPr>
            <p:spPr bwMode="auto">
              <a:xfrm>
                <a:off x="2706" y="1148"/>
                <a:ext cx="1468"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4	</a:t>
                </a:r>
                <a:r>
                  <a:rPr lang="en-US" b="1" dirty="0">
                    <a:solidFill>
                      <a:srgbClr val="000000"/>
                    </a:solidFill>
                  </a:rPr>
                  <a:t>Months</a:t>
                </a:r>
                <a:endParaRPr lang="en-US" dirty="0">
                  <a:solidFill>
                    <a:srgbClr val="000000"/>
                  </a:solidFill>
                </a:endParaRPr>
              </a:p>
              <a:p>
                <a:pPr marL="355600" indent="-273050"/>
                <a:r>
                  <a:rPr lang="en-US" dirty="0">
                    <a:solidFill>
                      <a:srgbClr val="000000"/>
                    </a:solidFill>
                  </a:rPr>
                  <a:t>3	</a:t>
                </a:r>
                <a:r>
                  <a:rPr lang="en-US" b="1" dirty="0">
                    <a:solidFill>
                      <a:srgbClr val="000000"/>
                    </a:solidFill>
                  </a:rPr>
                  <a:t>Athletes</a:t>
                </a:r>
                <a:r>
                  <a:rPr lang="en-US" dirty="0">
                    <a:solidFill>
                      <a:srgbClr val="000000"/>
                    </a:solidFill>
                  </a:rPr>
                  <a:t> in </a:t>
                </a:r>
                <a:r>
                  <a:rPr lang="en-US" b="1" dirty="0">
                    <a:solidFill>
                      <a:srgbClr val="000000"/>
                    </a:solidFill>
                  </a:rPr>
                  <a:t>M</a:t>
                </a:r>
                <a:endParaRPr lang="en-US" dirty="0">
                  <a:solidFill>
                    <a:srgbClr val="000000"/>
                  </a:solidFill>
                </a:endParaRPr>
              </a:p>
              <a:p>
                <a:pPr marL="355600" indent="-273050"/>
                <a:r>
                  <a:rPr lang="en-US" dirty="0">
                    <a:solidFill>
                      <a:srgbClr val="000000"/>
                    </a:solidFill>
                  </a:rPr>
                  <a:t>3	</a:t>
                </a:r>
                <a:r>
                  <a:rPr lang="en-US" b="1" dirty="0">
                    <a:solidFill>
                      <a:srgbClr val="000000"/>
                    </a:solidFill>
                  </a:rPr>
                  <a:t>Tests</a:t>
                </a:r>
                <a:r>
                  <a:rPr lang="en-US" dirty="0">
                    <a:solidFill>
                      <a:srgbClr val="000000"/>
                    </a:solidFill>
                  </a:rPr>
                  <a:t> in </a:t>
                </a:r>
                <a:r>
                  <a:rPr lang="en-US" b="1" dirty="0">
                    <a:solidFill>
                      <a:srgbClr val="000000"/>
                    </a:solidFill>
                  </a:rPr>
                  <a:t>M</a:t>
                </a:r>
                <a:r>
                  <a:rPr lang="en-US" dirty="0">
                    <a:solidFill>
                      <a:srgbClr val="000000"/>
                    </a:solidFill>
                  </a:rPr>
                  <a:t>, </a:t>
                </a:r>
                <a:r>
                  <a:rPr lang="en-US" b="1" dirty="0">
                    <a:solidFill>
                      <a:srgbClr val="000000"/>
                    </a:solidFill>
                  </a:rPr>
                  <a:t>A</a:t>
                </a:r>
                <a:endParaRPr lang="en-AU" dirty="0">
                  <a:solidFill>
                    <a:srgbClr val="000000"/>
                  </a:solidFill>
                </a:endParaRPr>
              </a:p>
            </p:txBody>
          </p:sp>
          <p:sp>
            <p:nvSpPr>
              <p:cNvPr id="11" name="Text Box 12"/>
              <p:cNvSpPr txBox="1">
                <a:spLocks noChangeArrowheads="1"/>
              </p:cNvSpPr>
              <p:nvPr/>
            </p:nvSpPr>
            <p:spPr bwMode="auto">
              <a:xfrm>
                <a:off x="2882" y="1854"/>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tests</a:t>
                </a:r>
                <a:endParaRPr lang="en-AU" sz="1600" dirty="0">
                  <a:solidFill>
                    <a:srgbClr val="000000"/>
                  </a:solidFill>
                </a:endParaRPr>
              </a:p>
            </p:txBody>
          </p:sp>
        </p:grpSp>
      </p:grpSp>
      <p:grpSp>
        <p:nvGrpSpPr>
          <p:cNvPr id="14" name="Group 10"/>
          <p:cNvGrpSpPr>
            <a:grpSpLocks/>
          </p:cNvGrpSpPr>
          <p:nvPr/>
        </p:nvGrpSpPr>
        <p:grpSpPr bwMode="auto">
          <a:xfrm>
            <a:off x="9209952" y="5367042"/>
            <a:ext cx="2046288" cy="1414467"/>
            <a:chOff x="2706" y="1179"/>
            <a:chExt cx="1289" cy="891"/>
          </a:xfrm>
        </p:grpSpPr>
        <p:sp>
          <p:nvSpPr>
            <p:cNvPr id="15" name="AutoShape 11"/>
            <p:cNvSpPr>
              <a:spLocks noChangeArrowheads="1"/>
            </p:cNvSpPr>
            <p:nvPr/>
          </p:nvSpPr>
          <p:spPr bwMode="auto">
            <a:xfrm>
              <a:off x="2706" y="1179"/>
              <a:ext cx="1289" cy="576"/>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368300"/>
              <a:r>
                <a:rPr lang="en-US" dirty="0">
                  <a:solidFill>
                    <a:srgbClr val="000000"/>
                  </a:solidFill>
                </a:rPr>
                <a:t>4	</a:t>
              </a:r>
              <a:r>
                <a:rPr lang="en-US" b="1" dirty="0">
                  <a:solidFill>
                    <a:srgbClr val="000000"/>
                  </a:solidFill>
                </a:rPr>
                <a:t>Batches</a:t>
              </a:r>
              <a:endParaRPr lang="en-US" dirty="0">
                <a:solidFill>
                  <a:srgbClr val="000000"/>
                </a:solidFill>
              </a:endParaRPr>
            </a:p>
            <a:p>
              <a:pPr marL="450850" indent="-368300"/>
              <a:endParaRPr lang="en-US" dirty="0">
                <a:solidFill>
                  <a:srgbClr val="000000"/>
                </a:solidFill>
              </a:endParaRPr>
            </a:p>
            <a:p>
              <a:pPr marL="450850" indent="-368300"/>
              <a:r>
                <a:rPr lang="en-US" dirty="0">
                  <a:solidFill>
                    <a:srgbClr val="000000"/>
                  </a:solidFill>
                </a:rPr>
                <a:t>9	</a:t>
              </a:r>
              <a:r>
                <a:rPr lang="en-US" b="1" dirty="0">
                  <a:solidFill>
                    <a:srgbClr val="000000"/>
                  </a:solidFill>
                </a:rPr>
                <a:t>Locations</a:t>
              </a:r>
              <a:endParaRPr lang="en-US" dirty="0">
                <a:solidFill>
                  <a:srgbClr val="000000"/>
                </a:solidFill>
              </a:endParaRPr>
            </a:p>
          </p:txBody>
        </p:sp>
        <p:sp>
          <p:nvSpPr>
            <p:cNvPr id="16" name="Text Box 12"/>
            <p:cNvSpPr txBox="1">
              <a:spLocks noChangeArrowheads="1"/>
            </p:cNvSpPr>
            <p:nvPr/>
          </p:nvSpPr>
          <p:spPr bwMode="auto">
            <a:xfrm>
              <a:off x="2752" y="1857"/>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locations</a:t>
              </a:r>
              <a:endParaRPr lang="en-AU" sz="1600" dirty="0">
                <a:solidFill>
                  <a:srgbClr val="000000"/>
                </a:solidFill>
              </a:endParaRPr>
            </a:p>
          </p:txBody>
        </p:sp>
      </p:grpSp>
      <p:sp>
        <p:nvSpPr>
          <p:cNvPr id="17" name="Line 6"/>
          <p:cNvSpPr>
            <a:spLocks noChangeShapeType="1"/>
          </p:cNvSpPr>
          <p:nvPr/>
        </p:nvSpPr>
        <p:spPr bwMode="auto">
          <a:xfrm>
            <a:off x="7274089" y="5557376"/>
            <a:ext cx="2088000" cy="0"/>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18" name="Group 17"/>
          <p:cNvGrpSpPr/>
          <p:nvPr/>
        </p:nvGrpSpPr>
        <p:grpSpPr>
          <a:xfrm>
            <a:off x="8395230" y="5592776"/>
            <a:ext cx="937658" cy="587639"/>
            <a:chOff x="7480842" y="5592776"/>
            <a:chExt cx="937658" cy="587639"/>
          </a:xfrm>
        </p:grpSpPr>
        <p:sp>
          <p:nvSpPr>
            <p:cNvPr id="19" name="Line 6"/>
            <p:cNvSpPr>
              <a:spLocks noChangeShapeType="1"/>
            </p:cNvSpPr>
            <p:nvPr/>
          </p:nvSpPr>
          <p:spPr bwMode="auto">
            <a:xfrm flipV="1">
              <a:off x="7480842" y="5989787"/>
              <a:ext cx="331327" cy="0"/>
            </a:xfrm>
            <a:prstGeom prst="line">
              <a:avLst/>
            </a:prstGeom>
            <a:noFill/>
            <a:ln w="19050" cap="sq">
              <a:solidFill>
                <a:srgbClr val="000000"/>
              </a:solidFill>
              <a:round/>
              <a:headEnd type="none" w="sm" len="sm"/>
              <a:tailEnd type="triangle" w="lg" len="lg"/>
            </a:ln>
          </p:spPr>
          <p:txBody>
            <a:bodyPr/>
            <a:lstStyle/>
            <a:p>
              <a:endParaRPr lang="en-AU"/>
            </a:p>
          </p:txBody>
        </p:sp>
        <p:sp>
          <p:nvSpPr>
            <p:cNvPr id="20" name="Rectangle 9"/>
            <p:cNvSpPr>
              <a:spLocks noChangeArrowheads="1"/>
            </p:cNvSpPr>
            <p:nvPr/>
          </p:nvSpPr>
          <p:spPr bwMode="auto">
            <a:xfrm>
              <a:off x="7678223" y="5813702"/>
              <a:ext cx="556280" cy="366713"/>
            </a:xfrm>
            <a:prstGeom prst="rect">
              <a:avLst/>
            </a:prstGeom>
            <a:noFill/>
            <a:ln w="12700" cap="sq">
              <a:noFill/>
              <a:miter lim="800000"/>
              <a:headEnd type="none" w="sm" len="sm"/>
              <a:tailEnd type="none" w="sm" len="sm"/>
            </a:ln>
          </p:spPr>
          <p:txBody>
            <a:bodyPr wrap="none">
              <a:spAutoFit/>
            </a:bodyPr>
            <a:lstStyle/>
            <a:p>
              <a:r>
                <a:rPr lang="en-AU" dirty="0">
                  <a:solidFill>
                    <a:srgbClr val="000000"/>
                  </a:solidFill>
                  <a:sym typeface="Wingdings 2" pitchFamily="18" charset="2"/>
                </a:rPr>
                <a:t></a:t>
              </a:r>
            </a:p>
          </p:txBody>
        </p:sp>
        <p:sp>
          <p:nvSpPr>
            <p:cNvPr id="21" name="Line 11"/>
            <p:cNvSpPr>
              <a:spLocks noChangeShapeType="1"/>
            </p:cNvSpPr>
            <p:nvPr/>
          </p:nvSpPr>
          <p:spPr bwMode="auto">
            <a:xfrm>
              <a:off x="7953036" y="5997058"/>
              <a:ext cx="465464" cy="115034"/>
            </a:xfrm>
            <a:prstGeom prst="line">
              <a:avLst/>
            </a:prstGeom>
            <a:noFill/>
            <a:ln w="12700">
              <a:solidFill>
                <a:srgbClr val="000000"/>
              </a:solidFill>
              <a:round/>
              <a:headEnd/>
              <a:tailEnd type="none" w="lg" len="med"/>
            </a:ln>
          </p:spPr>
          <p:txBody>
            <a:bodyPr/>
            <a:lstStyle/>
            <a:p>
              <a:endParaRPr lang="en-AU">
                <a:solidFill>
                  <a:srgbClr val="000000"/>
                </a:solidFill>
              </a:endParaRPr>
            </a:p>
          </p:txBody>
        </p:sp>
        <p:cxnSp>
          <p:nvCxnSpPr>
            <p:cNvPr id="22" name="Straight Connector 21"/>
            <p:cNvCxnSpPr/>
            <p:nvPr/>
          </p:nvCxnSpPr>
          <p:spPr bwMode="auto">
            <a:xfrm flipV="1">
              <a:off x="7953003" y="5592776"/>
              <a:ext cx="465466" cy="383314"/>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
        <p:nvSpPr>
          <p:cNvPr id="23" name="AutoShape 12"/>
          <p:cNvSpPr>
            <a:spLocks noChangeArrowheads="1"/>
          </p:cNvSpPr>
          <p:nvPr/>
        </p:nvSpPr>
        <p:spPr bwMode="auto">
          <a:xfrm>
            <a:off x="3028786" y="5244407"/>
            <a:ext cx="5040000" cy="1152000"/>
          </a:xfrm>
          <a:prstGeom prst="roundRect">
            <a:avLst>
              <a:gd name="adj" fmla="val 16667"/>
            </a:avLst>
          </a:prstGeom>
          <a:noFill/>
          <a:ln w="12700">
            <a:solidFill>
              <a:schemeClr val="tx1"/>
            </a:solidFill>
            <a:prstDash val="dash"/>
            <a:round/>
            <a:headEnd type="none" w="sm" len="sm"/>
            <a:tailEnd type="none" w="sm" len="sm"/>
          </a:ln>
        </p:spPr>
        <p:txBody>
          <a:bodyPr wrap="none" anchor="ctr"/>
          <a:lstStyle/>
          <a:p>
            <a:endParaRPr lang="en-US">
              <a:solidFill>
                <a:srgbClr val="000000"/>
              </a:solidFill>
            </a:endParaRPr>
          </a:p>
        </p:txBody>
      </p:sp>
      <p:grpSp>
        <p:nvGrpSpPr>
          <p:cNvPr id="24" name="Group 23"/>
          <p:cNvGrpSpPr/>
          <p:nvPr/>
        </p:nvGrpSpPr>
        <p:grpSpPr>
          <a:xfrm>
            <a:off x="4764927" y="5168342"/>
            <a:ext cx="3630303" cy="1315268"/>
            <a:chOff x="3850539" y="5168342"/>
            <a:chExt cx="3630303" cy="1315268"/>
          </a:xfrm>
        </p:grpSpPr>
        <p:sp>
          <p:nvSpPr>
            <p:cNvPr id="25" name="Line 15"/>
            <p:cNvSpPr>
              <a:spLocks noChangeShapeType="1"/>
            </p:cNvSpPr>
            <p:nvPr/>
          </p:nvSpPr>
          <p:spPr bwMode="auto">
            <a:xfrm>
              <a:off x="7099996" y="5168347"/>
              <a:ext cx="357913" cy="787966"/>
            </a:xfrm>
            <a:prstGeom prst="line">
              <a:avLst/>
            </a:prstGeom>
            <a:noFill/>
            <a:ln w="12700" cap="sq">
              <a:solidFill>
                <a:schemeClr val="tx1"/>
              </a:solidFill>
              <a:round/>
              <a:headEnd type="none" w="sm" len="sm"/>
              <a:tailEnd type="none" w="sm" len="sm"/>
            </a:ln>
          </p:spPr>
          <p:txBody>
            <a:bodyPr/>
            <a:lstStyle/>
            <a:p>
              <a:endParaRPr lang="en-AU">
                <a:solidFill>
                  <a:srgbClr val="000000"/>
                </a:solidFill>
              </a:endParaRPr>
            </a:p>
          </p:txBody>
        </p:sp>
        <p:sp>
          <p:nvSpPr>
            <p:cNvPr id="26" name="Line 6"/>
            <p:cNvSpPr>
              <a:spLocks noChangeShapeType="1"/>
            </p:cNvSpPr>
            <p:nvPr/>
          </p:nvSpPr>
          <p:spPr bwMode="auto">
            <a:xfrm>
              <a:off x="6742084" y="5813701"/>
              <a:ext cx="715826" cy="162389"/>
            </a:xfrm>
            <a:prstGeom prst="line">
              <a:avLst/>
            </a:prstGeom>
            <a:noFill/>
            <a:ln w="19050" cap="sq">
              <a:solidFill>
                <a:srgbClr val="000000"/>
              </a:solidFill>
              <a:round/>
              <a:headEnd type="none" w="sm" len="sm"/>
              <a:tailEnd type="oval" w="lg" len="lg"/>
            </a:ln>
          </p:spPr>
          <p:txBody>
            <a:bodyPr/>
            <a:lstStyle/>
            <a:p>
              <a:endParaRPr lang="en-AU"/>
            </a:p>
          </p:txBody>
        </p:sp>
        <p:sp>
          <p:nvSpPr>
            <p:cNvPr id="27" name="Line 39"/>
            <p:cNvSpPr>
              <a:spLocks noChangeShapeType="1"/>
            </p:cNvSpPr>
            <p:nvPr/>
          </p:nvSpPr>
          <p:spPr bwMode="auto">
            <a:xfrm flipV="1">
              <a:off x="4021325" y="5168342"/>
              <a:ext cx="450389" cy="670795"/>
            </a:xfrm>
            <a:prstGeom prst="line">
              <a:avLst/>
            </a:prstGeom>
            <a:noFill/>
            <a:ln w="12700">
              <a:solidFill>
                <a:srgbClr val="000000"/>
              </a:solidFill>
              <a:round/>
              <a:headEnd/>
              <a:tailEnd type="none" w="lg" len="med"/>
            </a:ln>
          </p:spPr>
          <p:txBody>
            <a:bodyPr/>
            <a:lstStyle/>
            <a:p>
              <a:endParaRPr lang="en-AU">
                <a:solidFill>
                  <a:srgbClr val="000000"/>
                </a:solidFill>
              </a:endParaRPr>
            </a:p>
          </p:txBody>
        </p:sp>
        <p:sp>
          <p:nvSpPr>
            <p:cNvPr id="28" name="Line 41"/>
            <p:cNvSpPr>
              <a:spLocks noChangeShapeType="1"/>
            </p:cNvSpPr>
            <p:nvPr/>
          </p:nvSpPr>
          <p:spPr bwMode="auto">
            <a:xfrm>
              <a:off x="4471714" y="5168347"/>
              <a:ext cx="2628283" cy="0"/>
            </a:xfrm>
            <a:prstGeom prst="line">
              <a:avLst/>
            </a:prstGeom>
            <a:noFill/>
            <a:ln w="12700" cap="sq">
              <a:solidFill>
                <a:schemeClr val="tx1"/>
              </a:solidFill>
              <a:round/>
              <a:headEnd type="none" w="sm" len="sm"/>
              <a:tailEnd type="none" w="sm" len="sm"/>
            </a:ln>
          </p:spPr>
          <p:txBody>
            <a:bodyPr/>
            <a:lstStyle/>
            <a:p>
              <a:endParaRPr lang="en-AU">
                <a:solidFill>
                  <a:srgbClr val="000000"/>
                </a:solidFill>
              </a:endParaRPr>
            </a:p>
          </p:txBody>
        </p:sp>
        <p:sp>
          <p:nvSpPr>
            <p:cNvPr id="29" name="Line 15"/>
            <p:cNvSpPr>
              <a:spLocks noChangeShapeType="1"/>
            </p:cNvSpPr>
            <p:nvPr/>
          </p:nvSpPr>
          <p:spPr bwMode="auto">
            <a:xfrm>
              <a:off x="3850539" y="6112092"/>
              <a:ext cx="621176" cy="371518"/>
            </a:xfrm>
            <a:prstGeom prst="line">
              <a:avLst/>
            </a:prstGeom>
            <a:noFill/>
            <a:ln w="12700" cap="sq">
              <a:solidFill>
                <a:schemeClr val="tx1"/>
              </a:solidFill>
              <a:round/>
              <a:headEnd type="none" w="sm" len="sm"/>
              <a:tailEnd type="none" w="sm" len="sm"/>
            </a:ln>
          </p:spPr>
          <p:txBody>
            <a:bodyPr/>
            <a:lstStyle/>
            <a:p>
              <a:endParaRPr lang="en-AU">
                <a:solidFill>
                  <a:srgbClr val="000000"/>
                </a:solidFill>
              </a:endParaRPr>
            </a:p>
          </p:txBody>
        </p:sp>
        <p:sp>
          <p:nvSpPr>
            <p:cNvPr id="30" name="Line 41"/>
            <p:cNvSpPr>
              <a:spLocks noChangeShapeType="1"/>
            </p:cNvSpPr>
            <p:nvPr/>
          </p:nvSpPr>
          <p:spPr bwMode="auto">
            <a:xfrm>
              <a:off x="4475028" y="6483610"/>
              <a:ext cx="2628000" cy="0"/>
            </a:xfrm>
            <a:prstGeom prst="line">
              <a:avLst/>
            </a:prstGeom>
            <a:noFill/>
            <a:ln w="12700" cap="sq">
              <a:solidFill>
                <a:schemeClr val="tx1"/>
              </a:solidFill>
              <a:round/>
              <a:headEnd type="none" w="sm" len="sm"/>
              <a:tailEnd type="none" w="sm" len="sm"/>
            </a:ln>
          </p:spPr>
          <p:txBody>
            <a:bodyPr/>
            <a:lstStyle/>
            <a:p>
              <a:endParaRPr lang="en-AU">
                <a:solidFill>
                  <a:srgbClr val="000000"/>
                </a:solidFill>
              </a:endParaRPr>
            </a:p>
          </p:txBody>
        </p:sp>
        <p:sp>
          <p:nvSpPr>
            <p:cNvPr id="31" name="Line 39"/>
            <p:cNvSpPr>
              <a:spLocks noChangeShapeType="1"/>
            </p:cNvSpPr>
            <p:nvPr/>
          </p:nvSpPr>
          <p:spPr bwMode="auto">
            <a:xfrm flipV="1">
              <a:off x="7103028" y="5953358"/>
              <a:ext cx="377814" cy="530251"/>
            </a:xfrm>
            <a:prstGeom prst="line">
              <a:avLst/>
            </a:prstGeom>
            <a:noFill/>
            <a:ln w="12700">
              <a:solidFill>
                <a:srgbClr val="000000"/>
              </a:solidFill>
              <a:round/>
              <a:headEnd/>
              <a:tailEnd type="none" w="lg" len="med"/>
            </a:ln>
          </p:spPr>
          <p:txBody>
            <a:bodyPr/>
            <a:lstStyle/>
            <a:p>
              <a:endParaRPr lang="en-AU">
                <a:solidFill>
                  <a:srgbClr val="000000"/>
                </a:solidFill>
              </a:endParaRPr>
            </a:p>
          </p:txBody>
        </p:sp>
        <p:sp>
          <p:nvSpPr>
            <p:cNvPr id="32" name="Line 6"/>
            <p:cNvSpPr>
              <a:spLocks noChangeShapeType="1"/>
            </p:cNvSpPr>
            <p:nvPr/>
          </p:nvSpPr>
          <p:spPr bwMode="auto">
            <a:xfrm flipV="1">
              <a:off x="6742084" y="5989787"/>
              <a:ext cx="715825" cy="122305"/>
            </a:xfrm>
            <a:prstGeom prst="line">
              <a:avLst/>
            </a:prstGeom>
            <a:noFill/>
            <a:ln w="19050" cap="sq">
              <a:solidFill>
                <a:srgbClr val="000000"/>
              </a:solidFill>
              <a:round/>
              <a:headEnd type="none" w="sm" len="sm"/>
              <a:tailEnd type="none" w="lg" len="lg"/>
            </a:ln>
          </p:spPr>
          <p:txBody>
            <a:bodyPr/>
            <a:lstStyle/>
            <a:p>
              <a:endParaRPr lang="en-AU"/>
            </a:p>
          </p:txBody>
        </p:sp>
      </p:grpSp>
      <p:sp>
        <p:nvSpPr>
          <p:cNvPr id="33" name="TextBox 32"/>
          <p:cNvSpPr txBox="1"/>
          <p:nvPr/>
        </p:nvSpPr>
        <p:spPr>
          <a:xfrm>
            <a:off x="612138" y="5316411"/>
            <a:ext cx="1773256" cy="1200329"/>
          </a:xfrm>
          <a:prstGeom prst="rect">
            <a:avLst/>
          </a:prstGeom>
          <a:noFill/>
        </p:spPr>
        <p:txBody>
          <a:bodyPr wrap="square" rtlCol="0">
            <a:spAutoFit/>
          </a:bodyPr>
          <a:lstStyle/>
          <a:p>
            <a:r>
              <a:rPr lang="en-AU" sz="2400" dirty="0">
                <a:solidFill>
                  <a:srgbClr val="7030A0"/>
                </a:solidFill>
              </a:rPr>
              <a:t>The factor allocation diagram</a:t>
            </a:r>
          </a:p>
        </p:txBody>
      </p:sp>
    </p:spTree>
    <p:extLst>
      <p:ext uri="{BB962C8B-B14F-4D97-AF65-F5344CB8AC3E}">
        <p14:creationId xmlns:p14="http://schemas.microsoft.com/office/powerpoint/2010/main" val="37449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7" grpId="0" animBg="1"/>
      <p:bldP spid="23" grpId="0" animBg="1"/>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Analyses\Research\WorkshopsTalks\Workshop 2019\src\figures\Athlete_eg2phxsys_v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304" y="0"/>
            <a:ext cx="8349174" cy="41745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76000" y="208670"/>
            <a:ext cx="3021965" cy="1530678"/>
          </a:xfrm>
        </p:spPr>
        <p:txBody>
          <a:bodyPr/>
          <a:lstStyle/>
          <a:p>
            <a:r>
              <a:rPr lang="en-AU" dirty="0"/>
              <a:t>Systematic cross-phase design</a:t>
            </a:r>
          </a:p>
        </p:txBody>
      </p:sp>
      <p:sp>
        <p:nvSpPr>
          <p:cNvPr id="3" name="Content Placeholder 2"/>
          <p:cNvSpPr>
            <a:spLocks noGrp="1"/>
          </p:cNvSpPr>
          <p:nvPr>
            <p:ph idx="1"/>
          </p:nvPr>
        </p:nvSpPr>
        <p:spPr>
          <a:xfrm>
            <a:off x="576000" y="4174445"/>
            <a:ext cx="11520000" cy="2713376"/>
          </a:xfrm>
        </p:spPr>
        <p:txBody>
          <a:bodyPr/>
          <a:lstStyle/>
          <a:p>
            <a:pPr>
              <a:spcBef>
                <a:spcPts val="0"/>
              </a:spcBef>
              <a:spcAft>
                <a:spcPts val="0"/>
              </a:spcAft>
            </a:pPr>
            <a:r>
              <a:rPr lang="en-US" sz="2400" dirty="0"/>
              <a:t>A 3 </a:t>
            </a:r>
            <a:r>
              <a:rPr lang="en-US" sz="2400" dirty="0">
                <a:sym typeface="Euclid Symbol"/>
              </a:rPr>
              <a:t> 4</a:t>
            </a:r>
            <a:r>
              <a:rPr lang="en-US" sz="2400" dirty="0"/>
              <a:t> extended Latin square design (</a:t>
            </a:r>
            <a:r>
              <a:rPr lang="en-US" sz="2400" dirty="0" err="1"/>
              <a:t>ELSqD</a:t>
            </a:r>
            <a:r>
              <a:rPr lang="en-US" sz="2400" dirty="0"/>
              <a:t> = </a:t>
            </a:r>
            <a:r>
              <a:rPr lang="en-US" sz="2400" dirty="0" err="1"/>
              <a:t>LSqD</a:t>
            </a:r>
            <a:r>
              <a:rPr lang="en-US" sz="2400" dirty="0"/>
              <a:t> + column of repeats) is used to allocate Intensities to the triples (colours &amp; letters);</a:t>
            </a:r>
          </a:p>
          <a:p>
            <a:pPr>
              <a:spcBef>
                <a:spcPts val="0"/>
              </a:spcBef>
              <a:spcAft>
                <a:spcPts val="0"/>
              </a:spcAft>
            </a:pPr>
            <a:r>
              <a:rPr lang="en-US" sz="2400" dirty="0"/>
              <a:t>A 3 </a:t>
            </a:r>
            <a:r>
              <a:rPr lang="en-US" sz="2400" dirty="0">
                <a:sym typeface="Euclid Symbol"/>
              </a:rPr>
              <a:t> 4 </a:t>
            </a:r>
            <a:r>
              <a:rPr lang="en-US" sz="2400" dirty="0" err="1"/>
              <a:t>ELqSD</a:t>
            </a:r>
            <a:r>
              <a:rPr lang="en-US" sz="2400" dirty="0"/>
              <a:t> is</a:t>
            </a:r>
            <a:r>
              <a:rPr lang="en-US" sz="2400" dirty="0">
                <a:sym typeface="Euclid Symbol"/>
              </a:rPr>
              <a:t> used for a Locations triple  Batches; the same </a:t>
            </a:r>
            <a:r>
              <a:rPr lang="en-US" sz="2400" dirty="0"/>
              <a:t>extended Latin square is </a:t>
            </a:r>
            <a:r>
              <a:rPr lang="en-US" sz="2400" dirty="0">
                <a:sym typeface="Euclid Symbol"/>
              </a:rPr>
              <a:t>used for all 3 triples</a:t>
            </a:r>
            <a:r>
              <a:rPr lang="en-US" sz="2400" dirty="0"/>
              <a:t>.</a:t>
            </a:r>
          </a:p>
          <a:p>
            <a:pPr>
              <a:spcBef>
                <a:spcPts val="0"/>
              </a:spcBef>
              <a:spcAft>
                <a:spcPts val="0"/>
              </a:spcAft>
            </a:pPr>
            <a:r>
              <a:rPr lang="en-GB" sz="2400" dirty="0"/>
              <a:t>To ensure no repeat Intensities-Surfaces combinations for a Location, the repeated columns for the two </a:t>
            </a:r>
            <a:r>
              <a:rPr lang="en-GB" sz="2400" dirty="0" err="1"/>
              <a:t>ELSqDs</a:t>
            </a:r>
            <a:r>
              <a:rPr lang="en-GB" sz="2400" dirty="0"/>
              <a:t> must be associated with different Batches.</a:t>
            </a:r>
            <a:endParaRPr lang="en-US" sz="2400" dirty="0"/>
          </a:p>
          <a:p>
            <a:r>
              <a:rPr lang="en-US" sz="2400" dirty="0"/>
              <a:t>The Intensities and Surfaces are arranged in a split-unit pattern.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23</a:t>
            </a:fld>
            <a:endParaRPr lang="en-AU" dirty="0"/>
          </a:p>
        </p:txBody>
      </p:sp>
      <p:sp>
        <p:nvSpPr>
          <p:cNvPr id="6" name="Content Placeholder 2"/>
          <p:cNvSpPr txBox="1">
            <a:spLocks/>
          </p:cNvSpPr>
          <p:nvPr/>
        </p:nvSpPr>
        <p:spPr bwMode="auto">
          <a:xfrm>
            <a:off x="575999" y="1967962"/>
            <a:ext cx="3121357" cy="21766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US" sz="2400" dirty="0"/>
              <a:t>A </a:t>
            </a:r>
            <a:r>
              <a:rPr lang="en-GB" sz="2400" dirty="0"/>
              <a:t>balanced factorial design (</a:t>
            </a:r>
            <a:r>
              <a:rPr lang="en-GB" sz="2400" dirty="0" err="1"/>
              <a:t>Hinkelmann</a:t>
            </a:r>
            <a:r>
              <a:rPr lang="en-GB" sz="2400" dirty="0"/>
              <a:t> &amp; Kempthorne, </a:t>
            </a:r>
            <a:r>
              <a:rPr lang="en-AU" sz="2400" dirty="0"/>
              <a:t>2005, section 12.5).</a:t>
            </a:r>
            <a:endParaRPr lang="en-AU" sz="2400" kern="0" dirty="0"/>
          </a:p>
        </p:txBody>
      </p:sp>
    </p:spTree>
    <p:extLst>
      <p:ext uri="{BB962C8B-B14F-4D97-AF65-F5344CB8AC3E}">
        <p14:creationId xmlns:p14="http://schemas.microsoft.com/office/powerpoint/2010/main" val="58297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Construct a systematic two-phase design and randomize it</a:t>
            </a:r>
          </a:p>
        </p:txBody>
      </p:sp>
      <p:sp>
        <p:nvSpPr>
          <p:cNvPr id="3" name="Content Placeholder 2"/>
          <p:cNvSpPr>
            <a:spLocks noGrp="1"/>
          </p:cNvSpPr>
          <p:nvPr>
            <p:ph idx="1"/>
          </p:nvPr>
        </p:nvSpPr>
        <p:spPr/>
        <p:txBody>
          <a:bodyPr/>
          <a:lstStyle/>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&gt; #'## Generate a systematic cross-phase design for Intensities and Surfaces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eg2.phx.sys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cbind</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(list(Batches = 4, Locations = 9)),</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data.frame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(Intensities = factor(rep(c(</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designLatinSqrSys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(3), c(3,2,1)),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each = 3), labels = LETTERS[1:3]),</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Surfaces     = factor(c(rep(1:3, times = 3),</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rep(1:3, times = 3),</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rep(c(2,3,1), times = 3),</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rep(c(3,1,2), times = 3)))))</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Generate a systematic two-phase design by bringing in first-phase recipient factors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eg2.phx.sys$Months &lt;- eg2.phx.sys$Batches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eg2.sys &lt;- merge(</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eg2.phx.sys) #merge on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commmon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factors Months, Intensities &amp; Surfaces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eg2.sys  &lt;- with(eg2.sys, eg2.sys[order(</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Batches,Locations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Allocate to the second-phase units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eg2.lay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designRandomize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(allocated = eg2.sys[c("Months", "Athletes", "Tests",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"Intensities", "Surfaces")],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recipient = eg2.sys[c("Batches", "Locations")],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except    = "Batches",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seed      = 243526)</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24</a:t>
            </a:fld>
            <a:endParaRPr lang="en-AU"/>
          </a:p>
        </p:txBody>
      </p:sp>
      <p:sp>
        <p:nvSpPr>
          <p:cNvPr id="5" name="Rectangle 4"/>
          <p:cNvSpPr/>
          <p:nvPr/>
        </p:nvSpPr>
        <p:spPr>
          <a:xfrm>
            <a:off x="6929473" y="1740504"/>
            <a:ext cx="3536431" cy="2771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9928557" y="586979"/>
            <a:ext cx="1021665" cy="400110"/>
          </a:xfrm>
          <a:prstGeom prst="rect">
            <a:avLst/>
          </a:prstGeom>
          <a:noFill/>
        </p:spPr>
        <p:txBody>
          <a:bodyPr wrap="square" rtlCol="0">
            <a:spAutoFit/>
          </a:bodyPr>
          <a:lstStyle/>
          <a:p>
            <a:r>
              <a:rPr lang="en-AU" sz="2000" dirty="0" err="1">
                <a:solidFill>
                  <a:srgbClr val="7030A0"/>
                </a:solidFill>
              </a:rPr>
              <a:t>ELSqD</a:t>
            </a:r>
            <a:endParaRPr lang="en-AU" sz="2000" dirty="0">
              <a:solidFill>
                <a:srgbClr val="7030A0"/>
              </a:solidFill>
            </a:endParaRPr>
          </a:p>
        </p:txBody>
      </p:sp>
      <p:cxnSp>
        <p:nvCxnSpPr>
          <p:cNvPr id="7" name="Straight Arrow Connector 6"/>
          <p:cNvCxnSpPr>
            <a:cxnSpLocks/>
            <a:stCxn id="6" idx="1"/>
          </p:cNvCxnSpPr>
          <p:nvPr/>
        </p:nvCxnSpPr>
        <p:spPr>
          <a:xfrm flipH="1">
            <a:off x="8736497" y="787034"/>
            <a:ext cx="1192060" cy="95347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167434" y="2279031"/>
            <a:ext cx="948443" cy="10067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10151576" y="2577205"/>
            <a:ext cx="1464424" cy="400110"/>
          </a:xfrm>
          <a:prstGeom prst="rect">
            <a:avLst/>
          </a:prstGeom>
          <a:noFill/>
        </p:spPr>
        <p:txBody>
          <a:bodyPr wrap="square" rtlCol="0">
            <a:spAutoFit/>
          </a:bodyPr>
          <a:lstStyle/>
          <a:p>
            <a:r>
              <a:rPr lang="en-AU" sz="2000" dirty="0">
                <a:solidFill>
                  <a:srgbClr val="7030A0"/>
                </a:solidFill>
              </a:rPr>
              <a:t>An </a:t>
            </a:r>
            <a:r>
              <a:rPr lang="en-AU" sz="2000" dirty="0" err="1">
                <a:solidFill>
                  <a:srgbClr val="7030A0"/>
                </a:solidFill>
              </a:rPr>
              <a:t>ELSqD</a:t>
            </a:r>
            <a:endParaRPr lang="en-AU" sz="2000" dirty="0">
              <a:solidFill>
                <a:srgbClr val="7030A0"/>
              </a:solidFill>
            </a:endParaRPr>
          </a:p>
        </p:txBody>
      </p:sp>
      <p:cxnSp>
        <p:nvCxnSpPr>
          <p:cNvPr id="20" name="Straight Arrow Connector 19"/>
          <p:cNvCxnSpPr>
            <a:cxnSpLocks/>
            <a:stCxn id="19" idx="1"/>
            <a:endCxn id="18" idx="3"/>
          </p:cNvCxnSpPr>
          <p:nvPr/>
        </p:nvCxnSpPr>
        <p:spPr>
          <a:xfrm flipH="1">
            <a:off x="8115877" y="2777260"/>
            <a:ext cx="2035699" cy="516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15877" y="5731237"/>
            <a:ext cx="3116229" cy="400110"/>
          </a:xfrm>
          <a:prstGeom prst="rect">
            <a:avLst/>
          </a:prstGeom>
          <a:noFill/>
        </p:spPr>
        <p:txBody>
          <a:bodyPr wrap="square" rtlCol="0">
            <a:spAutoFit/>
          </a:bodyPr>
          <a:lstStyle/>
          <a:p>
            <a:r>
              <a:rPr lang="en-AU" sz="2000" dirty="0">
                <a:solidFill>
                  <a:srgbClr val="7030A0"/>
                </a:solidFill>
              </a:rPr>
              <a:t>Don’t randomize Batches.</a:t>
            </a:r>
          </a:p>
        </p:txBody>
      </p:sp>
      <p:cxnSp>
        <p:nvCxnSpPr>
          <p:cNvPr id="12" name="Straight Arrow Connector 11"/>
          <p:cNvCxnSpPr>
            <a:stCxn id="11" idx="1"/>
          </p:cNvCxnSpPr>
          <p:nvPr/>
        </p:nvCxnSpPr>
        <p:spPr>
          <a:xfrm flipH="1" flipV="1">
            <a:off x="6028661" y="5493348"/>
            <a:ext cx="2087216" cy="437944"/>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1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8" grpId="0" animBg="1"/>
      <p:bldP spid="19"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nalyses\Research\WorkshopsTalks\Workshop 2019\src\figures\Athlete_eg2lay-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3986" y="3475927"/>
            <a:ext cx="6858014" cy="34290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76001" y="208669"/>
            <a:ext cx="3429470" cy="2206540"/>
          </a:xfrm>
        </p:spPr>
        <p:txBody>
          <a:bodyPr/>
          <a:lstStyle/>
          <a:p>
            <a:r>
              <a:rPr lang="en-AU" dirty="0"/>
              <a:t>Systematic versus randomized designs</a:t>
            </a:r>
          </a:p>
        </p:txBody>
      </p:sp>
      <p:sp>
        <p:nvSpPr>
          <p:cNvPr id="3" name="Content Placeholder 2"/>
          <p:cNvSpPr>
            <a:spLocks noGrp="1"/>
          </p:cNvSpPr>
          <p:nvPr>
            <p:ph idx="1"/>
          </p:nvPr>
        </p:nvSpPr>
        <p:spPr>
          <a:xfrm>
            <a:off x="576000" y="3717234"/>
            <a:ext cx="3976122" cy="2683565"/>
          </a:xfrm>
        </p:spPr>
        <p:txBody>
          <a:bodyPr/>
          <a:lstStyle/>
          <a:p>
            <a:r>
              <a:rPr lang="en-AU" sz="2400" dirty="0"/>
              <a:t>The randomized design is obtained from the systematic design by permuting:</a:t>
            </a:r>
          </a:p>
          <a:p>
            <a:pPr lvl="1"/>
            <a:r>
              <a:rPr lang="en-AU" sz="2000" dirty="0"/>
              <a:t>its rows (Locations),</a:t>
            </a:r>
          </a:p>
          <a:p>
            <a:pPr lvl="1"/>
            <a:r>
              <a:rPr lang="en-AU" sz="2000" dirty="0"/>
              <a:t>but not its columns (Batches).</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25</a:t>
            </a:fld>
            <a:endParaRPr lang="en-AU"/>
          </a:p>
        </p:txBody>
      </p:sp>
      <p:pic>
        <p:nvPicPr>
          <p:cNvPr id="1029" name="Picture 5" descr="d:\Analyses\Research\WorkshopsTalks\Workshop 2019\src\figures\Athlete_eg2sys_v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664" y="880"/>
            <a:ext cx="6859563" cy="342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08669"/>
            <a:ext cx="11520000" cy="981033"/>
          </a:xfrm>
        </p:spPr>
        <p:txBody>
          <a:bodyPr/>
          <a:lstStyle/>
          <a:p>
            <a:r>
              <a:rPr lang="en-AU" dirty="0"/>
              <a:t>Anatomy of the two-phase design allowing for lab processing order</a:t>
            </a:r>
          </a:p>
        </p:txBody>
      </p:sp>
      <p:sp>
        <p:nvSpPr>
          <p:cNvPr id="3" name="Content Placeholder 2"/>
          <p:cNvSpPr>
            <a:spLocks noGrp="1"/>
          </p:cNvSpPr>
          <p:nvPr>
            <p:ph idx="1"/>
          </p:nvPr>
        </p:nvSpPr>
        <p:spPr>
          <a:xfrm>
            <a:off x="576000" y="1381566"/>
            <a:ext cx="11520000" cy="4182526"/>
          </a:xfrm>
        </p:spPr>
        <p:txBody>
          <a:bodyPr/>
          <a:lstStyle/>
          <a:p>
            <a:pPr marL="0" indent="0">
              <a:buNone/>
            </a:pPr>
            <a:r>
              <a:rPr lang="en-GB" sz="1600" b="1" dirty="0">
                <a:latin typeface="Courier New" panose="02070309020205020404" pitchFamily="49" charset="0"/>
                <a:cs typeface="Courier New" panose="02070309020205020404" pitchFamily="49" charset="0"/>
              </a:rPr>
              <a:t>Summary table of the decomposition for </a:t>
            </a:r>
            <a:r>
              <a:rPr lang="en-GB" sz="1600" b="1" dirty="0" err="1">
                <a:latin typeface="Courier New" panose="02070309020205020404" pitchFamily="49" charset="0"/>
                <a:cs typeface="Courier New" panose="02070309020205020404" pitchFamily="49" charset="0"/>
              </a:rPr>
              <a:t>locs</a:t>
            </a:r>
            <a:r>
              <a:rPr lang="en-GB" sz="1600" b="1" dirty="0">
                <a:latin typeface="Courier New" panose="02070309020205020404" pitchFamily="49" charset="0"/>
                <a:cs typeface="Courier New" panose="02070309020205020404" pitchFamily="49" charset="0"/>
              </a:rPr>
              <a:t>, test &amp; </a:t>
            </a:r>
            <a:r>
              <a:rPr lang="en-GB" sz="1600" b="1" dirty="0" err="1">
                <a:latin typeface="Courier New" panose="02070309020205020404" pitchFamily="49" charset="0"/>
                <a:cs typeface="Courier New" panose="02070309020205020404" pitchFamily="49" charset="0"/>
              </a:rPr>
              <a:t>cond</a:t>
            </a:r>
            <a:r>
              <a:rPr lang="en-GB" sz="1600" b="1" dirty="0">
                <a:latin typeface="Courier New" panose="02070309020205020404" pitchFamily="49" charset="0"/>
                <a:cs typeface="Courier New" panose="02070309020205020404" pitchFamily="49" charset="0"/>
              </a:rPr>
              <a:t> (based on adjusted quantities)</a:t>
            </a:r>
          </a:p>
          <a:p>
            <a:pPr marL="0" indent="0">
              <a:buNone/>
            </a:pPr>
            <a:endParaRPr lang="en-GB" sz="1600" b="1" dirty="0">
              <a:latin typeface="Courier New" panose="02070309020205020404" pitchFamily="49" charset="0"/>
              <a:cs typeface="Courier New" panose="02070309020205020404" pitchFamily="49" charset="0"/>
            </a:endParaRPr>
          </a:p>
          <a:p>
            <a:pPr marL="0" indent="0">
              <a:buNone/>
            </a:pP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Source.locs</a:t>
            </a:r>
            <a:r>
              <a:rPr lang="en-GB" sz="1600" b="1" dirty="0">
                <a:latin typeface="Courier New" panose="02070309020205020404" pitchFamily="49" charset="0"/>
                <a:cs typeface="Courier New" panose="02070309020205020404" pitchFamily="49" charset="0"/>
              </a:rPr>
              <a:t>       df1 </a:t>
            </a:r>
            <a:r>
              <a:rPr lang="en-GB" sz="1600" b="1" dirty="0" err="1">
                <a:latin typeface="Courier New" panose="02070309020205020404" pitchFamily="49" charset="0"/>
                <a:cs typeface="Courier New" panose="02070309020205020404" pitchFamily="49" charset="0"/>
              </a:rPr>
              <a:t>Source.test</a:t>
            </a:r>
            <a:r>
              <a:rPr lang="en-GB" sz="1600" b="1" dirty="0">
                <a:latin typeface="Courier New" panose="02070309020205020404" pitchFamily="49" charset="0"/>
                <a:cs typeface="Courier New" panose="02070309020205020404" pitchFamily="49" charset="0"/>
              </a:rPr>
              <a:t>            df2 </a:t>
            </a:r>
            <a:r>
              <a:rPr lang="en-GB" sz="1600" b="1" dirty="0" err="1">
                <a:latin typeface="Courier New" panose="02070309020205020404" pitchFamily="49" charset="0"/>
                <a:cs typeface="Courier New" panose="02070309020205020404" pitchFamily="49" charset="0"/>
              </a:rPr>
              <a:t>Source.cond</a:t>
            </a:r>
            <a:r>
              <a:rPr lang="en-GB" sz="1600" b="1" dirty="0">
                <a:latin typeface="Courier New" panose="02070309020205020404" pitchFamily="49" charset="0"/>
                <a:cs typeface="Courier New" panose="02070309020205020404" pitchFamily="49" charset="0"/>
              </a:rPr>
              <a:t>          df3 </a:t>
            </a:r>
            <a:r>
              <a:rPr lang="en-GB" sz="1600" b="1" dirty="0" err="1">
                <a:latin typeface="Courier New" panose="02070309020205020404" pitchFamily="49" charset="0"/>
                <a:cs typeface="Courier New" panose="02070309020205020404" pitchFamily="49" charset="0"/>
              </a:rPr>
              <a:t>aefficiency</a:t>
            </a:r>
            <a:r>
              <a:rPr lang="en-GB" sz="1600" b="1" dirty="0">
                <a:latin typeface="Courier New" panose="02070309020205020404" pitchFamily="49" charset="0"/>
                <a:cs typeface="Courier New" panose="02070309020205020404" pitchFamily="49" charset="0"/>
              </a:rPr>
              <a:t> order</a:t>
            </a:r>
          </a:p>
          <a:p>
            <a:pPr marL="0" indent="0">
              <a:buNone/>
            </a:pPr>
            <a:r>
              <a:rPr lang="en-GB" sz="1600" b="1" dirty="0">
                <a:latin typeface="Courier New" panose="02070309020205020404" pitchFamily="49" charset="0"/>
                <a:cs typeface="Courier New" panose="02070309020205020404" pitchFamily="49" charset="0"/>
              </a:rPr>
              <a:t> Batches             3 Months                   3                               1.0000     1</a:t>
            </a:r>
          </a:p>
          <a:p>
            <a:pPr marL="0" indent="0">
              <a:buNone/>
            </a:pPr>
            <a:r>
              <a:rPr lang="en-GB" sz="1600" b="1" dirty="0">
                <a:latin typeface="Courier New" panose="02070309020205020404" pitchFamily="49" charset="0"/>
                <a:cs typeface="Courier New" panose="02070309020205020404" pitchFamily="49" charset="0"/>
              </a:rPr>
              <a:t> Locations           8 Athletes[Months]         2 Intensities            2      0.0625     1</a:t>
            </a:r>
          </a:p>
          <a:p>
            <a:pPr marL="0" indent="0">
              <a:buNone/>
            </a:pPr>
            <a:r>
              <a:rPr lang="en-GB" sz="1600" b="1" dirty="0">
                <a:latin typeface="Courier New" panose="02070309020205020404" pitchFamily="49" charset="0"/>
                <a:cs typeface="Courier New" panose="02070309020205020404" pitchFamily="49" charset="0"/>
              </a:rPr>
              <a:t>                       Tests[</a:t>
            </a:r>
            <a:r>
              <a:rPr lang="en-GB" sz="1600" b="1" dirty="0" err="1">
                <a:latin typeface="Courier New" panose="02070309020205020404" pitchFamily="49" charset="0"/>
                <a:cs typeface="Courier New" panose="02070309020205020404" pitchFamily="49" charset="0"/>
              </a:rPr>
              <a:t>Months:Athletes</a:t>
            </a:r>
            <a:r>
              <a:rPr lang="en-GB" sz="1600" b="1" dirty="0">
                <a:latin typeface="Courier New" panose="02070309020205020404" pitchFamily="49" charset="0"/>
                <a:cs typeface="Courier New" panose="02070309020205020404" pitchFamily="49" charset="0"/>
              </a:rPr>
              <a:t>]   6 Surfaces               2      0.0625     1</a:t>
            </a:r>
          </a:p>
          <a:p>
            <a:pPr marL="0" indent="0">
              <a:buNone/>
            </a:pP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Intensities#Surfaces</a:t>
            </a:r>
            <a:r>
              <a:rPr lang="en-GB" sz="1600" b="1" dirty="0">
                <a:latin typeface="Courier New" panose="02070309020205020404" pitchFamily="49" charset="0"/>
                <a:cs typeface="Courier New" panose="02070309020205020404" pitchFamily="49" charset="0"/>
              </a:rPr>
              <a:t>   4      0.2500     1</a:t>
            </a:r>
          </a:p>
          <a:p>
            <a:pPr marL="0" indent="0">
              <a:buNone/>
            </a:pP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Batches#Locations</a:t>
            </a:r>
            <a:r>
              <a:rPr lang="en-GB" sz="1600" b="1" dirty="0">
                <a:latin typeface="Courier New" panose="02070309020205020404" pitchFamily="49" charset="0"/>
                <a:cs typeface="Courier New" panose="02070309020205020404" pitchFamily="49" charset="0"/>
              </a:rPr>
              <a:t>  24 Athletes[Months]         6 Intensities            2      0.9375     1</a:t>
            </a:r>
          </a:p>
          <a:p>
            <a:pPr marL="0" indent="0">
              <a:buNone/>
            </a:pPr>
            <a:r>
              <a:rPr lang="en-GB" sz="1600" b="1" dirty="0">
                <a:latin typeface="Courier New" panose="02070309020205020404" pitchFamily="49" charset="0"/>
                <a:cs typeface="Courier New" panose="02070309020205020404" pitchFamily="49" charset="0"/>
              </a:rPr>
              <a:t>                                                  Residual               4      1.0000     1</a:t>
            </a:r>
          </a:p>
          <a:p>
            <a:pPr marL="0" indent="0">
              <a:buNone/>
            </a:pPr>
            <a:r>
              <a:rPr lang="en-GB" sz="1600" b="1" dirty="0">
                <a:latin typeface="Courier New" panose="02070309020205020404" pitchFamily="49" charset="0"/>
                <a:cs typeface="Courier New" panose="02070309020205020404" pitchFamily="49" charset="0"/>
              </a:rPr>
              <a:t>                       Tests[</a:t>
            </a:r>
            <a:r>
              <a:rPr lang="en-GB" sz="1600" b="1" dirty="0" err="1">
                <a:latin typeface="Courier New" panose="02070309020205020404" pitchFamily="49" charset="0"/>
                <a:cs typeface="Courier New" panose="02070309020205020404" pitchFamily="49" charset="0"/>
              </a:rPr>
              <a:t>Months:Athletes</a:t>
            </a:r>
            <a:r>
              <a:rPr lang="en-GB" sz="1600" b="1" dirty="0">
                <a:latin typeface="Courier New" panose="02070309020205020404" pitchFamily="49" charset="0"/>
                <a:cs typeface="Courier New" panose="02070309020205020404" pitchFamily="49" charset="0"/>
              </a:rPr>
              <a:t>]  18 Surfaces               2      0.9375     1</a:t>
            </a:r>
          </a:p>
          <a:p>
            <a:pPr marL="0" indent="0">
              <a:buNone/>
            </a:pP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Intensities#Surfaces</a:t>
            </a:r>
            <a:r>
              <a:rPr lang="en-GB" sz="1600" b="1" dirty="0">
                <a:latin typeface="Courier New" panose="02070309020205020404" pitchFamily="49" charset="0"/>
                <a:cs typeface="Courier New" panose="02070309020205020404" pitchFamily="49" charset="0"/>
              </a:rPr>
              <a:t>   4      0.7500     1</a:t>
            </a:r>
          </a:p>
          <a:p>
            <a:pPr marL="0" indent="0">
              <a:buNone/>
            </a:pPr>
            <a:r>
              <a:rPr lang="en-GB" sz="1600" b="1" dirty="0">
                <a:latin typeface="Courier New" panose="02070309020205020404" pitchFamily="49" charset="0"/>
                <a:cs typeface="Courier New" panose="02070309020205020404" pitchFamily="49" charset="0"/>
              </a:rPr>
              <a:t>                                                  Residual              12      1.0000     1</a:t>
            </a:r>
          </a:p>
          <a:p>
            <a:pPr marL="0" indent="0">
              <a:buNone/>
            </a:pPr>
            <a:endParaRPr lang="en-GB" sz="1600" b="1" dirty="0">
              <a:latin typeface="Courier New" panose="02070309020205020404" pitchFamily="49" charset="0"/>
              <a:cs typeface="Courier New" panose="02070309020205020404" pitchFamily="49" charset="0"/>
            </a:endParaRPr>
          </a:p>
          <a:p>
            <a:pPr marL="0" indent="0">
              <a:buNone/>
            </a:pPr>
            <a:r>
              <a:rPr lang="en-GB" sz="1600" b="1" dirty="0">
                <a:latin typeface="Courier New" panose="02070309020205020404" pitchFamily="49" charset="0"/>
                <a:cs typeface="Courier New" panose="02070309020205020404" pitchFamily="49" charset="0"/>
              </a:rPr>
              <a:t>The design is not orthogonal</a:t>
            </a:r>
            <a:endParaRPr lang="en-AU" sz="16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FF0418E0-E9F1-4C7F-BDD6-E3F7643D09C8}" type="slidenum">
              <a:rPr lang="en-AU" smtClean="0"/>
              <a:pPr/>
              <a:t>26</a:t>
            </a:fld>
            <a:endParaRPr lang="en-AU"/>
          </a:p>
        </p:txBody>
      </p:sp>
      <p:sp>
        <p:nvSpPr>
          <p:cNvPr id="5" name="Rectangle 4"/>
          <p:cNvSpPr/>
          <p:nvPr/>
        </p:nvSpPr>
        <p:spPr>
          <a:xfrm>
            <a:off x="700391" y="3452952"/>
            <a:ext cx="11371635" cy="15099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807009" y="5733302"/>
            <a:ext cx="5245922" cy="1015663"/>
          </a:xfrm>
          <a:prstGeom prst="rect">
            <a:avLst/>
          </a:prstGeom>
          <a:noFill/>
        </p:spPr>
        <p:txBody>
          <a:bodyPr wrap="square" rtlCol="0">
            <a:spAutoFit/>
          </a:bodyPr>
          <a:lstStyle/>
          <a:p>
            <a:r>
              <a:rPr lang="en-AU" sz="2000" dirty="0">
                <a:solidFill>
                  <a:srgbClr val="7030A0"/>
                </a:solidFill>
              </a:rPr>
              <a:t>Most of the information about Intensities and Surfaces is confounded with </a:t>
            </a:r>
            <a:r>
              <a:rPr lang="en-GB" sz="2000" b="1" dirty="0" err="1">
                <a:solidFill>
                  <a:srgbClr val="7030A0"/>
                </a:solidFill>
                <a:latin typeface="Courier New" panose="02070309020205020404" pitchFamily="49" charset="0"/>
                <a:cs typeface="Courier New" panose="02070309020205020404" pitchFamily="49" charset="0"/>
              </a:rPr>
              <a:t>Batches#Locations</a:t>
            </a:r>
            <a:r>
              <a:rPr lang="en-AU" sz="2000" dirty="0">
                <a:solidFill>
                  <a:srgbClr val="7030A0"/>
                </a:solidFill>
              </a:rPr>
              <a:t>. </a:t>
            </a:r>
          </a:p>
        </p:txBody>
      </p:sp>
      <p:sp>
        <p:nvSpPr>
          <p:cNvPr id="8" name="TextBox 7"/>
          <p:cNvSpPr txBox="1"/>
          <p:nvPr/>
        </p:nvSpPr>
        <p:spPr>
          <a:xfrm>
            <a:off x="10944922" y="5534672"/>
            <a:ext cx="1263296" cy="1015663"/>
          </a:xfrm>
          <a:prstGeom prst="rect">
            <a:avLst/>
          </a:prstGeom>
          <a:noFill/>
        </p:spPr>
        <p:txBody>
          <a:bodyPr wrap="square" rtlCol="0">
            <a:spAutoFit/>
          </a:bodyPr>
          <a:lstStyle/>
          <a:p>
            <a:r>
              <a:rPr lang="en-AU" sz="2000" dirty="0">
                <a:solidFill>
                  <a:srgbClr val="7030A0"/>
                </a:solidFill>
              </a:rPr>
              <a:t>The design is balanced</a:t>
            </a:r>
          </a:p>
        </p:txBody>
      </p:sp>
      <p:cxnSp>
        <p:nvCxnSpPr>
          <p:cNvPr id="9" name="Straight Arrow Connector 8"/>
          <p:cNvCxnSpPr>
            <a:stCxn id="8" idx="0"/>
          </p:cNvCxnSpPr>
          <p:nvPr/>
        </p:nvCxnSpPr>
        <p:spPr>
          <a:xfrm flipV="1">
            <a:off x="11576570" y="4894784"/>
            <a:ext cx="232813" cy="63988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98365" y="5553641"/>
            <a:ext cx="3876262" cy="707886"/>
          </a:xfrm>
          <a:prstGeom prst="rect">
            <a:avLst/>
          </a:prstGeom>
          <a:noFill/>
        </p:spPr>
        <p:txBody>
          <a:bodyPr wrap="square" rtlCol="0">
            <a:spAutoFit/>
          </a:bodyPr>
          <a:lstStyle/>
          <a:p>
            <a:r>
              <a:rPr lang="en-AU" sz="2000" dirty="0">
                <a:solidFill>
                  <a:srgbClr val="7030A0"/>
                </a:solidFill>
              </a:rPr>
              <a:t>The Residual for Intensities has been reduced from 6 to 4 </a:t>
            </a:r>
            <a:r>
              <a:rPr lang="en-AU" sz="2000" dirty="0" err="1">
                <a:solidFill>
                  <a:srgbClr val="7030A0"/>
                </a:solidFill>
              </a:rPr>
              <a:t>df</a:t>
            </a:r>
            <a:r>
              <a:rPr lang="en-AU" sz="2000" dirty="0">
                <a:solidFill>
                  <a:srgbClr val="7030A0"/>
                </a:solidFill>
              </a:rPr>
              <a:t>.</a:t>
            </a:r>
          </a:p>
        </p:txBody>
      </p:sp>
      <p:cxnSp>
        <p:nvCxnSpPr>
          <p:cNvPr id="11" name="Straight Arrow Connector 10"/>
          <p:cNvCxnSpPr>
            <a:stCxn id="10" idx="0"/>
          </p:cNvCxnSpPr>
          <p:nvPr/>
        </p:nvCxnSpPr>
        <p:spPr>
          <a:xfrm flipV="1">
            <a:off x="8736496" y="4001805"/>
            <a:ext cx="815008" cy="1551836"/>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42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9768"/>
            <a:ext cx="11520000" cy="720000"/>
          </a:xfrm>
        </p:spPr>
        <p:txBody>
          <a:bodyPr/>
          <a:lstStyle/>
          <a:p>
            <a:r>
              <a:rPr lang="en-AU" dirty="0"/>
              <a:t>Prior allocation model</a:t>
            </a:r>
          </a:p>
        </p:txBody>
      </p:sp>
      <p:sp>
        <p:nvSpPr>
          <p:cNvPr id="3" name="Content Placeholder 2"/>
          <p:cNvSpPr>
            <a:spLocks noGrp="1"/>
          </p:cNvSpPr>
          <p:nvPr>
            <p:ph idx="1"/>
          </p:nvPr>
        </p:nvSpPr>
        <p:spPr>
          <a:xfrm>
            <a:off x="576000" y="787045"/>
            <a:ext cx="11520000" cy="3615995"/>
          </a:xfrm>
        </p:spPr>
        <p:txBody>
          <a:bodyPr/>
          <a:lstStyle/>
          <a:p>
            <a:pPr marL="0" indent="0">
              <a:buNone/>
            </a:pPr>
            <a:r>
              <a:rPr lang="en-GB" sz="1600" b="1" dirty="0">
                <a:latin typeface="Courier New" panose="02070309020205020404" pitchFamily="49" charset="0"/>
                <a:cs typeface="Courier New" panose="02070309020205020404" pitchFamily="49" charset="0"/>
              </a:rPr>
              <a:t>Summary table of the decomposition for </a:t>
            </a:r>
            <a:r>
              <a:rPr lang="en-GB" sz="1600" b="1" dirty="0" err="1">
                <a:latin typeface="Courier New" panose="02070309020205020404" pitchFamily="49" charset="0"/>
                <a:cs typeface="Courier New" panose="02070309020205020404" pitchFamily="49" charset="0"/>
              </a:rPr>
              <a:t>locs</a:t>
            </a:r>
            <a:r>
              <a:rPr lang="en-GB" sz="1600" b="1" dirty="0">
                <a:latin typeface="Courier New" panose="02070309020205020404" pitchFamily="49" charset="0"/>
                <a:cs typeface="Courier New" panose="02070309020205020404" pitchFamily="49" charset="0"/>
              </a:rPr>
              <a:t>, test &amp; </a:t>
            </a:r>
            <a:r>
              <a:rPr lang="en-GB" sz="1600" b="1" dirty="0" err="1">
                <a:latin typeface="Courier New" panose="02070309020205020404" pitchFamily="49" charset="0"/>
                <a:cs typeface="Courier New" panose="02070309020205020404" pitchFamily="49" charset="0"/>
              </a:rPr>
              <a:t>cond</a:t>
            </a:r>
            <a:r>
              <a:rPr lang="en-GB" sz="1600" b="1" dirty="0">
                <a:latin typeface="Courier New" panose="02070309020205020404" pitchFamily="49" charset="0"/>
                <a:cs typeface="Courier New" panose="02070309020205020404" pitchFamily="49" charset="0"/>
              </a:rPr>
              <a:t> (based on adjusted quantities)</a:t>
            </a:r>
          </a:p>
          <a:p>
            <a:pPr marL="0" indent="0">
              <a:buNone/>
            </a:pPr>
            <a:endParaRPr lang="en-GB" sz="1600" b="1" dirty="0">
              <a:latin typeface="Courier New" panose="02070309020205020404" pitchFamily="49" charset="0"/>
              <a:cs typeface="Courier New" panose="02070309020205020404" pitchFamily="49" charset="0"/>
            </a:endParaRPr>
          </a:p>
          <a:p>
            <a:pPr marL="0" indent="0">
              <a:buNone/>
            </a:pP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Source.locs</a:t>
            </a:r>
            <a:r>
              <a:rPr lang="en-GB" sz="1600" b="1" dirty="0">
                <a:latin typeface="Courier New" panose="02070309020205020404" pitchFamily="49" charset="0"/>
                <a:cs typeface="Courier New" panose="02070309020205020404" pitchFamily="49" charset="0"/>
              </a:rPr>
              <a:t>       df1 </a:t>
            </a:r>
            <a:r>
              <a:rPr lang="en-GB" sz="1600" b="1" dirty="0" err="1">
                <a:latin typeface="Courier New" panose="02070309020205020404" pitchFamily="49" charset="0"/>
                <a:cs typeface="Courier New" panose="02070309020205020404" pitchFamily="49" charset="0"/>
              </a:rPr>
              <a:t>Source.test</a:t>
            </a:r>
            <a:r>
              <a:rPr lang="en-GB" sz="1600" b="1" dirty="0">
                <a:latin typeface="Courier New" panose="02070309020205020404" pitchFamily="49" charset="0"/>
                <a:cs typeface="Courier New" panose="02070309020205020404" pitchFamily="49" charset="0"/>
              </a:rPr>
              <a:t>            df2 </a:t>
            </a:r>
            <a:r>
              <a:rPr lang="en-GB" sz="1600" b="1" dirty="0" err="1">
                <a:latin typeface="Courier New" panose="02070309020205020404" pitchFamily="49" charset="0"/>
                <a:cs typeface="Courier New" panose="02070309020205020404" pitchFamily="49" charset="0"/>
              </a:rPr>
              <a:t>Source.cond</a:t>
            </a:r>
            <a:r>
              <a:rPr lang="en-GB" sz="1600" b="1" dirty="0">
                <a:latin typeface="Courier New" panose="02070309020205020404" pitchFamily="49" charset="0"/>
                <a:cs typeface="Courier New" panose="02070309020205020404" pitchFamily="49" charset="0"/>
              </a:rPr>
              <a:t>          df3 </a:t>
            </a:r>
            <a:r>
              <a:rPr lang="en-GB" sz="1600" b="1" dirty="0" err="1">
                <a:latin typeface="Courier New" panose="02070309020205020404" pitchFamily="49" charset="0"/>
                <a:cs typeface="Courier New" panose="02070309020205020404" pitchFamily="49" charset="0"/>
              </a:rPr>
              <a:t>aefficiency</a:t>
            </a:r>
            <a:r>
              <a:rPr lang="en-GB" sz="1600" b="1" dirty="0">
                <a:latin typeface="Courier New" panose="02070309020205020404" pitchFamily="49" charset="0"/>
                <a:cs typeface="Courier New" panose="02070309020205020404" pitchFamily="49" charset="0"/>
              </a:rPr>
              <a:t> order</a:t>
            </a:r>
          </a:p>
          <a:p>
            <a:pPr marL="0" indent="0">
              <a:buNone/>
            </a:pPr>
            <a:r>
              <a:rPr lang="en-GB" sz="1600" b="1" dirty="0">
                <a:latin typeface="Courier New" panose="02070309020205020404" pitchFamily="49" charset="0"/>
                <a:cs typeface="Courier New" panose="02070309020205020404" pitchFamily="49" charset="0"/>
              </a:rPr>
              <a:t> Batches             3 Months                   3                               1.0000     1</a:t>
            </a:r>
          </a:p>
          <a:p>
            <a:pPr marL="0" indent="0">
              <a:buNone/>
            </a:pPr>
            <a:r>
              <a:rPr lang="en-GB" sz="1600" b="1" dirty="0">
                <a:latin typeface="Courier New" panose="02070309020205020404" pitchFamily="49" charset="0"/>
                <a:cs typeface="Courier New" panose="02070309020205020404" pitchFamily="49" charset="0"/>
              </a:rPr>
              <a:t> Locations           8 Athletes[Months]         2 Intensities            2      0.0625     1</a:t>
            </a:r>
          </a:p>
          <a:p>
            <a:pPr marL="0" indent="0">
              <a:buNone/>
            </a:pPr>
            <a:r>
              <a:rPr lang="en-GB" sz="1600" b="1" dirty="0">
                <a:latin typeface="Courier New" panose="02070309020205020404" pitchFamily="49" charset="0"/>
                <a:cs typeface="Courier New" panose="02070309020205020404" pitchFamily="49" charset="0"/>
              </a:rPr>
              <a:t>                       Tests[</a:t>
            </a:r>
            <a:r>
              <a:rPr lang="en-GB" sz="1600" b="1" dirty="0" err="1">
                <a:latin typeface="Courier New" panose="02070309020205020404" pitchFamily="49" charset="0"/>
                <a:cs typeface="Courier New" panose="02070309020205020404" pitchFamily="49" charset="0"/>
              </a:rPr>
              <a:t>Months:Athletes</a:t>
            </a:r>
            <a:r>
              <a:rPr lang="en-GB" sz="1600" b="1" dirty="0">
                <a:latin typeface="Courier New" panose="02070309020205020404" pitchFamily="49" charset="0"/>
                <a:cs typeface="Courier New" panose="02070309020205020404" pitchFamily="49" charset="0"/>
              </a:rPr>
              <a:t>]   6 Surfaces               2      0.0625     1</a:t>
            </a:r>
          </a:p>
          <a:p>
            <a:pPr marL="0" indent="0">
              <a:buNone/>
            </a:pP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Intensities#Surfaces</a:t>
            </a:r>
            <a:r>
              <a:rPr lang="en-GB" sz="1600" b="1" dirty="0">
                <a:latin typeface="Courier New" panose="02070309020205020404" pitchFamily="49" charset="0"/>
                <a:cs typeface="Courier New" panose="02070309020205020404" pitchFamily="49" charset="0"/>
              </a:rPr>
              <a:t>   4      0.2500     1</a:t>
            </a:r>
          </a:p>
          <a:p>
            <a:pPr marL="0" indent="0">
              <a:buNone/>
            </a:pP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Batches#Locations</a:t>
            </a:r>
            <a:r>
              <a:rPr lang="en-GB" sz="1600" b="1" dirty="0">
                <a:latin typeface="Courier New" panose="02070309020205020404" pitchFamily="49" charset="0"/>
                <a:cs typeface="Courier New" panose="02070309020205020404" pitchFamily="49" charset="0"/>
              </a:rPr>
              <a:t>  24 Athletes[Months]         6 Intensities            2      0.9375     1</a:t>
            </a:r>
          </a:p>
          <a:p>
            <a:pPr marL="0" indent="0">
              <a:buNone/>
            </a:pPr>
            <a:r>
              <a:rPr lang="en-GB" sz="1600" b="1" dirty="0">
                <a:latin typeface="Courier New" panose="02070309020205020404" pitchFamily="49" charset="0"/>
                <a:cs typeface="Courier New" panose="02070309020205020404" pitchFamily="49" charset="0"/>
              </a:rPr>
              <a:t>                                                  Residual               4      1.0000     1</a:t>
            </a:r>
          </a:p>
          <a:p>
            <a:pPr marL="0" indent="0">
              <a:buNone/>
            </a:pPr>
            <a:r>
              <a:rPr lang="en-GB" sz="1600" b="1" dirty="0">
                <a:latin typeface="Courier New" panose="02070309020205020404" pitchFamily="49" charset="0"/>
                <a:cs typeface="Courier New" panose="02070309020205020404" pitchFamily="49" charset="0"/>
              </a:rPr>
              <a:t>                       Tests[</a:t>
            </a:r>
            <a:r>
              <a:rPr lang="en-GB" sz="1600" b="1" dirty="0" err="1">
                <a:latin typeface="Courier New" panose="02070309020205020404" pitchFamily="49" charset="0"/>
                <a:cs typeface="Courier New" panose="02070309020205020404" pitchFamily="49" charset="0"/>
              </a:rPr>
              <a:t>Months:Athletes</a:t>
            </a:r>
            <a:r>
              <a:rPr lang="en-GB" sz="1600" b="1" dirty="0">
                <a:latin typeface="Courier New" panose="02070309020205020404" pitchFamily="49" charset="0"/>
                <a:cs typeface="Courier New" panose="02070309020205020404" pitchFamily="49" charset="0"/>
              </a:rPr>
              <a:t>]  18 Surfaces               2      0.9375     1</a:t>
            </a:r>
          </a:p>
          <a:p>
            <a:pPr marL="0" indent="0">
              <a:buNone/>
            </a:pP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Intensities#Surfaces</a:t>
            </a:r>
            <a:r>
              <a:rPr lang="en-GB" sz="1600" b="1" dirty="0">
                <a:latin typeface="Courier New" panose="02070309020205020404" pitchFamily="49" charset="0"/>
                <a:cs typeface="Courier New" panose="02070309020205020404" pitchFamily="49" charset="0"/>
              </a:rPr>
              <a:t>   4      0.7500     1</a:t>
            </a:r>
          </a:p>
          <a:p>
            <a:pPr marL="0" indent="0">
              <a:buNone/>
            </a:pPr>
            <a:r>
              <a:rPr lang="en-GB" sz="1600" b="1" dirty="0">
                <a:latin typeface="Courier New" panose="02070309020205020404" pitchFamily="49" charset="0"/>
                <a:cs typeface="Courier New" panose="02070309020205020404" pitchFamily="49" charset="0"/>
              </a:rPr>
              <a:t>                                                  Residual              12      1.0000     1</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27</a:t>
            </a:fld>
            <a:endParaRPr lang="en-AU"/>
          </a:p>
        </p:txBody>
      </p:sp>
      <p:sp>
        <p:nvSpPr>
          <p:cNvPr id="10" name="Content Placeholder 2"/>
          <p:cNvSpPr txBox="1">
            <a:spLocks/>
          </p:cNvSpPr>
          <p:nvPr/>
        </p:nvSpPr>
        <p:spPr bwMode="auto">
          <a:xfrm>
            <a:off x="576000" y="4442791"/>
            <a:ext cx="11520000" cy="2415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sz="2000" kern="0" dirty="0"/>
              <a:t>Same exhaustive confounding issues as for the design with nested second-phase units.</a:t>
            </a:r>
          </a:p>
          <a:p>
            <a:r>
              <a:rPr lang="en-US" sz="2000" kern="0" dirty="0"/>
              <a:t>Must retain Locations and </a:t>
            </a:r>
            <a:r>
              <a:rPr lang="en-US" sz="2000" kern="0" dirty="0" err="1"/>
              <a:t>Months:Athletes</a:t>
            </a:r>
            <a:r>
              <a:rPr lang="en-US" sz="2000" kern="0" dirty="0"/>
              <a:t> to prevent undesirable pooling.</a:t>
            </a:r>
          </a:p>
          <a:p>
            <a:r>
              <a:rPr lang="en-US" sz="2000" kern="0" dirty="0"/>
              <a:t>One possible prior allocation model is the model for the first phase plus Locations:</a:t>
            </a:r>
            <a:endParaRPr lang="en-AU" sz="2000" kern="0" dirty="0"/>
          </a:p>
          <a:p>
            <a:pPr lvl="1"/>
            <a:r>
              <a:rPr lang="en-US" sz="1800" kern="0" dirty="0">
                <a:solidFill>
                  <a:schemeClr val="bg2">
                    <a:lumMod val="60000"/>
                    <a:lumOff val="40000"/>
                  </a:schemeClr>
                </a:solidFill>
              </a:rPr>
              <a:t>Months + Intensities + Surfaces + </a:t>
            </a:r>
            <a:r>
              <a:rPr lang="en-US" sz="1800" kern="0" dirty="0" err="1">
                <a:solidFill>
                  <a:schemeClr val="bg2">
                    <a:lumMod val="60000"/>
                    <a:lumOff val="40000"/>
                  </a:schemeClr>
                </a:solidFill>
              </a:rPr>
              <a:t>Intensities:Surfaces</a:t>
            </a:r>
            <a:r>
              <a:rPr lang="en-US" sz="1800" kern="0" dirty="0">
                <a:solidFill>
                  <a:schemeClr val="bg2">
                    <a:lumMod val="60000"/>
                    <a:lumOff val="40000"/>
                  </a:schemeClr>
                </a:solidFill>
              </a:rPr>
              <a:t> | </a:t>
            </a:r>
            <a:br>
              <a:rPr lang="en-US" sz="1800" kern="0" dirty="0">
                <a:solidFill>
                  <a:schemeClr val="bg2">
                    <a:lumMod val="60000"/>
                    <a:lumOff val="40000"/>
                  </a:schemeClr>
                </a:solidFill>
              </a:rPr>
            </a:br>
            <a:r>
              <a:rPr lang="en-US" sz="1800" kern="0" dirty="0" err="1">
                <a:solidFill>
                  <a:schemeClr val="bg2">
                    <a:lumMod val="60000"/>
                    <a:lumOff val="40000"/>
                  </a:schemeClr>
                </a:solidFill>
              </a:rPr>
              <a:t>Months:Athletes</a:t>
            </a:r>
            <a:r>
              <a:rPr lang="en-US" sz="1800" kern="0" dirty="0">
                <a:solidFill>
                  <a:schemeClr val="bg2">
                    <a:lumMod val="60000"/>
                    <a:lumOff val="40000"/>
                  </a:schemeClr>
                </a:solidFill>
              </a:rPr>
              <a:t> + </a:t>
            </a:r>
            <a:r>
              <a:rPr lang="en-US" sz="1800" u="sng" kern="0" dirty="0" err="1">
                <a:solidFill>
                  <a:schemeClr val="bg2">
                    <a:lumMod val="60000"/>
                    <a:lumOff val="40000"/>
                  </a:schemeClr>
                </a:solidFill>
              </a:rPr>
              <a:t>Months:Athletes:Tests</a:t>
            </a:r>
            <a:r>
              <a:rPr lang="en-US" sz="1800" kern="0" dirty="0">
                <a:solidFill>
                  <a:schemeClr val="bg2">
                    <a:lumMod val="60000"/>
                    <a:lumOff val="40000"/>
                  </a:schemeClr>
                </a:solidFill>
              </a:rPr>
              <a:t> + Locations.</a:t>
            </a:r>
          </a:p>
          <a:p>
            <a:r>
              <a:rPr lang="en-US" sz="2000" kern="0" dirty="0"/>
              <a:t>Again, this is a model of convenience and does not portray all the sources of variation affecting the response variables for this experiment</a:t>
            </a:r>
            <a:endParaRPr lang="en-AU" sz="2000" kern="0" dirty="0"/>
          </a:p>
        </p:txBody>
      </p:sp>
    </p:spTree>
    <p:extLst>
      <p:ext uri="{BB962C8B-B14F-4D97-AF65-F5344CB8AC3E}">
        <p14:creationId xmlns:p14="http://schemas.microsoft.com/office/powerpoint/2010/main" val="19802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8080"/>
                </a:solidFill>
              </a:rPr>
              <a:t>Using </a:t>
            </a:r>
            <a:r>
              <a:rPr lang="en-AU" dirty="0" err="1">
                <a:solidFill>
                  <a:srgbClr val="008080"/>
                </a:solidFill>
                <a:latin typeface="Courier New" panose="02070309020205020404" pitchFamily="49" charset="0"/>
                <a:cs typeface="Courier New" panose="02070309020205020404" pitchFamily="49" charset="0"/>
              </a:rPr>
              <a:t>odw</a:t>
            </a:r>
            <a:r>
              <a:rPr lang="en-AU" dirty="0">
                <a:solidFill>
                  <a:srgbClr val="008080"/>
                </a:solidFill>
              </a:rPr>
              <a:t> to construct a design</a:t>
            </a:r>
          </a:p>
        </p:txBody>
      </p:sp>
      <p:sp>
        <p:nvSpPr>
          <p:cNvPr id="3" name="Content Placeholder 2"/>
          <p:cNvSpPr>
            <a:spLocks noGrp="1"/>
          </p:cNvSpPr>
          <p:nvPr>
            <p:ph idx="1"/>
          </p:nvPr>
        </p:nvSpPr>
        <p:spPr/>
        <p:txBody>
          <a:bodyPr/>
          <a:lstStyle/>
          <a:p>
            <a:r>
              <a:rPr lang="en-AU" dirty="0"/>
              <a:t>Split-plot designs </a:t>
            </a:r>
          </a:p>
          <a:p>
            <a:pPr lvl="1"/>
            <a:r>
              <a:rPr lang="en-AU" dirty="0"/>
              <a:t>involve a two-step process to optimize: </a:t>
            </a:r>
          </a:p>
          <a:p>
            <a:pPr marL="1428750" lvl="2" indent="-514350">
              <a:buFont typeface="+mj-lt"/>
              <a:buAutoNum type="romanLcPeriod"/>
            </a:pPr>
            <a:r>
              <a:rPr lang="en-AU" dirty="0"/>
              <a:t>optimize the main-unit factors;</a:t>
            </a:r>
          </a:p>
          <a:p>
            <a:pPr marL="1428750" lvl="2" indent="-514350">
              <a:buFont typeface="+mj-lt"/>
              <a:buAutoNum type="romanLcPeriod"/>
            </a:pPr>
            <a:r>
              <a:rPr lang="en-AU" dirty="0"/>
              <a:t>optimize the sub-unit factors, given the main-unit optimization;</a:t>
            </a:r>
          </a:p>
          <a:p>
            <a:pPr lvl="1"/>
            <a:r>
              <a:rPr lang="en-AU" dirty="0"/>
              <a:t>Only optimizes main effects.</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28</a:t>
            </a:fld>
            <a:endParaRPr lang="en-AU"/>
          </a:p>
        </p:txBody>
      </p:sp>
    </p:spTree>
    <p:extLst>
      <p:ext uri="{BB962C8B-B14F-4D97-AF65-F5344CB8AC3E}">
        <p14:creationId xmlns:p14="http://schemas.microsoft.com/office/powerpoint/2010/main" val="2597876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Optimizing the main-unit, cross-phase design</a:t>
            </a:r>
          </a:p>
        </p:txBody>
      </p:sp>
      <p:sp>
        <p:nvSpPr>
          <p:cNvPr id="3" name="Content Placeholder 2"/>
          <p:cNvSpPr>
            <a:spLocks noGrp="1"/>
          </p:cNvSpPr>
          <p:nvPr>
            <p:ph idx="1"/>
          </p:nvPr>
        </p:nvSpPr>
        <p:spPr>
          <a:xfrm>
            <a:off x="576000" y="1058774"/>
            <a:ext cx="11520000" cy="5799226"/>
          </a:xfrm>
        </p:spPr>
        <p:txBody>
          <a:bodyPr/>
          <a:lstStyle/>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&gt; #'## Optimize the main-unit, cross-phase design, based on assigning Intensities to Locations </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tripletss</a:t>
            </a:r>
            <a:endParaRPr lang="en-GB" sz="1400" b="1" dirty="0">
              <a:solidFill>
                <a:schemeClr val="bg2">
                  <a:lumMod val="60000"/>
                  <a:lumOff val="40000"/>
                </a:schemeClr>
              </a:solidFill>
              <a:latin typeface="Courier New" panose="02070309020205020404" pitchFamily="49" charset="0"/>
              <a:cs typeface="Courier New" panose="02070309020205020404" pitchFamily="49" charset="0"/>
            </a:endParaRPr>
          </a:p>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&gt; #'### Set up a randomized starting design</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eg2.main.ini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cbind</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(list(Batches = 4, Triplets = 3)),</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(list(Intensities = LETTERS[1:3]), times = 4))</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eg2.main.ini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designRandomize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(allocated         = eg2.main.ini[c("Intensities")],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recipient         = eg2.main.ini[c("</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Batches","Triplets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nested.recipients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list(Triplets = "Batches"),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seed              = 61461)</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Use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odw</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to optimize the main-unit design</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eg2.main.odw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odw</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(fixed   = ~ Batches + Triplets + Intensities,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permute = ~ Intensities, swap = ~ Batches,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maxit</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maxit</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search = "tabu",</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data    = eg2.main.ini)</a:t>
            </a:r>
          </a:p>
          <a:p>
            <a:pPr marL="0" indent="0">
              <a:buNone/>
            </a:pPr>
            <a:r>
              <a:rPr lang="en-GB" sz="1400" b="1" dirty="0">
                <a:latin typeface="Courier New" panose="02070309020205020404" pitchFamily="49" charset="0"/>
                <a:cs typeface="Courier New" panose="02070309020205020404" pitchFamily="49" charset="0"/>
              </a:rPr>
              <a:t>Thu Jan 26 10:40:56 2023</a:t>
            </a:r>
          </a:p>
          <a:p>
            <a:pPr marL="0" indent="0">
              <a:buNone/>
            </a:pPr>
            <a:r>
              <a:rPr lang="en-GB" sz="1400" b="1" dirty="0">
                <a:latin typeface="Courier New" panose="02070309020205020404" pitchFamily="49" charset="0"/>
                <a:cs typeface="Courier New" panose="02070309020205020404" pitchFamily="49" charset="0"/>
              </a:rPr>
              <a:t>Initial A-value = 0.727273 (3 A-equations; rank C 2)</a:t>
            </a:r>
          </a:p>
          <a:p>
            <a:pPr marL="0" indent="0">
              <a:buNone/>
            </a:pPr>
            <a:r>
              <a:rPr lang="en-US" sz="1400" b="1" dirty="0">
                <a:latin typeface="Courier New" panose="02070309020205020404" pitchFamily="49" charset="0"/>
                <a:cs typeface="Courier New" panose="02070309020205020404" pitchFamily="49" charset="0"/>
              </a:rPr>
              <a:t>Criterion after 1000 initial random iterations: 0.533333</a:t>
            </a:r>
          </a:p>
          <a:p>
            <a:pPr marL="0" indent="0">
              <a:buNone/>
            </a:pPr>
            <a:r>
              <a:rPr lang="en-GB" sz="1400" b="1" dirty="0">
                <a:latin typeface="Courier New" panose="02070309020205020404" pitchFamily="49" charset="0"/>
                <a:cs typeface="Courier New" panose="02070309020205020404" pitchFamily="49" charset="0"/>
              </a:rPr>
              <a:t>A-value after tabu loop 1 is 0.533333</a:t>
            </a:r>
          </a:p>
          <a:p>
            <a:pPr marL="0" indent="0">
              <a:buNone/>
            </a:pPr>
            <a:r>
              <a:rPr lang="en-GB" sz="1400" b="1" dirty="0">
                <a:latin typeface="Courier New" panose="02070309020205020404" pitchFamily="49" charset="0"/>
                <a:cs typeface="Courier New" panose="02070309020205020404" pitchFamily="49" charset="0"/>
              </a:rPr>
              <a:t>…</a:t>
            </a:r>
          </a:p>
          <a:p>
            <a:pPr marL="0" indent="0">
              <a:buNone/>
            </a:pPr>
            <a:r>
              <a:rPr lang="en-AU" sz="1400" b="1" dirty="0">
                <a:latin typeface="Courier New" panose="02070309020205020404" pitchFamily="49" charset="0"/>
                <a:cs typeface="Courier New" panose="02070309020205020404" pitchFamily="49" charset="0"/>
              </a:rPr>
              <a:t>A-value after </a:t>
            </a:r>
            <a:r>
              <a:rPr lang="en-AU" sz="1400" b="1" dirty="0" err="1">
                <a:latin typeface="Courier New" panose="02070309020205020404" pitchFamily="49" charset="0"/>
                <a:cs typeface="Courier New" panose="02070309020205020404" pitchFamily="49" charset="0"/>
              </a:rPr>
              <a:t>tabu</a:t>
            </a:r>
            <a:r>
              <a:rPr lang="en-AU" sz="1400" b="1" dirty="0">
                <a:latin typeface="Courier New" panose="02070309020205020404" pitchFamily="49" charset="0"/>
                <a:cs typeface="Courier New" panose="02070309020205020404" pitchFamily="49" charset="0"/>
              </a:rPr>
              <a:t> loop 50 is 0.533333</a:t>
            </a:r>
          </a:p>
          <a:p>
            <a:pPr marL="0" indent="0">
              <a:buNone/>
            </a:pPr>
            <a:r>
              <a:rPr lang="en-US" sz="1400" b="1" dirty="0">
                <a:latin typeface="Courier New" panose="02070309020205020404" pitchFamily="49" charset="0"/>
                <a:cs typeface="Courier New" panose="02070309020205020404" pitchFamily="49" charset="0"/>
              </a:rPr>
              <a:t>Hash table size 3</a:t>
            </a:r>
          </a:p>
          <a:p>
            <a:pPr marL="0" indent="0">
              <a:buNone/>
            </a:pPr>
            <a:r>
              <a:rPr lang="en-US" sz="1400" b="1" dirty="0">
                <a:latin typeface="Courier New" panose="02070309020205020404" pitchFamily="49" charset="0"/>
                <a:cs typeface="Courier New" panose="02070309020205020404" pitchFamily="49" charset="0"/>
              </a:rPr>
              <a:t>Final criterion after 50 tabu iterations: 0.533333</a:t>
            </a:r>
            <a:endParaRPr lang="en-AU" sz="1400" b="1" dirty="0">
              <a:latin typeface="Courier New" panose="02070309020205020404" pitchFamily="49" charset="0"/>
              <a:cs typeface="Courier New" panose="02070309020205020404" pitchFamily="49" charset="0"/>
            </a:endParaRP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eg2.main.des &lt;- eg2.main.odw$design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29</a:t>
            </a:fld>
            <a:endParaRPr lang="en-AU"/>
          </a:p>
        </p:txBody>
      </p:sp>
      <p:sp>
        <p:nvSpPr>
          <p:cNvPr id="5" name="TextBox 4"/>
          <p:cNvSpPr txBox="1"/>
          <p:nvPr/>
        </p:nvSpPr>
        <p:spPr>
          <a:xfrm>
            <a:off x="10380439" y="1376997"/>
            <a:ext cx="1932262" cy="1631216"/>
          </a:xfrm>
          <a:prstGeom prst="rect">
            <a:avLst/>
          </a:prstGeom>
          <a:noFill/>
        </p:spPr>
        <p:txBody>
          <a:bodyPr wrap="square" rtlCol="0">
            <a:spAutoFit/>
          </a:bodyPr>
          <a:lstStyle/>
          <a:p>
            <a:r>
              <a:rPr lang="en-AU" sz="2000" dirty="0">
                <a:solidFill>
                  <a:srgbClr val="7030A0"/>
                </a:solidFill>
              </a:rPr>
              <a:t>Set up an RCBD for </a:t>
            </a:r>
            <a:r>
              <a:rPr lang="en-AU" sz="2000" b="1" dirty="0">
                <a:solidFill>
                  <a:srgbClr val="7030A0"/>
                </a:solidFill>
                <a:latin typeface="Courier New" panose="02070309020205020404" pitchFamily="49" charset="0"/>
                <a:cs typeface="Courier New" panose="02070309020205020404" pitchFamily="49" charset="0"/>
              </a:rPr>
              <a:t>Intensities</a:t>
            </a:r>
            <a:r>
              <a:rPr lang="en-AU" sz="2000" dirty="0">
                <a:solidFill>
                  <a:srgbClr val="7030A0"/>
                </a:solidFill>
              </a:rPr>
              <a:t> as a starting design. </a:t>
            </a:r>
          </a:p>
        </p:txBody>
      </p:sp>
      <p:sp>
        <p:nvSpPr>
          <p:cNvPr id="6" name="TextBox 5"/>
          <p:cNvSpPr txBox="1"/>
          <p:nvPr/>
        </p:nvSpPr>
        <p:spPr>
          <a:xfrm>
            <a:off x="8683562" y="3331230"/>
            <a:ext cx="2159541" cy="1323439"/>
          </a:xfrm>
          <a:prstGeom prst="rect">
            <a:avLst/>
          </a:prstGeom>
          <a:noFill/>
        </p:spPr>
        <p:txBody>
          <a:bodyPr wrap="square" rtlCol="0">
            <a:spAutoFit/>
          </a:bodyPr>
          <a:lstStyle/>
          <a:p>
            <a:r>
              <a:rPr lang="en-AU" sz="2000" dirty="0">
                <a:solidFill>
                  <a:srgbClr val="7030A0"/>
                </a:solidFill>
              </a:rPr>
              <a:t>Use </a:t>
            </a:r>
            <a:r>
              <a:rPr lang="en-AU" sz="2000" b="1" dirty="0">
                <a:solidFill>
                  <a:srgbClr val="7030A0"/>
                </a:solidFill>
                <a:latin typeface="Courier New" panose="02070309020205020404" pitchFamily="49" charset="0"/>
                <a:cs typeface="Courier New" panose="02070309020205020404" pitchFamily="49" charset="0"/>
              </a:rPr>
              <a:t>swap</a:t>
            </a:r>
            <a:r>
              <a:rPr lang="en-AU" sz="2000" dirty="0">
                <a:solidFill>
                  <a:srgbClr val="7030A0"/>
                </a:solidFill>
              </a:rPr>
              <a:t> to keep the design resolved for </a:t>
            </a:r>
            <a:r>
              <a:rPr lang="en-AU" sz="2000" b="1" dirty="0">
                <a:solidFill>
                  <a:srgbClr val="7030A0"/>
                </a:solidFill>
                <a:latin typeface="Courier New" panose="02070309020205020404" pitchFamily="49" charset="0"/>
                <a:cs typeface="Courier New" panose="02070309020205020404" pitchFamily="49" charset="0"/>
              </a:rPr>
              <a:t>Batches</a:t>
            </a:r>
            <a:r>
              <a:rPr lang="en-AU" sz="2000" dirty="0">
                <a:solidFill>
                  <a:srgbClr val="7030A0"/>
                </a:solidFill>
              </a:rPr>
              <a:t>. </a:t>
            </a:r>
          </a:p>
        </p:txBody>
      </p:sp>
    </p:spTree>
    <p:extLst>
      <p:ext uri="{BB962C8B-B14F-4D97-AF65-F5344CB8AC3E}">
        <p14:creationId xmlns:p14="http://schemas.microsoft.com/office/powerpoint/2010/main" val="344488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7" end="1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9" end="1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34988" indent="-534988"/>
            <a:r>
              <a:rPr lang="en-AU" dirty="0"/>
              <a:t>1.	Multiphase designs</a:t>
            </a:r>
          </a:p>
        </p:txBody>
      </p:sp>
      <p:sp>
        <p:nvSpPr>
          <p:cNvPr id="3" name="Content Placeholder 2"/>
          <p:cNvSpPr>
            <a:spLocks noGrp="1"/>
          </p:cNvSpPr>
          <p:nvPr>
            <p:ph idx="1"/>
          </p:nvPr>
        </p:nvSpPr>
        <p:spPr>
          <a:xfrm>
            <a:off x="576000" y="1039317"/>
            <a:ext cx="11520000" cy="5701947"/>
          </a:xfrm>
        </p:spPr>
        <p:txBody>
          <a:bodyPr/>
          <a:lstStyle/>
          <a:p>
            <a:r>
              <a:rPr lang="en-AU" dirty="0"/>
              <a:t>Brien (2017) gives a review, including published applications.</a:t>
            </a:r>
          </a:p>
          <a:p>
            <a:r>
              <a:rPr lang="en-AU" dirty="0"/>
              <a:t>Three introductory papers are Brien and Bailey (2006), Brien et al. (2011) and Brien (2019).</a:t>
            </a:r>
          </a:p>
          <a:p>
            <a:r>
              <a:rPr lang="en-AU" dirty="0"/>
              <a:t>“Normal” two-phase experiments (Brien et al., 2011,Section 4) involve a single-randomization in each phase.</a:t>
            </a:r>
          </a:p>
          <a:p>
            <a:pPr lvl="1"/>
            <a:r>
              <a:rPr lang="en-AU" dirty="0"/>
              <a:t>This implies that a design is required for each phase.</a:t>
            </a:r>
          </a:p>
          <a:p>
            <a:pPr lvl="1"/>
            <a:r>
              <a:rPr lang="en-GB" dirty="0"/>
              <a:t>The object of the second phase is to evaluate material produced in the first phase and one or more response variables are measured in the second phase.</a:t>
            </a:r>
          </a:p>
          <a:p>
            <a:pPr lvl="1"/>
            <a:r>
              <a:rPr lang="en-GB" dirty="0"/>
              <a:t>There may also be response variables from the first-phase.</a:t>
            </a:r>
          </a:p>
          <a:p>
            <a:pPr lvl="1"/>
            <a:r>
              <a:rPr lang="en-GB" dirty="0"/>
              <a:t>The phase is the period of time during which a set of units are engaged in producing their outcome: material and/or response variables.</a:t>
            </a:r>
          </a:p>
          <a:p>
            <a:pPr lvl="1"/>
            <a:r>
              <a:rPr lang="en-GB" dirty="0"/>
              <a:t>One phase might overlap another phase.</a:t>
            </a:r>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3</a:t>
            </a:fld>
            <a:endParaRPr lang="en-AU"/>
          </a:p>
        </p:txBody>
      </p:sp>
    </p:spTree>
    <p:extLst>
      <p:ext uri="{BB962C8B-B14F-4D97-AF65-F5344CB8AC3E}">
        <p14:creationId xmlns:p14="http://schemas.microsoft.com/office/powerpoint/2010/main" val="1491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2884"/>
            <a:ext cx="11520000" cy="720000"/>
          </a:xfrm>
        </p:spPr>
        <p:txBody>
          <a:bodyPr/>
          <a:lstStyle/>
          <a:p>
            <a:r>
              <a:rPr lang="en-AU" dirty="0"/>
              <a:t>Optimizing the sub-unit, cross-phase design</a:t>
            </a:r>
          </a:p>
        </p:txBody>
      </p:sp>
      <p:sp>
        <p:nvSpPr>
          <p:cNvPr id="3" name="Content Placeholder 2"/>
          <p:cNvSpPr>
            <a:spLocks noGrp="1"/>
          </p:cNvSpPr>
          <p:nvPr>
            <p:ph idx="1"/>
          </p:nvPr>
        </p:nvSpPr>
        <p:spPr>
          <a:xfrm>
            <a:off x="576000" y="698278"/>
            <a:ext cx="11520000" cy="6155200"/>
          </a:xfrm>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Optimize the sub-unit, cross-phase design, based on assigning Surfaces to Locations within triplets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Set up a randomized starting design</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eg2.ini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cbind</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(list(Surfaces = 3), times = 12),</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(list(Batches = 4, Triplets = 3, Locations = 3)))</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eg2.ini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designRandomize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(allocated         = eg2.ini["Surfaces"],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recipient         = eg2.ini[c("Batches", "Triplets", "Locations")],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nested.recipients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list(Locations = c("Batches", "Triplets")),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except            = c("Batches", "Triplets"),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seed              = 65435)</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eg2.ini$Locations &lt;- with(eg2.ini,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fac.combine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(list(Triplets, Locations)))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eg2.ini &lt;- merge(eg2.ini, eg2.main.des[c("Batches", "Triplets", "Intensities")])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Use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odw</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to optimize the sub-unit design</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eg2.odw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odw</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(fixed   = ~ Batches*Triplets + Locations + Surfaces,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permute = ~ Surfaces, swap =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Batches:Triplets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maxit</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maxit</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search = search,</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data    = eg2.ini)</a:t>
            </a:r>
          </a:p>
          <a:p>
            <a:pPr marL="0" indent="0">
              <a:buNone/>
            </a:pPr>
            <a:r>
              <a:rPr lang="en-US" sz="1400" b="1" dirty="0">
                <a:latin typeface="Courier New" panose="02070309020205020404" pitchFamily="49" charset="0"/>
                <a:cs typeface="Courier New" panose="02070309020205020404" pitchFamily="49" charset="0"/>
              </a:rPr>
              <a:t>Thu Jan 26 10:40:57 2023</a:t>
            </a:r>
          </a:p>
          <a:p>
            <a:pPr marL="0" indent="0">
              <a:buNone/>
            </a:pPr>
            <a:r>
              <a:rPr lang="en-US" sz="1400" b="1" dirty="0">
                <a:latin typeface="Courier New" panose="02070309020205020404" pitchFamily="49" charset="0"/>
                <a:cs typeface="Courier New" panose="02070309020205020404" pitchFamily="49" charset="0"/>
              </a:rPr>
              <a:t>Initial criterion = 0.191781 (3 A-equations; rank C 2)</a:t>
            </a:r>
          </a:p>
          <a:p>
            <a:pPr marL="0" indent="0">
              <a:buNone/>
            </a:pPr>
            <a:r>
              <a:rPr lang="en-US" sz="1400" b="1" dirty="0">
                <a:latin typeface="Courier New" panose="02070309020205020404" pitchFamily="49" charset="0"/>
                <a:cs typeface="Courier New" panose="02070309020205020404" pitchFamily="49" charset="0"/>
              </a:rPr>
              <a:t>Criterion after 1000 initial random iterations: 0.177778</a:t>
            </a:r>
            <a:r>
              <a:rPr lang="en-AU" sz="1400" b="1" dirty="0">
                <a:latin typeface="Courier New" panose="02070309020205020404" pitchFamily="49" charset="0"/>
                <a:cs typeface="Courier New" panose="02070309020205020404" pitchFamily="49" charset="0"/>
              </a:rPr>
              <a:t>A-value after tabu loop 1 is 0.177778</a:t>
            </a:r>
          </a:p>
          <a:p>
            <a:pPr marL="0" indent="0">
              <a:buNone/>
            </a:pPr>
            <a:r>
              <a:rPr lang="en-AU" sz="1400" b="1" dirty="0">
                <a:latin typeface="Courier New" panose="02070309020205020404" pitchFamily="49" charset="0"/>
                <a:cs typeface="Courier New" panose="02070309020205020404" pitchFamily="49" charset="0"/>
              </a:rPr>
              <a:t>A-value after </a:t>
            </a:r>
            <a:r>
              <a:rPr lang="en-AU" sz="1400" b="1" dirty="0" err="1">
                <a:latin typeface="Courier New" panose="02070309020205020404" pitchFamily="49" charset="0"/>
                <a:cs typeface="Courier New" panose="02070309020205020404" pitchFamily="49" charset="0"/>
              </a:rPr>
              <a:t>tabu</a:t>
            </a:r>
            <a:r>
              <a:rPr lang="en-AU" sz="1400" b="1" dirty="0">
                <a:latin typeface="Courier New" panose="02070309020205020404" pitchFamily="49" charset="0"/>
                <a:cs typeface="Courier New" panose="02070309020205020404" pitchFamily="49" charset="0"/>
              </a:rPr>
              <a:t> loop 2 is 0.177778</a:t>
            </a:r>
          </a:p>
          <a:p>
            <a:pPr marL="0" indent="0">
              <a:buNone/>
            </a:pPr>
            <a:r>
              <a:rPr lang="en-AU" sz="1400" b="1" dirty="0">
                <a:latin typeface="Courier New" panose="02070309020205020404" pitchFamily="49" charset="0"/>
                <a:cs typeface="Courier New" panose="02070309020205020404" pitchFamily="49" charset="0"/>
              </a:rPr>
              <a:t>… </a:t>
            </a:r>
          </a:p>
          <a:p>
            <a:pPr marL="0" indent="0">
              <a:buNone/>
            </a:pPr>
            <a:r>
              <a:rPr lang="en-AU" sz="1400" b="1" dirty="0">
                <a:latin typeface="Courier New" panose="02070309020205020404" pitchFamily="49" charset="0"/>
                <a:cs typeface="Courier New" panose="02070309020205020404" pitchFamily="49" charset="0"/>
              </a:rPr>
              <a:t>A-value after </a:t>
            </a:r>
            <a:r>
              <a:rPr lang="en-AU" sz="1400" b="1" dirty="0" err="1">
                <a:latin typeface="Courier New" panose="02070309020205020404" pitchFamily="49" charset="0"/>
                <a:cs typeface="Courier New" panose="02070309020205020404" pitchFamily="49" charset="0"/>
              </a:rPr>
              <a:t>tabu</a:t>
            </a:r>
            <a:r>
              <a:rPr lang="en-AU" sz="1400" b="1" dirty="0">
                <a:latin typeface="Courier New" panose="02070309020205020404" pitchFamily="49" charset="0"/>
                <a:cs typeface="Courier New" panose="02070309020205020404" pitchFamily="49" charset="0"/>
              </a:rPr>
              <a:t> loop 50 is 0.177778</a:t>
            </a:r>
          </a:p>
          <a:p>
            <a:pPr marL="0" indent="0">
              <a:buNone/>
            </a:pPr>
            <a:r>
              <a:rPr lang="en-US" sz="1400" b="1" dirty="0">
                <a:latin typeface="Courier New" panose="02070309020205020404" pitchFamily="49" charset="0"/>
                <a:cs typeface="Courier New" panose="02070309020205020404" pitchFamily="49" charset="0"/>
              </a:rPr>
              <a:t>Hash table size 85</a:t>
            </a:r>
          </a:p>
          <a:p>
            <a:pPr marL="0" indent="0">
              <a:buNone/>
            </a:pPr>
            <a:r>
              <a:rPr lang="en-US" sz="1400" b="1" dirty="0">
                <a:latin typeface="Courier New" panose="02070309020205020404" pitchFamily="49" charset="0"/>
                <a:cs typeface="Courier New" panose="02070309020205020404" pitchFamily="49" charset="0"/>
              </a:rPr>
              <a:t>Final criterion after 50 </a:t>
            </a:r>
            <a:r>
              <a:rPr lang="en-US" sz="1400" b="1" dirty="0" err="1">
                <a:latin typeface="Courier New" panose="02070309020205020404" pitchFamily="49" charset="0"/>
                <a:cs typeface="Courier New" panose="02070309020205020404" pitchFamily="49" charset="0"/>
              </a:rPr>
              <a:t>tabu+rw</a:t>
            </a:r>
            <a:r>
              <a:rPr lang="en-US" sz="1400" b="1" dirty="0">
                <a:latin typeface="Courier New" panose="02070309020205020404" pitchFamily="49" charset="0"/>
                <a:cs typeface="Courier New" panose="02070309020205020404" pitchFamily="49" charset="0"/>
              </a:rPr>
              <a:t> iterations: 0.177778</a:t>
            </a:r>
            <a:endParaRPr lang="en-AU" sz="14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FF0418E0-E9F1-4C7F-BDD6-E3F7643D09C8}" type="slidenum">
              <a:rPr lang="en-AU" smtClean="0"/>
              <a:pPr/>
              <a:t>30</a:t>
            </a:fld>
            <a:endParaRPr lang="en-AU"/>
          </a:p>
        </p:txBody>
      </p:sp>
      <p:sp>
        <p:nvSpPr>
          <p:cNvPr id="5" name="TextBox 4"/>
          <p:cNvSpPr txBox="1"/>
          <p:nvPr/>
        </p:nvSpPr>
        <p:spPr>
          <a:xfrm>
            <a:off x="8726555" y="1200942"/>
            <a:ext cx="3458817" cy="1015663"/>
          </a:xfrm>
          <a:prstGeom prst="rect">
            <a:avLst/>
          </a:prstGeom>
          <a:noFill/>
        </p:spPr>
        <p:txBody>
          <a:bodyPr wrap="square" rtlCol="0">
            <a:spAutoFit/>
          </a:bodyPr>
          <a:lstStyle/>
          <a:p>
            <a:r>
              <a:rPr lang="en-AU" sz="2000" dirty="0">
                <a:solidFill>
                  <a:srgbClr val="7030A0"/>
                </a:solidFill>
              </a:rPr>
              <a:t>A  starting-design design with </a:t>
            </a:r>
            <a:r>
              <a:rPr lang="en-AU" sz="2000" b="1" dirty="0">
                <a:solidFill>
                  <a:srgbClr val="7030A0"/>
                </a:solidFill>
                <a:latin typeface="Courier New" panose="02070309020205020404" pitchFamily="49" charset="0"/>
                <a:cs typeface="Courier New" panose="02070309020205020404" pitchFamily="49" charset="0"/>
              </a:rPr>
              <a:t>Surfaces</a:t>
            </a:r>
            <a:r>
              <a:rPr lang="en-AU" sz="2000" dirty="0">
                <a:solidFill>
                  <a:srgbClr val="7030A0"/>
                </a:solidFill>
              </a:rPr>
              <a:t> randomized within </a:t>
            </a:r>
            <a:r>
              <a:rPr lang="en-AU" sz="2000" b="1" dirty="0">
                <a:solidFill>
                  <a:srgbClr val="7030A0"/>
                </a:solidFill>
                <a:latin typeface="Courier New" panose="02070309020205020404" pitchFamily="49" charset="0"/>
                <a:cs typeface="Courier New" panose="02070309020205020404" pitchFamily="49" charset="0"/>
              </a:rPr>
              <a:t>Batches-Triplets</a:t>
            </a:r>
            <a:r>
              <a:rPr lang="en-AU" sz="2000" dirty="0">
                <a:solidFill>
                  <a:srgbClr val="7030A0"/>
                </a:solidFill>
              </a:rPr>
              <a:t>. </a:t>
            </a:r>
          </a:p>
        </p:txBody>
      </p:sp>
      <p:sp>
        <p:nvSpPr>
          <p:cNvPr id="6" name="TextBox 5"/>
          <p:cNvSpPr txBox="1"/>
          <p:nvPr/>
        </p:nvSpPr>
        <p:spPr>
          <a:xfrm>
            <a:off x="9610933" y="3099316"/>
            <a:ext cx="2385597" cy="707886"/>
          </a:xfrm>
          <a:prstGeom prst="rect">
            <a:avLst/>
          </a:prstGeom>
          <a:noFill/>
        </p:spPr>
        <p:txBody>
          <a:bodyPr wrap="square" rtlCol="0">
            <a:spAutoFit/>
          </a:bodyPr>
          <a:lstStyle/>
          <a:p>
            <a:r>
              <a:rPr lang="en-AU" sz="2000" dirty="0">
                <a:solidFill>
                  <a:srgbClr val="7030A0"/>
                </a:solidFill>
              </a:rPr>
              <a:t>Add the main-unit design. </a:t>
            </a:r>
          </a:p>
        </p:txBody>
      </p:sp>
      <p:sp>
        <p:nvSpPr>
          <p:cNvPr id="7" name="TextBox 6"/>
          <p:cNvSpPr txBox="1"/>
          <p:nvPr/>
        </p:nvSpPr>
        <p:spPr>
          <a:xfrm>
            <a:off x="8527775" y="4056788"/>
            <a:ext cx="2852532" cy="1631216"/>
          </a:xfrm>
          <a:prstGeom prst="rect">
            <a:avLst/>
          </a:prstGeom>
          <a:noFill/>
        </p:spPr>
        <p:txBody>
          <a:bodyPr wrap="square" rtlCol="0">
            <a:spAutoFit/>
          </a:bodyPr>
          <a:lstStyle/>
          <a:p>
            <a:r>
              <a:rPr lang="en-AU" sz="2000" dirty="0">
                <a:solidFill>
                  <a:srgbClr val="7030A0"/>
                </a:solidFill>
              </a:rPr>
              <a:t>Use </a:t>
            </a:r>
            <a:r>
              <a:rPr lang="en-AU" sz="2000" b="1" dirty="0">
                <a:solidFill>
                  <a:srgbClr val="7030A0"/>
                </a:solidFill>
                <a:latin typeface="Courier New" panose="02070309020205020404" pitchFamily="49" charset="0"/>
                <a:cs typeface="Courier New" panose="02070309020205020404" pitchFamily="49" charset="0"/>
              </a:rPr>
              <a:t>swap</a:t>
            </a:r>
            <a:r>
              <a:rPr lang="en-AU" sz="2000" dirty="0">
                <a:solidFill>
                  <a:srgbClr val="7030A0"/>
                </a:solidFill>
              </a:rPr>
              <a:t> to only interchange within </a:t>
            </a:r>
            <a:r>
              <a:rPr lang="en-AU" sz="2000" b="1" dirty="0">
                <a:solidFill>
                  <a:srgbClr val="7030A0"/>
                </a:solidFill>
                <a:latin typeface="Courier New" panose="02070309020205020404" pitchFamily="49" charset="0"/>
                <a:cs typeface="Courier New" panose="02070309020205020404" pitchFamily="49" charset="0"/>
              </a:rPr>
              <a:t>Batches-Triplets</a:t>
            </a:r>
            <a:r>
              <a:rPr lang="en-AU" sz="2000" dirty="0">
                <a:solidFill>
                  <a:srgbClr val="7030A0"/>
                </a:solidFill>
              </a:rPr>
              <a:t>, so keeping main-unit design. </a:t>
            </a:r>
          </a:p>
        </p:txBody>
      </p:sp>
    </p:spTree>
    <p:extLst>
      <p:ext uri="{BB962C8B-B14F-4D97-AF65-F5344CB8AC3E}">
        <p14:creationId xmlns:p14="http://schemas.microsoft.com/office/powerpoint/2010/main" val="15739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20" end="2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30845"/>
            <a:ext cx="11520000" cy="1055927"/>
          </a:xfrm>
        </p:spPr>
        <p:txBody>
          <a:bodyPr/>
          <a:lstStyle/>
          <a:p>
            <a:r>
              <a:rPr lang="en-AU" dirty="0"/>
              <a:t>Produce the two-phase design based on the </a:t>
            </a:r>
            <a:r>
              <a:rPr lang="en-AU" dirty="0" err="1">
                <a:latin typeface="Courier New" panose="02070309020205020404" pitchFamily="49" charset="0"/>
                <a:cs typeface="Courier New" panose="02070309020205020404" pitchFamily="49" charset="0"/>
              </a:rPr>
              <a:t>odw</a:t>
            </a:r>
            <a:r>
              <a:rPr lang="en-AU" dirty="0"/>
              <a:t> designs</a:t>
            </a:r>
          </a:p>
        </p:txBody>
      </p:sp>
      <p:sp>
        <p:nvSpPr>
          <p:cNvPr id="3" name="Content Placeholder 2"/>
          <p:cNvSpPr>
            <a:spLocks noGrp="1"/>
          </p:cNvSpPr>
          <p:nvPr>
            <p:ph idx="1"/>
          </p:nvPr>
        </p:nvSpPr>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eg2.des &lt;- eg2.odw$design</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split.lay$Batches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split.lay$Months</a:t>
            </a:r>
            <a:endParaRPr lang="en-AU" sz="1400" b="1" dirty="0">
              <a:solidFill>
                <a:schemeClr val="bg2">
                  <a:lumMod val="60000"/>
                  <a:lumOff val="40000"/>
                </a:schemeClr>
              </a:solidFill>
              <a:latin typeface="Courier New" panose="02070309020205020404" pitchFamily="49" charset="0"/>
              <a:cs typeface="Courier New" panose="02070309020205020404" pitchFamily="49" charset="0"/>
            </a:endParaRP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eg2.lay &lt;- merge(eg2.des,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eg2.lay &lt;- with(eg2.lay, eg2.lay[order(Batches, Locations),])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eg2.lay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designRandomize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(allocated = eg2.lay[c("</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Months","Athletes","Tests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Intensities","Surfaces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recipient = eg2.lay[c("</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Batches","Locations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except    = "Batches",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seed      = 87620)</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Check properties of the design</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eg2.canon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(formulae = list(</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locs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 Batches*Locations,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test = ~ Months/Athletes/Tests,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cond</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 Intensities*Surfaces),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data     = eg2.lay)</a:t>
            </a:r>
          </a:p>
          <a:p>
            <a:pPr marL="0" indent="0">
              <a:buNone/>
            </a:pPr>
            <a:r>
              <a:rPr lang="en-AU" sz="1400" b="1" dirty="0">
                <a:latin typeface="Courier New" panose="02070309020205020404" pitchFamily="49" charset="0"/>
                <a:cs typeface="Courier New" panose="02070309020205020404" pitchFamily="49" charset="0"/>
              </a:rPr>
              <a:t>Warning messages:</a:t>
            </a:r>
          </a:p>
          <a:p>
            <a:pPr marL="0" indent="0">
              <a:buNone/>
            </a:pPr>
            <a:r>
              <a:rPr lang="en-AU" sz="1400" b="1" dirty="0">
                <a:latin typeface="Courier New" panose="02070309020205020404" pitchFamily="49" charset="0"/>
                <a:cs typeface="Courier New" panose="02070309020205020404" pitchFamily="49" charset="0"/>
              </a:rPr>
              <a:t>1: In projs.2canon(</a:t>
            </a:r>
            <a:r>
              <a:rPr lang="en-AU" sz="1400" b="1" dirty="0" err="1">
                <a:latin typeface="Courier New" panose="02070309020205020404" pitchFamily="49" charset="0"/>
                <a:cs typeface="Courier New" panose="02070309020205020404" pitchFamily="49" charset="0"/>
              </a:rPr>
              <a:t>CombinedSets$Q</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ntiers</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struct</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ktier</a:t>
            </a:r>
            <a:r>
              <a:rPr lang="en-AU" sz="1400" b="1" dirty="0">
                <a:latin typeface="Courier New" panose="02070309020205020404" pitchFamily="49" charset="0"/>
                <a:cs typeface="Courier New" panose="02070309020205020404" pitchFamily="49" charset="0"/>
              </a:rPr>
              <a:t>]]$Q)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Intensities#Surfaces</a:t>
            </a:r>
            <a:r>
              <a:rPr lang="en-AU" sz="1400" b="1" dirty="0">
                <a:latin typeface="Courier New" panose="02070309020205020404" pitchFamily="49" charset="0"/>
                <a:cs typeface="Courier New" panose="02070309020205020404" pitchFamily="49" charset="0"/>
              </a:rPr>
              <a:t> and Surfaces are partially aliased in </a:t>
            </a:r>
            <a:r>
              <a:rPr lang="en-AU" sz="1400" b="1" dirty="0" err="1">
                <a:latin typeface="Courier New" panose="02070309020205020404" pitchFamily="49" charset="0"/>
                <a:cs typeface="Courier New" panose="02070309020205020404" pitchFamily="49" charset="0"/>
              </a:rPr>
              <a:t>Locations&amp;Tests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Months:Athletes</a:t>
            </a:r>
            <a:r>
              <a:rPr lang="en-AU" sz="1400" b="1" dirty="0">
                <a:latin typeface="Courier New" panose="02070309020205020404" pitchFamily="49" charset="0"/>
                <a:cs typeface="Courier New" panose="02070309020205020404" pitchFamily="49" charset="0"/>
              </a:rPr>
              <a:t>]</a:t>
            </a:r>
          </a:p>
          <a:p>
            <a:pPr marL="0" indent="0">
              <a:buNone/>
            </a:pPr>
            <a:r>
              <a:rPr lang="en-AU" sz="1400" b="1" dirty="0">
                <a:latin typeface="Courier New" panose="02070309020205020404" pitchFamily="49" charset="0"/>
                <a:cs typeface="Courier New" panose="02070309020205020404" pitchFamily="49" charset="0"/>
              </a:rPr>
              <a:t>2: In projs.2canon(</a:t>
            </a:r>
            <a:r>
              <a:rPr lang="en-AU" sz="1400" b="1" dirty="0" err="1">
                <a:latin typeface="Courier New" panose="02070309020205020404" pitchFamily="49" charset="0"/>
                <a:cs typeface="Courier New" panose="02070309020205020404" pitchFamily="49" charset="0"/>
              </a:rPr>
              <a:t>CombinedSets$Q</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ntiers</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struct</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ktier</a:t>
            </a:r>
            <a:r>
              <a:rPr lang="en-AU" sz="1400" b="1" dirty="0">
                <a:latin typeface="Courier New" panose="02070309020205020404" pitchFamily="49" charset="0"/>
                <a:cs typeface="Courier New" panose="02070309020205020404" pitchFamily="49" charset="0"/>
              </a:rPr>
              <a:t>]]$Q)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Intensities#Surfaces</a:t>
            </a:r>
            <a:r>
              <a:rPr lang="en-AU" sz="1400" b="1" dirty="0">
                <a:latin typeface="Courier New" panose="02070309020205020404" pitchFamily="49" charset="0"/>
                <a:cs typeface="Courier New" panose="02070309020205020404" pitchFamily="49" charset="0"/>
              </a:rPr>
              <a:t> and Surfaces are partially aliased in </a:t>
            </a:r>
            <a:r>
              <a:rPr lang="en-AU" sz="1400" b="1" dirty="0" err="1">
                <a:latin typeface="Courier New" panose="02070309020205020404" pitchFamily="49" charset="0"/>
                <a:cs typeface="Courier New" panose="02070309020205020404" pitchFamily="49" charset="0"/>
              </a:rPr>
              <a:t>Batches#Locations&amp;Tests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Months:Athletes</a:t>
            </a:r>
            <a:r>
              <a:rPr lang="en-AU" sz="1400" b="1"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31</a:t>
            </a:fld>
            <a:endParaRPr lang="en-AU"/>
          </a:p>
        </p:txBody>
      </p:sp>
      <p:sp>
        <p:nvSpPr>
          <p:cNvPr id="5" name="TextBox 4"/>
          <p:cNvSpPr txBox="1"/>
          <p:nvPr/>
        </p:nvSpPr>
        <p:spPr>
          <a:xfrm>
            <a:off x="7891668" y="1051855"/>
            <a:ext cx="2971801" cy="707886"/>
          </a:xfrm>
          <a:prstGeom prst="rect">
            <a:avLst/>
          </a:prstGeom>
          <a:noFill/>
        </p:spPr>
        <p:txBody>
          <a:bodyPr wrap="square" rtlCol="0">
            <a:spAutoFit/>
          </a:bodyPr>
          <a:lstStyle/>
          <a:p>
            <a:r>
              <a:rPr lang="en-AU" sz="2000" dirty="0">
                <a:solidFill>
                  <a:srgbClr val="7030A0"/>
                </a:solidFill>
              </a:rPr>
              <a:t>Combine cross-phase and first-phase designs. </a:t>
            </a:r>
          </a:p>
        </p:txBody>
      </p:sp>
      <p:sp>
        <p:nvSpPr>
          <p:cNvPr id="6" name="TextBox 5"/>
          <p:cNvSpPr txBox="1"/>
          <p:nvPr/>
        </p:nvSpPr>
        <p:spPr>
          <a:xfrm>
            <a:off x="9385847" y="2387011"/>
            <a:ext cx="2640497" cy="1015663"/>
          </a:xfrm>
          <a:prstGeom prst="rect">
            <a:avLst/>
          </a:prstGeom>
          <a:noFill/>
        </p:spPr>
        <p:txBody>
          <a:bodyPr wrap="square" rtlCol="0">
            <a:spAutoFit/>
          </a:bodyPr>
          <a:lstStyle/>
          <a:p>
            <a:r>
              <a:rPr lang="en-AU" sz="2000" dirty="0">
                <a:solidFill>
                  <a:srgbClr val="7030A0"/>
                </a:solidFill>
              </a:rPr>
              <a:t>Randomize the first-phase design to the second-phase units. </a:t>
            </a:r>
          </a:p>
        </p:txBody>
      </p:sp>
      <p:sp>
        <p:nvSpPr>
          <p:cNvPr id="7" name="TextBox 6"/>
          <p:cNvSpPr txBox="1"/>
          <p:nvPr/>
        </p:nvSpPr>
        <p:spPr>
          <a:xfrm>
            <a:off x="9213570" y="4348331"/>
            <a:ext cx="2925415" cy="1015663"/>
          </a:xfrm>
          <a:prstGeom prst="rect">
            <a:avLst/>
          </a:prstGeom>
          <a:noFill/>
        </p:spPr>
        <p:txBody>
          <a:bodyPr wrap="square" rtlCol="0">
            <a:spAutoFit/>
          </a:bodyPr>
          <a:lstStyle/>
          <a:p>
            <a:r>
              <a:rPr lang="en-AU" sz="2000" dirty="0">
                <a:solidFill>
                  <a:srgbClr val="7030A0"/>
                </a:solidFill>
              </a:rPr>
              <a:t>The interaction and </a:t>
            </a:r>
            <a:r>
              <a:rPr lang="en-AU" sz="2000" b="1" dirty="0">
                <a:solidFill>
                  <a:srgbClr val="7030A0"/>
                </a:solidFill>
                <a:latin typeface="Courier New" panose="02070309020205020404" pitchFamily="49" charset="0"/>
                <a:cs typeface="Courier New" panose="02070309020205020404" pitchFamily="49" charset="0"/>
              </a:rPr>
              <a:t>Surfaces</a:t>
            </a:r>
            <a:r>
              <a:rPr lang="en-AU" sz="2000" dirty="0">
                <a:solidFill>
                  <a:srgbClr val="7030A0"/>
                </a:solidFill>
              </a:rPr>
              <a:t> main effects are not orthogonal. </a:t>
            </a:r>
          </a:p>
        </p:txBody>
      </p:sp>
    </p:spTree>
    <p:extLst>
      <p:ext uri="{BB962C8B-B14F-4D97-AF65-F5344CB8AC3E}">
        <p14:creationId xmlns:p14="http://schemas.microsoft.com/office/powerpoint/2010/main" val="24238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Properties of the </a:t>
            </a:r>
            <a:r>
              <a:rPr lang="en-AU" dirty="0" err="1">
                <a:latin typeface="Courier New" panose="02070309020205020404" pitchFamily="49" charset="0"/>
                <a:cs typeface="Courier New" panose="02070309020205020404" pitchFamily="49" charset="0"/>
              </a:rPr>
              <a:t>odw</a:t>
            </a:r>
            <a:r>
              <a:rPr lang="en-AU" dirty="0"/>
              <a:t>-based two-phase design</a:t>
            </a:r>
          </a:p>
        </p:txBody>
      </p:sp>
      <p:sp>
        <p:nvSpPr>
          <p:cNvPr id="3" name="Content Placeholder 2"/>
          <p:cNvSpPr>
            <a:spLocks noGrp="1"/>
          </p:cNvSpPr>
          <p:nvPr>
            <p:ph idx="1"/>
          </p:nvPr>
        </p:nvSpPr>
        <p:spPr>
          <a:xfrm>
            <a:off x="576000" y="1005703"/>
            <a:ext cx="11520000" cy="5414976"/>
          </a:xfrm>
        </p:spPr>
        <p:txBody>
          <a:bodyPr/>
          <a:lstStyle/>
          <a:p>
            <a:pPr marL="0" indent="0">
              <a:buNone/>
            </a:pPr>
            <a:r>
              <a:rPr lang="en-GB" sz="1400" b="1" dirty="0">
                <a:latin typeface="Courier New" panose="02070309020205020404" pitchFamily="49" charset="0"/>
                <a:cs typeface="Courier New" panose="02070309020205020404" pitchFamily="49" charset="0"/>
              </a:rPr>
              <a:t>Summary table of the decomposition for </a:t>
            </a:r>
            <a:r>
              <a:rPr lang="en-GB" sz="1400" b="1" dirty="0" err="1">
                <a:latin typeface="Courier New" panose="02070309020205020404" pitchFamily="49" charset="0"/>
                <a:cs typeface="Courier New" panose="02070309020205020404" pitchFamily="49" charset="0"/>
              </a:rPr>
              <a:t>locs</a:t>
            </a:r>
            <a:r>
              <a:rPr lang="en-GB" sz="1400" b="1" dirty="0">
                <a:latin typeface="Courier New" panose="02070309020205020404" pitchFamily="49" charset="0"/>
                <a:cs typeface="Courier New" panose="02070309020205020404" pitchFamily="49" charset="0"/>
              </a:rPr>
              <a:t>, test &amp; </a:t>
            </a:r>
            <a:r>
              <a:rPr lang="en-GB" sz="1400" b="1" dirty="0" err="1">
                <a:latin typeface="Courier New" panose="02070309020205020404" pitchFamily="49" charset="0"/>
                <a:cs typeface="Courier New" panose="02070309020205020404" pitchFamily="49" charset="0"/>
              </a:rPr>
              <a:t>cond</a:t>
            </a:r>
            <a:r>
              <a:rPr lang="en-GB" sz="1400" b="1" dirty="0">
                <a:latin typeface="Courier New" panose="02070309020205020404" pitchFamily="49" charset="0"/>
                <a:cs typeface="Courier New" panose="02070309020205020404" pitchFamily="49" charset="0"/>
              </a:rPr>
              <a:t> (based on adjusted quantities)</a:t>
            </a:r>
          </a:p>
          <a:p>
            <a:pPr marL="0" indent="0">
              <a:buNone/>
            </a:pP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Source.locs</a:t>
            </a:r>
            <a:r>
              <a:rPr lang="en-GB" sz="1400" b="1" dirty="0">
                <a:latin typeface="Courier New" panose="02070309020205020404" pitchFamily="49" charset="0"/>
                <a:cs typeface="Courier New" panose="02070309020205020404" pitchFamily="49" charset="0"/>
              </a:rPr>
              <a:t>       df1 </a:t>
            </a:r>
            <a:r>
              <a:rPr lang="en-GB" sz="1400" b="1" dirty="0" err="1">
                <a:latin typeface="Courier New" panose="02070309020205020404" pitchFamily="49" charset="0"/>
                <a:cs typeface="Courier New" panose="02070309020205020404" pitchFamily="49" charset="0"/>
              </a:rPr>
              <a:t>Source.test</a:t>
            </a:r>
            <a:r>
              <a:rPr lang="en-GB" sz="1400" b="1" dirty="0">
                <a:latin typeface="Courier New" panose="02070309020205020404" pitchFamily="49" charset="0"/>
                <a:cs typeface="Courier New" panose="02070309020205020404" pitchFamily="49" charset="0"/>
              </a:rPr>
              <a:t>            df2 </a:t>
            </a:r>
            <a:r>
              <a:rPr lang="en-GB" sz="1400" b="1" dirty="0" err="1">
                <a:latin typeface="Courier New" panose="02070309020205020404" pitchFamily="49" charset="0"/>
                <a:cs typeface="Courier New" panose="02070309020205020404" pitchFamily="49" charset="0"/>
              </a:rPr>
              <a:t>Source.cond</a:t>
            </a:r>
            <a:r>
              <a:rPr lang="en-GB" sz="1400" b="1" dirty="0">
                <a:latin typeface="Courier New" panose="02070309020205020404" pitchFamily="49" charset="0"/>
                <a:cs typeface="Courier New" panose="02070309020205020404" pitchFamily="49" charset="0"/>
              </a:rPr>
              <a:t>          df3 </a:t>
            </a:r>
            <a:r>
              <a:rPr lang="en-GB" sz="1400" b="1" dirty="0" err="1">
                <a:latin typeface="Courier New" panose="02070309020205020404" pitchFamily="49" charset="0"/>
                <a:cs typeface="Courier New" panose="02070309020205020404" pitchFamily="49" charset="0"/>
              </a:rPr>
              <a:t>aefficiency</a:t>
            </a:r>
            <a:r>
              <a:rPr lang="en-GB" sz="1400" b="1" dirty="0">
                <a:latin typeface="Courier New" panose="02070309020205020404" pitchFamily="49" charset="0"/>
                <a:cs typeface="Courier New" panose="02070309020205020404" pitchFamily="49" charset="0"/>
              </a:rPr>
              <a:t> order</a:t>
            </a:r>
          </a:p>
          <a:p>
            <a:pPr marL="0" indent="0">
              <a:buNone/>
            </a:pPr>
            <a:r>
              <a:rPr lang="en-GB" sz="1400" b="1" dirty="0">
                <a:latin typeface="Courier New" panose="02070309020205020404" pitchFamily="49" charset="0"/>
                <a:cs typeface="Courier New" panose="02070309020205020404" pitchFamily="49" charset="0"/>
              </a:rPr>
              <a:t> Batches             3 Months                   3                               1.0000     1</a:t>
            </a:r>
          </a:p>
          <a:p>
            <a:pPr marL="0" indent="0">
              <a:buNone/>
            </a:pPr>
            <a:r>
              <a:rPr lang="en-GB" sz="1400" b="1" dirty="0">
                <a:latin typeface="Courier New" panose="02070309020205020404" pitchFamily="49" charset="0"/>
                <a:cs typeface="Courier New" panose="02070309020205020404" pitchFamily="49" charset="0"/>
              </a:rPr>
              <a:t> Locations           8 Athletes[Months]         2 Intensities            2      0.0625     1</a:t>
            </a:r>
          </a:p>
          <a:p>
            <a:pPr marL="0" indent="0">
              <a:buNone/>
            </a:pPr>
            <a:r>
              <a:rPr lang="en-GB" sz="1400" b="1" dirty="0">
                <a:latin typeface="Courier New" panose="02070309020205020404" pitchFamily="49" charset="0"/>
                <a:cs typeface="Courier New" panose="02070309020205020404" pitchFamily="49" charset="0"/>
              </a:rPr>
              <a:t>                       Tests[</a:t>
            </a:r>
            <a:r>
              <a:rPr lang="en-GB" sz="1400" b="1" dirty="0" err="1">
                <a:latin typeface="Courier New" panose="02070309020205020404" pitchFamily="49" charset="0"/>
                <a:cs typeface="Courier New" panose="02070309020205020404" pitchFamily="49" charset="0"/>
              </a:rPr>
              <a:t>Months:Athletes</a:t>
            </a:r>
            <a:r>
              <a:rPr lang="en-GB" sz="1400" b="1" dirty="0">
                <a:latin typeface="Courier New" panose="02070309020205020404" pitchFamily="49" charset="0"/>
                <a:cs typeface="Courier New" panose="02070309020205020404" pitchFamily="49" charset="0"/>
              </a:rPr>
              <a:t>]   6 Surfaces               2      0.0625     1</a:t>
            </a:r>
          </a:p>
          <a:p>
            <a:pPr marL="0" indent="0">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Intensities#Surfaces</a:t>
            </a:r>
            <a:r>
              <a:rPr lang="en-GB" sz="1400" b="1" dirty="0">
                <a:latin typeface="Courier New" panose="02070309020205020404" pitchFamily="49" charset="0"/>
                <a:cs typeface="Courier New" panose="02070309020205020404" pitchFamily="49" charset="0"/>
              </a:rPr>
              <a:t>   3      0.1121     3</a:t>
            </a:r>
          </a:p>
          <a:p>
            <a:pPr marL="0" indent="0">
              <a:buNone/>
            </a:pPr>
            <a:r>
              <a:rPr lang="en-GB" sz="1400" b="1" dirty="0">
                <a:latin typeface="Courier New" panose="02070309020205020404" pitchFamily="49" charset="0"/>
                <a:cs typeface="Courier New" panose="02070309020205020404" pitchFamily="49" charset="0"/>
              </a:rPr>
              <a:t>                                                  Residual               1      1.0000     1</a:t>
            </a:r>
          </a:p>
          <a:p>
            <a:pPr marL="0" indent="0">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Batches#Locations</a:t>
            </a:r>
            <a:r>
              <a:rPr lang="en-GB" sz="1400" b="1" dirty="0">
                <a:latin typeface="Courier New" panose="02070309020205020404" pitchFamily="49" charset="0"/>
                <a:cs typeface="Courier New" panose="02070309020205020404" pitchFamily="49" charset="0"/>
              </a:rPr>
              <a:t>  24 Athletes[Months]         6 Intensities            2      0.9375     1</a:t>
            </a:r>
          </a:p>
          <a:p>
            <a:pPr marL="0" indent="0">
              <a:buNone/>
            </a:pPr>
            <a:r>
              <a:rPr lang="en-GB" sz="1400" b="1" dirty="0">
                <a:latin typeface="Courier New" panose="02070309020205020404" pitchFamily="49" charset="0"/>
                <a:cs typeface="Courier New" panose="02070309020205020404" pitchFamily="49" charset="0"/>
              </a:rPr>
              <a:t>                                                  Residual               4      1.0000     1</a:t>
            </a:r>
          </a:p>
          <a:p>
            <a:pPr marL="0" indent="0">
              <a:buNone/>
            </a:pPr>
            <a:r>
              <a:rPr lang="en-GB" sz="1400" b="1" dirty="0">
                <a:latin typeface="Courier New" panose="02070309020205020404" pitchFamily="49" charset="0"/>
                <a:cs typeface="Courier New" panose="02070309020205020404" pitchFamily="49" charset="0"/>
              </a:rPr>
              <a:t>                       Tests[</a:t>
            </a:r>
            <a:r>
              <a:rPr lang="en-GB" sz="1400" b="1" dirty="0" err="1">
                <a:latin typeface="Courier New" panose="02070309020205020404" pitchFamily="49" charset="0"/>
                <a:cs typeface="Courier New" panose="02070309020205020404" pitchFamily="49" charset="0"/>
              </a:rPr>
              <a:t>Months:Athletes</a:t>
            </a:r>
            <a:r>
              <a:rPr lang="en-GB" sz="1400" b="1" dirty="0">
                <a:latin typeface="Courier New" panose="02070309020205020404" pitchFamily="49" charset="0"/>
                <a:cs typeface="Courier New" panose="02070309020205020404" pitchFamily="49" charset="0"/>
              </a:rPr>
              <a:t>]  18 Surfaces               2      0.9375     1</a:t>
            </a:r>
          </a:p>
          <a:p>
            <a:pPr marL="0" indent="0">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Intensities#Surfaces</a:t>
            </a:r>
            <a:r>
              <a:rPr lang="en-GB" sz="1400" b="1" dirty="0">
                <a:latin typeface="Courier New" panose="02070309020205020404" pitchFamily="49" charset="0"/>
                <a:cs typeface="Courier New" panose="02070309020205020404" pitchFamily="49" charset="0"/>
              </a:rPr>
              <a:t>   4      0.6559     4</a:t>
            </a:r>
          </a:p>
          <a:p>
            <a:pPr marL="0" indent="0">
              <a:buNone/>
            </a:pPr>
            <a:r>
              <a:rPr lang="en-GB" sz="1400" b="1" dirty="0">
                <a:latin typeface="Courier New" panose="02070309020205020404" pitchFamily="49" charset="0"/>
                <a:cs typeface="Courier New" panose="02070309020205020404" pitchFamily="49" charset="0"/>
              </a:rPr>
              <a:t>                                                  Residual              12      1.0000     1</a:t>
            </a:r>
          </a:p>
          <a:p>
            <a:pPr marL="0" indent="0">
              <a:buNone/>
            </a:pPr>
            <a:endParaRPr lang="en-GB"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Table of information (partially) aliased with previous sources derived from the same formula</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Source               </a:t>
            </a:r>
            <a:r>
              <a:rPr lang="en-US" sz="1400" b="1" dirty="0" err="1">
                <a:latin typeface="Courier New" panose="02070309020205020404" pitchFamily="49" charset="0"/>
                <a:cs typeface="Courier New" panose="02070309020205020404" pitchFamily="49" charset="0"/>
              </a:rPr>
              <a:t>df</a:t>
            </a:r>
            <a:r>
              <a:rPr lang="en-US" sz="1400" b="1" dirty="0">
                <a:latin typeface="Courier New" panose="02070309020205020404" pitchFamily="49" charset="0"/>
                <a:cs typeface="Courier New" panose="02070309020205020404" pitchFamily="49" charset="0"/>
              </a:rPr>
              <a:t> Alias    In                                       </a:t>
            </a:r>
            <a:r>
              <a:rPr lang="en-US" sz="1400" b="1" dirty="0" err="1">
                <a:latin typeface="Courier New" panose="02070309020205020404" pitchFamily="49" charset="0"/>
                <a:cs typeface="Courier New" panose="02070309020205020404" pitchFamily="49" charset="0"/>
              </a:rPr>
              <a:t>aefficiency</a:t>
            </a:r>
            <a:r>
              <a:rPr lang="en-US" sz="1400" b="1" dirty="0">
                <a:latin typeface="Courier New" panose="02070309020205020404" pitchFamily="49" charset="0"/>
                <a:cs typeface="Courier New" panose="02070309020205020404" pitchFamily="49" charset="0"/>
              </a:rPr>
              <a:t> order </a:t>
            </a:r>
            <a:r>
              <a:rPr lang="en-US" sz="1400" b="1" dirty="0" err="1">
                <a:latin typeface="Courier New" panose="02070309020205020404" pitchFamily="49" charset="0"/>
                <a:cs typeface="Courier New" panose="02070309020205020404" pitchFamily="49" charset="0"/>
              </a:rPr>
              <a:t>Intensities#Surfaces</a:t>
            </a:r>
            <a:r>
              <a:rPr lang="en-US" sz="1400" b="1" dirty="0">
                <a:latin typeface="Courier New" panose="02070309020205020404" pitchFamily="49" charset="0"/>
                <a:cs typeface="Courier New" panose="02070309020205020404" pitchFamily="49" charset="0"/>
              </a:rPr>
              <a:t> 1  Surfaces </a:t>
            </a:r>
            <a:r>
              <a:rPr lang="en-US" sz="1400" b="1" dirty="0" err="1">
                <a:latin typeface="Courier New" panose="02070309020205020404" pitchFamily="49" charset="0"/>
                <a:cs typeface="Courier New" panose="02070309020205020404" pitchFamily="49" charset="0"/>
              </a:rPr>
              <a:t>Locations&amp;Tests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Months:Athletes</a:t>
            </a:r>
            <a:r>
              <a:rPr lang="en-US" sz="1400" b="1" dirty="0">
                <a:latin typeface="Courier New" panose="02070309020205020404" pitchFamily="49" charset="0"/>
                <a:cs typeface="Courier New" panose="02070309020205020404" pitchFamily="49" charset="0"/>
              </a:rPr>
              <a:t>]              1.0000     1 </a:t>
            </a:r>
            <a:r>
              <a:rPr lang="en-US" sz="1400" b="1" dirty="0" err="1">
                <a:latin typeface="Courier New" panose="02070309020205020404" pitchFamily="49" charset="0"/>
                <a:cs typeface="Courier New" panose="02070309020205020404" pitchFamily="49" charset="0"/>
              </a:rPr>
              <a:t>Intensities#Surfaces</a:t>
            </a:r>
            <a:r>
              <a:rPr lang="en-US" sz="1400" b="1" dirty="0">
                <a:latin typeface="Courier New" panose="02070309020205020404" pitchFamily="49" charset="0"/>
                <a:cs typeface="Courier New" panose="02070309020205020404" pitchFamily="49" charset="0"/>
              </a:rPr>
              <a:t> 1  Surfaces </a:t>
            </a:r>
            <a:r>
              <a:rPr lang="en-US" sz="1400" b="1" dirty="0" err="1">
                <a:latin typeface="Courier New" panose="02070309020205020404" pitchFamily="49" charset="0"/>
                <a:cs typeface="Courier New" panose="02070309020205020404" pitchFamily="49" charset="0"/>
              </a:rPr>
              <a:t>Batches#Locations&amp;Tests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Months:Athletes</a:t>
            </a:r>
            <a:r>
              <a:rPr lang="en-US" sz="1400" b="1" dirty="0">
                <a:latin typeface="Courier New" panose="02070309020205020404" pitchFamily="49" charset="0"/>
                <a:cs typeface="Courier New" panose="02070309020205020404" pitchFamily="49" charset="0"/>
              </a:rPr>
              <a:t>]      0.0361     1</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The design is not orthogonal</a:t>
            </a:r>
            <a:endParaRPr lang="en-AU" sz="14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FF0418E0-E9F1-4C7F-BDD6-E3F7643D09C8}" type="slidenum">
              <a:rPr lang="en-AU" smtClean="0"/>
              <a:pPr/>
              <a:t>32</a:t>
            </a:fld>
            <a:endParaRPr lang="en-AU"/>
          </a:p>
        </p:txBody>
      </p:sp>
      <p:sp>
        <p:nvSpPr>
          <p:cNvPr id="5" name="Rectangle 4"/>
          <p:cNvSpPr/>
          <p:nvPr/>
        </p:nvSpPr>
        <p:spPr>
          <a:xfrm>
            <a:off x="700391" y="3061259"/>
            <a:ext cx="9924539" cy="13269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7185992" y="5891698"/>
            <a:ext cx="4020118" cy="1015663"/>
          </a:xfrm>
          <a:prstGeom prst="rect">
            <a:avLst/>
          </a:prstGeom>
          <a:noFill/>
        </p:spPr>
        <p:txBody>
          <a:bodyPr wrap="square" rtlCol="0">
            <a:spAutoFit/>
          </a:bodyPr>
          <a:lstStyle/>
          <a:p>
            <a:r>
              <a:rPr lang="en-AU" sz="2000" dirty="0">
                <a:solidFill>
                  <a:srgbClr val="7030A0"/>
                </a:solidFill>
              </a:rPr>
              <a:t>The design is unbalanced and the interaction efficiency is low </a:t>
            </a:r>
            <a:br>
              <a:rPr lang="en-AU" sz="2000" dirty="0">
                <a:solidFill>
                  <a:srgbClr val="7030A0"/>
                </a:solidFill>
              </a:rPr>
            </a:br>
            <a:r>
              <a:rPr lang="en-AU" sz="2000" dirty="0">
                <a:solidFill>
                  <a:srgbClr val="7030A0"/>
                </a:solidFill>
              </a:rPr>
              <a:t>(</a:t>
            </a:r>
            <a:r>
              <a:rPr lang="en-AU" sz="2000" dirty="0" err="1">
                <a:solidFill>
                  <a:srgbClr val="7030A0"/>
                </a:solidFill>
              </a:rPr>
              <a:t>cf</a:t>
            </a:r>
            <a:r>
              <a:rPr lang="en-AU" sz="2000" dirty="0">
                <a:solidFill>
                  <a:srgbClr val="7030A0"/>
                </a:solidFill>
              </a:rPr>
              <a:t> 0.75 for manual construction).</a:t>
            </a:r>
          </a:p>
        </p:txBody>
      </p:sp>
    </p:spTree>
    <p:extLst>
      <p:ext uri="{BB962C8B-B14F-4D97-AF65-F5344CB8AC3E}">
        <p14:creationId xmlns:p14="http://schemas.microsoft.com/office/powerpoint/2010/main" val="16669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88792"/>
            <a:ext cx="11520000" cy="720000"/>
          </a:xfrm>
        </p:spPr>
        <p:txBody>
          <a:bodyPr/>
          <a:lstStyle/>
          <a:p>
            <a:r>
              <a:rPr lang="en-AU" dirty="0"/>
              <a:t>Properties of the four species of </a:t>
            </a:r>
            <a:r>
              <a:rPr lang="en-AU" dirty="0" err="1">
                <a:latin typeface="Courier New" panose="02070309020205020404" pitchFamily="49" charset="0"/>
                <a:cs typeface="Courier New" panose="02070309020205020404" pitchFamily="49" charset="0"/>
              </a:rPr>
              <a:t>odw</a:t>
            </a:r>
            <a:r>
              <a:rPr lang="en-AU" dirty="0"/>
              <a:t>-based designs</a:t>
            </a:r>
          </a:p>
        </p:txBody>
      </p:sp>
      <p:sp>
        <p:nvSpPr>
          <p:cNvPr id="3" name="Content Placeholder 2"/>
          <p:cNvSpPr>
            <a:spLocks noGrp="1"/>
          </p:cNvSpPr>
          <p:nvPr>
            <p:ph idx="1"/>
          </p:nvPr>
        </p:nvSpPr>
        <p:spPr>
          <a:xfrm>
            <a:off x="576000" y="995764"/>
            <a:ext cx="11520000" cy="4281904"/>
          </a:xfrm>
        </p:spPr>
        <p:txBody>
          <a:bodyPr/>
          <a:lstStyle/>
          <a:p>
            <a:r>
              <a:rPr lang="en-AU" dirty="0">
                <a:cs typeface="Courier New" panose="02070309020205020404" pitchFamily="49" charset="0"/>
              </a:rPr>
              <a:t>Used </a:t>
            </a:r>
            <a:r>
              <a:rPr lang="en-AU" b="1" dirty="0" err="1">
                <a:latin typeface="Courier New" panose="02070309020205020404" pitchFamily="49" charset="0"/>
                <a:cs typeface="Courier New" panose="02070309020205020404" pitchFamily="49" charset="0"/>
              </a:rPr>
              <a:t>designTwophaseAnatomies</a:t>
            </a:r>
            <a:r>
              <a:rPr lang="en-AU" dirty="0"/>
              <a:t> to output the 4 species of designs for a two-phase design.</a:t>
            </a:r>
          </a:p>
          <a:p>
            <a:pPr lvl="1"/>
            <a:r>
              <a:rPr lang="en-AU" dirty="0"/>
              <a:t>The anatomy of the two-phase design has been presented.</a:t>
            </a:r>
          </a:p>
          <a:p>
            <a:pPr lvl="1"/>
            <a:r>
              <a:rPr lang="en-AU" dirty="0"/>
              <a:t>The combined-units anatomy is:</a:t>
            </a:r>
          </a:p>
          <a:p>
            <a:pPr marL="0" indent="0">
              <a:spcBef>
                <a:spcPts val="0"/>
              </a:spcBef>
              <a:buNone/>
            </a:pPr>
            <a:endParaRPr lang="en-AU" sz="14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Summary table of the decomposition for </a:t>
            </a:r>
            <a:r>
              <a:rPr lang="en-AU" sz="1600" b="1" dirty="0" err="1">
                <a:latin typeface="Courier New" panose="02070309020205020404" pitchFamily="49" charset="0"/>
                <a:cs typeface="Courier New" panose="02070309020205020404" pitchFamily="49" charset="0"/>
              </a:rPr>
              <a:t>locs</a:t>
            </a:r>
            <a:r>
              <a:rPr lang="en-AU" sz="1600" b="1" dirty="0">
                <a:latin typeface="Courier New" panose="02070309020205020404" pitchFamily="49" charset="0"/>
                <a:cs typeface="Courier New" panose="02070309020205020404" pitchFamily="49" charset="0"/>
              </a:rPr>
              <a:t> &amp; test</a:t>
            </a:r>
          </a:p>
          <a:p>
            <a:pPr marL="0" indent="0">
              <a:spcBef>
                <a:spcPts val="0"/>
              </a:spcBef>
              <a:buNone/>
            </a:pPr>
            <a:endParaRPr lang="en-AU" sz="14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Source.locs</a:t>
            </a:r>
            <a:r>
              <a:rPr lang="en-AU" sz="1600" b="1" dirty="0">
                <a:latin typeface="Courier New" panose="02070309020205020404" pitchFamily="49" charset="0"/>
                <a:cs typeface="Courier New" panose="02070309020205020404" pitchFamily="49" charset="0"/>
              </a:rPr>
              <a:t>       df1 </a:t>
            </a:r>
            <a:r>
              <a:rPr lang="en-AU" sz="1600" b="1" dirty="0" err="1">
                <a:latin typeface="Courier New" panose="02070309020205020404" pitchFamily="49" charset="0"/>
                <a:cs typeface="Courier New" panose="02070309020205020404" pitchFamily="49" charset="0"/>
              </a:rPr>
              <a:t>Source.test</a:t>
            </a:r>
            <a:r>
              <a:rPr lang="en-AU" sz="1600" b="1" dirty="0">
                <a:latin typeface="Courier New" panose="02070309020205020404" pitchFamily="49" charset="0"/>
                <a:cs typeface="Courier New" panose="02070309020205020404" pitchFamily="49" charset="0"/>
              </a:rPr>
              <a:t>            df2 </a:t>
            </a:r>
            <a:r>
              <a:rPr lang="en-AU" sz="1600" b="1" dirty="0" err="1">
                <a:latin typeface="Courier New" panose="02070309020205020404" pitchFamily="49" charset="0"/>
                <a:cs typeface="Courier New" panose="02070309020205020404" pitchFamily="49" charset="0"/>
              </a:rPr>
              <a:t>aefficiency</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eefficiency</a:t>
            </a:r>
            <a:r>
              <a:rPr lang="en-AU" sz="1600" b="1" dirty="0">
                <a:latin typeface="Courier New" panose="02070309020205020404" pitchFamily="49" charset="0"/>
                <a:cs typeface="Courier New" panose="02070309020205020404" pitchFamily="49" charset="0"/>
              </a:rPr>
              <a:t> order</a:t>
            </a:r>
          </a:p>
          <a:p>
            <a:pPr marL="0" indent="0">
              <a:buNone/>
            </a:pPr>
            <a:r>
              <a:rPr lang="en-AU" sz="1600" b="1" dirty="0">
                <a:latin typeface="Courier New" panose="02070309020205020404" pitchFamily="49" charset="0"/>
                <a:cs typeface="Courier New" panose="02070309020205020404" pitchFamily="49" charset="0"/>
              </a:rPr>
              <a:t> Batches             3 Months                   3      1.0000      1.0000     1</a:t>
            </a:r>
          </a:p>
          <a:p>
            <a:pPr marL="0" indent="0">
              <a:buNone/>
            </a:pPr>
            <a:r>
              <a:rPr lang="en-AU" sz="1600" b="1" dirty="0">
                <a:latin typeface="Courier New" panose="02070309020205020404" pitchFamily="49" charset="0"/>
                <a:cs typeface="Courier New" panose="02070309020205020404" pitchFamily="49" charset="0"/>
              </a:rPr>
              <a:t> Locations           8 Athletes[Months]         2      1.0000      1.0000     1</a:t>
            </a:r>
          </a:p>
          <a:p>
            <a:pPr marL="0" indent="0">
              <a:buNone/>
            </a:pPr>
            <a:r>
              <a:rPr lang="en-AU" sz="1600" b="1" dirty="0">
                <a:latin typeface="Courier New" panose="02070309020205020404" pitchFamily="49" charset="0"/>
                <a:cs typeface="Courier New" panose="02070309020205020404" pitchFamily="49" charset="0"/>
              </a:rPr>
              <a:t>                       Tests[</a:t>
            </a:r>
            <a:r>
              <a:rPr lang="en-AU" sz="1600" b="1" dirty="0" err="1">
                <a:latin typeface="Courier New" panose="02070309020205020404" pitchFamily="49" charset="0"/>
                <a:cs typeface="Courier New" panose="02070309020205020404" pitchFamily="49" charset="0"/>
              </a:rPr>
              <a:t>Months:Athletes</a:t>
            </a:r>
            <a:r>
              <a:rPr lang="en-AU" sz="1600" b="1" dirty="0">
                <a:latin typeface="Courier New" panose="02070309020205020404" pitchFamily="49" charset="0"/>
                <a:cs typeface="Courier New" panose="02070309020205020404" pitchFamily="49" charset="0"/>
              </a:rPr>
              <a:t>]   6      1.0000      1.0000     1</a:t>
            </a: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Batches#Locations</a:t>
            </a:r>
            <a:r>
              <a:rPr lang="en-AU" sz="1600" b="1" dirty="0">
                <a:latin typeface="Courier New" panose="02070309020205020404" pitchFamily="49" charset="0"/>
                <a:cs typeface="Courier New" panose="02070309020205020404" pitchFamily="49" charset="0"/>
              </a:rPr>
              <a:t>  24 Athletes[Months]         6      1.0000      1.0000     1</a:t>
            </a:r>
          </a:p>
          <a:p>
            <a:pPr marL="0" indent="0">
              <a:buNone/>
            </a:pPr>
            <a:r>
              <a:rPr lang="en-AU" sz="1600" b="1" dirty="0">
                <a:latin typeface="Courier New" panose="02070309020205020404" pitchFamily="49" charset="0"/>
                <a:cs typeface="Courier New" panose="02070309020205020404" pitchFamily="49" charset="0"/>
              </a:rPr>
              <a:t>                       Tests[</a:t>
            </a:r>
            <a:r>
              <a:rPr lang="en-AU" sz="1600" b="1" dirty="0" err="1">
                <a:latin typeface="Courier New" panose="02070309020205020404" pitchFamily="49" charset="0"/>
                <a:cs typeface="Courier New" panose="02070309020205020404" pitchFamily="49" charset="0"/>
              </a:rPr>
              <a:t>Months:Athletes</a:t>
            </a:r>
            <a:r>
              <a:rPr lang="en-AU" sz="1600" b="1" dirty="0">
                <a:latin typeface="Courier New" panose="02070309020205020404" pitchFamily="49" charset="0"/>
                <a:cs typeface="Courier New" panose="02070309020205020404" pitchFamily="49" charset="0"/>
              </a:rPr>
              <a:t>]  18      1.0000      1.0000     1</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33</a:t>
            </a:fld>
            <a:endParaRPr lang="en-AU"/>
          </a:p>
        </p:txBody>
      </p:sp>
      <p:sp>
        <p:nvSpPr>
          <p:cNvPr id="5" name="Content Placeholder 2"/>
          <p:cNvSpPr txBox="1">
            <a:spLocks/>
          </p:cNvSpPr>
          <p:nvPr/>
        </p:nvSpPr>
        <p:spPr bwMode="auto">
          <a:xfrm>
            <a:off x="569376" y="5307485"/>
            <a:ext cx="11520000" cy="16200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lvl="1"/>
            <a:r>
              <a:rPr lang="en-AU" kern="0" dirty="0"/>
              <a:t>It shows that the allocation of second-phase units (tests) to first-phase units (locations) is orthogonal.</a:t>
            </a:r>
          </a:p>
          <a:p>
            <a:pPr lvl="1"/>
            <a:r>
              <a:rPr lang="en-AU" kern="0" dirty="0"/>
              <a:t>This is desirable because it means that the variance matrix is relatively straightforward.</a:t>
            </a:r>
          </a:p>
        </p:txBody>
      </p:sp>
    </p:spTree>
    <p:extLst>
      <p:ext uri="{BB962C8B-B14F-4D97-AF65-F5344CB8AC3E}">
        <p14:creationId xmlns:p14="http://schemas.microsoft.com/office/powerpoint/2010/main" val="329748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99617"/>
            <a:ext cx="11520000" cy="720000"/>
          </a:xfrm>
        </p:spPr>
        <p:txBody>
          <a:bodyPr/>
          <a:lstStyle/>
          <a:p>
            <a:pPr marL="534988" indent="-534988"/>
            <a:r>
              <a:rPr lang="en-AU" dirty="0"/>
              <a:t>2.	Partially replicated (</a:t>
            </a:r>
            <a:r>
              <a:rPr lang="en-AU" i="1" dirty="0"/>
              <a:t>p</a:t>
            </a:r>
            <a:r>
              <a:rPr lang="en-AU" dirty="0"/>
              <a:t>-rep) designs</a:t>
            </a:r>
          </a:p>
        </p:txBody>
      </p:sp>
      <p:sp>
        <p:nvSpPr>
          <p:cNvPr id="3" name="Content Placeholder 2"/>
          <p:cNvSpPr>
            <a:spLocks noGrp="1"/>
          </p:cNvSpPr>
          <p:nvPr>
            <p:ph idx="1"/>
          </p:nvPr>
        </p:nvSpPr>
        <p:spPr>
          <a:xfrm>
            <a:off x="576000" y="1006191"/>
            <a:ext cx="11520000" cy="5856334"/>
          </a:xfrm>
        </p:spPr>
        <p:txBody>
          <a:bodyPr/>
          <a:lstStyle/>
          <a:p>
            <a:r>
              <a:rPr lang="en-AU" dirty="0"/>
              <a:t>These designs were introduced by Cullis et al. (2006)</a:t>
            </a:r>
          </a:p>
          <a:p>
            <a:r>
              <a:rPr lang="en-AU" dirty="0"/>
              <a:t>They are a variation of the augmented designs, introduced by Federer in 1956.</a:t>
            </a:r>
          </a:p>
          <a:p>
            <a:pPr lvl="1"/>
            <a:r>
              <a:rPr lang="en-AU" dirty="0"/>
              <a:t>An augmented design is one in which a base design is used to allocate replicated treatments and these are then augmented with unreplicated treatments.</a:t>
            </a:r>
          </a:p>
          <a:p>
            <a:r>
              <a:rPr lang="en-AU" dirty="0"/>
              <a:t>The particular features of a </a:t>
            </a:r>
            <a:r>
              <a:rPr lang="en-AU" i="1" dirty="0"/>
              <a:t>p</a:t>
            </a:r>
            <a:r>
              <a:rPr lang="en-AU" dirty="0"/>
              <a:t>-rep design are:</a:t>
            </a:r>
          </a:p>
          <a:p>
            <a:pPr lvl="1"/>
            <a:r>
              <a:rPr lang="en-AU" dirty="0"/>
              <a:t>Both the unreplicated and replicated treatments are new genotypes; in augmented designs, the unreplicated treatments are usually controls or check varieties;</a:t>
            </a:r>
          </a:p>
          <a:p>
            <a:pPr lvl="1"/>
            <a:r>
              <a:rPr lang="en-AU" dirty="0"/>
              <a:t>The </a:t>
            </a:r>
            <a:r>
              <a:rPr lang="en-AU" i="1" dirty="0"/>
              <a:t>p</a:t>
            </a:r>
            <a:r>
              <a:rPr lang="en-AU" dirty="0"/>
              <a:t>-rep designs are spatially-optimized.</a:t>
            </a:r>
          </a:p>
          <a:p>
            <a:pPr lvl="1"/>
            <a:r>
              <a:rPr lang="en-AU" dirty="0"/>
              <a:t>Jarret (2019, IBS-AR talk) stressed that to get a reasonable estimate of </a:t>
            </a:r>
            <a:r>
              <a:rPr lang="en-AU" i="1" dirty="0">
                <a:latin typeface="Symbol" panose="05050102010706020507" pitchFamily="18" charset="2"/>
              </a:rPr>
              <a:t>s</a:t>
            </a:r>
            <a:r>
              <a:rPr lang="en-AU" baseline="30000" dirty="0"/>
              <a:t>2</a:t>
            </a:r>
            <a:r>
              <a:rPr lang="en-AU" dirty="0"/>
              <a:t>:</a:t>
            </a:r>
          </a:p>
          <a:p>
            <a:pPr marL="1428750" lvl="2" indent="-514350">
              <a:spcBef>
                <a:spcPts val="0"/>
              </a:spcBef>
              <a:buFont typeface="+mj-lt"/>
              <a:buAutoNum type="romanLcPeriod"/>
            </a:pPr>
            <a:r>
              <a:rPr lang="en-AU" dirty="0"/>
              <a:t>a good base design should be used;</a:t>
            </a:r>
          </a:p>
          <a:p>
            <a:pPr marL="1428750" lvl="2" indent="-514350">
              <a:spcBef>
                <a:spcPts val="0"/>
              </a:spcBef>
              <a:buFont typeface="+mj-lt"/>
              <a:buAutoNum type="romanLcPeriod"/>
            </a:pPr>
            <a:r>
              <a:rPr lang="en-AU" dirty="0"/>
              <a:t>There should be at least 3 reps of the replicated treatments.</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34</a:t>
            </a:fld>
            <a:endParaRPr lang="en-AU"/>
          </a:p>
        </p:txBody>
      </p:sp>
    </p:spTree>
    <p:extLst>
      <p:ext uri="{BB962C8B-B14F-4D97-AF65-F5344CB8AC3E}">
        <p14:creationId xmlns:p14="http://schemas.microsoft.com/office/powerpoint/2010/main" val="124933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19138" indent="-719138"/>
            <a:r>
              <a:rPr lang="en-AU" dirty="0"/>
              <a:t>2.1	A field experiment — a single-phase </a:t>
            </a:r>
            <a:r>
              <a:rPr lang="en-AU" i="1" dirty="0"/>
              <a:t>p</a:t>
            </a:r>
            <a:r>
              <a:rPr lang="en-AU" dirty="0"/>
              <a:t>-rep</a:t>
            </a:r>
          </a:p>
        </p:txBody>
      </p:sp>
      <p:sp>
        <p:nvSpPr>
          <p:cNvPr id="3" name="Content Placeholder 2"/>
          <p:cNvSpPr>
            <a:spLocks noGrp="1"/>
          </p:cNvSpPr>
          <p:nvPr>
            <p:ph idx="1"/>
          </p:nvPr>
        </p:nvSpPr>
        <p:spPr>
          <a:xfrm>
            <a:off x="576000" y="978901"/>
            <a:ext cx="11520000" cy="698354"/>
          </a:xfrm>
        </p:spPr>
        <p:txBody>
          <a:bodyPr/>
          <a:lstStyle/>
          <a:p>
            <a:r>
              <a:rPr lang="en-AU" dirty="0"/>
              <a:t>576 Genotypes on 60 rows × 12 columns.</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35</a:t>
            </a:fld>
            <a:endParaRPr lang="en-AU"/>
          </a:p>
        </p:txBody>
      </p:sp>
      <p:grpSp>
        <p:nvGrpSpPr>
          <p:cNvPr id="7" name="Group 24"/>
          <p:cNvGrpSpPr>
            <a:grpSpLocks/>
          </p:cNvGrpSpPr>
          <p:nvPr/>
        </p:nvGrpSpPr>
        <p:grpSpPr bwMode="auto">
          <a:xfrm>
            <a:off x="2933101" y="1777720"/>
            <a:ext cx="2319865" cy="1101725"/>
            <a:chOff x="816" y="1302"/>
            <a:chExt cx="1096" cy="694"/>
          </a:xfrm>
        </p:grpSpPr>
        <p:sp>
          <p:nvSpPr>
            <p:cNvPr id="8" name="AutoShape 8"/>
            <p:cNvSpPr>
              <a:spLocks noChangeArrowheads="1"/>
            </p:cNvSpPr>
            <p:nvPr/>
          </p:nvSpPr>
          <p:spPr bwMode="auto">
            <a:xfrm>
              <a:off x="816" y="1302"/>
              <a:ext cx="1096"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714375" indent="-536575"/>
              <a:r>
                <a:rPr lang="en-US" dirty="0">
                  <a:solidFill>
                    <a:srgbClr val="000000"/>
                  </a:solidFill>
                </a:rPr>
                <a:t>576	</a:t>
              </a:r>
              <a:r>
                <a:rPr lang="en-US" b="1" dirty="0">
                  <a:solidFill>
                    <a:srgbClr val="000000"/>
                  </a:solidFill>
                </a:rPr>
                <a:t>Genotypes</a:t>
              </a:r>
              <a:endParaRPr lang="en-US" dirty="0">
                <a:solidFill>
                  <a:srgbClr val="000000"/>
                </a:solidFill>
              </a:endParaRPr>
            </a:p>
          </p:txBody>
        </p:sp>
        <p:sp>
          <p:nvSpPr>
            <p:cNvPr id="9" name="Text Box 9"/>
            <p:cNvSpPr txBox="1">
              <a:spLocks noChangeArrowheads="1"/>
            </p:cNvSpPr>
            <p:nvPr/>
          </p:nvSpPr>
          <p:spPr bwMode="auto">
            <a:xfrm>
              <a:off x="947" y="1783"/>
              <a:ext cx="871"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576 genotypes</a:t>
              </a:r>
              <a:endParaRPr lang="en-AU" sz="1600" dirty="0">
                <a:solidFill>
                  <a:srgbClr val="000000"/>
                </a:solidFill>
              </a:endParaRPr>
            </a:p>
          </p:txBody>
        </p:sp>
      </p:grpSp>
      <p:grpSp>
        <p:nvGrpSpPr>
          <p:cNvPr id="10" name="Group 10"/>
          <p:cNvGrpSpPr>
            <a:grpSpLocks/>
          </p:cNvGrpSpPr>
          <p:nvPr/>
        </p:nvGrpSpPr>
        <p:grpSpPr bwMode="auto">
          <a:xfrm>
            <a:off x="6315462" y="1675858"/>
            <a:ext cx="2300818" cy="1370013"/>
            <a:chOff x="2706" y="1148"/>
            <a:chExt cx="1087" cy="863"/>
          </a:xfrm>
        </p:grpSpPr>
        <p:sp>
          <p:nvSpPr>
            <p:cNvPr id="11" name="AutoShape 11"/>
            <p:cNvSpPr>
              <a:spLocks noChangeArrowheads="1"/>
            </p:cNvSpPr>
            <p:nvPr/>
          </p:nvSpPr>
          <p:spPr bwMode="auto">
            <a:xfrm>
              <a:off x="2706" y="1148"/>
              <a:ext cx="1087"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531813" indent="-449263"/>
              <a:r>
                <a:rPr lang="en-US" dirty="0">
                  <a:solidFill>
                    <a:srgbClr val="000000"/>
                  </a:solidFill>
                </a:rPr>
                <a:t> 2	</a:t>
              </a:r>
              <a:r>
                <a:rPr lang="en-US" b="1" dirty="0">
                  <a:solidFill>
                    <a:srgbClr val="000000"/>
                  </a:solidFill>
                </a:rPr>
                <a:t>Blocks</a:t>
              </a:r>
              <a:endParaRPr lang="en-US" dirty="0">
                <a:solidFill>
                  <a:srgbClr val="000000"/>
                </a:solidFill>
              </a:endParaRPr>
            </a:p>
            <a:p>
              <a:pPr marL="531813" indent="-449263"/>
              <a:r>
                <a:rPr lang="en-US" dirty="0">
                  <a:solidFill>
                    <a:srgbClr val="000000"/>
                  </a:solidFill>
                </a:rPr>
                <a:t>30	</a:t>
              </a:r>
              <a:r>
                <a:rPr lang="en-US" b="1" dirty="0" err="1">
                  <a:solidFill>
                    <a:srgbClr val="000000"/>
                  </a:solidFill>
                </a:rPr>
                <a:t>WRows</a:t>
              </a:r>
              <a:r>
                <a:rPr lang="en-US" dirty="0">
                  <a:solidFill>
                    <a:srgbClr val="000000"/>
                  </a:solidFill>
                </a:rPr>
                <a:t> in </a:t>
              </a:r>
              <a:r>
                <a:rPr lang="en-US" b="1" dirty="0">
                  <a:solidFill>
                    <a:srgbClr val="000000"/>
                  </a:solidFill>
                </a:rPr>
                <a:t>B</a:t>
              </a:r>
              <a:endParaRPr lang="en-US" dirty="0">
                <a:solidFill>
                  <a:srgbClr val="000000"/>
                </a:solidFill>
              </a:endParaRPr>
            </a:p>
            <a:p>
              <a:pPr marL="531813" indent="-449263"/>
              <a:r>
                <a:rPr lang="en-US" dirty="0">
                  <a:solidFill>
                    <a:srgbClr val="000000"/>
                  </a:solidFill>
                </a:rPr>
                <a:t>12	</a:t>
              </a:r>
              <a:r>
                <a:rPr lang="en-US" b="1" dirty="0">
                  <a:solidFill>
                    <a:srgbClr val="000000"/>
                  </a:solidFill>
                </a:rPr>
                <a:t>Columns</a:t>
              </a:r>
              <a:endParaRPr lang="en-AU" dirty="0">
                <a:solidFill>
                  <a:srgbClr val="000000"/>
                </a:solidFill>
              </a:endParaRPr>
            </a:p>
          </p:txBody>
        </p:sp>
        <p:sp>
          <p:nvSpPr>
            <p:cNvPr id="12" name="Text Box 12"/>
            <p:cNvSpPr txBox="1">
              <a:spLocks noChangeArrowheads="1"/>
            </p:cNvSpPr>
            <p:nvPr/>
          </p:nvSpPr>
          <p:spPr bwMode="auto">
            <a:xfrm>
              <a:off x="2870" y="1792"/>
              <a:ext cx="775" cy="219"/>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720 plots</a:t>
              </a:r>
              <a:endParaRPr lang="en-AU" sz="1600" dirty="0">
                <a:solidFill>
                  <a:srgbClr val="000000"/>
                </a:solidFill>
              </a:endParaRPr>
            </a:p>
          </p:txBody>
        </p:sp>
      </p:grpSp>
      <p:grpSp>
        <p:nvGrpSpPr>
          <p:cNvPr id="24" name="Group 23"/>
          <p:cNvGrpSpPr/>
          <p:nvPr/>
        </p:nvGrpSpPr>
        <p:grpSpPr>
          <a:xfrm>
            <a:off x="5046134" y="1902210"/>
            <a:ext cx="1473447" cy="583059"/>
            <a:chOff x="5046134" y="2038499"/>
            <a:chExt cx="1473447" cy="583059"/>
          </a:xfrm>
        </p:grpSpPr>
        <p:sp>
          <p:nvSpPr>
            <p:cNvPr id="6" name="Line 6"/>
            <p:cNvSpPr>
              <a:spLocks noChangeShapeType="1"/>
            </p:cNvSpPr>
            <p:nvPr/>
          </p:nvSpPr>
          <p:spPr bwMode="auto">
            <a:xfrm flipV="1">
              <a:off x="5046134" y="2309597"/>
              <a:ext cx="637115" cy="3068"/>
            </a:xfrm>
            <a:prstGeom prst="line">
              <a:avLst/>
            </a:prstGeom>
            <a:noFill/>
            <a:ln w="12700" cap="sq">
              <a:solidFill>
                <a:srgbClr val="000000"/>
              </a:solidFill>
              <a:prstDash val="lgDash"/>
              <a:round/>
              <a:headEnd type="none" w="sm" len="sm"/>
              <a:tailEnd type="triangle" w="lg" len="lg"/>
            </a:ln>
          </p:spPr>
          <p:txBody>
            <a:bodyPr/>
            <a:lstStyle/>
            <a:p>
              <a:endParaRPr lang="en-AU"/>
            </a:p>
          </p:txBody>
        </p:sp>
        <p:grpSp>
          <p:nvGrpSpPr>
            <p:cNvPr id="17" name="Group 26"/>
            <p:cNvGrpSpPr>
              <a:grpSpLocks/>
            </p:cNvGrpSpPr>
            <p:nvPr/>
          </p:nvGrpSpPr>
          <p:grpSpPr bwMode="auto">
            <a:xfrm>
              <a:off x="5560441" y="2038499"/>
              <a:ext cx="463551" cy="523877"/>
              <a:chOff x="2542" y="3693"/>
              <a:chExt cx="292" cy="330"/>
            </a:xfrm>
          </p:grpSpPr>
          <p:sp>
            <p:nvSpPr>
              <p:cNvPr id="20" name="Rectangle 27"/>
              <p:cNvSpPr>
                <a:spLocks noChangeArrowheads="1"/>
              </p:cNvSpPr>
              <p:nvPr/>
            </p:nvSpPr>
            <p:spPr bwMode="auto">
              <a:xfrm>
                <a:off x="2542" y="3693"/>
                <a:ext cx="2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21" name="Rectangle 28"/>
              <p:cNvSpPr>
                <a:spLocks noChangeArrowheads="1"/>
              </p:cNvSpPr>
              <p:nvPr/>
            </p:nvSpPr>
            <p:spPr bwMode="auto">
              <a:xfrm>
                <a:off x="2593" y="3710"/>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i="0" dirty="0">
                    <a:latin typeface="Symbol" panose="05050102010706020507" pitchFamily="18" charset="2"/>
                    <a:sym typeface="Euclid Symbol" pitchFamily="18" charset="2"/>
                  </a:rPr>
                  <a:t>r</a:t>
                </a:r>
                <a:endParaRPr lang="en-US" altLang="en-US" i="0" dirty="0">
                  <a:latin typeface="Symbol" panose="05050102010706020507" pitchFamily="18" charset="2"/>
                  <a:sym typeface="Euclid Symbol" pitchFamily="18" charset="2"/>
                </a:endParaRPr>
              </a:p>
            </p:txBody>
          </p:sp>
        </p:grpSp>
        <p:sp>
          <p:nvSpPr>
            <p:cNvPr id="18" name="Line 29"/>
            <p:cNvSpPr>
              <a:spLocks noChangeShapeType="1"/>
            </p:cNvSpPr>
            <p:nvPr/>
          </p:nvSpPr>
          <p:spPr bwMode="auto">
            <a:xfrm flipV="1">
              <a:off x="5897281" y="2038499"/>
              <a:ext cx="622300" cy="226566"/>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9" name="Line 30"/>
            <p:cNvSpPr>
              <a:spLocks noChangeShapeType="1"/>
            </p:cNvSpPr>
            <p:nvPr/>
          </p:nvSpPr>
          <p:spPr bwMode="auto">
            <a:xfrm flipV="1">
              <a:off x="5906806" y="2300438"/>
              <a:ext cx="612775" cy="7490"/>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22" name="Line 29"/>
            <p:cNvSpPr>
              <a:spLocks noChangeShapeType="1"/>
            </p:cNvSpPr>
            <p:nvPr/>
          </p:nvSpPr>
          <p:spPr bwMode="auto">
            <a:xfrm>
              <a:off x="5889501" y="2329600"/>
              <a:ext cx="612775" cy="291958"/>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sp>
        <p:nvSpPr>
          <p:cNvPr id="23" name="Content Placeholder 2"/>
          <p:cNvSpPr txBox="1">
            <a:spLocks/>
          </p:cNvSpPr>
          <p:nvPr/>
        </p:nvSpPr>
        <p:spPr bwMode="auto">
          <a:xfrm>
            <a:off x="579104" y="3210965"/>
            <a:ext cx="11612896" cy="36190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144 Genotypes are to be duplicated — </a:t>
            </a:r>
            <a:r>
              <a:rPr lang="en-AU" i="1" kern="0" dirty="0"/>
              <a:t>p</a:t>
            </a:r>
            <a:r>
              <a:rPr lang="en-AU" kern="0" dirty="0"/>
              <a:t> = 0.25.</a:t>
            </a:r>
          </a:p>
          <a:p>
            <a:r>
              <a:rPr lang="en-AU" kern="0" dirty="0"/>
              <a:t>Local spatial correlation is expected and a spatial design is needed.</a:t>
            </a:r>
          </a:p>
          <a:p>
            <a:r>
              <a:rPr lang="en-AU" kern="0" dirty="0"/>
              <a:t>The initial allocation model is:</a:t>
            </a:r>
          </a:p>
          <a:p>
            <a:pPr marL="742950" lvl="2" indent="-342900">
              <a:buClr>
                <a:schemeClr val="accent2"/>
              </a:buClr>
              <a:buSzPct val="80000"/>
              <a:buFont typeface="Wingdings" panose="05000000000000000000" pitchFamily="2" charset="2"/>
              <a:buChar char="Ø"/>
            </a:pPr>
            <a:r>
              <a:rPr lang="en-AU" sz="2400" kern="0" dirty="0">
                <a:solidFill>
                  <a:schemeClr val="bg2">
                    <a:lumMod val="60000"/>
                    <a:lumOff val="40000"/>
                  </a:schemeClr>
                </a:solidFill>
              </a:rPr>
              <a:t>Genotypes | Blocks + Blocks</a:t>
            </a:r>
            <a:r>
              <a:rPr lang="en-US" sz="2400" dirty="0">
                <a:solidFill>
                  <a:schemeClr val="bg2">
                    <a:lumMod val="60000"/>
                    <a:lumOff val="40000"/>
                  </a:schemeClr>
                </a:solidFill>
                <a:sym typeface="Symbol"/>
              </a:rPr>
              <a:t>:</a:t>
            </a:r>
            <a:r>
              <a:rPr lang="en-US" sz="2400" dirty="0" err="1">
                <a:solidFill>
                  <a:schemeClr val="bg2">
                    <a:lumMod val="60000"/>
                    <a:lumOff val="40000"/>
                  </a:schemeClr>
                </a:solidFill>
                <a:sym typeface="Symbol"/>
              </a:rPr>
              <a:t>WRow</a:t>
            </a:r>
            <a:r>
              <a:rPr lang="en-AU" sz="2400" kern="0" dirty="0">
                <a:solidFill>
                  <a:schemeClr val="bg2">
                    <a:lumMod val="60000"/>
                    <a:lumOff val="40000"/>
                  </a:schemeClr>
                </a:solidFill>
              </a:rPr>
              <a:t>s + Columns + </a:t>
            </a:r>
            <a:br>
              <a:rPr lang="en-AU" sz="2400" kern="0" dirty="0">
                <a:solidFill>
                  <a:schemeClr val="bg2">
                    <a:lumMod val="60000"/>
                    <a:lumOff val="40000"/>
                  </a:schemeClr>
                </a:solidFill>
              </a:rPr>
            </a:br>
            <a:r>
              <a:rPr lang="en-AU" sz="2400" kern="0" dirty="0">
                <a:solidFill>
                  <a:schemeClr val="bg2">
                    <a:lumMod val="60000"/>
                    <a:lumOff val="40000"/>
                  </a:schemeClr>
                </a:solidFill>
              </a:rPr>
              <a:t>            Blocks:</a:t>
            </a:r>
            <a:r>
              <a:rPr lang="en-US" sz="2400" dirty="0">
                <a:solidFill>
                  <a:schemeClr val="bg2">
                    <a:lumMod val="60000"/>
                    <a:lumOff val="40000"/>
                  </a:schemeClr>
                </a:solidFill>
                <a:sym typeface="Symbol"/>
              </a:rPr>
              <a:t>Columns</a:t>
            </a:r>
            <a:r>
              <a:rPr lang="en-AU" sz="2400" kern="0" dirty="0">
                <a:solidFill>
                  <a:schemeClr val="bg2">
                    <a:lumMod val="60000"/>
                    <a:lumOff val="40000"/>
                  </a:schemeClr>
                </a:solidFill>
              </a:rPr>
              <a:t> + </a:t>
            </a:r>
            <a:r>
              <a:rPr lang="en-AU" sz="2400" u="sng" kern="0" dirty="0" err="1">
                <a:solidFill>
                  <a:schemeClr val="bg2">
                    <a:lumMod val="60000"/>
                    <a:lumOff val="40000"/>
                  </a:schemeClr>
                </a:solidFill>
              </a:rPr>
              <a:t>Blocks:WRows</a:t>
            </a:r>
            <a:r>
              <a:rPr lang="en-AU" sz="2400" u="sng" kern="0" dirty="0">
                <a:solidFill>
                  <a:schemeClr val="bg2">
                    <a:lumMod val="60000"/>
                    <a:lumOff val="40000"/>
                  </a:schemeClr>
                </a:solidFill>
              </a:rPr>
              <a:t>:</a:t>
            </a:r>
            <a:r>
              <a:rPr lang="en-US" sz="2400" u="sng" dirty="0">
                <a:solidFill>
                  <a:schemeClr val="bg2">
                    <a:lumMod val="60000"/>
                    <a:lumOff val="40000"/>
                  </a:schemeClr>
                </a:solidFill>
                <a:sym typeface="Symbol"/>
              </a:rPr>
              <a:t>Columns)</a:t>
            </a:r>
            <a:r>
              <a:rPr lang="en-US" sz="2400" dirty="0">
                <a:solidFill>
                  <a:schemeClr val="bg2">
                    <a:lumMod val="60000"/>
                    <a:lumOff val="40000"/>
                  </a:schemeClr>
                </a:solidFill>
                <a:sym typeface="Symbol"/>
              </a:rPr>
              <a:t>.</a:t>
            </a:r>
          </a:p>
          <a:p>
            <a:r>
              <a:rPr lang="en-AU" kern="0" dirty="0"/>
              <a:t>The prior allocation model is:</a:t>
            </a:r>
          </a:p>
          <a:p>
            <a:pPr lvl="1"/>
            <a:r>
              <a:rPr lang="en-AU" kern="0" dirty="0">
                <a:solidFill>
                  <a:schemeClr val="bg2">
                    <a:lumMod val="60000"/>
                    <a:lumOff val="40000"/>
                  </a:schemeClr>
                </a:solidFill>
              </a:rPr>
              <a:t>Blocks | Genotypes + Blocks</a:t>
            </a:r>
            <a:r>
              <a:rPr lang="en-US" dirty="0">
                <a:solidFill>
                  <a:schemeClr val="bg2">
                    <a:lumMod val="60000"/>
                    <a:lumOff val="40000"/>
                  </a:schemeClr>
                </a:solidFill>
                <a:sym typeface="Symbol"/>
              </a:rPr>
              <a:t>:</a:t>
            </a:r>
            <a:r>
              <a:rPr lang="en-US" dirty="0" err="1">
                <a:solidFill>
                  <a:schemeClr val="bg2">
                    <a:lumMod val="60000"/>
                    <a:lumOff val="40000"/>
                  </a:schemeClr>
                </a:solidFill>
                <a:sym typeface="Symbol"/>
              </a:rPr>
              <a:t>WRow</a:t>
            </a:r>
            <a:r>
              <a:rPr lang="en-AU" kern="0" dirty="0">
                <a:solidFill>
                  <a:schemeClr val="bg2">
                    <a:lumMod val="60000"/>
                    <a:lumOff val="40000"/>
                  </a:schemeClr>
                </a:solidFill>
              </a:rPr>
              <a:t>s + Columns + </a:t>
            </a:r>
            <a:br>
              <a:rPr lang="en-AU" kern="0" dirty="0">
                <a:solidFill>
                  <a:schemeClr val="bg2">
                    <a:lumMod val="60000"/>
                    <a:lumOff val="40000"/>
                  </a:schemeClr>
                </a:solidFill>
              </a:rPr>
            </a:br>
            <a:r>
              <a:rPr lang="en-AU" kern="0" dirty="0">
                <a:solidFill>
                  <a:schemeClr val="bg2">
                    <a:lumMod val="60000"/>
                    <a:lumOff val="40000"/>
                  </a:schemeClr>
                </a:solidFill>
              </a:rPr>
              <a:t>              Blocks:</a:t>
            </a:r>
            <a:r>
              <a:rPr lang="en-US" dirty="0">
                <a:solidFill>
                  <a:schemeClr val="bg2">
                    <a:lumMod val="60000"/>
                    <a:lumOff val="40000"/>
                  </a:schemeClr>
                </a:solidFill>
                <a:sym typeface="Symbol"/>
              </a:rPr>
              <a:t>Columns</a:t>
            </a:r>
            <a:r>
              <a:rPr lang="en-AU" kern="0" dirty="0">
                <a:solidFill>
                  <a:schemeClr val="bg2">
                    <a:lumMod val="60000"/>
                    <a:lumOff val="40000"/>
                  </a:schemeClr>
                </a:solidFill>
              </a:rPr>
              <a:t> + units + </a:t>
            </a:r>
            <a:r>
              <a:rPr lang="en-AU" u="sng" kern="0" dirty="0">
                <a:solidFill>
                  <a:schemeClr val="bg2">
                    <a:lumMod val="60000"/>
                    <a:lumOff val="40000"/>
                  </a:schemeClr>
                </a:solidFill>
              </a:rPr>
              <a:t>ar1(</a:t>
            </a:r>
            <a:r>
              <a:rPr lang="en-AU" u="sng" kern="0" dirty="0" err="1">
                <a:solidFill>
                  <a:schemeClr val="bg2">
                    <a:lumMod val="60000"/>
                    <a:lumOff val="40000"/>
                  </a:schemeClr>
                </a:solidFill>
              </a:rPr>
              <a:t>Blocks:WRows</a:t>
            </a:r>
            <a:r>
              <a:rPr lang="en-AU" u="sng" kern="0" dirty="0">
                <a:solidFill>
                  <a:schemeClr val="bg2">
                    <a:lumMod val="60000"/>
                    <a:lumOff val="40000"/>
                  </a:schemeClr>
                </a:solidFill>
              </a:rPr>
              <a:t>):ar1(</a:t>
            </a:r>
            <a:r>
              <a:rPr lang="en-US" u="sng" dirty="0">
                <a:solidFill>
                  <a:schemeClr val="bg2">
                    <a:lumMod val="60000"/>
                    <a:lumOff val="40000"/>
                  </a:schemeClr>
                </a:solidFill>
                <a:sym typeface="Symbol"/>
              </a:rPr>
              <a:t>Columns)</a:t>
            </a:r>
            <a:r>
              <a:rPr lang="en-US" dirty="0">
                <a:solidFill>
                  <a:schemeClr val="bg2">
                    <a:lumMod val="60000"/>
                    <a:lumOff val="40000"/>
                  </a:schemeClr>
                </a:solidFill>
                <a:sym typeface="Symbol"/>
              </a:rPr>
              <a:t>.</a:t>
            </a:r>
          </a:p>
        </p:txBody>
      </p:sp>
      <p:sp>
        <p:nvSpPr>
          <p:cNvPr id="25" name="TextBox 24"/>
          <p:cNvSpPr txBox="1"/>
          <p:nvPr/>
        </p:nvSpPr>
        <p:spPr>
          <a:xfrm>
            <a:off x="9162659" y="1536685"/>
            <a:ext cx="2880459" cy="1631216"/>
          </a:xfrm>
          <a:prstGeom prst="rect">
            <a:avLst/>
          </a:prstGeom>
          <a:noFill/>
        </p:spPr>
        <p:txBody>
          <a:bodyPr wrap="square" rtlCol="0">
            <a:spAutoFit/>
          </a:bodyPr>
          <a:lstStyle/>
          <a:p>
            <a:r>
              <a:rPr lang="en-AU" sz="2000" dirty="0">
                <a:solidFill>
                  <a:schemeClr val="accent5">
                    <a:lumMod val="75000"/>
                  </a:schemeClr>
                </a:solidFill>
              </a:rPr>
              <a:t>Dashed line because Genotypes are allocated to the plots factors, but not using classic randomization.</a:t>
            </a:r>
          </a:p>
        </p:txBody>
      </p:sp>
      <p:sp>
        <p:nvSpPr>
          <p:cNvPr id="26" name="TextBox 25"/>
          <p:cNvSpPr txBox="1"/>
          <p:nvPr/>
        </p:nvSpPr>
        <p:spPr>
          <a:xfrm>
            <a:off x="10456968" y="856087"/>
            <a:ext cx="1732584" cy="584775"/>
          </a:xfrm>
          <a:prstGeom prst="rect">
            <a:avLst/>
          </a:prstGeom>
          <a:noFill/>
        </p:spPr>
        <p:txBody>
          <a:bodyPr wrap="square" rtlCol="0">
            <a:spAutoFit/>
          </a:bodyPr>
          <a:lstStyle/>
          <a:p>
            <a:r>
              <a:rPr lang="en-AU" sz="1600" dirty="0">
                <a:solidFill>
                  <a:schemeClr val="accent5">
                    <a:lumMod val="75000"/>
                  </a:schemeClr>
                </a:solidFill>
              </a:rPr>
              <a:t>(Cullis, Smith &amp; Coombes, 2006)</a:t>
            </a:r>
          </a:p>
        </p:txBody>
      </p:sp>
      <p:sp>
        <p:nvSpPr>
          <p:cNvPr id="27" name="TextBox 26"/>
          <p:cNvSpPr txBox="1"/>
          <p:nvPr/>
        </p:nvSpPr>
        <p:spPr>
          <a:xfrm>
            <a:off x="8703832" y="4184118"/>
            <a:ext cx="3426837" cy="2246769"/>
          </a:xfrm>
          <a:prstGeom prst="rect">
            <a:avLst/>
          </a:prstGeom>
          <a:noFill/>
        </p:spPr>
        <p:txBody>
          <a:bodyPr wrap="square" rtlCol="0">
            <a:spAutoFit/>
          </a:bodyPr>
          <a:lstStyle/>
          <a:p>
            <a:pPr marL="342900" indent="-342900">
              <a:buFont typeface="Wingdings" panose="05000000000000000000" pitchFamily="2" charset="2"/>
              <a:buChar char="Ø"/>
            </a:pPr>
            <a:r>
              <a:rPr lang="en-AU" sz="2000" b="1" dirty="0">
                <a:solidFill>
                  <a:srgbClr val="7030A0"/>
                </a:solidFill>
                <a:latin typeface="Courier New" panose="02070309020205020404" pitchFamily="49" charset="0"/>
                <a:cs typeface="Courier New" panose="02070309020205020404" pitchFamily="49" charset="0"/>
              </a:rPr>
              <a:t>Genotypes</a:t>
            </a:r>
            <a:r>
              <a:rPr lang="en-AU" sz="2000" dirty="0">
                <a:solidFill>
                  <a:srgbClr val="7030A0"/>
                </a:solidFill>
              </a:rPr>
              <a:t> and </a:t>
            </a:r>
            <a:r>
              <a:rPr lang="en-AU" sz="2000" b="1" dirty="0">
                <a:solidFill>
                  <a:srgbClr val="7030A0"/>
                </a:solidFill>
                <a:latin typeface="Courier New" panose="02070309020205020404" pitchFamily="49" charset="0"/>
                <a:cs typeface="Courier New" panose="02070309020205020404" pitchFamily="49" charset="0"/>
              </a:rPr>
              <a:t>Blocks</a:t>
            </a:r>
            <a:r>
              <a:rPr lang="en-AU" sz="2000" dirty="0">
                <a:solidFill>
                  <a:srgbClr val="7030A0"/>
                </a:solidFill>
              </a:rPr>
              <a:t> interchanged between fixed-random model;</a:t>
            </a:r>
          </a:p>
          <a:p>
            <a:pPr marL="342900" indent="-342900">
              <a:buFont typeface="Wingdings" panose="05000000000000000000" pitchFamily="2" charset="2"/>
              <a:buChar char="Ø"/>
            </a:pPr>
            <a:r>
              <a:rPr lang="en-AU" sz="2000" dirty="0">
                <a:solidFill>
                  <a:srgbClr val="7030A0"/>
                </a:solidFill>
              </a:rPr>
              <a:t>Autocorrelation for </a:t>
            </a:r>
            <a:r>
              <a:rPr lang="en-AU" sz="2000" b="1" dirty="0">
                <a:solidFill>
                  <a:srgbClr val="7030A0"/>
                </a:solidFill>
                <a:latin typeface="Courier New" panose="02070309020205020404" pitchFamily="49" charset="0"/>
                <a:cs typeface="Courier New" panose="02070309020205020404" pitchFamily="49" charset="0"/>
              </a:rPr>
              <a:t>Rows</a:t>
            </a:r>
            <a:r>
              <a:rPr lang="en-AU" sz="2000" dirty="0">
                <a:solidFill>
                  <a:srgbClr val="7030A0"/>
                </a:solidFill>
              </a:rPr>
              <a:t> and </a:t>
            </a:r>
            <a:r>
              <a:rPr lang="en-AU" sz="2000" b="1" dirty="0">
                <a:solidFill>
                  <a:srgbClr val="7030A0"/>
                </a:solidFill>
                <a:latin typeface="Courier New" panose="02070309020205020404" pitchFamily="49" charset="0"/>
                <a:cs typeface="Courier New" panose="02070309020205020404" pitchFamily="49" charset="0"/>
              </a:rPr>
              <a:t>Columns</a:t>
            </a:r>
            <a:r>
              <a:rPr lang="en-AU" sz="2000" dirty="0">
                <a:solidFill>
                  <a:srgbClr val="7030A0"/>
                </a:solidFill>
              </a:rPr>
              <a:t> is added;</a:t>
            </a:r>
          </a:p>
          <a:p>
            <a:pPr marL="342900" indent="-342900">
              <a:buFont typeface="Wingdings" panose="05000000000000000000" pitchFamily="2" charset="2"/>
              <a:buChar char="Ø"/>
            </a:pPr>
            <a:r>
              <a:rPr lang="en-AU" sz="2000" b="1" dirty="0">
                <a:solidFill>
                  <a:srgbClr val="7030A0"/>
                </a:solidFill>
                <a:latin typeface="Courier New" panose="02070309020205020404" pitchFamily="49" charset="0"/>
                <a:cs typeface="Courier New" panose="02070309020205020404" pitchFamily="49" charset="0"/>
              </a:rPr>
              <a:t>units</a:t>
            </a:r>
            <a:r>
              <a:rPr lang="en-AU" sz="2000" dirty="0">
                <a:solidFill>
                  <a:srgbClr val="7030A0"/>
                </a:solidFill>
              </a:rPr>
              <a:t> is added for nugget variance.</a:t>
            </a:r>
          </a:p>
        </p:txBody>
      </p:sp>
    </p:spTree>
    <p:extLst>
      <p:ext uri="{BB962C8B-B14F-4D97-AF65-F5344CB8AC3E}">
        <p14:creationId xmlns:p14="http://schemas.microsoft.com/office/powerpoint/2010/main" val="245095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31825" indent="-631825"/>
            <a:r>
              <a:rPr lang="en-AU" dirty="0"/>
              <a:t>A field </a:t>
            </a:r>
            <a:r>
              <a:rPr lang="en-AU" i="1" dirty="0"/>
              <a:t>p</a:t>
            </a:r>
            <a:r>
              <a:rPr lang="en-AU" dirty="0"/>
              <a:t>-rep — variance parameters</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36</a:t>
            </a:fld>
            <a:endParaRPr lang="en-AU" dirty="0"/>
          </a:p>
        </p:txBody>
      </p:sp>
      <p:sp>
        <p:nvSpPr>
          <p:cNvPr id="5" name="Content Placeholder 4"/>
          <p:cNvSpPr>
            <a:spLocks noGrp="1"/>
          </p:cNvSpPr>
          <p:nvPr>
            <p:ph idx="1"/>
          </p:nvPr>
        </p:nvSpPr>
        <p:spPr>
          <a:xfrm>
            <a:off x="576000" y="1055398"/>
            <a:ext cx="11520000" cy="5802602"/>
          </a:xfrm>
        </p:spPr>
        <p:txBody>
          <a:bodyPr/>
          <a:lstStyle/>
          <a:p>
            <a:r>
              <a:rPr lang="en-AU" dirty="0"/>
              <a:t>The prior allocation model:</a:t>
            </a:r>
          </a:p>
          <a:p>
            <a:pPr lvl="1"/>
            <a:r>
              <a:rPr lang="en-AU" dirty="0">
                <a:solidFill>
                  <a:schemeClr val="bg2">
                    <a:lumMod val="60000"/>
                    <a:lumOff val="40000"/>
                  </a:schemeClr>
                </a:solidFill>
              </a:rPr>
              <a:t>Blocks | Genotypes + Blocks</a:t>
            </a:r>
            <a:r>
              <a:rPr lang="en-US" dirty="0">
                <a:solidFill>
                  <a:schemeClr val="bg2">
                    <a:lumMod val="60000"/>
                    <a:lumOff val="40000"/>
                  </a:schemeClr>
                </a:solidFill>
                <a:sym typeface="Symbol"/>
              </a:rPr>
              <a:t>:</a:t>
            </a:r>
            <a:r>
              <a:rPr lang="en-US" dirty="0" err="1">
                <a:solidFill>
                  <a:schemeClr val="bg2">
                    <a:lumMod val="60000"/>
                    <a:lumOff val="40000"/>
                  </a:schemeClr>
                </a:solidFill>
                <a:sym typeface="Symbol"/>
              </a:rPr>
              <a:t>WRow</a:t>
            </a:r>
            <a:r>
              <a:rPr lang="en-AU" dirty="0">
                <a:solidFill>
                  <a:schemeClr val="bg2">
                    <a:lumMod val="60000"/>
                    <a:lumOff val="40000"/>
                  </a:schemeClr>
                </a:solidFill>
              </a:rPr>
              <a:t>s + Columns + </a:t>
            </a:r>
            <a:br>
              <a:rPr lang="en-AU" dirty="0">
                <a:solidFill>
                  <a:schemeClr val="bg2">
                    <a:lumMod val="60000"/>
                    <a:lumOff val="40000"/>
                  </a:schemeClr>
                </a:solidFill>
              </a:rPr>
            </a:br>
            <a:r>
              <a:rPr lang="en-AU" dirty="0">
                <a:solidFill>
                  <a:schemeClr val="bg2">
                    <a:lumMod val="60000"/>
                    <a:lumOff val="40000"/>
                  </a:schemeClr>
                </a:solidFill>
              </a:rPr>
              <a:t>              Blocks:</a:t>
            </a:r>
            <a:r>
              <a:rPr lang="en-US" dirty="0">
                <a:solidFill>
                  <a:schemeClr val="bg2">
                    <a:lumMod val="60000"/>
                    <a:lumOff val="40000"/>
                  </a:schemeClr>
                </a:solidFill>
                <a:sym typeface="Symbol"/>
              </a:rPr>
              <a:t>Columns</a:t>
            </a:r>
            <a:r>
              <a:rPr lang="en-AU" dirty="0">
                <a:solidFill>
                  <a:schemeClr val="bg2">
                    <a:lumMod val="60000"/>
                    <a:lumOff val="40000"/>
                  </a:schemeClr>
                </a:solidFill>
              </a:rPr>
              <a:t> + units + </a:t>
            </a:r>
            <a:r>
              <a:rPr lang="en-AU" u="sng" dirty="0">
                <a:solidFill>
                  <a:schemeClr val="bg2">
                    <a:lumMod val="60000"/>
                    <a:lumOff val="40000"/>
                  </a:schemeClr>
                </a:solidFill>
              </a:rPr>
              <a:t>ar1(</a:t>
            </a:r>
            <a:r>
              <a:rPr lang="en-AU" u="sng" dirty="0" err="1">
                <a:solidFill>
                  <a:schemeClr val="bg2">
                    <a:lumMod val="60000"/>
                    <a:lumOff val="40000"/>
                  </a:schemeClr>
                </a:solidFill>
              </a:rPr>
              <a:t>Blocks:WRows</a:t>
            </a:r>
            <a:r>
              <a:rPr lang="en-AU" u="sng" dirty="0">
                <a:solidFill>
                  <a:schemeClr val="bg2">
                    <a:lumMod val="60000"/>
                    <a:lumOff val="40000"/>
                  </a:schemeClr>
                </a:solidFill>
              </a:rPr>
              <a:t>):ar1(</a:t>
            </a:r>
            <a:r>
              <a:rPr lang="en-US" u="sng" dirty="0">
                <a:solidFill>
                  <a:schemeClr val="bg2">
                    <a:lumMod val="60000"/>
                    <a:lumOff val="40000"/>
                  </a:schemeClr>
                </a:solidFill>
                <a:sym typeface="Symbol"/>
              </a:rPr>
              <a:t>Columns)</a:t>
            </a:r>
            <a:r>
              <a:rPr lang="en-US" dirty="0">
                <a:solidFill>
                  <a:schemeClr val="bg2">
                    <a:lumMod val="60000"/>
                    <a:lumOff val="40000"/>
                  </a:schemeClr>
                </a:solidFill>
                <a:sym typeface="Symbol"/>
              </a:rPr>
              <a:t>.</a:t>
            </a:r>
          </a:p>
          <a:p>
            <a:r>
              <a:rPr lang="en-AU" dirty="0"/>
              <a:t>To search for a spatially-optimized design using </a:t>
            </a:r>
            <a:r>
              <a:rPr lang="en-AU" b="1" dirty="0" err="1">
                <a:latin typeface="Courier New" panose="02070309020205020404" pitchFamily="49" charset="0"/>
                <a:cs typeface="Courier New" panose="02070309020205020404" pitchFamily="49" charset="0"/>
              </a:rPr>
              <a:t>odw</a:t>
            </a:r>
            <a:r>
              <a:rPr lang="en-AU" dirty="0"/>
              <a:t> need to specify values for the variance parameters.</a:t>
            </a:r>
          </a:p>
          <a:p>
            <a:r>
              <a:rPr lang="en-AU" dirty="0"/>
              <a:t>The general way to do this is to </a:t>
            </a:r>
          </a:p>
          <a:p>
            <a:pPr marL="971550" lvl="1" indent="-514350">
              <a:buFont typeface="+mj-lt"/>
              <a:buAutoNum type="romanLcPeriod"/>
            </a:pPr>
            <a:r>
              <a:rPr lang="en-AU" dirty="0"/>
              <a:t>set the residual (or identity) term component to 1: </a:t>
            </a:r>
            <a:r>
              <a:rPr lang="en-US" i="1" dirty="0" err="1">
                <a:latin typeface="Symbol" panose="05050102010706020507" pitchFamily="18" charset="2"/>
                <a:sym typeface="Symbol"/>
              </a:rPr>
              <a:t>f</a:t>
            </a:r>
            <a:r>
              <a:rPr lang="en-US" baseline="-25000" dirty="0" err="1">
                <a:sym typeface="Symbol"/>
              </a:rPr>
              <a:t>BRC</a:t>
            </a:r>
            <a:r>
              <a:rPr lang="en-US" dirty="0">
                <a:sym typeface="Symbol"/>
              </a:rPr>
              <a:t> </a:t>
            </a:r>
            <a:r>
              <a:rPr lang="en-US" dirty="0">
                <a:latin typeface="Symbol" panose="05050102010706020507" pitchFamily="18" charset="2"/>
                <a:sym typeface="Symbol"/>
              </a:rPr>
              <a:t>=</a:t>
            </a:r>
            <a:r>
              <a:rPr lang="en-US" dirty="0">
                <a:sym typeface="Symbol"/>
              </a:rPr>
              <a:t> 1</a:t>
            </a:r>
            <a:r>
              <a:rPr lang="en-AU" dirty="0"/>
              <a:t>;</a:t>
            </a:r>
          </a:p>
          <a:p>
            <a:pPr marL="971550" lvl="1" indent="-514350">
              <a:buFont typeface="+mj-lt"/>
              <a:buAutoNum type="romanLcPeriod"/>
            </a:pPr>
            <a:r>
              <a:rPr lang="en-US" dirty="0">
                <a:sym typeface="Symbol"/>
              </a:rPr>
              <a:t>Use </a:t>
            </a:r>
            <a:r>
              <a:rPr lang="en-US" i="1" dirty="0">
                <a:latin typeface="Symbol" panose="05050102010706020507" pitchFamily="18" charset="2"/>
                <a:sym typeface="Symbol"/>
              </a:rPr>
              <a:t>g</a:t>
            </a:r>
            <a:r>
              <a:rPr lang="en-US" dirty="0">
                <a:sym typeface="Symbol"/>
              </a:rPr>
              <a:t> to denote the ratio of each component to the residual: </a:t>
            </a:r>
            <a:r>
              <a:rPr lang="en-US" i="1" dirty="0" err="1">
                <a:latin typeface="Symbol" panose="05050102010706020507" pitchFamily="18" charset="2"/>
                <a:sym typeface="Symbol"/>
              </a:rPr>
              <a:t>g</a:t>
            </a:r>
            <a:r>
              <a:rPr lang="en-US" i="1" baseline="-25000" dirty="0" err="1">
                <a:sym typeface="Symbol"/>
              </a:rPr>
              <a:t>i</a:t>
            </a:r>
            <a:r>
              <a:rPr lang="en-US" dirty="0">
                <a:sym typeface="Symbol"/>
              </a:rPr>
              <a:t> </a:t>
            </a:r>
            <a:r>
              <a:rPr lang="en-US" dirty="0">
                <a:latin typeface="Symbol" panose="05050102010706020507" pitchFamily="18" charset="2"/>
                <a:sym typeface="Symbol"/>
              </a:rPr>
              <a:t>=</a:t>
            </a:r>
            <a:r>
              <a:rPr lang="en-US" dirty="0">
                <a:sym typeface="Symbol"/>
              </a:rPr>
              <a:t> </a:t>
            </a:r>
            <a:r>
              <a:rPr lang="en-US" i="1" dirty="0">
                <a:latin typeface="Symbol" panose="05050102010706020507" pitchFamily="18" charset="2"/>
                <a:sym typeface="Symbol"/>
              </a:rPr>
              <a:t>f</a:t>
            </a:r>
            <a:r>
              <a:rPr lang="en-US" i="1" baseline="-25000" dirty="0">
                <a:sym typeface="Symbol"/>
              </a:rPr>
              <a:t>i</a:t>
            </a:r>
            <a:r>
              <a:rPr lang="en-US" dirty="0">
                <a:sym typeface="Symbol"/>
              </a:rPr>
              <a:t> / </a:t>
            </a:r>
            <a:r>
              <a:rPr lang="en-US" i="1" dirty="0" err="1">
                <a:latin typeface="Symbol" panose="05050102010706020507" pitchFamily="18" charset="2"/>
                <a:sym typeface="Symbol"/>
              </a:rPr>
              <a:t>f</a:t>
            </a:r>
            <a:r>
              <a:rPr lang="en-US" baseline="-25000" dirty="0" err="1">
                <a:sym typeface="Symbol"/>
              </a:rPr>
              <a:t>BRC</a:t>
            </a:r>
            <a:r>
              <a:rPr lang="en-US" dirty="0">
                <a:sym typeface="Symbol"/>
              </a:rPr>
              <a:t>.</a:t>
            </a:r>
            <a:endParaRPr lang="en-AU" dirty="0"/>
          </a:p>
          <a:p>
            <a:r>
              <a:rPr lang="en-US" dirty="0">
                <a:sym typeface="Symbol"/>
              </a:rPr>
              <a:t>Suppose past experience tells us that the following are reasonable values </a:t>
            </a:r>
            <a:r>
              <a:rPr lang="en-US" sz="2000" dirty="0">
                <a:sym typeface="Symbol"/>
              </a:rPr>
              <a:t>(</a:t>
            </a:r>
            <a:r>
              <a:rPr lang="en-AU" sz="2000" dirty="0"/>
              <a:t>Smith et al, 2006, p.405)</a:t>
            </a:r>
            <a:r>
              <a:rPr lang="en-US" dirty="0">
                <a:sym typeface="Symbol"/>
              </a:rPr>
              <a:t>:</a:t>
            </a:r>
          </a:p>
          <a:p>
            <a:pPr lvl="1"/>
            <a:r>
              <a:rPr lang="en-US" i="1" dirty="0" err="1">
                <a:latin typeface="Symbol" panose="05050102010706020507" pitchFamily="18" charset="2"/>
                <a:sym typeface="Symbol"/>
              </a:rPr>
              <a:t>g</a:t>
            </a:r>
            <a:r>
              <a:rPr lang="en-US" baseline="-25000" dirty="0" err="1">
                <a:sym typeface="Symbol"/>
              </a:rPr>
              <a:t>G</a:t>
            </a:r>
            <a:r>
              <a:rPr lang="en-US" dirty="0">
                <a:sym typeface="Symbol"/>
              </a:rPr>
              <a:t> </a:t>
            </a:r>
            <a:r>
              <a:rPr lang="en-US" dirty="0">
                <a:latin typeface="Symbol" panose="05050102010706020507" pitchFamily="18" charset="2"/>
                <a:sym typeface="Symbol"/>
              </a:rPr>
              <a:t>=</a:t>
            </a:r>
            <a:r>
              <a:rPr lang="en-US" dirty="0">
                <a:sym typeface="Symbol"/>
              </a:rPr>
              <a:t> 1, </a:t>
            </a:r>
            <a:r>
              <a:rPr lang="en-US" i="1" dirty="0" err="1">
                <a:latin typeface="Symbol" panose="05050102010706020507" pitchFamily="18" charset="2"/>
                <a:sym typeface="Symbol"/>
              </a:rPr>
              <a:t>g</a:t>
            </a:r>
            <a:r>
              <a:rPr lang="en-US" baseline="-25000" dirty="0" err="1">
                <a:sym typeface="Symbol"/>
              </a:rPr>
              <a:t>BR</a:t>
            </a:r>
            <a:r>
              <a:rPr lang="en-US" dirty="0">
                <a:sym typeface="Symbol"/>
              </a:rPr>
              <a:t> </a:t>
            </a:r>
            <a:r>
              <a:rPr lang="en-US" dirty="0">
                <a:latin typeface="Symbol" panose="05050102010706020507" pitchFamily="18" charset="2"/>
                <a:sym typeface="Symbol"/>
              </a:rPr>
              <a:t>=</a:t>
            </a:r>
            <a:r>
              <a:rPr lang="en-US" dirty="0">
                <a:sym typeface="Symbol"/>
              </a:rPr>
              <a:t> 0.5, </a:t>
            </a:r>
            <a:r>
              <a:rPr lang="en-US" i="1" dirty="0" err="1">
                <a:latin typeface="Symbol" panose="05050102010706020507" pitchFamily="18" charset="2"/>
                <a:sym typeface="Symbol"/>
              </a:rPr>
              <a:t>g</a:t>
            </a:r>
            <a:r>
              <a:rPr lang="en-US" baseline="-25000" dirty="0" err="1">
                <a:sym typeface="Symbol"/>
              </a:rPr>
              <a:t>C</a:t>
            </a:r>
            <a:r>
              <a:rPr lang="en-US" dirty="0">
                <a:sym typeface="Symbol"/>
              </a:rPr>
              <a:t> </a:t>
            </a:r>
            <a:r>
              <a:rPr lang="en-US" dirty="0">
                <a:latin typeface="Symbol" panose="05050102010706020507" pitchFamily="18" charset="2"/>
                <a:sym typeface="Symbol"/>
              </a:rPr>
              <a:t>=</a:t>
            </a:r>
            <a:r>
              <a:rPr lang="en-US" dirty="0">
                <a:sym typeface="Symbol"/>
              </a:rPr>
              <a:t> 0.1, </a:t>
            </a:r>
            <a:r>
              <a:rPr lang="en-US" i="1" dirty="0" err="1">
                <a:latin typeface="Symbol" panose="05050102010706020507" pitchFamily="18" charset="2"/>
                <a:sym typeface="Symbol"/>
              </a:rPr>
              <a:t>g</a:t>
            </a:r>
            <a:r>
              <a:rPr lang="en-US" baseline="-25000" dirty="0" err="1">
                <a:sym typeface="Symbol"/>
              </a:rPr>
              <a:t>BC</a:t>
            </a:r>
            <a:r>
              <a:rPr lang="en-US" dirty="0">
                <a:sym typeface="Symbol"/>
              </a:rPr>
              <a:t> </a:t>
            </a:r>
            <a:r>
              <a:rPr lang="en-US" dirty="0">
                <a:latin typeface="Symbol" panose="05050102010706020507" pitchFamily="18" charset="2"/>
                <a:sym typeface="Symbol"/>
              </a:rPr>
              <a:t>=</a:t>
            </a:r>
            <a:r>
              <a:rPr lang="en-US" dirty="0">
                <a:sym typeface="Symbol"/>
              </a:rPr>
              <a:t> 0.05, </a:t>
            </a:r>
            <a:r>
              <a:rPr lang="en-US" i="1" dirty="0" err="1">
                <a:latin typeface="Symbol" panose="05050102010706020507" pitchFamily="18" charset="2"/>
                <a:sym typeface="Symbol"/>
              </a:rPr>
              <a:t>g</a:t>
            </a:r>
            <a:r>
              <a:rPr lang="en-US" baseline="-25000" dirty="0" err="1">
                <a:sym typeface="Symbol"/>
              </a:rPr>
              <a:t>u</a:t>
            </a:r>
            <a:r>
              <a:rPr lang="en-US" dirty="0">
                <a:sym typeface="Symbol"/>
              </a:rPr>
              <a:t> </a:t>
            </a:r>
            <a:r>
              <a:rPr lang="en-US" dirty="0">
                <a:latin typeface="Symbol" panose="05050102010706020507" pitchFamily="18" charset="2"/>
                <a:sym typeface="Symbol"/>
              </a:rPr>
              <a:t>=</a:t>
            </a:r>
            <a:r>
              <a:rPr lang="en-US" dirty="0">
                <a:sym typeface="Symbol"/>
              </a:rPr>
              <a:t> 0.5, </a:t>
            </a:r>
            <a:r>
              <a:rPr lang="en-US" i="1" dirty="0" err="1">
                <a:latin typeface="Symbol" panose="05050102010706020507" pitchFamily="18" charset="2"/>
                <a:sym typeface="Symbol"/>
              </a:rPr>
              <a:t>f</a:t>
            </a:r>
            <a:r>
              <a:rPr lang="en-US" baseline="-25000" dirty="0" err="1">
                <a:sym typeface="Symbol"/>
              </a:rPr>
              <a:t>BRC</a:t>
            </a:r>
            <a:r>
              <a:rPr lang="en-US" dirty="0">
                <a:sym typeface="Symbol"/>
              </a:rPr>
              <a:t> </a:t>
            </a:r>
            <a:r>
              <a:rPr lang="en-US" dirty="0">
                <a:latin typeface="Symbol" panose="05050102010706020507" pitchFamily="18" charset="2"/>
                <a:sym typeface="Symbol"/>
              </a:rPr>
              <a:t>=</a:t>
            </a:r>
            <a:r>
              <a:rPr lang="en-US" dirty="0">
                <a:sym typeface="Symbol"/>
              </a:rPr>
              <a:t> 1, </a:t>
            </a:r>
            <a:r>
              <a:rPr lang="en-US" i="1" dirty="0" err="1">
                <a:latin typeface="Symbol" panose="05050102010706020507" pitchFamily="18" charset="2"/>
                <a:sym typeface="Symbol"/>
              </a:rPr>
              <a:t>r</a:t>
            </a:r>
            <a:r>
              <a:rPr lang="en-US" baseline="-25000" dirty="0" err="1">
                <a:sym typeface="Symbol"/>
              </a:rPr>
              <a:t>BR</a:t>
            </a:r>
            <a:r>
              <a:rPr lang="en-US" dirty="0">
                <a:sym typeface="Symbol"/>
              </a:rPr>
              <a:t> </a:t>
            </a:r>
            <a:r>
              <a:rPr lang="en-US" dirty="0">
                <a:latin typeface="Symbol" panose="05050102010706020507" pitchFamily="18" charset="2"/>
                <a:sym typeface="Symbol"/>
              </a:rPr>
              <a:t>=</a:t>
            </a:r>
            <a:r>
              <a:rPr lang="en-US" dirty="0">
                <a:sym typeface="Symbol"/>
              </a:rPr>
              <a:t> 0.6, </a:t>
            </a:r>
            <a:r>
              <a:rPr lang="en-US" i="1" dirty="0" err="1">
                <a:latin typeface="Symbol" panose="05050102010706020507" pitchFamily="18" charset="2"/>
                <a:sym typeface="Symbol"/>
              </a:rPr>
              <a:t>r</a:t>
            </a:r>
            <a:r>
              <a:rPr lang="en-US" baseline="-25000" dirty="0" err="1">
                <a:sym typeface="Symbol"/>
              </a:rPr>
              <a:t>C</a:t>
            </a:r>
            <a:r>
              <a:rPr lang="en-US" dirty="0">
                <a:sym typeface="Symbol"/>
              </a:rPr>
              <a:t> </a:t>
            </a:r>
            <a:r>
              <a:rPr lang="en-US" dirty="0">
                <a:latin typeface="Symbol" panose="05050102010706020507" pitchFamily="18" charset="2"/>
                <a:sym typeface="Symbol"/>
              </a:rPr>
              <a:t>=</a:t>
            </a:r>
            <a:r>
              <a:rPr lang="en-US" dirty="0">
                <a:sym typeface="Symbol"/>
              </a:rPr>
              <a:t> 0.4.</a:t>
            </a:r>
          </a:p>
          <a:p>
            <a:pPr lvl="1"/>
            <a:r>
              <a:rPr lang="en-US" dirty="0">
                <a:sym typeface="Symbol"/>
              </a:rPr>
              <a:t>The magnitude of </a:t>
            </a:r>
            <a:r>
              <a:rPr lang="en-US" i="1" dirty="0" err="1">
                <a:latin typeface="Symbol" panose="05050102010706020507" pitchFamily="18" charset="2"/>
                <a:sym typeface="Symbol"/>
              </a:rPr>
              <a:t>f</a:t>
            </a:r>
            <a:r>
              <a:rPr lang="en-US" baseline="-25000" dirty="0" err="1">
                <a:sym typeface="Symbol"/>
              </a:rPr>
              <a:t>G</a:t>
            </a:r>
            <a:r>
              <a:rPr lang="en-US" dirty="0">
                <a:sym typeface="Symbol"/>
              </a:rPr>
              <a:t> equals that of </a:t>
            </a:r>
            <a:r>
              <a:rPr lang="en-US" i="1" dirty="0" err="1">
                <a:latin typeface="Symbol" panose="05050102010706020507" pitchFamily="18" charset="2"/>
                <a:sym typeface="Symbol"/>
              </a:rPr>
              <a:t>f</a:t>
            </a:r>
            <a:r>
              <a:rPr lang="en-US" baseline="-25000" dirty="0" err="1">
                <a:sym typeface="Symbol"/>
              </a:rPr>
              <a:t>BRC</a:t>
            </a:r>
            <a:r>
              <a:rPr lang="en-US" dirty="0">
                <a:sym typeface="Symbol"/>
              </a:rPr>
              <a:t>; </a:t>
            </a:r>
            <a:r>
              <a:rPr lang="en-US" i="1" dirty="0" err="1">
                <a:latin typeface="Symbol" panose="05050102010706020507" pitchFamily="18" charset="2"/>
                <a:sym typeface="Symbol"/>
              </a:rPr>
              <a:t>g</a:t>
            </a:r>
            <a:r>
              <a:rPr lang="en-US" baseline="-25000" dirty="0" err="1">
                <a:sym typeface="Symbol"/>
              </a:rPr>
              <a:t>u</a:t>
            </a:r>
            <a:r>
              <a:rPr lang="en-US" baseline="-25000" dirty="0">
                <a:sym typeface="Symbol"/>
              </a:rPr>
              <a:t> </a:t>
            </a:r>
            <a:r>
              <a:rPr lang="en-US" dirty="0">
                <a:sym typeface="Symbol"/>
              </a:rPr>
              <a:t>is the nugget variance; </a:t>
            </a:r>
            <a:br>
              <a:rPr lang="en-US" dirty="0">
                <a:sym typeface="Symbol"/>
              </a:rPr>
            </a:br>
            <a:r>
              <a:rPr lang="en-US" dirty="0">
                <a:sym typeface="Symbol"/>
              </a:rPr>
              <a:t>the </a:t>
            </a:r>
            <a:r>
              <a:rPr lang="en-US" i="1" dirty="0" err="1">
                <a:latin typeface="Symbol" panose="05050102010706020507" pitchFamily="18" charset="2"/>
                <a:sym typeface="Symbol"/>
              </a:rPr>
              <a:t>r</a:t>
            </a:r>
            <a:r>
              <a:rPr lang="en-US" dirty="0" err="1">
                <a:sym typeface="Symbol"/>
              </a:rPr>
              <a:t>s</a:t>
            </a:r>
            <a:r>
              <a:rPr lang="en-US" dirty="0">
                <a:sym typeface="Symbol"/>
              </a:rPr>
              <a:t> are the first-order autocorrelation parameters.</a:t>
            </a:r>
          </a:p>
          <a:p>
            <a:endParaRPr lang="en-AU" dirty="0"/>
          </a:p>
        </p:txBody>
      </p:sp>
    </p:spTree>
    <p:extLst>
      <p:ext uri="{BB962C8B-B14F-4D97-AF65-F5344CB8AC3E}">
        <p14:creationId xmlns:p14="http://schemas.microsoft.com/office/powerpoint/2010/main" val="201120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field </a:t>
            </a:r>
            <a:r>
              <a:rPr lang="en-AU" i="1" dirty="0"/>
              <a:t>p</a:t>
            </a:r>
            <a:r>
              <a:rPr lang="en-AU" dirty="0"/>
              <a:t>-rep — setting up</a:t>
            </a:r>
          </a:p>
        </p:txBody>
      </p:sp>
      <p:sp>
        <p:nvSpPr>
          <p:cNvPr id="3" name="Content Placeholder 2"/>
          <p:cNvSpPr>
            <a:spLocks noGrp="1"/>
          </p:cNvSpPr>
          <p:nvPr>
            <p:ph idx="1"/>
          </p:nvPr>
        </p:nvSpPr>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Set up constants</a:t>
            </a:r>
          </a:p>
          <a:p>
            <a:pPr marL="0" indent="0">
              <a:buNone/>
            </a:pPr>
            <a:r>
              <a:rPr lang="pt-BR" sz="1400" b="1" dirty="0">
                <a:solidFill>
                  <a:schemeClr val="bg2">
                    <a:lumMod val="60000"/>
                    <a:lumOff val="40000"/>
                  </a:schemeClr>
                </a:solidFill>
                <a:latin typeface="Courier New" panose="02070309020205020404" pitchFamily="49" charset="0"/>
                <a:cs typeface="Courier New" panose="02070309020205020404" pitchFamily="49" charset="0"/>
              </a:rPr>
              <a:t>&gt; g &lt;- 576    # no. </a:t>
            </a:r>
            <a:r>
              <a:rPr lang="pt-BR" sz="1400" b="1" dirty="0" err="1">
                <a:solidFill>
                  <a:schemeClr val="bg2">
                    <a:lumMod val="60000"/>
                    <a:lumOff val="40000"/>
                  </a:schemeClr>
                </a:solidFill>
                <a:latin typeface="Courier New" panose="02070309020205020404" pitchFamily="49" charset="0"/>
                <a:cs typeface="Courier New" panose="02070309020205020404" pitchFamily="49" charset="0"/>
              </a:rPr>
              <a:t>genotypes</a:t>
            </a:r>
            <a:endParaRPr lang="pt-BR" sz="1400" b="1" dirty="0">
              <a:solidFill>
                <a:schemeClr val="bg2">
                  <a:lumMod val="60000"/>
                  <a:lumOff val="40000"/>
                </a:schemeClr>
              </a:solidFill>
              <a:latin typeface="Courier New" panose="02070309020205020404" pitchFamily="49" charset="0"/>
              <a:cs typeface="Courier New" panose="02070309020205020404" pitchFamily="49" charset="0"/>
            </a:endParaRPr>
          </a:p>
          <a:p>
            <a:pPr marL="0" indent="0">
              <a:buNone/>
            </a:pPr>
            <a:r>
              <a:rPr lang="pt-BR"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pt-BR" sz="1400" b="1" dirty="0" err="1">
                <a:solidFill>
                  <a:schemeClr val="bg2">
                    <a:lumMod val="60000"/>
                    <a:lumOff val="40000"/>
                  </a:schemeClr>
                </a:solidFill>
                <a:latin typeface="Courier New" panose="02070309020205020404" pitchFamily="49" charset="0"/>
                <a:cs typeface="Courier New" panose="02070309020205020404" pitchFamily="49" charset="0"/>
              </a:rPr>
              <a:t>ndup</a:t>
            </a:r>
            <a:r>
              <a:rPr lang="pt-BR" sz="1400" b="1" dirty="0">
                <a:solidFill>
                  <a:schemeClr val="bg2">
                    <a:lumMod val="60000"/>
                    <a:lumOff val="40000"/>
                  </a:schemeClr>
                </a:solidFill>
                <a:latin typeface="Courier New" panose="02070309020205020404" pitchFamily="49" charset="0"/>
                <a:cs typeface="Courier New" panose="02070309020205020404" pitchFamily="49" charset="0"/>
              </a:rPr>
              <a:t> &lt;- 144 # no. </a:t>
            </a:r>
            <a:r>
              <a:rPr lang="pt-BR" sz="1400" b="1" dirty="0" err="1">
                <a:solidFill>
                  <a:schemeClr val="bg2">
                    <a:lumMod val="60000"/>
                    <a:lumOff val="40000"/>
                  </a:schemeClr>
                </a:solidFill>
                <a:latin typeface="Courier New" panose="02070309020205020404" pitchFamily="49" charset="0"/>
                <a:cs typeface="Courier New" panose="02070309020205020404" pitchFamily="49" charset="0"/>
              </a:rPr>
              <a:t>duplicated</a:t>
            </a:r>
            <a:r>
              <a:rPr lang="pt-BR"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pt-BR" sz="1400" b="1" dirty="0" err="1">
                <a:solidFill>
                  <a:schemeClr val="bg2">
                    <a:lumMod val="60000"/>
                    <a:lumOff val="40000"/>
                  </a:schemeClr>
                </a:solidFill>
                <a:latin typeface="Courier New" panose="02070309020205020404" pitchFamily="49" charset="0"/>
                <a:cs typeface="Courier New" panose="02070309020205020404" pitchFamily="49" charset="0"/>
              </a:rPr>
              <a:t>genotypes</a:t>
            </a:r>
            <a:endParaRPr lang="pt-BR" sz="1400" b="1" dirty="0">
              <a:solidFill>
                <a:schemeClr val="bg2">
                  <a:lumMod val="60000"/>
                  <a:lumOff val="40000"/>
                </a:schemeClr>
              </a:solidFill>
              <a:latin typeface="Courier New" panose="02070309020205020404" pitchFamily="49" charset="0"/>
              <a:cs typeface="Courier New" panose="02070309020205020404" pitchFamily="49" charset="0"/>
            </a:endParaRPr>
          </a:p>
          <a:p>
            <a:pPr marL="0" indent="0">
              <a:buNone/>
            </a:pPr>
            <a:r>
              <a:rPr lang="pt-BR" sz="1400" b="1" dirty="0">
                <a:solidFill>
                  <a:schemeClr val="bg2">
                    <a:lumMod val="60000"/>
                    <a:lumOff val="40000"/>
                  </a:schemeClr>
                </a:solidFill>
                <a:latin typeface="Courier New" panose="02070309020205020404" pitchFamily="49" charset="0"/>
                <a:cs typeface="Courier New" panose="02070309020205020404" pitchFamily="49" charset="0"/>
              </a:rPr>
              <a:t>&gt; b &lt;- 2      # no. </a:t>
            </a:r>
            <a:r>
              <a:rPr lang="pt-BR" sz="1400" b="1" dirty="0" err="1">
                <a:solidFill>
                  <a:schemeClr val="bg2">
                    <a:lumMod val="60000"/>
                    <a:lumOff val="40000"/>
                  </a:schemeClr>
                </a:solidFill>
                <a:latin typeface="Courier New" panose="02070309020205020404" pitchFamily="49" charset="0"/>
                <a:cs typeface="Courier New" panose="02070309020205020404" pitchFamily="49" charset="0"/>
              </a:rPr>
              <a:t>blocks</a:t>
            </a:r>
            <a:endParaRPr lang="pt-BR" sz="1400" b="1" dirty="0">
              <a:solidFill>
                <a:schemeClr val="bg2">
                  <a:lumMod val="60000"/>
                  <a:lumOff val="40000"/>
                </a:schemeClr>
              </a:solidFill>
              <a:latin typeface="Courier New" panose="02070309020205020404" pitchFamily="49" charset="0"/>
              <a:cs typeface="Courier New" panose="02070309020205020404" pitchFamily="49" charset="0"/>
            </a:endParaRPr>
          </a:p>
          <a:p>
            <a:pPr marL="0" indent="0">
              <a:buNone/>
            </a:pPr>
            <a:r>
              <a:rPr lang="pt-BR" sz="1400" b="1" dirty="0">
                <a:solidFill>
                  <a:schemeClr val="bg2">
                    <a:lumMod val="60000"/>
                    <a:lumOff val="40000"/>
                  </a:schemeClr>
                </a:solidFill>
                <a:latin typeface="Courier New" panose="02070309020205020404" pitchFamily="49" charset="0"/>
                <a:cs typeface="Courier New" panose="02070309020205020404" pitchFamily="49" charset="0"/>
              </a:rPr>
              <a:t>&gt; r &lt;- 60     # no. </a:t>
            </a:r>
            <a:r>
              <a:rPr lang="pt-BR" sz="1400" b="1" dirty="0" err="1">
                <a:solidFill>
                  <a:schemeClr val="bg2">
                    <a:lumMod val="60000"/>
                    <a:lumOff val="40000"/>
                  </a:schemeClr>
                </a:solidFill>
                <a:latin typeface="Courier New" panose="02070309020205020404" pitchFamily="49" charset="0"/>
                <a:cs typeface="Courier New" panose="02070309020205020404" pitchFamily="49" charset="0"/>
              </a:rPr>
              <a:t>rows</a:t>
            </a:r>
            <a:endParaRPr lang="pt-BR" sz="1400" b="1" dirty="0">
              <a:solidFill>
                <a:schemeClr val="bg2">
                  <a:lumMod val="60000"/>
                  <a:lumOff val="40000"/>
                </a:schemeClr>
              </a:solidFill>
              <a:latin typeface="Courier New" panose="02070309020205020404" pitchFamily="49" charset="0"/>
              <a:cs typeface="Courier New" panose="02070309020205020404" pitchFamily="49" charset="0"/>
            </a:endParaRPr>
          </a:p>
          <a:p>
            <a:pPr marL="0" indent="0">
              <a:buNone/>
            </a:pPr>
            <a:r>
              <a:rPr lang="pt-BR" sz="1400" b="1" dirty="0">
                <a:solidFill>
                  <a:schemeClr val="bg2">
                    <a:lumMod val="60000"/>
                    <a:lumOff val="40000"/>
                  </a:schemeClr>
                </a:solidFill>
                <a:latin typeface="Courier New" panose="02070309020205020404" pitchFamily="49" charset="0"/>
                <a:cs typeface="Courier New" panose="02070309020205020404" pitchFamily="49" charset="0"/>
              </a:rPr>
              <a:t>&gt; c &lt;- 12     # no. </a:t>
            </a:r>
            <a:r>
              <a:rPr lang="pt-BR" sz="1400" b="1" dirty="0" err="1">
                <a:solidFill>
                  <a:schemeClr val="bg2">
                    <a:lumMod val="60000"/>
                    <a:lumOff val="40000"/>
                  </a:schemeClr>
                </a:solidFill>
                <a:latin typeface="Courier New" panose="02070309020205020404" pitchFamily="49" charset="0"/>
                <a:cs typeface="Courier New" panose="02070309020205020404" pitchFamily="49" charset="0"/>
              </a:rPr>
              <a:t>columns</a:t>
            </a:r>
            <a:endParaRPr lang="pt-BR" sz="1400" b="1" dirty="0">
              <a:solidFill>
                <a:schemeClr val="bg2">
                  <a:lumMod val="60000"/>
                  <a:lumOff val="40000"/>
                </a:schemeClr>
              </a:solidFill>
              <a:latin typeface="Courier New" panose="02070309020205020404" pitchFamily="49" charset="0"/>
              <a:cs typeface="Courier New" panose="02070309020205020404" pitchFamily="49" charset="0"/>
            </a:endParaRPr>
          </a:p>
          <a:p>
            <a:pPr marL="0" indent="0">
              <a:buNone/>
            </a:pPr>
            <a:r>
              <a:rPr lang="pt-BR" sz="1400" b="1" dirty="0">
                <a:solidFill>
                  <a:schemeClr val="bg2">
                    <a:lumMod val="60000"/>
                    <a:lumOff val="40000"/>
                  </a:schemeClr>
                </a:solidFill>
                <a:latin typeface="Courier New" panose="02070309020205020404" pitchFamily="49" charset="0"/>
                <a:cs typeface="Courier New" panose="02070309020205020404" pitchFamily="49" charset="0"/>
              </a:rPr>
              <a:t>&gt; n &lt;- r*c    # no. </a:t>
            </a:r>
            <a:r>
              <a:rPr lang="pt-BR" sz="1400" b="1" dirty="0" err="1">
                <a:solidFill>
                  <a:schemeClr val="bg2">
                    <a:lumMod val="60000"/>
                    <a:lumOff val="40000"/>
                  </a:schemeClr>
                </a:solidFill>
                <a:latin typeface="Courier New" panose="02070309020205020404" pitchFamily="49" charset="0"/>
                <a:cs typeface="Courier New" panose="02070309020205020404" pitchFamily="49" charset="0"/>
              </a:rPr>
              <a:t>Plots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Set up variance parameters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g.G</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&lt;- 1</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g.BR &lt;- 0.5</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g.C</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&lt;- 0.1</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g.BC</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&lt;- 0.05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g.u</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&lt;- 0.5</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g.BRC</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&lt;- 1.0</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rho.R</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&lt;- 0.6</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rho.C</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&lt;- 0.4</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37</a:t>
            </a:fld>
            <a:endParaRPr lang="en-AU"/>
          </a:p>
        </p:txBody>
      </p:sp>
      <p:sp>
        <p:nvSpPr>
          <p:cNvPr id="5" name="Content Placeholder 2"/>
          <p:cNvSpPr txBox="1">
            <a:spLocks/>
          </p:cNvSpPr>
          <p:nvPr/>
        </p:nvSpPr>
        <p:spPr bwMode="auto">
          <a:xfrm>
            <a:off x="5379860" y="3364589"/>
            <a:ext cx="6596794" cy="1555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 typeface="Wingdings" pitchFamily="2" charset="2"/>
              <a:buNone/>
            </a:pPr>
            <a:r>
              <a:rPr lang="en-AU" sz="1400" b="1" kern="0" dirty="0">
                <a:solidFill>
                  <a:schemeClr val="bg2">
                    <a:lumMod val="60000"/>
                    <a:lumOff val="40000"/>
                  </a:schemeClr>
                </a:solidFill>
                <a:latin typeface="Courier New" panose="02070309020205020404" pitchFamily="49" charset="0"/>
                <a:cs typeface="Courier New" panose="02070309020205020404" pitchFamily="49" charset="0"/>
              </a:rPr>
              <a:t>&gt; #'## Set </a:t>
            </a:r>
            <a:r>
              <a:rPr lang="en-AU" sz="1400" b="1" kern="0" dirty="0" err="1">
                <a:solidFill>
                  <a:schemeClr val="bg2">
                    <a:lumMod val="60000"/>
                    <a:lumOff val="40000"/>
                  </a:schemeClr>
                </a:solidFill>
                <a:latin typeface="Courier New" panose="02070309020205020404" pitchFamily="49" charset="0"/>
                <a:cs typeface="Courier New" panose="02070309020205020404" pitchFamily="49" charset="0"/>
              </a:rPr>
              <a:t>odw</a:t>
            </a:r>
            <a:r>
              <a:rPr lang="en-AU" sz="1400" b="1" kern="0" dirty="0">
                <a:solidFill>
                  <a:schemeClr val="bg2">
                    <a:lumMod val="60000"/>
                    <a:lumOff val="40000"/>
                  </a:schemeClr>
                </a:solidFill>
                <a:latin typeface="Courier New" panose="02070309020205020404" pitchFamily="49" charset="0"/>
                <a:cs typeface="Courier New" panose="02070309020205020404" pitchFamily="49" charset="0"/>
              </a:rPr>
              <a:t> options</a:t>
            </a:r>
          </a:p>
          <a:p>
            <a:pPr marL="0" indent="0">
              <a:buFont typeface="Wingdings" pitchFamily="2" charset="2"/>
              <a:buNone/>
            </a:pPr>
            <a:r>
              <a:rPr lang="en-AU" sz="1400" b="1" kern="0"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kern="0" dirty="0" err="1">
                <a:solidFill>
                  <a:schemeClr val="bg2">
                    <a:lumMod val="60000"/>
                    <a:lumOff val="40000"/>
                  </a:schemeClr>
                </a:solidFill>
                <a:latin typeface="Courier New" panose="02070309020205020404" pitchFamily="49" charset="0"/>
                <a:cs typeface="Courier New" panose="02070309020205020404" pitchFamily="49" charset="0"/>
              </a:rPr>
              <a:t>maxit</a:t>
            </a:r>
            <a:r>
              <a:rPr lang="en-AU" sz="1400" b="1" kern="0" dirty="0">
                <a:solidFill>
                  <a:schemeClr val="bg2">
                    <a:lumMod val="60000"/>
                    <a:lumOff val="40000"/>
                  </a:schemeClr>
                </a:solidFill>
                <a:latin typeface="Courier New" panose="02070309020205020404" pitchFamily="49" charset="0"/>
                <a:cs typeface="Courier New" panose="02070309020205020404" pitchFamily="49" charset="0"/>
              </a:rPr>
              <a:t> &lt;- 50</a:t>
            </a:r>
          </a:p>
          <a:p>
            <a:pPr marL="0" indent="0">
              <a:buFont typeface="Wingdings" pitchFamily="2" charset="2"/>
              <a:buNone/>
            </a:pPr>
            <a:r>
              <a:rPr lang="en-AU" sz="1400" b="1" kern="0" dirty="0">
                <a:solidFill>
                  <a:schemeClr val="bg2">
                    <a:lumMod val="60000"/>
                    <a:lumOff val="40000"/>
                  </a:schemeClr>
                </a:solidFill>
                <a:latin typeface="Courier New" panose="02070309020205020404" pitchFamily="49" charset="0"/>
                <a:cs typeface="Courier New" panose="02070309020205020404" pitchFamily="49" charset="0"/>
              </a:rPr>
              <a:t>&gt; search &lt;- "</a:t>
            </a:r>
            <a:r>
              <a:rPr lang="en-AU" sz="1400" b="1" kern="0" dirty="0" err="1">
                <a:solidFill>
                  <a:schemeClr val="bg2">
                    <a:lumMod val="60000"/>
                    <a:lumOff val="40000"/>
                  </a:schemeClr>
                </a:solidFill>
                <a:latin typeface="Courier New" panose="02070309020205020404" pitchFamily="49" charset="0"/>
                <a:cs typeface="Courier New" panose="02070309020205020404" pitchFamily="49" charset="0"/>
              </a:rPr>
              <a:t>tabu+rw</a:t>
            </a:r>
            <a:r>
              <a:rPr lang="en-AU" sz="1400" b="1" kern="0"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Font typeface="Wingdings" pitchFamily="2" charset="2"/>
              <a:buNone/>
            </a:pPr>
            <a:r>
              <a:rPr lang="en-AU" sz="1400" b="1" kern="0"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kern="0" dirty="0" err="1">
                <a:solidFill>
                  <a:schemeClr val="bg2">
                    <a:lumMod val="60000"/>
                    <a:lumOff val="40000"/>
                  </a:schemeClr>
                </a:solidFill>
                <a:latin typeface="Courier New" panose="02070309020205020404" pitchFamily="49" charset="0"/>
                <a:cs typeface="Courier New" panose="02070309020205020404" pitchFamily="49" charset="0"/>
              </a:rPr>
              <a:t>odw.options</a:t>
            </a:r>
            <a:r>
              <a:rPr lang="en-AU" sz="1400" b="1" kern="0" dirty="0">
                <a:solidFill>
                  <a:schemeClr val="bg2">
                    <a:lumMod val="60000"/>
                    <a:lumOff val="40000"/>
                  </a:schemeClr>
                </a:solidFill>
                <a:latin typeface="Courier New" panose="02070309020205020404" pitchFamily="49" charset="0"/>
                <a:cs typeface="Courier New" panose="02070309020205020404" pitchFamily="49" charset="0"/>
              </a:rPr>
              <a:t>(P = 0.10, </a:t>
            </a:r>
            <a:r>
              <a:rPr lang="en-AU" sz="1400" b="1" kern="0" dirty="0" err="1">
                <a:solidFill>
                  <a:schemeClr val="bg2">
                    <a:lumMod val="60000"/>
                    <a:lumOff val="40000"/>
                  </a:schemeClr>
                </a:solidFill>
                <a:latin typeface="Courier New" panose="02070309020205020404" pitchFamily="49" charset="0"/>
                <a:cs typeface="Courier New" panose="02070309020205020404" pitchFamily="49" charset="0"/>
              </a:rPr>
              <a:t>localSearch</a:t>
            </a:r>
            <a:r>
              <a:rPr lang="en-AU" sz="1400" b="1" kern="0" dirty="0">
                <a:solidFill>
                  <a:schemeClr val="bg2">
                    <a:lumMod val="60000"/>
                    <a:lumOff val="40000"/>
                  </a:schemeClr>
                </a:solidFill>
                <a:latin typeface="Courier New" panose="02070309020205020404" pitchFamily="49" charset="0"/>
                <a:cs typeface="Courier New" panose="02070309020205020404" pitchFamily="49" charset="0"/>
              </a:rPr>
              <a:t> = 10000, </a:t>
            </a:r>
            <a:r>
              <a:rPr lang="en-AU" sz="1400" b="1" kern="0" dirty="0" err="1">
                <a:solidFill>
                  <a:schemeClr val="bg2">
                    <a:lumMod val="60000"/>
                    <a:lumOff val="40000"/>
                  </a:schemeClr>
                </a:solidFill>
                <a:latin typeface="Courier New" panose="02070309020205020404" pitchFamily="49" charset="0"/>
                <a:cs typeface="Courier New" panose="02070309020205020404" pitchFamily="49" charset="0"/>
              </a:rPr>
              <a:t>tabuStop</a:t>
            </a:r>
            <a:r>
              <a:rPr lang="en-AU" sz="1400" b="1" kern="0" dirty="0">
                <a:solidFill>
                  <a:schemeClr val="bg2">
                    <a:lumMod val="60000"/>
                    <a:lumOff val="40000"/>
                  </a:schemeClr>
                </a:solidFill>
                <a:latin typeface="Courier New" panose="02070309020205020404" pitchFamily="49" charset="0"/>
                <a:cs typeface="Courier New" panose="02070309020205020404" pitchFamily="49" charset="0"/>
              </a:rPr>
              <a:t> = 100)</a:t>
            </a:r>
          </a:p>
        </p:txBody>
      </p:sp>
    </p:spTree>
    <p:extLst>
      <p:ext uri="{BB962C8B-B14F-4D97-AF65-F5344CB8AC3E}">
        <p14:creationId xmlns:p14="http://schemas.microsoft.com/office/powerpoint/2010/main" val="330741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000" y="1214422"/>
            <a:ext cx="11520000" cy="2975023"/>
          </a:xfrm>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Generate a simple lattice for Genotypes 1:144</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1:144 are replicated twice and 145:g are replicated once</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latt.mat</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matrix(1:ndup,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nrow</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12,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ncol</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12)</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blk1.genos &lt;- sample((ndup+1):g, (g-</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ndup</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)/2)     #randomly select half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undup</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Genotypes for Block 1</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blk2.genos &lt;- ((ndup+1):g)[!((ndup+1):g %in% blk1.genos)] #rest in Block 2</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(list(Blocks = 2,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WRows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30, Columns = 12))</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within(</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Genotypes &lt;- factor(c(</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latt.mat</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blk1.genos,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t(</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latt.mat</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),blk2.genos)))</a:t>
            </a:r>
          </a:p>
          <a:p>
            <a:pPr marL="0" indent="0">
              <a:buNone/>
            </a:pPr>
            <a:endParaRPr lang="en-AU" sz="1400" b="1" dirty="0">
              <a:solidFill>
                <a:schemeClr val="bg2">
                  <a:lumMod val="60000"/>
                  <a:lumOff val="4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76000" y="99340"/>
            <a:ext cx="5427183" cy="1083417"/>
          </a:xfrm>
        </p:spPr>
        <p:txBody>
          <a:bodyPr/>
          <a:lstStyle/>
          <a:p>
            <a:r>
              <a:rPr lang="en-AU" dirty="0"/>
              <a:t>A field </a:t>
            </a:r>
            <a:r>
              <a:rPr lang="en-AU" i="1" dirty="0"/>
              <a:t>p</a:t>
            </a:r>
            <a:r>
              <a:rPr lang="en-AU" dirty="0"/>
              <a:t>-rep </a:t>
            </a:r>
            <a:br>
              <a:rPr lang="en-AU" dirty="0"/>
            </a:br>
            <a:r>
              <a:rPr lang="en-AU" dirty="0"/>
              <a:t>— initial design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38</a:t>
            </a:fld>
            <a:endParaRPr lang="en-AU"/>
          </a:p>
        </p:txBody>
      </p:sp>
      <p:sp>
        <p:nvSpPr>
          <p:cNvPr id="11" name="TextBox 10"/>
          <p:cNvSpPr txBox="1"/>
          <p:nvPr/>
        </p:nvSpPr>
        <p:spPr>
          <a:xfrm>
            <a:off x="337930" y="4338735"/>
            <a:ext cx="5665253" cy="1631216"/>
          </a:xfrm>
          <a:prstGeom prst="rect">
            <a:avLst/>
          </a:prstGeom>
          <a:noFill/>
        </p:spPr>
        <p:txBody>
          <a:bodyPr wrap="square" rtlCol="0">
            <a:spAutoFit/>
          </a:bodyPr>
          <a:lstStyle/>
          <a:p>
            <a:r>
              <a:rPr lang="en-AU" sz="2000" dirty="0">
                <a:solidFill>
                  <a:srgbClr val="7030A0"/>
                </a:solidFill>
              </a:rPr>
              <a:t>This is a systematic, resolved, augmented design – the replicates of the duplicated Genotypes are in different blocks and the unduplicated genotypes are added to the block design.</a:t>
            </a:r>
          </a:p>
        </p:txBody>
      </p:sp>
      <p:pic>
        <p:nvPicPr>
          <p:cNvPr id="2050" name="Picture 2" descr="d:\Analyses\Research\WorkshopsTalks\Workshop 2019\src\figures\Breed576sy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787" y="363891"/>
            <a:ext cx="6172213" cy="617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99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050"/>
                                        </p:tgtEl>
                                        <p:attrNameLst>
                                          <p:attrName>style.visibility</p:attrName>
                                        </p:attrNameLst>
                                      </p:cBhvr>
                                      <p:to>
                                        <p:strVal val="visible"/>
                                      </p:to>
                                    </p:set>
                                  </p:childTnLst>
                                  <p:subTnLst>
                                    <p:set>
                                      <p:cBhvr override="childStyle">
                                        <p:cTn dur="1" fill="hold" display="0" masterRel="nextClick" afterEffect="1"/>
                                        <p:tgtEl>
                                          <p:spTgt spid="2050"/>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nalyses\Research\WorkshopsTalks\Workshop 2019\src\figures\Breed576sy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0607" y="4699"/>
            <a:ext cx="4912534" cy="491253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76000" y="4704086"/>
            <a:ext cx="11520000" cy="2097945"/>
          </a:xfrm>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Randomize the initial design</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designRandomize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(allocated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["Genotypes"],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recipient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[c("Blocks",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"Columns")],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nested.recipients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list(</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"Blocks"),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seed              = 64058)</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within(</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Rows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fac.combine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(list(Blocks,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a:xfrm>
            <a:off x="576000" y="99340"/>
            <a:ext cx="7075102" cy="1682807"/>
          </a:xfrm>
        </p:spPr>
        <p:txBody>
          <a:bodyPr/>
          <a:lstStyle/>
          <a:p>
            <a:r>
              <a:rPr lang="en-AU" dirty="0"/>
              <a:t>A field </a:t>
            </a:r>
            <a:r>
              <a:rPr lang="en-AU" i="1" dirty="0"/>
              <a:t>p</a:t>
            </a:r>
            <a:r>
              <a:rPr lang="en-AU" dirty="0"/>
              <a:t>-rep </a:t>
            </a:r>
            <a:br>
              <a:rPr lang="en-AU" dirty="0"/>
            </a:br>
            <a:r>
              <a:rPr lang="en-AU" dirty="0"/>
              <a:t>—  randomization of the systematic design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39</a:t>
            </a:fld>
            <a:endParaRPr lang="en-AU"/>
          </a:p>
        </p:txBody>
      </p:sp>
      <p:sp>
        <p:nvSpPr>
          <p:cNvPr id="7" name="Content Placeholder 4">
            <a:extLst>
              <a:ext uri="{FF2B5EF4-FFF2-40B4-BE49-F238E27FC236}">
                <a16:creationId xmlns:a16="http://schemas.microsoft.com/office/drawing/2014/main" id="{157A231C-2546-1B0C-CAF6-F18B87FA60B1}"/>
              </a:ext>
            </a:extLst>
          </p:cNvPr>
          <p:cNvSpPr txBox="1">
            <a:spLocks/>
          </p:cNvSpPr>
          <p:nvPr/>
        </p:nvSpPr>
        <p:spPr bwMode="auto">
          <a:xfrm>
            <a:off x="576000" y="1894109"/>
            <a:ext cx="6664555" cy="26700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dirty="0"/>
              <a:t>Randomize now, according to the augmented design, because an optimized spatial design cannot be randomized.</a:t>
            </a:r>
          </a:p>
          <a:p>
            <a:pPr lvl="1"/>
            <a:r>
              <a:rPr lang="en-AU" dirty="0"/>
              <a:t>Avoids remnants of the systematic arrangement in the optimized design.</a:t>
            </a:r>
          </a:p>
        </p:txBody>
      </p:sp>
    </p:spTree>
    <p:extLst>
      <p:ext uri="{BB962C8B-B14F-4D97-AF65-F5344CB8AC3E}">
        <p14:creationId xmlns:p14="http://schemas.microsoft.com/office/powerpoint/2010/main" val="122025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384"/>
            <a:ext cx="11426687" cy="819150"/>
          </a:xfrm>
        </p:spPr>
        <p:txBody>
          <a:bodyPr/>
          <a:lstStyle/>
          <a:p>
            <a:pPr marL="538163" indent="-538163"/>
            <a:r>
              <a:rPr lang="en-US" dirty="0"/>
              <a:t>1.1	A simple two-phase athlete training experiment</a:t>
            </a:r>
            <a:endParaRPr lang="en-AU" dirty="0"/>
          </a:p>
        </p:txBody>
      </p:sp>
      <p:sp>
        <p:nvSpPr>
          <p:cNvPr id="3" name="Content Placeholder 2"/>
          <p:cNvSpPr>
            <a:spLocks noGrp="1"/>
          </p:cNvSpPr>
          <p:nvPr>
            <p:ph idx="1"/>
          </p:nvPr>
        </p:nvSpPr>
        <p:spPr>
          <a:xfrm>
            <a:off x="609600" y="973850"/>
            <a:ext cx="11277600" cy="5794697"/>
          </a:xfrm>
        </p:spPr>
        <p:txBody>
          <a:bodyPr/>
          <a:lstStyle/>
          <a:p>
            <a:r>
              <a:rPr lang="en-US" dirty="0"/>
              <a:t>The experiment consists of a test phase and a laboratory phase:</a:t>
            </a:r>
          </a:p>
          <a:p>
            <a:pPr lvl="1"/>
            <a:r>
              <a:rPr lang="en-US" dirty="0"/>
              <a:t>Test phase: 36 tests involving 3 athletes in each of 4 months; heart rate is measured and a blood specimen taken.</a:t>
            </a:r>
          </a:p>
          <a:p>
            <a:pPr lvl="2"/>
            <a:r>
              <a:rPr lang="en-US" dirty="0"/>
              <a:t>The unit is a test taken by an athlete.</a:t>
            </a:r>
          </a:p>
          <a:p>
            <a:pPr lvl="2"/>
            <a:r>
              <a:rPr lang="en-US" dirty="0"/>
              <a:t>The outcomes are the heart rate, a response variable, and a blood sample, material for the second phase.</a:t>
            </a:r>
          </a:p>
          <a:p>
            <a:pPr lvl="1"/>
            <a:r>
              <a:rPr lang="en-US" dirty="0"/>
              <a:t>Laboratory phase: each month 3 blood samples are taken to the laboratory for analysis. </a:t>
            </a:r>
          </a:p>
          <a:p>
            <a:pPr lvl="2"/>
            <a:r>
              <a:rPr lang="en-US" dirty="0"/>
              <a:t>The unit is a blood specimen.</a:t>
            </a:r>
          </a:p>
          <a:p>
            <a:pPr lvl="2"/>
            <a:r>
              <a:rPr lang="en-US" dirty="0"/>
              <a:t>The outcome is the free </a:t>
            </a:r>
            <a:r>
              <a:rPr lang="en-US" dirty="0" err="1"/>
              <a:t>haemoglobin</a:t>
            </a:r>
            <a:r>
              <a:rPr lang="en-US" dirty="0"/>
              <a:t> in the blood specimen, a response variable.</a:t>
            </a:r>
          </a:p>
        </p:txBody>
      </p:sp>
      <p:sp>
        <p:nvSpPr>
          <p:cNvPr id="4" name="Slide Number Placeholder 3"/>
          <p:cNvSpPr>
            <a:spLocks noGrp="1"/>
          </p:cNvSpPr>
          <p:nvPr>
            <p:ph type="sldNum" sz="quarter" idx="11"/>
          </p:nvPr>
        </p:nvSpPr>
        <p:spPr/>
        <p:txBody>
          <a:bodyPr/>
          <a:lstStyle/>
          <a:p>
            <a:pPr algn="r"/>
            <a:fld id="{045FC103-E365-480F-B04A-32C40E2960D5}" type="slidenum">
              <a:rPr lang="en-AU" smtClean="0"/>
              <a:pPr algn="r"/>
              <a:t>4</a:t>
            </a:fld>
            <a:endParaRPr lang="en-AU" dirty="0"/>
          </a:p>
        </p:txBody>
      </p:sp>
      <p:sp>
        <p:nvSpPr>
          <p:cNvPr id="5" name="Text Box 4"/>
          <p:cNvSpPr txBox="1">
            <a:spLocks noChangeArrowheads="1"/>
          </p:cNvSpPr>
          <p:nvPr/>
        </p:nvSpPr>
        <p:spPr bwMode="auto">
          <a:xfrm>
            <a:off x="7796727" y="652626"/>
            <a:ext cx="4395273" cy="400110"/>
          </a:xfrm>
          <a:prstGeom prst="rect">
            <a:avLst/>
          </a:prstGeom>
          <a:noFill/>
          <a:ln w="12700" cap="sq">
            <a:noFill/>
            <a:miter lim="800000"/>
            <a:headEnd type="none" w="sm" len="sm"/>
            <a:tailEnd type="none" w="sm" len="sm"/>
          </a:ln>
        </p:spPr>
        <p:txBody>
          <a:bodyPr wrap="square">
            <a:spAutoFit/>
          </a:bodyPr>
          <a:lstStyle/>
          <a:p>
            <a:pPr eaLnBrk="0" hangingPunct="0">
              <a:spcBef>
                <a:spcPct val="50000"/>
              </a:spcBef>
            </a:pPr>
            <a:r>
              <a:rPr lang="en-AU" sz="2000" dirty="0">
                <a:solidFill>
                  <a:schemeClr val="accent1">
                    <a:lumMod val="50000"/>
                  </a:schemeClr>
                </a:solidFill>
              </a:rPr>
              <a:t>Brien, Harch, Correll, Bailey (2011)</a:t>
            </a:r>
          </a:p>
        </p:txBody>
      </p:sp>
    </p:spTree>
    <p:extLst>
      <p:ext uri="{BB962C8B-B14F-4D97-AF65-F5344CB8AC3E}">
        <p14:creationId xmlns:p14="http://schemas.microsoft.com/office/powerpoint/2010/main" val="183144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field </a:t>
            </a:r>
            <a:r>
              <a:rPr lang="en-AU" i="1" dirty="0"/>
              <a:t>p</a:t>
            </a:r>
            <a:r>
              <a:rPr lang="en-AU" dirty="0"/>
              <a:t>-rep — setting variance parameters in </a:t>
            </a:r>
            <a:r>
              <a:rPr lang="en-AU" dirty="0" err="1"/>
              <a:t>odw</a:t>
            </a:r>
            <a:endParaRPr lang="en-AU" dirty="0"/>
          </a:p>
        </p:txBody>
      </p:sp>
      <p:sp>
        <p:nvSpPr>
          <p:cNvPr id="3" name="Content Placeholder 2"/>
          <p:cNvSpPr>
            <a:spLocks noGrp="1"/>
          </p:cNvSpPr>
          <p:nvPr>
            <p:ph idx="1"/>
          </p:nvPr>
        </p:nvSpPr>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Use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odw</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to generate the p-rep starting with the simple lattice - with units and autocorrelation</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prepuar1.latt.odw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odw</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(fixed        = ~ Blocks,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random       = ~ Genotypes + Rows + Columns/Blocks + units,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residual     = ~ ar1(Rows):ar1(Columns),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permute      = ~ Genotypes, swap = ~ Blocks,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start.values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TRUE,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vp.table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prepuar1.latt.odw$vparameters.table</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vp.table$Value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[c(1:5, 7:8)] &lt;- c(</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g.G</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g.BR,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g.C</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g.BC</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g.u</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rho.R</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rho.C</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vp.table</a:t>
            </a:r>
            <a:endParaRPr lang="en-AU" sz="1400" b="1" dirty="0">
              <a:solidFill>
                <a:schemeClr val="bg2">
                  <a:lumMod val="60000"/>
                  <a:lumOff val="40000"/>
                </a:schemeClr>
              </a:solidFill>
              <a:latin typeface="Courier New" panose="02070309020205020404" pitchFamily="49" charset="0"/>
              <a:cs typeface="Courier New" panose="02070309020205020404" pitchFamily="49" charset="0"/>
            </a:endParaRPr>
          </a:p>
          <a:p>
            <a:pPr marL="0" indent="0">
              <a:buNone/>
            </a:pPr>
            <a:r>
              <a:rPr lang="en-AU" sz="1400" b="1" dirty="0">
                <a:latin typeface="Courier New" panose="02070309020205020404" pitchFamily="49" charset="0"/>
                <a:cs typeface="Courier New" panose="02070309020205020404" pitchFamily="49" charset="0"/>
              </a:rPr>
              <a:t>                 Component Value</a:t>
            </a:r>
          </a:p>
          <a:p>
            <a:pPr marL="0" indent="0">
              <a:buNone/>
            </a:pPr>
            <a:r>
              <a:rPr lang="en-AU" sz="1400" b="1" dirty="0">
                <a:latin typeface="Courier New" panose="02070309020205020404" pitchFamily="49" charset="0"/>
                <a:cs typeface="Courier New" panose="02070309020205020404" pitchFamily="49" charset="0"/>
              </a:rPr>
              <a:t>1                Genotypes  1.00</a:t>
            </a:r>
          </a:p>
          <a:p>
            <a:pPr marL="0" indent="0">
              <a:buNone/>
            </a:pPr>
            <a:r>
              <a:rPr lang="en-AU" sz="1400" b="1" dirty="0">
                <a:latin typeface="Courier New" panose="02070309020205020404" pitchFamily="49" charset="0"/>
                <a:cs typeface="Courier New" panose="02070309020205020404" pitchFamily="49" charset="0"/>
              </a:rPr>
              <a:t>2                     Rows  0.50</a:t>
            </a:r>
          </a:p>
          <a:p>
            <a:pPr marL="0" indent="0">
              <a:buNone/>
            </a:pPr>
            <a:r>
              <a:rPr lang="en-AU" sz="1400" b="1" dirty="0">
                <a:latin typeface="Courier New" panose="02070309020205020404" pitchFamily="49" charset="0"/>
                <a:cs typeface="Courier New" panose="02070309020205020404" pitchFamily="49" charset="0"/>
              </a:rPr>
              <a:t>3                  Columns  0.10</a:t>
            </a:r>
          </a:p>
          <a:p>
            <a:pPr marL="0" indent="0">
              <a:buNone/>
            </a:pPr>
            <a:r>
              <a:rPr lang="en-AU" sz="1400" b="1" dirty="0">
                <a:latin typeface="Courier New" panose="02070309020205020404" pitchFamily="49" charset="0"/>
                <a:cs typeface="Courier New" panose="02070309020205020404" pitchFamily="49" charset="0"/>
              </a:rPr>
              <a:t>4           </a:t>
            </a:r>
            <a:r>
              <a:rPr lang="en-AU" sz="1400" b="1" dirty="0" err="1">
                <a:latin typeface="Courier New" panose="02070309020205020404" pitchFamily="49" charset="0"/>
                <a:cs typeface="Courier New" panose="02070309020205020404" pitchFamily="49" charset="0"/>
              </a:rPr>
              <a:t>Columns:Blocks</a:t>
            </a:r>
            <a:r>
              <a:rPr lang="en-AU" sz="1400" b="1" dirty="0">
                <a:latin typeface="Courier New" panose="02070309020205020404" pitchFamily="49" charset="0"/>
                <a:cs typeface="Courier New" panose="02070309020205020404" pitchFamily="49" charset="0"/>
              </a:rPr>
              <a:t>  0.05</a:t>
            </a:r>
          </a:p>
          <a:p>
            <a:pPr marL="0" indent="0">
              <a:buNone/>
            </a:pPr>
            <a:r>
              <a:rPr lang="en-AU" sz="1400" b="1" dirty="0">
                <a:latin typeface="Courier New" panose="02070309020205020404" pitchFamily="49" charset="0"/>
                <a:cs typeface="Courier New" panose="02070309020205020404" pitchFamily="49" charset="0"/>
              </a:rPr>
              <a:t>5                    units  1.00</a:t>
            </a:r>
          </a:p>
          <a:p>
            <a:pPr marL="0" indent="0">
              <a:buNone/>
            </a:pPr>
            <a:r>
              <a:rPr lang="en-AU" sz="1400" b="1" dirty="0">
                <a:latin typeface="Courier New" panose="02070309020205020404" pitchFamily="49" charset="0"/>
                <a:cs typeface="Courier New" panose="02070309020205020404" pitchFamily="49" charset="0"/>
              </a:rPr>
              <a:t>6           </a:t>
            </a:r>
            <a:r>
              <a:rPr lang="en-AU" sz="1400" b="1" dirty="0" err="1">
                <a:latin typeface="Courier New" panose="02070309020205020404" pitchFamily="49" charset="0"/>
                <a:cs typeface="Courier New" panose="02070309020205020404" pitchFamily="49" charset="0"/>
              </a:rPr>
              <a:t>Rows:Columns!R</a:t>
            </a:r>
            <a:r>
              <a:rPr lang="en-AU" sz="1400" b="1" dirty="0">
                <a:latin typeface="Courier New" panose="02070309020205020404" pitchFamily="49" charset="0"/>
                <a:cs typeface="Courier New" panose="02070309020205020404" pitchFamily="49" charset="0"/>
              </a:rPr>
              <a:t>  1.00</a:t>
            </a:r>
          </a:p>
          <a:p>
            <a:pPr marL="0" indent="0">
              <a:buNone/>
            </a:pPr>
            <a:r>
              <a:rPr lang="en-AU" sz="1400" b="1" dirty="0">
                <a:latin typeface="Courier New" panose="02070309020205020404" pitchFamily="49" charset="0"/>
                <a:cs typeface="Courier New" panose="02070309020205020404" pitchFamily="49" charset="0"/>
              </a:rPr>
              <a:t>7    </a:t>
            </a:r>
            <a:r>
              <a:rPr lang="en-AU" sz="1400" b="1" dirty="0" err="1">
                <a:latin typeface="Courier New" panose="02070309020205020404" pitchFamily="49" charset="0"/>
                <a:cs typeface="Courier New" panose="02070309020205020404" pitchFamily="49" charset="0"/>
              </a:rPr>
              <a:t>Rows:Columns!Rows!cor</a:t>
            </a:r>
            <a:r>
              <a:rPr lang="en-AU" sz="1400" b="1" dirty="0">
                <a:latin typeface="Courier New" panose="02070309020205020404" pitchFamily="49" charset="0"/>
                <a:cs typeface="Courier New" panose="02070309020205020404" pitchFamily="49" charset="0"/>
              </a:rPr>
              <a:t>  0.60</a:t>
            </a:r>
          </a:p>
          <a:p>
            <a:pPr marL="0" indent="0">
              <a:buNone/>
            </a:pPr>
            <a:r>
              <a:rPr lang="en-AU" sz="1400" b="1" dirty="0">
                <a:latin typeface="Courier New" panose="02070309020205020404" pitchFamily="49" charset="0"/>
                <a:cs typeface="Courier New" panose="02070309020205020404" pitchFamily="49" charset="0"/>
              </a:rPr>
              <a:t>8 </a:t>
            </a:r>
            <a:r>
              <a:rPr lang="en-AU" sz="1400" b="1" dirty="0" err="1">
                <a:latin typeface="Courier New" panose="02070309020205020404" pitchFamily="49" charset="0"/>
                <a:cs typeface="Courier New" panose="02070309020205020404" pitchFamily="49" charset="0"/>
              </a:rPr>
              <a:t>Rows:Columns!Columns!cor</a:t>
            </a:r>
            <a:r>
              <a:rPr lang="en-AU" sz="1400" b="1" dirty="0">
                <a:latin typeface="Courier New" panose="02070309020205020404" pitchFamily="49" charset="0"/>
                <a:cs typeface="Courier New" panose="02070309020205020404" pitchFamily="49" charset="0"/>
              </a:rPr>
              <a:t>  0.40</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40</a:t>
            </a:fld>
            <a:endParaRPr lang="en-AU"/>
          </a:p>
        </p:txBody>
      </p:sp>
      <p:sp>
        <p:nvSpPr>
          <p:cNvPr id="5" name="TextBox 4"/>
          <p:cNvSpPr txBox="1"/>
          <p:nvPr/>
        </p:nvSpPr>
        <p:spPr>
          <a:xfrm>
            <a:off x="8219151" y="2003017"/>
            <a:ext cx="3896721" cy="1631216"/>
          </a:xfrm>
          <a:prstGeom prst="rect">
            <a:avLst/>
          </a:prstGeom>
          <a:noFill/>
        </p:spPr>
        <p:txBody>
          <a:bodyPr wrap="square" rtlCol="0">
            <a:spAutoFit/>
          </a:bodyPr>
          <a:lstStyle/>
          <a:p>
            <a:r>
              <a:rPr lang="en-AU" sz="2000" dirty="0">
                <a:solidFill>
                  <a:srgbClr val="7030A0"/>
                </a:solidFill>
              </a:rPr>
              <a:t>Note </a:t>
            </a:r>
            <a:r>
              <a:rPr lang="en-AU" sz="2000" b="1" dirty="0">
                <a:solidFill>
                  <a:srgbClr val="7030A0"/>
                </a:solidFill>
                <a:latin typeface="Courier New" panose="02070309020205020404" pitchFamily="49" charset="0"/>
                <a:cs typeface="Courier New" panose="02070309020205020404" pitchFamily="49" charset="0"/>
              </a:rPr>
              <a:t>Rows</a:t>
            </a:r>
            <a:r>
              <a:rPr lang="en-AU" sz="2000" dirty="0">
                <a:solidFill>
                  <a:srgbClr val="7030A0"/>
                </a:solidFill>
              </a:rPr>
              <a:t> used rather than </a:t>
            </a:r>
            <a:br>
              <a:rPr lang="en-AU" sz="2000" dirty="0">
                <a:solidFill>
                  <a:srgbClr val="7030A0"/>
                </a:solidFill>
              </a:rPr>
            </a:br>
            <a:r>
              <a:rPr lang="en-AU" sz="2000" b="1" dirty="0" err="1">
                <a:solidFill>
                  <a:srgbClr val="7030A0"/>
                </a:solidFill>
                <a:latin typeface="Courier New" panose="02070309020205020404" pitchFamily="49" charset="0"/>
                <a:cs typeface="Courier New" panose="02070309020205020404" pitchFamily="49" charset="0"/>
              </a:rPr>
              <a:t>Blocks:Rows</a:t>
            </a:r>
            <a:r>
              <a:rPr lang="en-AU" sz="2000" dirty="0">
                <a:solidFill>
                  <a:srgbClr val="7030A0"/>
                </a:solidFill>
              </a:rPr>
              <a:t>:</a:t>
            </a:r>
            <a:br>
              <a:rPr lang="en-AU" sz="2000" dirty="0">
                <a:solidFill>
                  <a:srgbClr val="7030A0"/>
                </a:solidFill>
              </a:rPr>
            </a:br>
            <a:r>
              <a:rPr lang="en-AU" sz="2000" b="1" dirty="0">
                <a:solidFill>
                  <a:srgbClr val="7030A0"/>
                </a:solidFill>
                <a:latin typeface="Courier New" panose="02070309020205020404" pitchFamily="49" charset="0"/>
                <a:cs typeface="Courier New" panose="02070309020205020404" pitchFamily="49" charset="0"/>
              </a:rPr>
              <a:t>ar1</a:t>
            </a:r>
            <a:r>
              <a:rPr lang="en-AU" sz="2000" dirty="0">
                <a:solidFill>
                  <a:srgbClr val="7030A0"/>
                </a:solidFill>
              </a:rPr>
              <a:t> requires a single factor; </a:t>
            </a:r>
            <a:br>
              <a:rPr lang="en-AU" sz="2000" dirty="0">
                <a:solidFill>
                  <a:srgbClr val="7030A0"/>
                </a:solidFill>
              </a:rPr>
            </a:br>
            <a:r>
              <a:rPr lang="en-AU" sz="2000" dirty="0">
                <a:solidFill>
                  <a:srgbClr val="7030A0"/>
                </a:solidFill>
              </a:rPr>
              <a:t>the two terms are equivalent as a random term.</a:t>
            </a:r>
          </a:p>
        </p:txBody>
      </p:sp>
      <p:cxnSp>
        <p:nvCxnSpPr>
          <p:cNvPr id="6" name="Straight Arrow Connector 5"/>
          <p:cNvCxnSpPr/>
          <p:nvPr/>
        </p:nvCxnSpPr>
        <p:spPr>
          <a:xfrm flipH="1">
            <a:off x="7487216" y="2120274"/>
            <a:ext cx="725311" cy="66593"/>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6490325" y="1967948"/>
            <a:ext cx="1722202" cy="152326"/>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12527" y="3757561"/>
            <a:ext cx="3896721" cy="1323439"/>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swap</a:t>
            </a:r>
            <a:r>
              <a:rPr lang="en-AU" sz="2000" dirty="0">
                <a:solidFill>
                  <a:srgbClr val="7030A0"/>
                </a:solidFill>
              </a:rPr>
              <a:t> restricts interchanges to be within </a:t>
            </a:r>
            <a:r>
              <a:rPr lang="en-AU" sz="2000" b="1" dirty="0">
                <a:solidFill>
                  <a:srgbClr val="7030A0"/>
                </a:solidFill>
                <a:latin typeface="Courier New" panose="02070309020205020404" pitchFamily="49" charset="0"/>
                <a:cs typeface="Courier New" panose="02070309020205020404" pitchFamily="49" charset="0"/>
              </a:rPr>
              <a:t>Blocks</a:t>
            </a:r>
            <a:r>
              <a:rPr lang="en-AU" sz="2000" dirty="0">
                <a:solidFill>
                  <a:srgbClr val="7030A0"/>
                </a:solidFill>
              </a:rPr>
              <a:t> and so ensures that the design remains resolved.</a:t>
            </a:r>
          </a:p>
        </p:txBody>
      </p:sp>
      <p:cxnSp>
        <p:nvCxnSpPr>
          <p:cNvPr id="18" name="Straight Arrow Connector 17"/>
          <p:cNvCxnSpPr/>
          <p:nvPr/>
        </p:nvCxnSpPr>
        <p:spPr>
          <a:xfrm flipH="1" flipV="1">
            <a:off x="6319319" y="2435382"/>
            <a:ext cx="1893208" cy="151028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89E74-2F56-E35D-49E7-56A508F6137A}"/>
              </a:ext>
            </a:extLst>
          </p:cNvPr>
          <p:cNvSpPr txBox="1"/>
          <p:nvPr/>
        </p:nvSpPr>
        <p:spPr>
          <a:xfrm>
            <a:off x="8187351" y="5081000"/>
            <a:ext cx="3896721" cy="707886"/>
          </a:xfrm>
          <a:prstGeom prst="rect">
            <a:avLst/>
          </a:prstGeom>
          <a:noFill/>
        </p:spPr>
        <p:txBody>
          <a:bodyPr wrap="square" rtlCol="0">
            <a:spAutoFit/>
          </a:bodyPr>
          <a:lstStyle/>
          <a:p>
            <a:r>
              <a:rPr lang="en-AU" sz="2000" b="1" dirty="0" err="1">
                <a:solidFill>
                  <a:srgbClr val="7030A0"/>
                </a:solidFill>
                <a:latin typeface="Courier New" panose="02070309020205020404" pitchFamily="49" charset="0"/>
                <a:cs typeface="Courier New" panose="02070309020205020404" pitchFamily="49" charset="0"/>
              </a:rPr>
              <a:t>start.values</a:t>
            </a:r>
            <a:r>
              <a:rPr lang="en-AU" sz="2000" dirty="0">
                <a:solidFill>
                  <a:srgbClr val="7030A0"/>
                </a:solidFill>
              </a:rPr>
              <a:t> only are to be produced.</a:t>
            </a:r>
          </a:p>
        </p:txBody>
      </p:sp>
      <p:cxnSp>
        <p:nvCxnSpPr>
          <p:cNvPr id="9" name="Straight Arrow Connector 8">
            <a:extLst>
              <a:ext uri="{FF2B5EF4-FFF2-40B4-BE49-F238E27FC236}">
                <a16:creationId xmlns:a16="http://schemas.microsoft.com/office/drawing/2014/main" id="{CE0C0302-93F2-478F-4D5D-736F1309575D}"/>
              </a:ext>
            </a:extLst>
          </p:cNvPr>
          <p:cNvCxnSpPr>
            <a:cxnSpLocks/>
          </p:cNvCxnSpPr>
          <p:nvPr/>
        </p:nvCxnSpPr>
        <p:spPr>
          <a:xfrm flipH="1" flipV="1">
            <a:off x="5262465" y="2724539"/>
            <a:ext cx="2924886" cy="2544567"/>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60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field </a:t>
            </a:r>
            <a:r>
              <a:rPr lang="en-AU" i="1" dirty="0"/>
              <a:t>p</a:t>
            </a:r>
            <a:r>
              <a:rPr lang="en-AU" dirty="0"/>
              <a:t>-rep — generating the design</a:t>
            </a:r>
          </a:p>
        </p:txBody>
      </p:sp>
      <p:sp>
        <p:nvSpPr>
          <p:cNvPr id="3" name="Content Placeholder 2"/>
          <p:cNvSpPr>
            <a:spLocks noGrp="1"/>
          </p:cNvSpPr>
          <p:nvPr>
            <p:ph idx="1"/>
          </p:nvPr>
        </p:nvSpPr>
        <p:spPr>
          <a:xfrm>
            <a:off x="576000" y="1214422"/>
            <a:ext cx="11520000" cy="4169341"/>
          </a:xfrm>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prepuar1.latt.odw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odw</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(fixed    = ~ Blocks,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random   = ~ Genotypes + Rows + Columns/Blocks + units,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residual = ~ ar1(Rows):ar1(Columns),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permute  = ~ Genotypes, swap = ~ Blocks,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G.param</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vp.table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R.param</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vp.table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maxit</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maxit</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search = search,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latt.lay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latin typeface="Courier New" panose="02070309020205020404" pitchFamily="49" charset="0"/>
                <a:cs typeface="Courier New" panose="02070309020205020404" pitchFamily="49" charset="0"/>
              </a:rPr>
              <a:t>## Sun Jan 29 17:31:33 2023</a:t>
            </a:r>
          </a:p>
          <a:p>
            <a:pPr marL="0" indent="0">
              <a:buNone/>
            </a:pPr>
            <a:r>
              <a:rPr lang="en-AU" sz="1400" b="1" dirty="0">
                <a:latin typeface="Courier New" panose="02070309020205020404" pitchFamily="49" charset="0"/>
                <a:cs typeface="Courier New" panose="02070309020205020404" pitchFamily="49" charset="0"/>
              </a:rPr>
              <a:t>## Initial criterion = 1.206828 (576 A-equations; rank C 576)</a:t>
            </a:r>
          </a:p>
          <a:p>
            <a:pPr marL="0" indent="0">
              <a:buNone/>
            </a:pPr>
            <a:r>
              <a:rPr lang="en-AU" sz="1400" b="1" dirty="0">
                <a:latin typeface="Courier New" panose="02070309020205020404" pitchFamily="49" charset="0"/>
                <a:cs typeface="Courier New" panose="02070309020205020404" pitchFamily="49" charset="0"/>
              </a:rPr>
              <a:t>## Criterion after 1000 initial random iterations: 1.202444</a:t>
            </a:r>
          </a:p>
          <a:p>
            <a:pPr marL="0" indent="0">
              <a:buNone/>
            </a:pPr>
            <a:r>
              <a:rPr lang="en-AU" sz="1400" b="1" dirty="0">
                <a:latin typeface="Courier New" panose="02070309020205020404" pitchFamily="49" charset="0"/>
                <a:cs typeface="Courier New" panose="02070309020205020404" pitchFamily="49" charset="0"/>
              </a:rPr>
              <a:t>## Criterion after tabu loop 1 is 1.201937</a:t>
            </a:r>
          </a:p>
          <a:p>
            <a:pPr marL="0" indent="0">
              <a:buNone/>
            </a:pPr>
            <a:r>
              <a:rPr lang="en-AU" sz="1400" b="1" dirty="0">
                <a:latin typeface="Courier New" panose="02070309020205020404" pitchFamily="49" charset="0"/>
                <a:cs typeface="Courier New" panose="02070309020205020404" pitchFamily="49" charset="0"/>
              </a:rPr>
              <a:t>## Criterion after tabu loop 2 is 1.201918</a:t>
            </a:r>
          </a:p>
          <a:p>
            <a:pPr marL="0" indent="0">
              <a:buNone/>
            </a:pPr>
            <a:r>
              <a:rPr lang="en-AU" sz="1400" b="1" dirty="0">
                <a:latin typeface="Courier New" panose="02070309020205020404" pitchFamily="49" charset="0"/>
                <a:cs typeface="Courier New" panose="02070309020205020404" pitchFamily="49" charset="0"/>
              </a:rPr>
              <a:t>...</a:t>
            </a:r>
          </a:p>
          <a:p>
            <a:pPr marL="0" indent="0">
              <a:buNone/>
            </a:pPr>
            <a:r>
              <a:rPr lang="en-AU" sz="1400" b="1" dirty="0">
                <a:latin typeface="Courier New" panose="02070309020205020404" pitchFamily="49" charset="0"/>
                <a:cs typeface="Courier New" panose="02070309020205020404" pitchFamily="49" charset="0"/>
              </a:rPr>
              <a:t>## Criterion after tabu loop 10 is 1.201828</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prepuar1.latt.lay &lt;- prepuar1.latt.odw$design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41</a:t>
            </a:fld>
            <a:endParaRPr lang="en-AU"/>
          </a:p>
        </p:txBody>
      </p:sp>
      <p:sp>
        <p:nvSpPr>
          <p:cNvPr id="5" name="TextBox 4"/>
          <p:cNvSpPr txBox="1"/>
          <p:nvPr/>
        </p:nvSpPr>
        <p:spPr>
          <a:xfrm>
            <a:off x="7785072" y="2077848"/>
            <a:ext cx="3896721" cy="677108"/>
          </a:xfrm>
          <a:prstGeom prst="rect">
            <a:avLst/>
          </a:prstGeom>
          <a:noFill/>
        </p:spPr>
        <p:txBody>
          <a:bodyPr wrap="square" rtlCol="0">
            <a:spAutoFit/>
          </a:bodyPr>
          <a:lstStyle/>
          <a:p>
            <a:r>
              <a:rPr lang="en-AU" dirty="0">
                <a:solidFill>
                  <a:srgbClr val="7030A0"/>
                </a:solidFill>
              </a:rPr>
              <a:t>Supplying values of the variances parameters</a:t>
            </a:r>
            <a:r>
              <a:rPr lang="en-AU" sz="2000" dirty="0">
                <a:solidFill>
                  <a:srgbClr val="7030A0"/>
                </a:solidFill>
              </a:rPr>
              <a:t>.</a:t>
            </a:r>
          </a:p>
        </p:txBody>
      </p:sp>
      <p:sp>
        <p:nvSpPr>
          <p:cNvPr id="6" name="Rounded Rectangle 5"/>
          <p:cNvSpPr/>
          <p:nvPr/>
        </p:nvSpPr>
        <p:spPr>
          <a:xfrm>
            <a:off x="510208" y="2244463"/>
            <a:ext cx="7306350" cy="32400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Table&#10;&#10;Description automatically generated">
            <a:extLst>
              <a:ext uri="{FF2B5EF4-FFF2-40B4-BE49-F238E27FC236}">
                <a16:creationId xmlns:a16="http://schemas.microsoft.com/office/drawing/2014/main" id="{A4C77B13-0EAF-A064-2C48-D0DF42A047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6735" y="1098000"/>
            <a:ext cx="5760000" cy="5760000"/>
          </a:xfrm>
          <a:prstGeom prst="rect">
            <a:avLst/>
          </a:prstGeom>
        </p:spPr>
      </p:pic>
      <p:cxnSp>
        <p:nvCxnSpPr>
          <p:cNvPr id="10" name="Straight Arrow Connector 9"/>
          <p:cNvCxnSpPr>
            <a:cxnSpLocks/>
            <a:stCxn id="9" idx="3"/>
          </p:cNvCxnSpPr>
          <p:nvPr/>
        </p:nvCxnSpPr>
        <p:spPr>
          <a:xfrm flipV="1">
            <a:off x="6096000" y="5511800"/>
            <a:ext cx="880533" cy="800719"/>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6474" y="5804687"/>
            <a:ext cx="5579526" cy="1015663"/>
          </a:xfrm>
          <a:prstGeom prst="rect">
            <a:avLst/>
          </a:prstGeom>
          <a:noFill/>
        </p:spPr>
        <p:txBody>
          <a:bodyPr wrap="square" rtlCol="0">
            <a:spAutoFit/>
          </a:bodyPr>
          <a:lstStyle/>
          <a:p>
            <a:r>
              <a:rPr lang="en-AU" sz="2000" dirty="0">
                <a:solidFill>
                  <a:srgbClr val="7030A0"/>
                </a:solidFill>
              </a:rPr>
              <a:t>Note that nearly all the border plots are duplicated </a:t>
            </a:r>
            <a:r>
              <a:rPr lang="en-AU" sz="2000" b="1" dirty="0">
                <a:solidFill>
                  <a:srgbClr val="7030A0"/>
                </a:solidFill>
                <a:latin typeface="Courier New" panose="02070309020205020404" pitchFamily="49" charset="0"/>
                <a:cs typeface="Courier New" panose="02070309020205020404" pitchFamily="49" charset="0"/>
              </a:rPr>
              <a:t>Genotypes</a:t>
            </a:r>
            <a:r>
              <a:rPr lang="en-AU" sz="2000" dirty="0">
                <a:solidFill>
                  <a:srgbClr val="7030A0"/>
                </a:solidFill>
              </a:rPr>
              <a:t>; the same does not occur when </a:t>
            </a:r>
            <a:r>
              <a:rPr lang="en-AU" sz="2000" b="1" dirty="0">
                <a:solidFill>
                  <a:srgbClr val="7030A0"/>
                </a:solidFill>
                <a:latin typeface="Courier New" panose="02070309020205020404" pitchFamily="49" charset="0"/>
                <a:cs typeface="Courier New" panose="02070309020205020404" pitchFamily="49" charset="0"/>
              </a:rPr>
              <a:t>Genotypes</a:t>
            </a:r>
            <a:r>
              <a:rPr lang="en-AU" sz="2000" dirty="0">
                <a:solidFill>
                  <a:srgbClr val="7030A0"/>
                </a:solidFill>
              </a:rPr>
              <a:t> is fixed (in </a:t>
            </a:r>
            <a:r>
              <a:rPr lang="en-AU" sz="2000" dirty="0" err="1">
                <a:solidFill>
                  <a:srgbClr val="7030A0"/>
                </a:solidFill>
              </a:rPr>
              <a:t>Prac</a:t>
            </a:r>
            <a:r>
              <a:rPr lang="en-AU" sz="2000" dirty="0">
                <a:solidFill>
                  <a:srgbClr val="7030A0"/>
                </a:solidFill>
              </a:rPr>
              <a:t>).</a:t>
            </a:r>
          </a:p>
        </p:txBody>
      </p:sp>
    </p:spTree>
    <p:extLst>
      <p:ext uri="{BB962C8B-B14F-4D97-AF65-F5344CB8AC3E}">
        <p14:creationId xmlns:p14="http://schemas.microsoft.com/office/powerpoint/2010/main" val="27389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74801"/>
            <a:ext cx="11520000" cy="1018997"/>
          </a:xfrm>
        </p:spPr>
        <p:txBody>
          <a:bodyPr/>
          <a:lstStyle/>
          <a:p>
            <a:r>
              <a:rPr lang="en-AU" dirty="0"/>
              <a:t>Canonical analysis of the design: investigating its anatomy</a:t>
            </a:r>
          </a:p>
        </p:txBody>
      </p:sp>
      <p:sp>
        <p:nvSpPr>
          <p:cNvPr id="3" name="Content Placeholder 2"/>
          <p:cNvSpPr>
            <a:spLocks noGrp="1"/>
          </p:cNvSpPr>
          <p:nvPr>
            <p:ph idx="1"/>
          </p:nvPr>
        </p:nvSpPr>
        <p:spPr>
          <a:xfrm>
            <a:off x="576000" y="1490132"/>
            <a:ext cx="11616000" cy="4900940"/>
          </a:xfrm>
        </p:spPr>
        <p:txBody>
          <a:bodyPr/>
          <a:lstStyle/>
          <a:p>
            <a:r>
              <a:rPr lang="en-AU" dirty="0"/>
              <a:t>Want to look at the relationships of the genotypes sources to the plots sources.</a:t>
            </a:r>
          </a:p>
          <a:p>
            <a:r>
              <a:rPr lang="en-AU" dirty="0"/>
              <a:t>The plots sources:</a:t>
            </a:r>
          </a:p>
          <a:p>
            <a:pPr lvl="1"/>
            <a:r>
              <a:rPr lang="en-AU" sz="2000" dirty="0"/>
              <a:t>Blocks + Rows[Blocks] + Columns + Blocks#</a:t>
            </a:r>
            <a:r>
              <a:rPr lang="en-US" sz="2000" dirty="0">
                <a:sym typeface="Symbol"/>
              </a:rPr>
              <a:t>Columns</a:t>
            </a:r>
            <a:r>
              <a:rPr lang="en-AU" sz="2000" dirty="0"/>
              <a:t> +Rows#</a:t>
            </a:r>
            <a:r>
              <a:rPr lang="en-US" sz="2000" dirty="0">
                <a:sym typeface="Symbol"/>
              </a:rPr>
              <a:t>Columns[</a:t>
            </a:r>
            <a:r>
              <a:rPr lang="en-AU" sz="2000" dirty="0"/>
              <a:t>Blocks]</a:t>
            </a:r>
            <a:r>
              <a:rPr lang="en-US" sz="2000" dirty="0">
                <a:sym typeface="Symbol"/>
              </a:rPr>
              <a:t>.</a:t>
            </a:r>
            <a:endParaRPr lang="en-AU" sz="2000" dirty="0"/>
          </a:p>
          <a:p>
            <a:r>
              <a:rPr lang="en-AU" dirty="0"/>
              <a:t>The genotypes source:</a:t>
            </a:r>
          </a:p>
          <a:p>
            <a:pPr lvl="1"/>
            <a:r>
              <a:rPr lang="en-AU" sz="2000" dirty="0"/>
              <a:t>Genotypes.</a:t>
            </a:r>
          </a:p>
          <a:p>
            <a:r>
              <a:rPr lang="en-AU" dirty="0"/>
              <a:t>Using </a:t>
            </a:r>
            <a:r>
              <a:rPr lang="en-AU" b="1" dirty="0" err="1">
                <a:latin typeface="Courier New" panose="02070309020205020404" pitchFamily="49" charset="0"/>
                <a:cs typeface="Courier New" panose="02070309020205020404" pitchFamily="49" charset="0"/>
              </a:rPr>
              <a:t>dae</a:t>
            </a:r>
            <a:r>
              <a:rPr lang="en-AU" dirty="0"/>
              <a:t>:</a:t>
            </a:r>
          </a:p>
          <a:p>
            <a:pPr marL="0" indent="0">
              <a:buNone/>
            </a:pPr>
            <a:endParaRPr lang="en-AU" sz="1600" b="1" dirty="0">
              <a:solidFill>
                <a:schemeClr val="bg2">
                  <a:lumMod val="60000"/>
                  <a:lumOff val="40000"/>
                </a:schemeClr>
              </a:solidFill>
              <a:latin typeface="Courier New" panose="02070309020205020404" pitchFamily="49" charset="0"/>
              <a:cs typeface="Courier New" panose="02070309020205020404" pitchFamily="49" charset="0"/>
            </a:endParaRPr>
          </a:p>
          <a:p>
            <a:pPr marL="0" indent="0">
              <a:buNone/>
            </a:pPr>
            <a:endParaRPr lang="en-AU" sz="1600" b="1" dirty="0">
              <a:solidFill>
                <a:schemeClr val="bg2">
                  <a:lumMod val="60000"/>
                  <a:lumOff val="40000"/>
                </a:schemeClr>
              </a:solidFill>
              <a:latin typeface="Courier New" panose="02070309020205020404" pitchFamily="49" charset="0"/>
              <a:cs typeface="Courier New" panose="02070309020205020404" pitchFamily="49" charset="0"/>
            </a:endParaRP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prepuar1.latt.canon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(formulae = list(plot = ~ (Blocks + Rows)*Columns,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trt</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 Genotypes),</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data     = prepuar1.latt.lay)</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summary(prepuar1.latt.canon,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c("</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aeff</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meff</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eeff</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"order",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dfor</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42</a:t>
            </a:fld>
            <a:endParaRPr lang="en-AU"/>
          </a:p>
        </p:txBody>
      </p:sp>
      <p:sp>
        <p:nvSpPr>
          <p:cNvPr id="5" name="Content Placeholder 2"/>
          <p:cNvSpPr txBox="1">
            <a:spLocks/>
          </p:cNvSpPr>
          <p:nvPr/>
        </p:nvSpPr>
        <p:spPr bwMode="auto">
          <a:xfrm>
            <a:off x="5114572" y="3444189"/>
            <a:ext cx="7050917" cy="167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lvl="1"/>
            <a:r>
              <a:rPr lang="en-AU" sz="1800" kern="0" dirty="0"/>
              <a:t>A is the harmonic mean of the efficiency factors.</a:t>
            </a:r>
          </a:p>
          <a:p>
            <a:pPr lvl="1"/>
            <a:r>
              <a:rPr lang="en-AU" sz="1800" b="1" kern="0" dirty="0"/>
              <a:t>M is the mean of the efficiency factors.</a:t>
            </a:r>
          </a:p>
          <a:p>
            <a:pPr lvl="1"/>
            <a:r>
              <a:rPr lang="en-AU" sz="1800" kern="0" dirty="0"/>
              <a:t>E is the minimum of the efficiency factors.</a:t>
            </a:r>
          </a:p>
          <a:p>
            <a:pPr lvl="1"/>
            <a:r>
              <a:rPr lang="en-AU" sz="1800" b="1" kern="0" dirty="0" err="1"/>
              <a:t>dforth</a:t>
            </a:r>
            <a:r>
              <a:rPr lang="en-AU" sz="1800" b="1" kern="0" dirty="0"/>
              <a:t> is the number of efficiency factors equal to one.</a:t>
            </a:r>
          </a:p>
          <a:p>
            <a:pPr lvl="1"/>
            <a:r>
              <a:rPr lang="en-AU" sz="1800" kern="0" dirty="0"/>
              <a:t>Order is the number of unique efficiency factors.</a:t>
            </a:r>
          </a:p>
        </p:txBody>
      </p:sp>
    </p:spTree>
    <p:extLst>
      <p:ext uri="{BB962C8B-B14F-4D97-AF65-F5344CB8AC3E}">
        <p14:creationId xmlns:p14="http://schemas.microsoft.com/office/powerpoint/2010/main" val="192092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field </a:t>
            </a:r>
            <a:r>
              <a:rPr lang="en-AU" i="1" dirty="0"/>
              <a:t>p</a:t>
            </a:r>
            <a:r>
              <a:rPr lang="en-AU" dirty="0"/>
              <a:t>-rep — anatomy</a:t>
            </a:r>
          </a:p>
        </p:txBody>
      </p:sp>
      <p:sp>
        <p:nvSpPr>
          <p:cNvPr id="3" name="Content Placeholder 2"/>
          <p:cNvSpPr>
            <a:spLocks noGrp="1"/>
          </p:cNvSpPr>
          <p:nvPr>
            <p:ph idx="1"/>
          </p:nvPr>
        </p:nvSpPr>
        <p:spPr>
          <a:xfrm>
            <a:off x="576000" y="1214423"/>
            <a:ext cx="11520000" cy="3042946"/>
          </a:xfrm>
        </p:spPr>
        <p:txBody>
          <a:bodyPr/>
          <a:lstStyle/>
          <a:p>
            <a:pPr marL="0" indent="0">
              <a:buNone/>
            </a:pPr>
            <a:r>
              <a:rPr lang="en-AU" sz="1600" b="1" dirty="0">
                <a:latin typeface="Courier New" panose="02070309020205020404" pitchFamily="49" charset="0"/>
                <a:cs typeface="Courier New" panose="02070309020205020404" pitchFamily="49" charset="0"/>
              </a:rPr>
              <a:t>Summary table of the decomposition for plot &amp; </a:t>
            </a:r>
            <a:r>
              <a:rPr lang="en-AU" sz="1600" b="1" dirty="0" err="1">
                <a:latin typeface="Courier New" panose="02070309020205020404" pitchFamily="49" charset="0"/>
                <a:cs typeface="Courier New" panose="02070309020205020404" pitchFamily="49" charset="0"/>
              </a:rPr>
              <a:t>trt</a:t>
            </a:r>
            <a:r>
              <a:rPr lang="en-AU" sz="1600" b="1" dirty="0">
                <a:latin typeface="Courier New" panose="02070309020205020404" pitchFamily="49" charset="0"/>
                <a:cs typeface="Courier New" panose="02070309020205020404" pitchFamily="49" charset="0"/>
              </a:rPr>
              <a:t> (based on adjusted quantities)</a:t>
            </a:r>
          </a:p>
          <a:p>
            <a:pPr marL="0" indent="0">
              <a:buNone/>
            </a:pP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Source.plot</a:t>
            </a:r>
            <a:r>
              <a:rPr lang="en-AU" sz="1600" b="1" dirty="0">
                <a:latin typeface="Courier New" panose="02070309020205020404" pitchFamily="49" charset="0"/>
                <a:cs typeface="Courier New" panose="02070309020205020404" pitchFamily="49" charset="0"/>
              </a:rPr>
              <a:t>          df1</a:t>
            </a:r>
          </a:p>
          <a:p>
            <a:pPr marL="0" indent="0">
              <a:buNone/>
            </a:pPr>
            <a:r>
              <a:rPr lang="en-AU" sz="1600" b="1" dirty="0">
                <a:latin typeface="Courier New" panose="02070309020205020404" pitchFamily="49" charset="0"/>
                <a:cs typeface="Courier New" panose="02070309020205020404" pitchFamily="49" charset="0"/>
              </a:rPr>
              <a:t> Blocks                 1</a:t>
            </a:r>
          </a:p>
          <a:p>
            <a:pPr marL="0" indent="0">
              <a:buNone/>
            </a:pPr>
            <a:r>
              <a:rPr lang="en-AU" sz="1600" b="1" dirty="0">
                <a:latin typeface="Courier New" panose="02070309020205020404" pitchFamily="49" charset="0"/>
                <a:cs typeface="Courier New" panose="02070309020205020404" pitchFamily="49" charset="0"/>
              </a:rPr>
              <a:t> Rows[Blocks]          58</a:t>
            </a:r>
          </a:p>
          <a:p>
            <a:pPr marL="0" indent="0">
              <a:buNone/>
            </a:pPr>
            <a:r>
              <a:rPr lang="en-AU" sz="1600" b="1" dirty="0">
                <a:latin typeface="Courier New" panose="02070309020205020404" pitchFamily="49" charset="0"/>
                <a:cs typeface="Courier New" panose="02070309020205020404" pitchFamily="49" charset="0"/>
              </a:rPr>
              <a:t> Columns               11</a:t>
            </a: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Blocks#Columns</a:t>
            </a:r>
            <a:r>
              <a:rPr lang="en-AU" sz="1600" b="1" dirty="0">
                <a:latin typeface="Courier New" panose="02070309020205020404" pitchFamily="49" charset="0"/>
                <a:cs typeface="Courier New" panose="02070309020205020404" pitchFamily="49" charset="0"/>
              </a:rPr>
              <a:t>        11</a:t>
            </a: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Rows#Columns</a:t>
            </a:r>
            <a:r>
              <a:rPr lang="en-AU" sz="1600" b="1" dirty="0">
                <a:latin typeface="Courier New" panose="02070309020205020404" pitchFamily="49" charset="0"/>
                <a:cs typeface="Courier New" panose="02070309020205020404" pitchFamily="49" charset="0"/>
              </a:rPr>
              <a:t>[Blocks] 638</a:t>
            </a:r>
          </a:p>
          <a:p>
            <a:pPr marL="0" indent="0">
              <a:buNone/>
            </a:pPr>
            <a:r>
              <a:rPr lang="en-AU" sz="1600" b="1" dirty="0">
                <a:latin typeface="Courier New" panose="02070309020205020404" pitchFamily="49" charset="0"/>
                <a:cs typeface="Courier New" panose="02070309020205020404" pitchFamily="49" charset="0"/>
              </a:rPr>
              <a:t>                          </a:t>
            </a:r>
          </a:p>
          <a:p>
            <a:pPr marL="0" indent="0">
              <a:buNone/>
            </a:pPr>
            <a:r>
              <a:rPr lang="en-AU" sz="1600" b="1" dirty="0">
                <a:latin typeface="Courier New" panose="02070309020205020404" pitchFamily="49" charset="0"/>
                <a:cs typeface="Courier New" panose="02070309020205020404" pitchFamily="49" charset="0"/>
              </a:rPr>
              <a:t>The design is not orthogonal</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43</a:t>
            </a:fld>
            <a:endParaRPr lang="en-AU"/>
          </a:p>
        </p:txBody>
      </p:sp>
      <p:sp>
        <p:nvSpPr>
          <p:cNvPr id="5" name="Content Placeholder 2"/>
          <p:cNvSpPr txBox="1">
            <a:spLocks/>
          </p:cNvSpPr>
          <p:nvPr/>
        </p:nvSpPr>
        <p:spPr bwMode="auto">
          <a:xfrm>
            <a:off x="-73646" y="4895382"/>
            <a:ext cx="7574378" cy="18831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lvl="1"/>
            <a:r>
              <a:rPr lang="en-AU" sz="2000" kern="0" dirty="0"/>
              <a:t>A is the harmonic mean of the efficiency factors.</a:t>
            </a:r>
          </a:p>
          <a:p>
            <a:pPr lvl="1"/>
            <a:r>
              <a:rPr lang="en-AU" sz="2000" b="1" kern="0" dirty="0"/>
              <a:t>M is the mean of the efficiency factors.</a:t>
            </a:r>
          </a:p>
          <a:p>
            <a:pPr lvl="1"/>
            <a:r>
              <a:rPr lang="en-AU" sz="2000" kern="0" dirty="0"/>
              <a:t>E is the minimum of the efficiency factors.</a:t>
            </a:r>
          </a:p>
          <a:p>
            <a:pPr lvl="1"/>
            <a:r>
              <a:rPr lang="en-AU" sz="2000" b="1" kern="0" dirty="0" err="1"/>
              <a:t>dforth</a:t>
            </a:r>
            <a:r>
              <a:rPr lang="en-AU" sz="2000" b="1" kern="0" dirty="0"/>
              <a:t> is the number of efficiency factors equal to one.</a:t>
            </a:r>
          </a:p>
          <a:p>
            <a:pPr lvl="1"/>
            <a:r>
              <a:rPr lang="en-AU" sz="2000" kern="0" dirty="0"/>
              <a:t>Order is the number of unique efficiency factors.</a:t>
            </a:r>
          </a:p>
        </p:txBody>
      </p:sp>
      <p:sp>
        <p:nvSpPr>
          <p:cNvPr id="6" name="TextBox 5"/>
          <p:cNvSpPr txBox="1"/>
          <p:nvPr/>
        </p:nvSpPr>
        <p:spPr>
          <a:xfrm>
            <a:off x="7399517" y="3973177"/>
            <a:ext cx="4707815" cy="2862322"/>
          </a:xfrm>
          <a:prstGeom prst="rect">
            <a:avLst/>
          </a:prstGeom>
          <a:noFill/>
        </p:spPr>
        <p:txBody>
          <a:bodyPr wrap="square" rtlCol="0">
            <a:spAutoFit/>
          </a:bodyPr>
          <a:lstStyle/>
          <a:p>
            <a:pPr marL="457200" indent="-457200">
              <a:buFont typeface="Wingdings" panose="05000000000000000000" pitchFamily="2" charset="2"/>
              <a:buChar char="Ø"/>
            </a:pPr>
            <a:r>
              <a:rPr lang="en-AU" sz="2000" dirty="0">
                <a:solidFill>
                  <a:srgbClr val="7030A0"/>
                </a:solidFill>
              </a:rPr>
              <a:t>A lot of information about some Genotypes contrasts in other than </a:t>
            </a:r>
            <a:r>
              <a:rPr lang="en-AU" sz="2000" b="1" dirty="0" err="1">
                <a:solidFill>
                  <a:srgbClr val="7030A0"/>
                </a:solidFill>
                <a:latin typeface="Courier New" panose="02070309020205020404" pitchFamily="49" charset="0"/>
                <a:cs typeface="Courier New" panose="02070309020205020404" pitchFamily="49" charset="0"/>
              </a:rPr>
              <a:t>Rows#Columns</a:t>
            </a:r>
            <a:r>
              <a:rPr lang="en-AU" sz="2000" b="1" dirty="0">
                <a:solidFill>
                  <a:srgbClr val="7030A0"/>
                </a:solidFill>
                <a:latin typeface="Courier New" panose="02070309020205020404" pitchFamily="49" charset="0"/>
                <a:cs typeface="Courier New" panose="02070309020205020404" pitchFamily="49" charset="0"/>
              </a:rPr>
              <a:t>[Blocks]</a:t>
            </a:r>
            <a:r>
              <a:rPr lang="en-AU" sz="2000" dirty="0">
                <a:solidFill>
                  <a:srgbClr val="7030A0"/>
                </a:solidFill>
              </a:rPr>
              <a:t> (plots).</a:t>
            </a:r>
          </a:p>
          <a:p>
            <a:pPr marL="457200" indent="-457200">
              <a:buFont typeface="Wingdings" panose="05000000000000000000" pitchFamily="2" charset="2"/>
              <a:buChar char="Ø"/>
            </a:pPr>
            <a:r>
              <a:rPr lang="en-AU" sz="2000" dirty="0">
                <a:solidFill>
                  <a:srgbClr val="7030A0"/>
                </a:solidFill>
              </a:rPr>
              <a:t>Not a unique decomposition, but </a:t>
            </a:r>
            <a:r>
              <a:rPr lang="en-AU" sz="2000" b="1" dirty="0" err="1">
                <a:solidFill>
                  <a:srgbClr val="7030A0"/>
                </a:solidFill>
                <a:latin typeface="Courier New" panose="02070309020205020404" pitchFamily="49" charset="0"/>
                <a:cs typeface="Courier New" panose="02070309020205020404" pitchFamily="49" charset="0"/>
              </a:rPr>
              <a:t>Rows#Columns</a:t>
            </a:r>
            <a:r>
              <a:rPr lang="en-AU" sz="2000" b="1" dirty="0">
                <a:solidFill>
                  <a:srgbClr val="7030A0"/>
                </a:solidFill>
                <a:latin typeface="Courier New" panose="02070309020205020404" pitchFamily="49" charset="0"/>
                <a:cs typeface="Courier New" panose="02070309020205020404" pitchFamily="49" charset="0"/>
              </a:rPr>
              <a:t>[Blocks]</a:t>
            </a:r>
            <a:r>
              <a:rPr lang="en-AU" sz="2000" dirty="0">
                <a:solidFill>
                  <a:srgbClr val="7030A0"/>
                </a:solidFill>
              </a:rPr>
              <a:t> decomposition is.</a:t>
            </a:r>
          </a:p>
          <a:p>
            <a:pPr marL="457200" indent="-457200">
              <a:buFont typeface="Wingdings" panose="05000000000000000000" pitchFamily="2" charset="2"/>
              <a:buChar char="Ø"/>
            </a:pPr>
            <a:r>
              <a:rPr lang="en-AU" sz="2000" dirty="0">
                <a:solidFill>
                  <a:srgbClr val="7030A0"/>
                </a:solidFill>
              </a:rPr>
              <a:t>Concentrate on the last Genotypes source, where all 575 Genotypes </a:t>
            </a:r>
            <a:r>
              <a:rPr lang="en-AU" sz="2000" dirty="0" err="1">
                <a:solidFill>
                  <a:srgbClr val="7030A0"/>
                </a:solidFill>
              </a:rPr>
              <a:t>df</a:t>
            </a:r>
            <a:r>
              <a:rPr lang="en-AU" sz="2000" dirty="0">
                <a:solidFill>
                  <a:srgbClr val="7030A0"/>
                </a:solidFill>
              </a:rPr>
              <a:t> are partially confounded.</a:t>
            </a:r>
          </a:p>
        </p:txBody>
      </p:sp>
      <p:sp>
        <p:nvSpPr>
          <p:cNvPr id="7" name="Content Placeholder 2"/>
          <p:cNvSpPr txBox="1">
            <a:spLocks/>
          </p:cNvSpPr>
          <p:nvPr/>
        </p:nvSpPr>
        <p:spPr bwMode="auto">
          <a:xfrm>
            <a:off x="3756992" y="1217737"/>
            <a:ext cx="1948070" cy="32780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 typeface="Wingdings" pitchFamily="2" charset="2"/>
              <a:buNone/>
            </a:pPr>
            <a:endParaRPr lang="en-AU" sz="1600" b="1" kern="0" dirty="0">
              <a:latin typeface="Courier New" panose="02070309020205020404" pitchFamily="49" charset="0"/>
              <a:cs typeface="Courier New" panose="02070309020205020404" pitchFamily="49" charset="0"/>
            </a:endParaRPr>
          </a:p>
          <a:p>
            <a:pPr marL="0" indent="0">
              <a:buFont typeface="Wingdings" pitchFamily="2" charset="2"/>
              <a:buNone/>
            </a:pPr>
            <a:endParaRPr lang="en-AU" sz="1600" b="1" kern="0" dirty="0">
              <a:latin typeface="Courier New" panose="02070309020205020404" pitchFamily="49" charset="0"/>
              <a:cs typeface="Courier New" panose="02070309020205020404" pitchFamily="49" charset="0"/>
            </a:endParaRPr>
          </a:p>
          <a:p>
            <a:pPr marL="0" indent="0">
              <a:buFont typeface="Wingdings" pitchFamily="2" charset="2"/>
              <a:buNone/>
            </a:pPr>
            <a:r>
              <a:rPr lang="en-AU" sz="1600" b="1" kern="0" dirty="0" err="1">
                <a:latin typeface="Courier New" panose="02070309020205020404" pitchFamily="49" charset="0"/>
                <a:cs typeface="Courier New" panose="02070309020205020404" pitchFamily="49" charset="0"/>
              </a:rPr>
              <a:t>Source.trt</a:t>
            </a:r>
            <a:r>
              <a:rPr lang="en-AU" sz="1600" b="1" kern="0" dirty="0">
                <a:latin typeface="Courier New" panose="02070309020205020404" pitchFamily="49" charset="0"/>
                <a:cs typeface="Courier New" panose="02070309020205020404" pitchFamily="49" charset="0"/>
              </a:rPr>
              <a:t> df2</a:t>
            </a:r>
          </a:p>
          <a:p>
            <a:pPr marL="0" indent="0">
              <a:buNone/>
            </a:pPr>
            <a:r>
              <a:rPr lang="en-AU" sz="1600" b="1" kern="0" dirty="0">
                <a:latin typeface="Courier New" panose="02070309020205020404" pitchFamily="49" charset="0"/>
                <a:cs typeface="Courier New" panose="02070309020205020404" pitchFamily="49" charset="0"/>
              </a:rPr>
              <a:t>Genotypes    1</a:t>
            </a:r>
          </a:p>
          <a:p>
            <a:pPr marL="0" indent="0">
              <a:buNone/>
            </a:pPr>
            <a:r>
              <a:rPr lang="en-AU" sz="1600" b="1" kern="0" dirty="0">
                <a:latin typeface="Courier New" panose="02070309020205020404" pitchFamily="49" charset="0"/>
                <a:cs typeface="Courier New" panose="02070309020205020404" pitchFamily="49" charset="0"/>
              </a:rPr>
              <a:t>Genotypes   58</a:t>
            </a:r>
          </a:p>
          <a:p>
            <a:pPr marL="0" indent="0">
              <a:buNone/>
            </a:pPr>
            <a:r>
              <a:rPr lang="en-AU" sz="1600" b="1" kern="0" dirty="0">
                <a:latin typeface="Courier New" panose="02070309020205020404" pitchFamily="49" charset="0"/>
                <a:cs typeface="Courier New" panose="02070309020205020404" pitchFamily="49" charset="0"/>
              </a:rPr>
              <a:t>Genotypes   11</a:t>
            </a:r>
          </a:p>
          <a:p>
            <a:pPr marL="0" indent="0">
              <a:buNone/>
            </a:pPr>
            <a:r>
              <a:rPr lang="en-AU" sz="1600" b="1" kern="0" dirty="0">
                <a:latin typeface="Courier New" panose="02070309020205020404" pitchFamily="49" charset="0"/>
                <a:cs typeface="Courier New" panose="02070309020205020404" pitchFamily="49" charset="0"/>
              </a:rPr>
              <a:t>Genotypes   11</a:t>
            </a:r>
          </a:p>
          <a:p>
            <a:pPr marL="0" indent="0">
              <a:buNone/>
            </a:pPr>
            <a:r>
              <a:rPr lang="en-AU" sz="1600" b="1" kern="0" dirty="0">
                <a:latin typeface="Courier New" panose="02070309020205020404" pitchFamily="49" charset="0"/>
                <a:cs typeface="Courier New" panose="02070309020205020404" pitchFamily="49" charset="0"/>
              </a:rPr>
              <a:t>Genotypes  575</a:t>
            </a:r>
          </a:p>
          <a:p>
            <a:pPr marL="0" indent="0">
              <a:buFont typeface="Wingdings" pitchFamily="2" charset="2"/>
              <a:buNone/>
            </a:pPr>
            <a:r>
              <a:rPr lang="en-AU" sz="1600" b="1" kern="0" dirty="0">
                <a:latin typeface="Courier New" panose="02070309020205020404" pitchFamily="49" charset="0"/>
                <a:cs typeface="Courier New" panose="02070309020205020404" pitchFamily="49" charset="0"/>
              </a:rPr>
              <a:t>Residual    63                                                   </a:t>
            </a:r>
          </a:p>
        </p:txBody>
      </p:sp>
      <p:sp>
        <p:nvSpPr>
          <p:cNvPr id="8" name="Content Placeholder 2"/>
          <p:cNvSpPr txBox="1">
            <a:spLocks/>
          </p:cNvSpPr>
          <p:nvPr/>
        </p:nvSpPr>
        <p:spPr bwMode="auto">
          <a:xfrm>
            <a:off x="5585791" y="1221052"/>
            <a:ext cx="6467141" cy="32780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 typeface="Wingdings" pitchFamily="2" charset="2"/>
              <a:buNone/>
            </a:pPr>
            <a:endParaRPr lang="en-AU" sz="1600" b="1" kern="0" dirty="0">
              <a:latin typeface="Courier New" panose="02070309020205020404" pitchFamily="49" charset="0"/>
              <a:cs typeface="Courier New" panose="02070309020205020404" pitchFamily="49" charset="0"/>
            </a:endParaRPr>
          </a:p>
          <a:p>
            <a:pPr marL="0" indent="0">
              <a:buFont typeface="Wingdings" pitchFamily="2" charset="2"/>
              <a:buNone/>
            </a:pPr>
            <a:endParaRPr lang="en-AU" sz="1600" b="1" kern="0" dirty="0">
              <a:latin typeface="Courier New" panose="02070309020205020404" pitchFamily="49" charset="0"/>
              <a:cs typeface="Courier New" panose="02070309020205020404" pitchFamily="49" charset="0"/>
            </a:endParaRPr>
          </a:p>
          <a:p>
            <a:pPr marL="0" indent="0">
              <a:buFont typeface="Wingdings" pitchFamily="2" charset="2"/>
              <a:buNone/>
            </a:pPr>
            <a:r>
              <a:rPr lang="en-AU" sz="1600" b="1" kern="0" dirty="0" err="1">
                <a:latin typeface="Courier New" panose="02070309020205020404" pitchFamily="49" charset="0"/>
                <a:cs typeface="Courier New" panose="02070309020205020404" pitchFamily="49" charset="0"/>
              </a:rPr>
              <a:t>aefficiency</a:t>
            </a:r>
            <a:r>
              <a:rPr lang="en-AU" sz="1600" b="1" kern="0" dirty="0">
                <a:latin typeface="Courier New" panose="02070309020205020404" pitchFamily="49" charset="0"/>
                <a:cs typeface="Courier New" panose="02070309020205020404" pitchFamily="49" charset="0"/>
              </a:rPr>
              <a:t> </a:t>
            </a:r>
            <a:r>
              <a:rPr lang="en-AU" sz="1600" b="1" kern="0" dirty="0" err="1">
                <a:latin typeface="Courier New" panose="02070309020205020404" pitchFamily="49" charset="0"/>
                <a:cs typeface="Courier New" panose="02070309020205020404" pitchFamily="49" charset="0"/>
              </a:rPr>
              <a:t>mefficiency</a:t>
            </a:r>
            <a:r>
              <a:rPr lang="en-AU" sz="1600" b="1" kern="0" dirty="0">
                <a:latin typeface="Courier New" panose="02070309020205020404" pitchFamily="49" charset="0"/>
                <a:cs typeface="Courier New" panose="02070309020205020404" pitchFamily="49" charset="0"/>
              </a:rPr>
              <a:t> </a:t>
            </a:r>
            <a:r>
              <a:rPr lang="en-AU" sz="1600" b="1" kern="0" dirty="0" err="1">
                <a:latin typeface="Courier New" panose="02070309020205020404" pitchFamily="49" charset="0"/>
                <a:cs typeface="Courier New" panose="02070309020205020404" pitchFamily="49" charset="0"/>
              </a:rPr>
              <a:t>eefficiency</a:t>
            </a:r>
            <a:r>
              <a:rPr lang="en-AU" sz="1600" b="1" kern="0" dirty="0">
                <a:latin typeface="Courier New" panose="02070309020205020404" pitchFamily="49" charset="0"/>
                <a:cs typeface="Courier New" panose="02070309020205020404" pitchFamily="49" charset="0"/>
              </a:rPr>
              <a:t> order </a:t>
            </a:r>
            <a:r>
              <a:rPr lang="en-AU" sz="1600" b="1" kern="0" dirty="0" err="1">
                <a:latin typeface="Courier New" panose="02070309020205020404" pitchFamily="49" charset="0"/>
                <a:cs typeface="Courier New" panose="02070309020205020404" pitchFamily="49" charset="0"/>
              </a:rPr>
              <a:t>dforthog</a:t>
            </a:r>
            <a:endParaRPr lang="en-AU" sz="1600" b="1" kern="0" dirty="0">
              <a:latin typeface="Courier New" panose="02070309020205020404" pitchFamily="49" charset="0"/>
              <a:cs typeface="Courier New" panose="02070309020205020404" pitchFamily="49" charset="0"/>
            </a:endParaRPr>
          </a:p>
          <a:p>
            <a:pPr marL="0" indent="0">
              <a:buFont typeface="Wingdings" pitchFamily="2" charset="2"/>
              <a:buNone/>
            </a:pPr>
            <a:r>
              <a:rPr lang="en-AU" sz="1600" b="1" kern="0" dirty="0">
                <a:latin typeface="Courier New" panose="02070309020205020404" pitchFamily="49" charset="0"/>
                <a:cs typeface="Courier New" panose="02070309020205020404" pitchFamily="49" charset="0"/>
              </a:rPr>
              <a:t>     0.6000      0.6000      0.6000     1        0</a:t>
            </a:r>
          </a:p>
          <a:p>
            <a:pPr marL="0" indent="0">
              <a:buFont typeface="Wingdings" pitchFamily="2" charset="2"/>
              <a:buNone/>
            </a:pPr>
            <a:r>
              <a:rPr lang="en-AU" sz="1600" b="1" kern="0" dirty="0">
                <a:latin typeface="Courier New" panose="02070309020205020404" pitchFamily="49" charset="0"/>
                <a:cs typeface="Courier New" panose="02070309020205020404" pitchFamily="49" charset="0"/>
              </a:rPr>
              <a:t>     0.7811      0.8000      0.4427    58        0</a:t>
            </a:r>
          </a:p>
          <a:p>
            <a:pPr marL="0" indent="0">
              <a:buFont typeface="Wingdings" pitchFamily="2" charset="2"/>
              <a:buNone/>
            </a:pPr>
            <a:r>
              <a:rPr lang="en-AU" sz="1600" b="1" kern="0" dirty="0">
                <a:latin typeface="Courier New" panose="02070309020205020404" pitchFamily="49" charset="0"/>
                <a:cs typeface="Courier New" panose="02070309020205020404" pitchFamily="49" charset="0"/>
              </a:rPr>
              <a:t>     0.7455      0.7818      0.4400    11        0</a:t>
            </a:r>
          </a:p>
          <a:p>
            <a:pPr marL="0" indent="0">
              <a:buFont typeface="Wingdings" pitchFamily="2" charset="2"/>
              <a:buNone/>
            </a:pPr>
            <a:r>
              <a:rPr lang="en-AU" sz="1600" b="1" kern="0" dirty="0">
                <a:latin typeface="Courier New" panose="02070309020205020404" pitchFamily="49" charset="0"/>
                <a:cs typeface="Courier New" panose="02070309020205020404" pitchFamily="49" charset="0"/>
              </a:rPr>
              <a:t>     0.8040      0.8182      0.6155    11        0</a:t>
            </a:r>
          </a:p>
          <a:p>
            <a:pPr marL="0" indent="0">
              <a:buFont typeface="Wingdings" pitchFamily="2" charset="2"/>
              <a:buNone/>
            </a:pPr>
            <a:r>
              <a:rPr lang="en-AU" sz="1600" b="1" kern="0" dirty="0">
                <a:latin typeface="Courier New" panose="02070309020205020404" pitchFamily="49" charset="0"/>
                <a:cs typeface="Courier New" panose="02070309020205020404" pitchFamily="49" charset="0"/>
              </a:rPr>
              <a:t>     0.4264      0.8877      0.0137    82      494</a:t>
            </a:r>
          </a:p>
          <a:p>
            <a:pPr marL="0" indent="0">
              <a:buFont typeface="Wingdings" pitchFamily="2" charset="2"/>
              <a:buNone/>
            </a:pPr>
            <a:r>
              <a:rPr lang="en-AU" sz="1600" b="1" kern="0" dirty="0">
                <a:latin typeface="Courier New" panose="02070309020205020404" pitchFamily="49" charset="0"/>
                <a:cs typeface="Courier New" panose="02070309020205020404" pitchFamily="49" charset="0"/>
              </a:rPr>
              <a:t>                                               </a:t>
            </a:r>
          </a:p>
        </p:txBody>
      </p:sp>
      <p:sp>
        <p:nvSpPr>
          <p:cNvPr id="9" name="Rounded Rectangle 8"/>
          <p:cNvSpPr/>
          <p:nvPr/>
        </p:nvSpPr>
        <p:spPr>
          <a:xfrm>
            <a:off x="722967" y="3293155"/>
            <a:ext cx="11243746" cy="26670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616502" y="4187305"/>
            <a:ext cx="4707815" cy="707886"/>
          </a:xfrm>
          <a:prstGeom prst="rect">
            <a:avLst/>
          </a:prstGeom>
          <a:noFill/>
        </p:spPr>
        <p:txBody>
          <a:bodyPr wrap="square" rtlCol="0">
            <a:spAutoFit/>
          </a:bodyPr>
          <a:lstStyle/>
          <a:p>
            <a:pPr marL="457200" indent="-457200">
              <a:buFont typeface="Wingdings" panose="05000000000000000000" pitchFamily="2" charset="2"/>
              <a:buChar char="Ø"/>
            </a:pPr>
            <a:r>
              <a:rPr lang="en-AU" sz="2000" dirty="0">
                <a:solidFill>
                  <a:srgbClr val="7030A0"/>
                </a:solidFill>
              </a:rPr>
              <a:t>All of the plots sources are orthogonal (no aliasing).</a:t>
            </a:r>
          </a:p>
        </p:txBody>
      </p:sp>
    </p:spTree>
    <p:extLst>
      <p:ext uri="{BB962C8B-B14F-4D97-AF65-F5344CB8AC3E}">
        <p14:creationId xmlns:p14="http://schemas.microsoft.com/office/powerpoint/2010/main" val="386952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6" grpId="0" build="p" bldLvl="2"/>
      <p:bldP spid="7" grpId="0"/>
      <p:bldP spid="8" grpId="0"/>
      <p:bldP spid="9" grpId="0" animBg="1"/>
      <p:bldP spid="10"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89214"/>
            <a:ext cx="11520000" cy="720000"/>
          </a:xfrm>
        </p:spPr>
        <p:txBody>
          <a:bodyPr/>
          <a:lstStyle/>
          <a:p>
            <a:r>
              <a:rPr lang="en-AU" dirty="0"/>
              <a:t>A field </a:t>
            </a:r>
            <a:r>
              <a:rPr lang="en-AU" i="1" dirty="0"/>
              <a:t>p</a:t>
            </a:r>
            <a:r>
              <a:rPr lang="en-AU" dirty="0"/>
              <a:t>-rep — anatomy</a:t>
            </a:r>
          </a:p>
        </p:txBody>
      </p:sp>
      <p:sp>
        <p:nvSpPr>
          <p:cNvPr id="3" name="Content Placeholder 2"/>
          <p:cNvSpPr>
            <a:spLocks noGrp="1"/>
          </p:cNvSpPr>
          <p:nvPr>
            <p:ph idx="1"/>
          </p:nvPr>
        </p:nvSpPr>
        <p:spPr>
          <a:xfrm>
            <a:off x="576000" y="1019862"/>
            <a:ext cx="11520000" cy="2754468"/>
          </a:xfrm>
        </p:spPr>
        <p:txBody>
          <a:bodyPr/>
          <a:lstStyle/>
          <a:p>
            <a:pPr marL="0" indent="0">
              <a:buNone/>
            </a:pPr>
            <a:r>
              <a:rPr lang="en-AU" sz="1600" b="1" dirty="0">
                <a:latin typeface="Courier New" panose="02070309020205020404" pitchFamily="49" charset="0"/>
                <a:cs typeface="Courier New" panose="02070309020205020404" pitchFamily="49" charset="0"/>
              </a:rPr>
              <a:t>Summary table of the decomposition for plot &amp; </a:t>
            </a:r>
            <a:r>
              <a:rPr lang="en-AU" sz="1600" b="1" dirty="0" err="1">
                <a:latin typeface="Courier New" panose="02070309020205020404" pitchFamily="49" charset="0"/>
                <a:cs typeface="Courier New" panose="02070309020205020404" pitchFamily="49" charset="0"/>
              </a:rPr>
              <a:t>trt</a:t>
            </a:r>
            <a:r>
              <a:rPr lang="en-AU" sz="1600" b="1" dirty="0">
                <a:latin typeface="Courier New" panose="02070309020205020404" pitchFamily="49" charset="0"/>
                <a:cs typeface="Courier New" panose="02070309020205020404" pitchFamily="49" charset="0"/>
              </a:rPr>
              <a:t> (based on adjusted quantities)</a:t>
            </a:r>
          </a:p>
          <a:p>
            <a:pPr marL="0" indent="0">
              <a:buNone/>
            </a:pP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Source.plot</a:t>
            </a:r>
            <a:r>
              <a:rPr lang="en-AU" sz="1600" b="1" dirty="0">
                <a:latin typeface="Courier New" panose="02070309020205020404" pitchFamily="49" charset="0"/>
                <a:cs typeface="Courier New" panose="02070309020205020404" pitchFamily="49" charset="0"/>
              </a:rPr>
              <a:t>          df1 </a:t>
            </a:r>
            <a:r>
              <a:rPr lang="en-AU" sz="1600" b="1" dirty="0" err="1">
                <a:latin typeface="Courier New" panose="02070309020205020404" pitchFamily="49" charset="0"/>
                <a:cs typeface="Courier New" panose="02070309020205020404" pitchFamily="49" charset="0"/>
              </a:rPr>
              <a:t>Source.trt</a:t>
            </a:r>
            <a:r>
              <a:rPr lang="en-AU" sz="1600" b="1" dirty="0">
                <a:latin typeface="Courier New" panose="02070309020205020404" pitchFamily="49" charset="0"/>
                <a:cs typeface="Courier New" panose="02070309020205020404" pitchFamily="49" charset="0"/>
              </a:rPr>
              <a:t> df2 </a:t>
            </a:r>
            <a:r>
              <a:rPr lang="en-AU" sz="1600" b="1" dirty="0" err="1">
                <a:latin typeface="Courier New" panose="02070309020205020404" pitchFamily="49" charset="0"/>
                <a:cs typeface="Courier New" panose="02070309020205020404" pitchFamily="49" charset="0"/>
              </a:rPr>
              <a:t>aefficiency</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mefficiency</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eefficiency</a:t>
            </a:r>
            <a:r>
              <a:rPr lang="en-AU" sz="1600" b="1" dirty="0">
                <a:latin typeface="Courier New" panose="02070309020205020404" pitchFamily="49" charset="0"/>
                <a:cs typeface="Courier New" panose="02070309020205020404" pitchFamily="49" charset="0"/>
              </a:rPr>
              <a:t> order </a:t>
            </a:r>
            <a:r>
              <a:rPr lang="en-AU" sz="1600" b="1" dirty="0" err="1">
                <a:latin typeface="Courier New" panose="02070309020205020404" pitchFamily="49" charset="0"/>
                <a:cs typeface="Courier New" panose="02070309020205020404" pitchFamily="49" charset="0"/>
              </a:rPr>
              <a:t>dforthog</a:t>
            </a: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 Blocks                 1 Genotypes    1      0.6000      0.6000      0.6000     1        0</a:t>
            </a:r>
          </a:p>
          <a:p>
            <a:pPr marL="0" indent="0">
              <a:buNone/>
            </a:pPr>
            <a:r>
              <a:rPr lang="en-AU" sz="1600" b="1" dirty="0">
                <a:latin typeface="Courier New" panose="02070309020205020404" pitchFamily="49" charset="0"/>
                <a:cs typeface="Courier New" panose="02070309020205020404" pitchFamily="49" charset="0"/>
              </a:rPr>
              <a:t> Rows[Blocks]          58 Genotypes   58      0.7811      0.8000      0.4427    58        0</a:t>
            </a:r>
          </a:p>
          <a:p>
            <a:pPr marL="0" indent="0">
              <a:buNone/>
            </a:pPr>
            <a:r>
              <a:rPr lang="en-AU" sz="1600" b="1" dirty="0">
                <a:latin typeface="Courier New" panose="02070309020205020404" pitchFamily="49" charset="0"/>
                <a:cs typeface="Courier New" panose="02070309020205020404" pitchFamily="49" charset="0"/>
              </a:rPr>
              <a:t> Columns               11 Genotypes   11      0.7455      0.7818      0.4400    11        0</a:t>
            </a: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Blocks#Columns</a:t>
            </a:r>
            <a:r>
              <a:rPr lang="en-AU" sz="1600" b="1" dirty="0">
                <a:latin typeface="Courier New" panose="02070309020205020404" pitchFamily="49" charset="0"/>
                <a:cs typeface="Courier New" panose="02070309020205020404" pitchFamily="49" charset="0"/>
              </a:rPr>
              <a:t>        11 Genotypes   11      0.8040      0.8182      0.6155    11        0</a:t>
            </a: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Rows#Columns</a:t>
            </a:r>
            <a:r>
              <a:rPr lang="en-AU" sz="1600" b="1" dirty="0">
                <a:latin typeface="Courier New" panose="02070309020205020404" pitchFamily="49" charset="0"/>
                <a:cs typeface="Courier New" panose="02070309020205020404" pitchFamily="49" charset="0"/>
              </a:rPr>
              <a:t>[Blocks] 638 Genotypes  575      0.4264      0.8877      0.0137    82      494</a:t>
            </a:r>
          </a:p>
          <a:p>
            <a:pPr marL="0" indent="0">
              <a:buNone/>
            </a:pPr>
            <a:r>
              <a:rPr lang="en-AU" sz="1600" b="1" dirty="0">
                <a:latin typeface="Courier New" panose="02070309020205020404" pitchFamily="49" charset="0"/>
                <a:cs typeface="Courier New" panose="02070309020205020404" pitchFamily="49" charset="0"/>
              </a:rPr>
              <a:t>                          Residual    63                                                   </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44</a:t>
            </a:fld>
            <a:endParaRPr lang="en-AU"/>
          </a:p>
        </p:txBody>
      </p:sp>
      <p:sp>
        <p:nvSpPr>
          <p:cNvPr id="5" name="Content Placeholder 2"/>
          <p:cNvSpPr txBox="1">
            <a:spLocks/>
          </p:cNvSpPr>
          <p:nvPr/>
        </p:nvSpPr>
        <p:spPr bwMode="auto">
          <a:xfrm>
            <a:off x="164890" y="5081512"/>
            <a:ext cx="7574378" cy="1776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lvl="1"/>
            <a:r>
              <a:rPr lang="en-AU" sz="2000" kern="0" dirty="0"/>
              <a:t>A is the harmonic mean of the efficiency factors.</a:t>
            </a:r>
          </a:p>
          <a:p>
            <a:pPr lvl="1"/>
            <a:r>
              <a:rPr lang="en-AU" sz="2000" kern="0" dirty="0"/>
              <a:t>M is the mean of the efficiency factors (the sum is the Fisher information for the design and is a component of (M,S optimality).</a:t>
            </a:r>
          </a:p>
          <a:p>
            <a:pPr lvl="1"/>
            <a:r>
              <a:rPr lang="en-AU" sz="2000" kern="0" dirty="0" err="1"/>
              <a:t>dforth</a:t>
            </a:r>
            <a:r>
              <a:rPr lang="en-AU" sz="2000" kern="0" dirty="0"/>
              <a:t> is the number of efficiency factors equal to one.</a:t>
            </a:r>
          </a:p>
        </p:txBody>
      </p:sp>
      <p:sp>
        <p:nvSpPr>
          <p:cNvPr id="9" name="Rounded Rectangle 8"/>
          <p:cNvSpPr/>
          <p:nvPr/>
        </p:nvSpPr>
        <p:spPr>
          <a:xfrm>
            <a:off x="713028" y="3108323"/>
            <a:ext cx="11243746" cy="26670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7500732" y="5090541"/>
            <a:ext cx="4707815" cy="1631216"/>
          </a:xfrm>
          <a:prstGeom prst="rect">
            <a:avLst/>
          </a:prstGeom>
          <a:noFill/>
        </p:spPr>
        <p:txBody>
          <a:bodyPr wrap="square" rtlCol="0">
            <a:spAutoFit/>
          </a:bodyPr>
          <a:lstStyle/>
          <a:p>
            <a:pPr marL="457200" indent="-457200">
              <a:buFont typeface="Wingdings" panose="05000000000000000000" pitchFamily="2" charset="2"/>
              <a:buChar char="Ø"/>
            </a:pPr>
            <a:r>
              <a:rPr lang="en-AU" sz="2000" dirty="0">
                <a:solidFill>
                  <a:srgbClr val="7030A0"/>
                </a:solidFill>
              </a:rPr>
              <a:t>A lot (86%) of orthogonal </a:t>
            </a:r>
            <a:r>
              <a:rPr lang="en-AU" sz="2000" dirty="0" err="1">
                <a:solidFill>
                  <a:srgbClr val="7030A0"/>
                </a:solidFill>
              </a:rPr>
              <a:t>df</a:t>
            </a:r>
            <a:r>
              <a:rPr lang="en-AU" sz="2000" dirty="0">
                <a:solidFill>
                  <a:srgbClr val="7030A0"/>
                </a:solidFill>
              </a:rPr>
              <a:t> in Plots.</a:t>
            </a:r>
          </a:p>
          <a:p>
            <a:pPr marL="457200" indent="-457200">
              <a:buFont typeface="Wingdings" panose="05000000000000000000" pitchFamily="2" charset="2"/>
              <a:buChar char="Ø"/>
            </a:pPr>
            <a:r>
              <a:rPr lang="en-AU" sz="2000" dirty="0">
                <a:solidFill>
                  <a:srgbClr val="7030A0"/>
                </a:solidFill>
              </a:rPr>
              <a:t>But, a lot of efficiencies close to 0 in Plots, which is to be expected for </a:t>
            </a:r>
            <a:r>
              <a:rPr lang="en-AU" sz="2000" dirty="0" err="1">
                <a:solidFill>
                  <a:srgbClr val="7030A0"/>
                </a:solidFill>
              </a:rPr>
              <a:t>for</a:t>
            </a:r>
            <a:r>
              <a:rPr lang="en-AU" sz="2000" dirty="0">
                <a:solidFill>
                  <a:srgbClr val="7030A0"/>
                </a:solidFill>
              </a:rPr>
              <a:t> </a:t>
            </a:r>
            <a:r>
              <a:rPr lang="en-AU" sz="2000" i="1" dirty="0">
                <a:solidFill>
                  <a:srgbClr val="7030A0"/>
                </a:solidFill>
              </a:rPr>
              <a:t>p</a:t>
            </a:r>
            <a:r>
              <a:rPr lang="en-AU" sz="2000" dirty="0">
                <a:solidFill>
                  <a:srgbClr val="7030A0"/>
                </a:solidFill>
              </a:rPr>
              <a:t>-rep designs</a:t>
            </a:r>
            <a:br>
              <a:rPr lang="en-AU" sz="2000" dirty="0">
                <a:solidFill>
                  <a:srgbClr val="7030A0"/>
                </a:solidFill>
              </a:rPr>
            </a:br>
            <a:r>
              <a:rPr lang="en-AU" sz="2000" dirty="0">
                <a:solidFill>
                  <a:srgbClr val="7030A0"/>
                </a:solidFill>
              </a:rPr>
              <a:t>— distorts A so M better?</a:t>
            </a:r>
          </a:p>
        </p:txBody>
      </p:sp>
      <p:graphicFrame>
        <p:nvGraphicFramePr>
          <p:cNvPr id="11" name="Table 10"/>
          <p:cNvGraphicFramePr>
            <a:graphicFrameLocks noGrp="1"/>
          </p:cNvGraphicFramePr>
          <p:nvPr>
            <p:extLst>
              <p:ext uri="{D42A27DB-BD31-4B8C-83A1-F6EECF244321}">
                <p14:modId xmlns:p14="http://schemas.microsoft.com/office/powerpoint/2010/main" val="2310671487"/>
              </p:ext>
            </p:extLst>
          </p:nvPr>
        </p:nvGraphicFramePr>
        <p:xfrm>
          <a:off x="713028" y="3820459"/>
          <a:ext cx="6925389" cy="1112520"/>
        </p:xfrm>
        <a:graphic>
          <a:graphicData uri="http://schemas.openxmlformats.org/drawingml/2006/table">
            <a:tbl>
              <a:tblPr firstRow="1" bandRow="1">
                <a:tableStyleId>{5C22544A-7EE6-4342-B048-85BDC9FD1C3A}</a:tableStyleId>
              </a:tblPr>
              <a:tblGrid>
                <a:gridCol w="726336">
                  <a:extLst>
                    <a:ext uri="{9D8B030D-6E8A-4147-A177-3AD203B41FA5}">
                      <a16:colId xmlns:a16="http://schemas.microsoft.com/office/drawing/2014/main" val="20000"/>
                    </a:ext>
                  </a:extLst>
                </a:gridCol>
                <a:gridCol w="1029895">
                  <a:extLst>
                    <a:ext uri="{9D8B030D-6E8A-4147-A177-3AD203B41FA5}">
                      <a16:colId xmlns:a16="http://schemas.microsoft.com/office/drawing/2014/main" val="20001"/>
                    </a:ext>
                  </a:extLst>
                </a:gridCol>
                <a:gridCol w="1035698">
                  <a:extLst>
                    <a:ext uri="{9D8B030D-6E8A-4147-A177-3AD203B41FA5}">
                      <a16:colId xmlns:a16="http://schemas.microsoft.com/office/drawing/2014/main" val="20002"/>
                    </a:ext>
                  </a:extLst>
                </a:gridCol>
                <a:gridCol w="1101012">
                  <a:extLst>
                    <a:ext uri="{9D8B030D-6E8A-4147-A177-3AD203B41FA5}">
                      <a16:colId xmlns:a16="http://schemas.microsoft.com/office/drawing/2014/main" val="20003"/>
                    </a:ext>
                  </a:extLst>
                </a:gridCol>
                <a:gridCol w="1007706">
                  <a:extLst>
                    <a:ext uri="{9D8B030D-6E8A-4147-A177-3AD203B41FA5}">
                      <a16:colId xmlns:a16="http://schemas.microsoft.com/office/drawing/2014/main" val="20004"/>
                    </a:ext>
                  </a:extLst>
                </a:gridCol>
                <a:gridCol w="998376">
                  <a:extLst>
                    <a:ext uri="{9D8B030D-6E8A-4147-A177-3AD203B41FA5}">
                      <a16:colId xmlns:a16="http://schemas.microsoft.com/office/drawing/2014/main" val="20005"/>
                    </a:ext>
                  </a:extLst>
                </a:gridCol>
                <a:gridCol w="349917">
                  <a:extLst>
                    <a:ext uri="{9D8B030D-6E8A-4147-A177-3AD203B41FA5}">
                      <a16:colId xmlns:a16="http://schemas.microsoft.com/office/drawing/2014/main" val="20006"/>
                    </a:ext>
                  </a:extLst>
                </a:gridCol>
                <a:gridCol w="676449">
                  <a:extLst>
                    <a:ext uri="{9D8B030D-6E8A-4147-A177-3AD203B41FA5}">
                      <a16:colId xmlns:a16="http://schemas.microsoft.com/office/drawing/2014/main" val="20007"/>
                    </a:ext>
                  </a:extLst>
                </a:gridCol>
              </a:tblGrid>
              <a:tr h="370840">
                <a:tc gridSpan="8">
                  <a:txBody>
                    <a:bodyPr/>
                    <a:lstStyle/>
                    <a:p>
                      <a:pPr algn="ctr"/>
                      <a:r>
                        <a:rPr lang="en-AU" dirty="0"/>
                        <a:t>Genotypes efficiencies</a:t>
                      </a:r>
                    </a:p>
                  </a:txBody>
                  <a:tcPr/>
                </a:tc>
                <a:tc hMerge="1">
                  <a:txBody>
                    <a:bodyPr/>
                    <a:lstStyle/>
                    <a:p>
                      <a:pPr algn="ctr"/>
                      <a:endParaRPr lang="en-AU" dirty="0"/>
                    </a:p>
                  </a:txBody>
                  <a:tcPr/>
                </a:tc>
                <a:tc hMerge="1">
                  <a:txBody>
                    <a:bodyPr/>
                    <a:lstStyle/>
                    <a:p>
                      <a:pPr algn="ctr"/>
                      <a:endParaRPr lang="en-AU" dirty="0"/>
                    </a:p>
                  </a:txBody>
                  <a:tcPr/>
                </a:tc>
                <a:tc hMerge="1">
                  <a:txBody>
                    <a:bodyPr/>
                    <a:lstStyle/>
                    <a:p>
                      <a:pPr algn="ctr"/>
                      <a:endParaRPr lang="en-AU" dirty="0"/>
                    </a:p>
                  </a:txBody>
                  <a:tcPr/>
                </a:tc>
                <a:tc hMerge="1">
                  <a:txBody>
                    <a:bodyPr/>
                    <a:lstStyle/>
                    <a:p>
                      <a:pPr algn="ctr"/>
                      <a:endParaRPr lang="en-AU" dirty="0"/>
                    </a:p>
                  </a:txBody>
                  <a:tcPr/>
                </a:tc>
                <a:tc hMerge="1">
                  <a:txBody>
                    <a:bodyPr/>
                    <a:lstStyle/>
                    <a:p>
                      <a:pPr algn="ctr"/>
                      <a:endParaRPr lang="en-AU" dirty="0"/>
                    </a:p>
                  </a:txBody>
                  <a:tcPr/>
                </a:tc>
                <a:tc hMerge="1">
                  <a:txBody>
                    <a:bodyPr/>
                    <a:lstStyle/>
                    <a:p>
                      <a:pPr algn="ctr"/>
                      <a:endParaRPr lang="en-AU" dirty="0"/>
                    </a:p>
                  </a:txBody>
                  <a:tcPr/>
                </a:tc>
                <a:tc hMerge="1">
                  <a:txBody>
                    <a:bodyPr/>
                    <a:lstStyle/>
                    <a:p>
                      <a:pPr algn="ctr"/>
                      <a:endParaRPr lang="en-AU" dirty="0"/>
                    </a:p>
                  </a:txBody>
                  <a:tcPr/>
                </a:tc>
                <a:extLst>
                  <a:ext uri="{0D108BD9-81ED-4DB2-BD59-A6C34878D82A}">
                    <a16:rowId xmlns:a16="http://schemas.microsoft.com/office/drawing/2014/main" val="10000"/>
                  </a:ext>
                </a:extLst>
              </a:tr>
              <a:tr h="370840">
                <a:tc>
                  <a:txBody>
                    <a:bodyPr/>
                    <a:lstStyle/>
                    <a:p>
                      <a:pPr algn="ctr"/>
                      <a:r>
                        <a:rPr lang="en-AU" dirty="0"/>
                        <a:t>≤0.1</a:t>
                      </a:r>
                    </a:p>
                  </a:txBody>
                  <a:tcPr/>
                </a:tc>
                <a:tc>
                  <a:txBody>
                    <a:bodyPr/>
                    <a:lstStyle/>
                    <a:p>
                      <a:pPr algn="ctr"/>
                      <a:r>
                        <a:rPr lang="en-AU" dirty="0"/>
                        <a:t>0.1-0.2</a:t>
                      </a:r>
                    </a:p>
                  </a:txBody>
                  <a:tcPr/>
                </a:tc>
                <a:tc>
                  <a:txBody>
                    <a:bodyPr/>
                    <a:lstStyle/>
                    <a:p>
                      <a:pPr algn="ctr"/>
                      <a:r>
                        <a:rPr lang="en-AU" dirty="0"/>
                        <a:t>0.2-0.3</a:t>
                      </a:r>
                    </a:p>
                  </a:txBody>
                  <a:tcPr/>
                </a:tc>
                <a:tc>
                  <a:txBody>
                    <a:bodyPr/>
                    <a:lstStyle/>
                    <a:p>
                      <a:pPr algn="ctr"/>
                      <a:r>
                        <a:rPr lang="en-AU" dirty="0"/>
                        <a:t>0.3-0.4</a:t>
                      </a:r>
                    </a:p>
                  </a:txBody>
                  <a:tcPr/>
                </a:tc>
                <a:tc>
                  <a:txBody>
                    <a:bodyPr/>
                    <a:lstStyle/>
                    <a:p>
                      <a:pPr algn="ctr"/>
                      <a:r>
                        <a:rPr lang="en-AU" dirty="0"/>
                        <a:t>0.4-0.5</a:t>
                      </a:r>
                    </a:p>
                  </a:txBody>
                  <a:tcPr/>
                </a:tc>
                <a:tc>
                  <a:txBody>
                    <a:bodyPr/>
                    <a:lstStyle/>
                    <a:p>
                      <a:pPr algn="ctr"/>
                      <a:r>
                        <a:rPr lang="en-AU" dirty="0"/>
                        <a:t>0.5-0.6</a:t>
                      </a:r>
                    </a:p>
                  </a:txBody>
                  <a:tcPr/>
                </a:tc>
                <a:tc>
                  <a:txBody>
                    <a:bodyPr/>
                    <a:lstStyle/>
                    <a:p>
                      <a:pPr algn="ctr"/>
                      <a:r>
                        <a:rPr lang="en-AU" dirty="0"/>
                        <a:t>…</a:t>
                      </a:r>
                    </a:p>
                  </a:txBody>
                  <a:tcPr/>
                </a:tc>
                <a:tc>
                  <a:txBody>
                    <a:bodyPr/>
                    <a:lstStyle/>
                    <a:p>
                      <a:pPr algn="ctr"/>
                      <a:r>
                        <a:rPr lang="en-AU" dirty="0"/>
                        <a:t>1</a:t>
                      </a:r>
                    </a:p>
                  </a:txBody>
                  <a:tcPr/>
                </a:tc>
                <a:extLst>
                  <a:ext uri="{0D108BD9-81ED-4DB2-BD59-A6C34878D82A}">
                    <a16:rowId xmlns:a16="http://schemas.microsoft.com/office/drawing/2014/main" val="10001"/>
                  </a:ext>
                </a:extLst>
              </a:tr>
              <a:tr h="370840">
                <a:tc>
                  <a:txBody>
                    <a:bodyPr/>
                    <a:lstStyle/>
                    <a:p>
                      <a:pPr algn="ctr"/>
                      <a:r>
                        <a:rPr lang="en-US" dirty="0"/>
                        <a:t>23</a:t>
                      </a:r>
                      <a:endParaRPr lang="en-AU" dirty="0"/>
                    </a:p>
                  </a:txBody>
                  <a:tcPr/>
                </a:tc>
                <a:tc>
                  <a:txBody>
                    <a:bodyPr/>
                    <a:lstStyle/>
                    <a:p>
                      <a:pPr algn="ctr"/>
                      <a:r>
                        <a:rPr lang="en-AU" dirty="0"/>
                        <a:t>21</a:t>
                      </a:r>
                    </a:p>
                  </a:txBody>
                  <a:tcPr/>
                </a:tc>
                <a:tc>
                  <a:txBody>
                    <a:bodyPr/>
                    <a:lstStyle/>
                    <a:p>
                      <a:pPr algn="ctr"/>
                      <a:r>
                        <a:rPr lang="en-US" dirty="0"/>
                        <a:t>20</a:t>
                      </a:r>
                      <a:endParaRPr lang="en-AU" dirty="0"/>
                    </a:p>
                  </a:txBody>
                  <a:tcPr/>
                </a:tc>
                <a:tc>
                  <a:txBody>
                    <a:bodyPr/>
                    <a:lstStyle/>
                    <a:p>
                      <a:pPr algn="ctr"/>
                      <a:r>
                        <a:rPr lang="en-US" dirty="0"/>
                        <a:t>10</a:t>
                      </a:r>
                      <a:endParaRPr lang="en-AU" dirty="0"/>
                    </a:p>
                  </a:txBody>
                  <a:tcPr/>
                </a:tc>
                <a:tc>
                  <a:txBody>
                    <a:bodyPr/>
                    <a:lstStyle/>
                    <a:p>
                      <a:pPr algn="ctr"/>
                      <a:r>
                        <a:rPr lang="en-US" dirty="0"/>
                        <a:t>3</a:t>
                      </a:r>
                      <a:endParaRPr lang="en-AU" dirty="0"/>
                    </a:p>
                  </a:txBody>
                  <a:tcPr/>
                </a:tc>
                <a:tc>
                  <a:txBody>
                    <a:bodyPr/>
                    <a:lstStyle/>
                    <a:p>
                      <a:pPr algn="ctr"/>
                      <a:r>
                        <a:rPr lang="en-US" dirty="0"/>
                        <a:t>4</a:t>
                      </a:r>
                      <a:endParaRPr lang="en-AU" dirty="0"/>
                    </a:p>
                  </a:txBody>
                  <a:tcPr/>
                </a:tc>
                <a:tc>
                  <a:txBody>
                    <a:bodyPr/>
                    <a:lstStyle/>
                    <a:p>
                      <a:pPr algn="ctr"/>
                      <a:endParaRPr lang="en-AU" dirty="0"/>
                    </a:p>
                  </a:txBody>
                  <a:tcPr/>
                </a:tc>
                <a:tc>
                  <a:txBody>
                    <a:bodyPr/>
                    <a:lstStyle/>
                    <a:p>
                      <a:pPr algn="ctr"/>
                      <a:r>
                        <a:rPr lang="en-AU" dirty="0"/>
                        <a:t>494</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542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79462"/>
            <a:ext cx="11520000" cy="1202687"/>
          </a:xfrm>
        </p:spPr>
        <p:txBody>
          <a:bodyPr/>
          <a:lstStyle/>
          <a:p>
            <a:r>
              <a:rPr lang="en-AU" dirty="0"/>
              <a:t>The effect on the anatomy of assuming that  </a:t>
            </a:r>
            <a:r>
              <a:rPr lang="en-AU" dirty="0" err="1"/>
              <a:t>Blocks#Columns</a:t>
            </a:r>
            <a:r>
              <a:rPr lang="en-AU" dirty="0"/>
              <a:t> is zero</a:t>
            </a:r>
          </a:p>
        </p:txBody>
      </p:sp>
      <p:sp>
        <p:nvSpPr>
          <p:cNvPr id="3" name="Content Placeholder 2"/>
          <p:cNvSpPr>
            <a:spLocks noGrp="1"/>
          </p:cNvSpPr>
          <p:nvPr>
            <p:ph idx="1"/>
          </p:nvPr>
        </p:nvSpPr>
        <p:spPr>
          <a:xfrm>
            <a:off x="576000" y="1433080"/>
            <a:ext cx="11520000" cy="2950077"/>
          </a:xfrm>
        </p:spPr>
        <p:txBody>
          <a:bodyPr/>
          <a:lstStyle/>
          <a:p>
            <a:pPr marL="0" indent="0">
              <a:buNone/>
            </a:pPr>
            <a:r>
              <a:rPr lang="en-AU" sz="1600" b="1" dirty="0">
                <a:latin typeface="Courier New" panose="02070309020205020404" pitchFamily="49" charset="0"/>
                <a:cs typeface="Courier New" panose="02070309020205020404" pitchFamily="49" charset="0"/>
              </a:rPr>
              <a:t>Summary table of the decomposition for plot &amp; </a:t>
            </a:r>
            <a:r>
              <a:rPr lang="en-AU" sz="1600" b="1" dirty="0" err="1">
                <a:latin typeface="Courier New" panose="02070309020205020404" pitchFamily="49" charset="0"/>
                <a:cs typeface="Courier New" panose="02070309020205020404" pitchFamily="49" charset="0"/>
              </a:rPr>
              <a:t>trt</a:t>
            </a:r>
            <a:r>
              <a:rPr lang="en-AU" sz="1600" b="1" dirty="0">
                <a:latin typeface="Courier New" panose="02070309020205020404" pitchFamily="49" charset="0"/>
                <a:cs typeface="Courier New" panose="02070309020205020404" pitchFamily="49" charset="0"/>
              </a:rPr>
              <a:t> (based on adjusted quantities)</a:t>
            </a:r>
          </a:p>
          <a:p>
            <a:pPr marL="0" indent="0">
              <a:buNone/>
            </a:pP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Source.plot</a:t>
            </a:r>
            <a:r>
              <a:rPr lang="en-AU" sz="1600" b="1" dirty="0">
                <a:latin typeface="Courier New" panose="02070309020205020404" pitchFamily="49" charset="0"/>
                <a:cs typeface="Courier New" panose="02070309020205020404" pitchFamily="49" charset="0"/>
              </a:rPr>
              <a:t>         df1 </a:t>
            </a:r>
            <a:r>
              <a:rPr lang="en-AU" sz="1600" b="1" dirty="0" err="1">
                <a:latin typeface="Courier New" panose="02070309020205020404" pitchFamily="49" charset="0"/>
                <a:cs typeface="Courier New" panose="02070309020205020404" pitchFamily="49" charset="0"/>
              </a:rPr>
              <a:t>Source.trt</a:t>
            </a:r>
            <a:r>
              <a:rPr lang="en-AU" sz="1600" b="1" dirty="0">
                <a:latin typeface="Courier New" panose="02070309020205020404" pitchFamily="49" charset="0"/>
                <a:cs typeface="Courier New" panose="02070309020205020404" pitchFamily="49" charset="0"/>
              </a:rPr>
              <a:t> df2 </a:t>
            </a:r>
            <a:r>
              <a:rPr lang="en-AU" sz="1600" b="1" dirty="0" err="1">
                <a:latin typeface="Courier New" panose="02070309020205020404" pitchFamily="49" charset="0"/>
                <a:cs typeface="Courier New" panose="02070309020205020404" pitchFamily="49" charset="0"/>
              </a:rPr>
              <a:t>aefficiency</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mefficiency</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eefficiency</a:t>
            </a:r>
            <a:r>
              <a:rPr lang="en-AU" sz="1600" b="1" dirty="0">
                <a:latin typeface="Courier New" panose="02070309020205020404" pitchFamily="49" charset="0"/>
                <a:cs typeface="Courier New" panose="02070309020205020404" pitchFamily="49" charset="0"/>
              </a:rPr>
              <a:t> order </a:t>
            </a:r>
            <a:r>
              <a:rPr lang="en-AU" sz="1600" b="1" dirty="0" err="1">
                <a:latin typeface="Courier New" panose="02070309020205020404" pitchFamily="49" charset="0"/>
                <a:cs typeface="Courier New" panose="02070309020205020404" pitchFamily="49" charset="0"/>
              </a:rPr>
              <a:t>dforthog</a:t>
            </a: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 Blocks                1 Genotypes    1      0.6000      0.6000      0.6000     1        0</a:t>
            </a:r>
          </a:p>
          <a:p>
            <a:pPr marL="0" indent="0">
              <a:buNone/>
            </a:pPr>
            <a:r>
              <a:rPr lang="en-AU" sz="1600" b="1" dirty="0">
                <a:latin typeface="Courier New" panose="02070309020205020404" pitchFamily="49" charset="0"/>
                <a:cs typeface="Courier New" panose="02070309020205020404" pitchFamily="49" charset="0"/>
              </a:rPr>
              <a:t> Rows[Blocks]         58 Genotypes   58      0.7811      0.8000      0.4427    58        0</a:t>
            </a:r>
          </a:p>
          <a:p>
            <a:pPr marL="0" indent="0">
              <a:buNone/>
            </a:pPr>
            <a:r>
              <a:rPr lang="en-AU" sz="1600" b="1" dirty="0">
                <a:latin typeface="Courier New" panose="02070309020205020404" pitchFamily="49" charset="0"/>
                <a:cs typeface="Courier New" panose="02070309020205020404" pitchFamily="49" charset="0"/>
              </a:rPr>
              <a:t> Columns              11 Genotypes   11      0.7455      0.7818      0.4400    11        0</a:t>
            </a: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Blocks#Rows#Columns</a:t>
            </a:r>
            <a:r>
              <a:rPr lang="en-AU" sz="1600" b="1" dirty="0">
                <a:latin typeface="Courier New" panose="02070309020205020404" pitchFamily="49" charset="0"/>
                <a:cs typeface="Courier New" panose="02070309020205020404" pitchFamily="49" charset="0"/>
              </a:rPr>
              <a:t> 649 Genotypes  575      0.5080      0.9033      0.0165    71      505</a:t>
            </a:r>
          </a:p>
          <a:p>
            <a:pPr marL="0" indent="0">
              <a:buNone/>
            </a:pPr>
            <a:r>
              <a:rPr lang="en-AU" sz="1600" b="1" dirty="0">
                <a:latin typeface="Courier New" panose="02070309020205020404" pitchFamily="49" charset="0"/>
                <a:cs typeface="Courier New" panose="02070309020205020404" pitchFamily="49" charset="0"/>
              </a:rPr>
              <a:t>                         Residual    74                          </a:t>
            </a:r>
          </a:p>
          <a:p>
            <a:pPr marL="0" indent="0">
              <a:buNone/>
            </a:pP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The design is not orthogonal</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45</a:t>
            </a:fld>
            <a:endParaRPr lang="en-AU"/>
          </a:p>
        </p:txBody>
      </p:sp>
      <p:sp>
        <p:nvSpPr>
          <p:cNvPr id="9" name="Rounded Rectangle 8"/>
          <p:cNvSpPr/>
          <p:nvPr/>
        </p:nvSpPr>
        <p:spPr>
          <a:xfrm>
            <a:off x="722967" y="3230214"/>
            <a:ext cx="11243746" cy="52027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2"/>
          <p:cNvSpPr txBox="1">
            <a:spLocks/>
          </p:cNvSpPr>
          <p:nvPr/>
        </p:nvSpPr>
        <p:spPr bwMode="auto">
          <a:xfrm>
            <a:off x="567532" y="4830417"/>
            <a:ext cx="11624467" cy="18387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sz="2400" kern="0" dirty="0"/>
              <a:t>More </a:t>
            </a:r>
            <a:r>
              <a:rPr lang="en-AU" sz="2400" dirty="0"/>
              <a:t>genotypes</a:t>
            </a:r>
            <a:r>
              <a:rPr lang="en-AU" sz="2400" kern="0" dirty="0"/>
              <a:t> information in </a:t>
            </a:r>
            <a:r>
              <a:rPr lang="en-AU" sz="2400" kern="0" dirty="0" err="1"/>
              <a:t>Blocks#Rows#Columns</a:t>
            </a:r>
            <a:r>
              <a:rPr lang="en-AU" sz="2400" kern="0" dirty="0"/>
              <a:t> and more Residual </a:t>
            </a:r>
            <a:r>
              <a:rPr lang="en-AU" sz="2400" kern="0" dirty="0" err="1"/>
              <a:t>df</a:t>
            </a:r>
            <a:r>
              <a:rPr lang="en-AU" sz="2400" kern="0" dirty="0"/>
              <a:t>.</a:t>
            </a:r>
          </a:p>
          <a:p>
            <a:r>
              <a:rPr lang="en-AU" sz="2400" kern="0" dirty="0"/>
              <a:t>Still some information about Genotypes almost orthogonal to </a:t>
            </a:r>
            <a:r>
              <a:rPr lang="en-AU" sz="2400" kern="0" dirty="0" err="1"/>
              <a:t>Blocks#Rows#Columns</a:t>
            </a:r>
            <a:r>
              <a:rPr lang="en-AU" sz="2400" kern="0" dirty="0"/>
              <a:t>.</a:t>
            </a:r>
          </a:p>
          <a:p>
            <a:r>
              <a:rPr lang="en-AU" sz="2400" kern="0" dirty="0"/>
              <a:t> </a:t>
            </a:r>
            <a:r>
              <a:rPr lang="en-US" sz="2400" kern="0" dirty="0">
                <a:sym typeface="Symbol"/>
              </a:rPr>
              <a:t>AVPD = 1.200</a:t>
            </a:r>
            <a:r>
              <a:rPr lang="en-US" sz="2400" i="1" kern="0" dirty="0">
                <a:latin typeface="Symbol" panose="05050102010706020507" pitchFamily="18" charset="2"/>
                <a:sym typeface="Symbol"/>
              </a:rPr>
              <a:t>f</a:t>
            </a:r>
            <a:r>
              <a:rPr lang="en-US" sz="2400" kern="0" baseline="-25000" dirty="0">
                <a:sym typeface="Symbol"/>
              </a:rPr>
              <a:t>BRC</a:t>
            </a:r>
            <a:r>
              <a:rPr lang="en-US" sz="2400" kern="0" dirty="0">
                <a:sym typeface="Symbol"/>
              </a:rPr>
              <a:t>. (minor change – was 1.202</a:t>
            </a:r>
            <a:r>
              <a:rPr lang="en-US" sz="2400" i="1" kern="0" dirty="0">
                <a:latin typeface="Symbol" panose="05050102010706020507" pitchFamily="18" charset="2"/>
                <a:sym typeface="Symbol"/>
              </a:rPr>
              <a:t>f</a:t>
            </a:r>
            <a:r>
              <a:rPr lang="en-US" sz="2400" kern="0" baseline="-25000" dirty="0">
                <a:sym typeface="Symbol"/>
              </a:rPr>
              <a:t>BRC</a:t>
            </a:r>
            <a:r>
              <a:rPr lang="en-US" sz="2400" kern="0" baseline="30000" dirty="0">
                <a:sym typeface="Symbol"/>
              </a:rPr>
              <a:t>.</a:t>
            </a:r>
            <a:r>
              <a:rPr lang="en-US" sz="2400" kern="0" dirty="0">
                <a:sym typeface="Symbol"/>
              </a:rPr>
              <a:t>)</a:t>
            </a:r>
            <a:endParaRPr lang="en-AU" sz="2400" kern="0" dirty="0"/>
          </a:p>
        </p:txBody>
      </p:sp>
    </p:spTree>
    <p:extLst>
      <p:ext uri="{BB962C8B-B14F-4D97-AF65-F5344CB8AC3E}">
        <p14:creationId xmlns:p14="http://schemas.microsoft.com/office/powerpoint/2010/main" val="37381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08670"/>
            <a:ext cx="11520000" cy="1046198"/>
          </a:xfrm>
        </p:spPr>
        <p:txBody>
          <a:bodyPr/>
          <a:lstStyle/>
          <a:p>
            <a:r>
              <a:rPr lang="en-AU" dirty="0"/>
              <a:t>Calculating the A-measure (AVPD) using </a:t>
            </a:r>
            <a:r>
              <a:rPr lang="en-AU" dirty="0" err="1">
                <a:latin typeface="Courier New" panose="02070309020205020404" pitchFamily="49" charset="0"/>
                <a:cs typeface="Courier New" panose="02070309020205020404" pitchFamily="49" charset="0"/>
              </a:rPr>
              <a:t>designAmeasures</a:t>
            </a:r>
            <a:r>
              <a:rPr lang="en-AU" dirty="0"/>
              <a:t> and </a:t>
            </a:r>
            <a:r>
              <a:rPr lang="en-AU" dirty="0" err="1">
                <a:latin typeface="Courier New" panose="02070309020205020404" pitchFamily="49" charset="0"/>
                <a:cs typeface="Courier New" panose="02070309020205020404" pitchFamily="49" charset="0"/>
              </a:rPr>
              <a:t>mat.Vpredicts</a:t>
            </a:r>
            <a:r>
              <a:rPr lang="en-AU" dirty="0"/>
              <a:t> from </a:t>
            </a:r>
            <a:r>
              <a:rPr lang="en-AU" dirty="0" err="1">
                <a:latin typeface="Courier New" panose="02070309020205020404" pitchFamily="49" charset="0"/>
                <a:cs typeface="Courier New" panose="02070309020205020404" pitchFamily="49" charset="0"/>
              </a:rPr>
              <a:t>dae</a:t>
            </a:r>
            <a:endParaRPr lang="en-AU"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66168" y="1566150"/>
            <a:ext cx="11520000" cy="5194570"/>
          </a:xfrm>
        </p:spPr>
        <p:txBody>
          <a:bodyPr/>
          <a:lstStyle/>
          <a:p>
            <a:r>
              <a:rPr lang="en-AU" dirty="0"/>
              <a:t>The model arguments of the </a:t>
            </a:r>
            <a:r>
              <a:rPr lang="en-AU" b="1" dirty="0" err="1">
                <a:latin typeface="Courier New" panose="02070309020205020404" pitchFamily="49" charset="0"/>
                <a:cs typeface="Courier New" panose="02070309020205020404" pitchFamily="49" charset="0"/>
              </a:rPr>
              <a:t>odw</a:t>
            </a:r>
            <a:r>
              <a:rPr lang="en-AU" dirty="0"/>
              <a:t> call</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prepuar1.latt.odw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odw</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(fixed    = ~ Blocks, </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random   = ~ Genotypes + Rows + Columns/Blocks + units, </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residual = ~ ar1(Rows):ar1(Columns), </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permute  = ~ Genotypes, …)</a:t>
            </a:r>
          </a:p>
          <a:p>
            <a:r>
              <a:rPr lang="en-AU" dirty="0"/>
              <a:t>Corresponding </a:t>
            </a:r>
            <a:r>
              <a:rPr lang="en-AU" b="1" dirty="0" err="1">
                <a:latin typeface="Courier New" panose="02070309020205020404" pitchFamily="49" charset="0"/>
                <a:cs typeface="Courier New" panose="02070309020205020404" pitchFamily="49" charset="0"/>
              </a:rPr>
              <a:t>designAmeasures</a:t>
            </a:r>
            <a:r>
              <a:rPr lang="en-AU" dirty="0"/>
              <a:t> call</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prepuar1.latt.lay$unit &lt;- factor(1:nrow(prepuar1.latt.lay)) #factor for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ASReml</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units</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designAmeasures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mat.Vpredicts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(target = ~ Genotypes - 1, </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Gt     = 1,</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fixed  = ~ Blocks,</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random = ~ Rows + Columns/Blocks + unit - 1, </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G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as.list</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(c(g.BR,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g.C</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g.BC</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g.u</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kronecker</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(mat.ar1(</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rho.R</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 </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mat.ar1(</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rho.C</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c)), </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design = prepuar1.latt.lay)))[[1]]</a:t>
            </a:r>
          </a:p>
          <a:p>
            <a:pPr marL="0" indent="0">
              <a:spcBef>
                <a:spcPts val="0"/>
              </a:spcBef>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[1] 1.016151</a:t>
            </a:r>
          </a:p>
          <a:p>
            <a:pPr marL="0" indent="0">
              <a:spcBef>
                <a:spcPts val="0"/>
              </a:spcBef>
              <a:buNone/>
            </a:pPr>
            <a:endParaRPr lang="en-AU" sz="1400" b="1" dirty="0">
              <a:solidFill>
                <a:schemeClr val="bg2">
                  <a:lumMod val="60000"/>
                  <a:lumOff val="40000"/>
                </a:schemeClr>
              </a:solidFill>
              <a:latin typeface="Courier New" panose="02070309020205020404" pitchFamily="49" charset="0"/>
              <a:cs typeface="Courier New" panose="02070309020205020404" pitchFamily="49" charset="0"/>
            </a:endParaRPr>
          </a:p>
          <a:p>
            <a:r>
              <a:rPr lang="en-AU" dirty="0"/>
              <a:t>To calculate without </a:t>
            </a:r>
            <a:r>
              <a:rPr lang="en-AU" b="1" dirty="0" err="1">
                <a:latin typeface="Courier New" panose="02070309020205020404" pitchFamily="49" charset="0"/>
                <a:cs typeface="Courier New" panose="02070309020205020404" pitchFamily="49" charset="0"/>
              </a:rPr>
              <a:t>Columns:Blocks</a:t>
            </a:r>
            <a:r>
              <a:rPr lang="en-AU" dirty="0"/>
              <a:t>, drop “</a:t>
            </a:r>
            <a:r>
              <a:rPr lang="en-AU" b="1" dirty="0">
                <a:latin typeface="Courier New" panose="02070309020205020404" pitchFamily="49" charset="0"/>
                <a:cs typeface="Courier New" panose="02070309020205020404" pitchFamily="49" charset="0"/>
              </a:rPr>
              <a:t>/Blocks</a:t>
            </a:r>
            <a:r>
              <a:rPr lang="en-AU" dirty="0"/>
              <a:t>” and “</a:t>
            </a:r>
            <a:r>
              <a:rPr lang="en-AU" b="1" dirty="0" err="1">
                <a:latin typeface="Courier New" panose="02070309020205020404" pitchFamily="49" charset="0"/>
                <a:cs typeface="Courier New" panose="02070309020205020404" pitchFamily="49" charset="0"/>
              </a:rPr>
              <a:t>g.BC</a:t>
            </a:r>
            <a:r>
              <a:rPr lang="en-AU" dirty="0"/>
              <a:t>”.</a:t>
            </a:r>
          </a:p>
          <a:p>
            <a:r>
              <a:rPr lang="en-AU" dirty="0"/>
              <a:t>What happens if ar1 and nugget variance are dropped from </a:t>
            </a:r>
            <a:r>
              <a:rPr lang="en-AU" b="1" dirty="0" err="1">
                <a:latin typeface="Courier New" panose="02070309020205020404" pitchFamily="49" charset="0"/>
                <a:cs typeface="Courier New" panose="02070309020205020404" pitchFamily="49" charset="0"/>
              </a:rPr>
              <a:t>odw</a:t>
            </a:r>
            <a:r>
              <a:rPr lang="en-AU" dirty="0"/>
              <a:t> call?</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46</a:t>
            </a:fld>
            <a:endParaRPr lang="en-AU" dirty="0"/>
          </a:p>
        </p:txBody>
      </p:sp>
      <p:sp>
        <p:nvSpPr>
          <p:cNvPr id="5" name="Rounded Rectangle 4"/>
          <p:cNvSpPr/>
          <p:nvPr/>
        </p:nvSpPr>
        <p:spPr>
          <a:xfrm>
            <a:off x="4075054" y="3608957"/>
            <a:ext cx="2787862" cy="43774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7705559" y="3620525"/>
            <a:ext cx="3896721" cy="400110"/>
          </a:xfrm>
          <a:prstGeom prst="rect">
            <a:avLst/>
          </a:prstGeom>
          <a:noFill/>
        </p:spPr>
        <p:txBody>
          <a:bodyPr wrap="square" rtlCol="0">
            <a:spAutoFit/>
          </a:bodyPr>
          <a:lstStyle/>
          <a:p>
            <a:r>
              <a:rPr lang="en-AU" sz="2000" dirty="0">
                <a:solidFill>
                  <a:srgbClr val="7030A0"/>
                </a:solidFill>
              </a:rPr>
              <a:t>Matches </a:t>
            </a:r>
            <a:r>
              <a:rPr lang="en-AU" sz="2000" b="1" dirty="0">
                <a:solidFill>
                  <a:srgbClr val="7030A0"/>
                </a:solidFill>
                <a:latin typeface="Courier New" panose="02070309020205020404" pitchFamily="49" charset="0"/>
                <a:cs typeface="Courier New" panose="02070309020205020404" pitchFamily="49" charset="0"/>
              </a:rPr>
              <a:t>permute</a:t>
            </a:r>
            <a:r>
              <a:rPr lang="en-AU" sz="2000" dirty="0">
                <a:solidFill>
                  <a:srgbClr val="7030A0"/>
                </a:solidFill>
              </a:rPr>
              <a:t>.</a:t>
            </a:r>
          </a:p>
        </p:txBody>
      </p:sp>
      <p:cxnSp>
        <p:nvCxnSpPr>
          <p:cNvPr id="7" name="Straight Arrow Connector 6"/>
          <p:cNvCxnSpPr>
            <a:cxnSpLocks/>
            <a:stCxn id="6" idx="1"/>
            <a:endCxn id="5" idx="3"/>
          </p:cNvCxnSpPr>
          <p:nvPr/>
        </p:nvCxnSpPr>
        <p:spPr>
          <a:xfrm flipH="1">
            <a:off x="6862916" y="3820580"/>
            <a:ext cx="842643" cy="725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078368" y="4029710"/>
            <a:ext cx="4852253" cy="43774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9773265" y="3918652"/>
            <a:ext cx="2411370" cy="707886"/>
          </a:xfrm>
          <a:prstGeom prst="rect">
            <a:avLst/>
          </a:prstGeom>
          <a:noFill/>
        </p:spPr>
        <p:txBody>
          <a:bodyPr wrap="square" rtlCol="0">
            <a:spAutoFit/>
          </a:bodyPr>
          <a:lstStyle/>
          <a:p>
            <a:r>
              <a:rPr lang="en-AU" sz="2000" dirty="0">
                <a:solidFill>
                  <a:srgbClr val="7030A0"/>
                </a:solidFill>
              </a:rPr>
              <a:t>As in </a:t>
            </a:r>
            <a:r>
              <a:rPr lang="en-AU" sz="2000" b="1" dirty="0" err="1">
                <a:solidFill>
                  <a:srgbClr val="7030A0"/>
                </a:solidFill>
                <a:latin typeface="Courier New" panose="02070309020205020404" pitchFamily="49" charset="0"/>
                <a:cs typeface="Courier New" panose="02070309020205020404" pitchFamily="49" charset="0"/>
              </a:rPr>
              <a:t>odw</a:t>
            </a:r>
            <a:r>
              <a:rPr lang="en-AU" sz="2000" dirty="0">
                <a:solidFill>
                  <a:srgbClr val="7030A0"/>
                </a:solidFill>
              </a:rPr>
              <a:t> call, minus </a:t>
            </a:r>
            <a:r>
              <a:rPr lang="en-AU" sz="2000" b="1" dirty="0">
                <a:solidFill>
                  <a:srgbClr val="7030A0"/>
                </a:solidFill>
                <a:latin typeface="Courier New" panose="02070309020205020404" pitchFamily="49" charset="0"/>
                <a:cs typeface="Courier New" panose="02070309020205020404" pitchFamily="49" charset="0"/>
              </a:rPr>
              <a:t>Genotypes</a:t>
            </a:r>
            <a:r>
              <a:rPr lang="en-AU" sz="2000" dirty="0">
                <a:solidFill>
                  <a:srgbClr val="7030A0"/>
                </a:solidFill>
              </a:rPr>
              <a:t>.</a:t>
            </a:r>
          </a:p>
        </p:txBody>
      </p:sp>
      <p:cxnSp>
        <p:nvCxnSpPr>
          <p:cNvPr id="12" name="Straight Arrow Connector 11"/>
          <p:cNvCxnSpPr>
            <a:cxnSpLocks/>
            <a:stCxn id="11" idx="1"/>
          </p:cNvCxnSpPr>
          <p:nvPr/>
        </p:nvCxnSpPr>
        <p:spPr>
          <a:xfrm flipH="1">
            <a:off x="8794450" y="4272595"/>
            <a:ext cx="978815" cy="63429"/>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079744" y="4464669"/>
            <a:ext cx="4850877" cy="22182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TextBox 27"/>
          <p:cNvSpPr txBox="1"/>
          <p:nvPr/>
        </p:nvSpPr>
        <p:spPr>
          <a:xfrm>
            <a:off x="9754129" y="4641133"/>
            <a:ext cx="2107095" cy="400110"/>
          </a:xfrm>
          <a:prstGeom prst="rect">
            <a:avLst/>
          </a:prstGeom>
          <a:noFill/>
        </p:spPr>
        <p:txBody>
          <a:bodyPr wrap="square" rtlCol="0">
            <a:spAutoFit/>
          </a:bodyPr>
          <a:lstStyle/>
          <a:p>
            <a:r>
              <a:rPr lang="en-AU" sz="2000" dirty="0">
                <a:solidFill>
                  <a:srgbClr val="7030A0"/>
                </a:solidFill>
              </a:rPr>
              <a:t>As in </a:t>
            </a:r>
            <a:r>
              <a:rPr lang="en-AU" sz="2000" b="1" dirty="0" err="1">
                <a:solidFill>
                  <a:srgbClr val="7030A0"/>
                </a:solidFill>
                <a:latin typeface="Courier New" panose="02070309020205020404" pitchFamily="49" charset="0"/>
                <a:cs typeface="Courier New" panose="02070309020205020404" pitchFamily="49" charset="0"/>
              </a:rPr>
              <a:t>vp.table</a:t>
            </a:r>
            <a:r>
              <a:rPr lang="en-AU" sz="2000" dirty="0">
                <a:solidFill>
                  <a:srgbClr val="7030A0"/>
                </a:solidFill>
              </a:rPr>
              <a:t>.</a:t>
            </a:r>
          </a:p>
        </p:txBody>
      </p:sp>
      <p:cxnSp>
        <p:nvCxnSpPr>
          <p:cNvPr id="29" name="Straight Arrow Connector 28"/>
          <p:cNvCxnSpPr>
            <a:cxnSpLocks/>
            <a:stCxn id="28" idx="1"/>
          </p:cNvCxnSpPr>
          <p:nvPr/>
        </p:nvCxnSpPr>
        <p:spPr>
          <a:xfrm flipH="1" flipV="1">
            <a:off x="8622890" y="4596100"/>
            <a:ext cx="1131239" cy="24508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4071744" y="4688999"/>
            <a:ext cx="4850877" cy="43774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9793576" y="5146527"/>
            <a:ext cx="2290496" cy="400110"/>
          </a:xfrm>
          <a:prstGeom prst="rect">
            <a:avLst/>
          </a:prstGeom>
          <a:noFill/>
        </p:spPr>
        <p:txBody>
          <a:bodyPr wrap="square" rtlCol="0">
            <a:spAutoFit/>
          </a:bodyPr>
          <a:lstStyle/>
          <a:p>
            <a:r>
              <a:rPr lang="en-AU" sz="2000" dirty="0">
                <a:solidFill>
                  <a:srgbClr val="7030A0"/>
                </a:solidFill>
              </a:rPr>
              <a:t>As for </a:t>
            </a:r>
            <a:r>
              <a:rPr lang="en-AU" sz="2000" b="1" dirty="0">
                <a:solidFill>
                  <a:srgbClr val="7030A0"/>
                </a:solidFill>
                <a:latin typeface="Courier New" panose="02070309020205020404" pitchFamily="49" charset="0"/>
                <a:cs typeface="Courier New" panose="02070309020205020404" pitchFamily="49" charset="0"/>
              </a:rPr>
              <a:t>residual</a:t>
            </a:r>
            <a:r>
              <a:rPr lang="en-AU" sz="2000" dirty="0">
                <a:solidFill>
                  <a:srgbClr val="7030A0"/>
                </a:solidFill>
              </a:rPr>
              <a:t>.</a:t>
            </a:r>
          </a:p>
        </p:txBody>
      </p:sp>
      <p:cxnSp>
        <p:nvCxnSpPr>
          <p:cNvPr id="35" name="Straight Arrow Connector 34"/>
          <p:cNvCxnSpPr>
            <a:cxnSpLocks/>
            <a:stCxn id="34" idx="1"/>
          </p:cNvCxnSpPr>
          <p:nvPr/>
        </p:nvCxnSpPr>
        <p:spPr>
          <a:xfrm flipH="1" flipV="1">
            <a:off x="8544232" y="4945626"/>
            <a:ext cx="1249344" cy="400956"/>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27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animBg="1"/>
      <p:bldP spid="11" grpId="0"/>
      <p:bldP spid="21" grpId="0" animBg="1"/>
      <p:bldP spid="28" grpId="0"/>
      <p:bldP spid="33" grpId="0" animBg="1"/>
      <p:bldP spid="3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Comparing spatial and </a:t>
            </a:r>
            <a:r>
              <a:rPr lang="en-AU" dirty="0" err="1"/>
              <a:t>nonspatial</a:t>
            </a:r>
            <a:r>
              <a:rPr lang="en-AU" dirty="0"/>
              <a:t> designs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14379071"/>
              </p:ext>
            </p:extLst>
          </p:nvPr>
        </p:nvGraphicFramePr>
        <p:xfrm>
          <a:off x="576263" y="1214438"/>
          <a:ext cx="11519739" cy="1112520"/>
        </p:xfrm>
        <a:graphic>
          <a:graphicData uri="http://schemas.openxmlformats.org/drawingml/2006/table">
            <a:tbl>
              <a:tblPr firstRow="1" bandRow="1">
                <a:tableStyleId>{5C22544A-7EE6-4342-B048-85BDC9FD1C3A}</a:tableStyleId>
              </a:tblPr>
              <a:tblGrid>
                <a:gridCol w="1645677">
                  <a:extLst>
                    <a:ext uri="{9D8B030D-6E8A-4147-A177-3AD203B41FA5}">
                      <a16:colId xmlns:a16="http://schemas.microsoft.com/office/drawing/2014/main" val="20000"/>
                    </a:ext>
                  </a:extLst>
                </a:gridCol>
                <a:gridCol w="1645677">
                  <a:extLst>
                    <a:ext uri="{9D8B030D-6E8A-4147-A177-3AD203B41FA5}">
                      <a16:colId xmlns:a16="http://schemas.microsoft.com/office/drawing/2014/main" val="20001"/>
                    </a:ext>
                  </a:extLst>
                </a:gridCol>
                <a:gridCol w="1645677">
                  <a:extLst>
                    <a:ext uri="{9D8B030D-6E8A-4147-A177-3AD203B41FA5}">
                      <a16:colId xmlns:a16="http://schemas.microsoft.com/office/drawing/2014/main" val="20002"/>
                    </a:ext>
                  </a:extLst>
                </a:gridCol>
                <a:gridCol w="1645677">
                  <a:extLst>
                    <a:ext uri="{9D8B030D-6E8A-4147-A177-3AD203B41FA5}">
                      <a16:colId xmlns:a16="http://schemas.microsoft.com/office/drawing/2014/main" val="20003"/>
                    </a:ext>
                  </a:extLst>
                </a:gridCol>
                <a:gridCol w="1645677">
                  <a:extLst>
                    <a:ext uri="{9D8B030D-6E8A-4147-A177-3AD203B41FA5}">
                      <a16:colId xmlns:a16="http://schemas.microsoft.com/office/drawing/2014/main" val="20004"/>
                    </a:ext>
                  </a:extLst>
                </a:gridCol>
                <a:gridCol w="1645677">
                  <a:extLst>
                    <a:ext uri="{9D8B030D-6E8A-4147-A177-3AD203B41FA5}">
                      <a16:colId xmlns:a16="http://schemas.microsoft.com/office/drawing/2014/main" val="20005"/>
                    </a:ext>
                  </a:extLst>
                </a:gridCol>
                <a:gridCol w="1645677">
                  <a:extLst>
                    <a:ext uri="{9D8B030D-6E8A-4147-A177-3AD203B41FA5}">
                      <a16:colId xmlns:a16="http://schemas.microsoft.com/office/drawing/2014/main" val="20006"/>
                    </a:ext>
                  </a:extLst>
                </a:gridCol>
              </a:tblGrid>
              <a:tr h="370840">
                <a:tc>
                  <a:txBody>
                    <a:bodyPr/>
                    <a:lstStyle/>
                    <a:p>
                      <a:pPr algn="l"/>
                      <a:r>
                        <a:rPr lang="en-AU" dirty="0"/>
                        <a:t>Design</a:t>
                      </a:r>
                    </a:p>
                  </a:txBody>
                  <a:tcPr/>
                </a:tc>
                <a:tc>
                  <a:txBody>
                    <a:bodyPr/>
                    <a:lstStyle/>
                    <a:p>
                      <a:pPr algn="ctr"/>
                      <a:r>
                        <a:rPr lang="en-AU" dirty="0" err="1"/>
                        <a:t>Nonspatial</a:t>
                      </a:r>
                      <a:r>
                        <a:rPr lang="en-AU" baseline="0" dirty="0"/>
                        <a:t> A</a:t>
                      </a:r>
                      <a:endParaRPr lang="en-AU" dirty="0"/>
                    </a:p>
                  </a:txBody>
                  <a:tcPr/>
                </a:tc>
                <a:tc>
                  <a:txBody>
                    <a:bodyPr/>
                    <a:lstStyle/>
                    <a:p>
                      <a:pPr algn="ctr"/>
                      <a:r>
                        <a:rPr lang="en-AU" dirty="0"/>
                        <a:t>Spatial A</a:t>
                      </a:r>
                    </a:p>
                  </a:txBody>
                  <a:tcPr/>
                </a:tc>
                <a:tc>
                  <a:txBody>
                    <a:bodyPr/>
                    <a:lstStyle/>
                    <a:p>
                      <a:pPr algn="ctr"/>
                      <a:r>
                        <a:rPr lang="en-AU" dirty="0" err="1"/>
                        <a:t>aefficiency</a:t>
                      </a:r>
                      <a:endParaRPr lang="en-AU" dirty="0"/>
                    </a:p>
                  </a:txBody>
                  <a:tcPr/>
                </a:tc>
                <a:tc>
                  <a:txBody>
                    <a:bodyPr/>
                    <a:lstStyle/>
                    <a:p>
                      <a:pPr algn="ctr"/>
                      <a:r>
                        <a:rPr lang="en-AU" dirty="0" err="1"/>
                        <a:t>mefficiency</a:t>
                      </a:r>
                      <a:endParaRPr lang="en-AU" dirty="0"/>
                    </a:p>
                  </a:txBody>
                  <a:tcPr/>
                </a:tc>
                <a:tc>
                  <a:txBody>
                    <a:bodyPr/>
                    <a:lstStyle/>
                    <a:p>
                      <a:pPr algn="ctr"/>
                      <a:r>
                        <a:rPr lang="en-AU" dirty="0" err="1"/>
                        <a:t>eefficiency</a:t>
                      </a:r>
                      <a:endParaRPr lang="en-AU" dirty="0"/>
                    </a:p>
                  </a:txBody>
                  <a:tcPr/>
                </a:tc>
                <a:tc>
                  <a:txBody>
                    <a:bodyPr/>
                    <a:lstStyle/>
                    <a:p>
                      <a:pPr algn="ctr"/>
                      <a:r>
                        <a:rPr lang="en-AU" dirty="0" err="1"/>
                        <a:t>dforthog</a:t>
                      </a:r>
                      <a:endParaRPr lang="en-AU" dirty="0"/>
                    </a:p>
                  </a:txBody>
                  <a:tcPr/>
                </a:tc>
                <a:extLst>
                  <a:ext uri="{0D108BD9-81ED-4DB2-BD59-A6C34878D82A}">
                    <a16:rowId xmlns:a16="http://schemas.microsoft.com/office/drawing/2014/main" val="10000"/>
                  </a:ext>
                </a:extLst>
              </a:tr>
              <a:tr h="370840">
                <a:tc>
                  <a:txBody>
                    <a:bodyPr/>
                    <a:lstStyle/>
                    <a:p>
                      <a:pPr algn="l"/>
                      <a:r>
                        <a:rPr lang="en-AU" dirty="0" err="1"/>
                        <a:t>Nonspatial</a:t>
                      </a:r>
                      <a:endParaRPr lang="en-AU" dirty="0"/>
                    </a:p>
                  </a:txBody>
                  <a:tcPr/>
                </a:tc>
                <a:tc>
                  <a:txBody>
                    <a:bodyPr/>
                    <a:lstStyle/>
                    <a:p>
                      <a:pPr algn="ctr"/>
                      <a:r>
                        <a:rPr lang="en-AU" dirty="0"/>
                        <a:t>0.988525</a:t>
                      </a:r>
                    </a:p>
                  </a:txBody>
                  <a:tcPr/>
                </a:tc>
                <a:tc>
                  <a:txBody>
                    <a:bodyPr/>
                    <a:lstStyle/>
                    <a:p>
                      <a:pPr algn="ctr"/>
                      <a:r>
                        <a:rPr lang="en-AU" dirty="0">
                          <a:effectLst/>
                        </a:rPr>
                        <a:t>1.203164</a:t>
                      </a:r>
                      <a:endParaRPr lang="en-AU" dirty="0"/>
                    </a:p>
                  </a:txBody>
                  <a:tcPr/>
                </a:tc>
                <a:tc>
                  <a:txBody>
                    <a:bodyPr/>
                    <a:lstStyle/>
                    <a:p>
                      <a:pPr algn="ctr"/>
                      <a:r>
                        <a:rPr lang="en-AU" dirty="0"/>
                        <a:t>0.5216</a:t>
                      </a:r>
                    </a:p>
                  </a:txBody>
                  <a:tcPr/>
                </a:tc>
                <a:tc>
                  <a:txBody>
                    <a:bodyPr/>
                    <a:lstStyle/>
                    <a:p>
                      <a:pPr algn="ctr"/>
                      <a:r>
                        <a:rPr lang="en-AU" dirty="0"/>
                        <a:t>0.8877</a:t>
                      </a:r>
                    </a:p>
                  </a:txBody>
                  <a:tcPr/>
                </a:tc>
                <a:tc>
                  <a:txBody>
                    <a:bodyPr/>
                    <a:lstStyle/>
                    <a:p>
                      <a:pPr algn="ctr"/>
                      <a:r>
                        <a:rPr lang="en-AU" dirty="0"/>
                        <a:t>0.0327</a:t>
                      </a:r>
                    </a:p>
                  </a:txBody>
                  <a:tcPr/>
                </a:tc>
                <a:tc>
                  <a:txBody>
                    <a:bodyPr/>
                    <a:lstStyle/>
                    <a:p>
                      <a:pPr algn="ctr"/>
                      <a:r>
                        <a:rPr lang="en-AU" dirty="0"/>
                        <a:t>494</a:t>
                      </a:r>
                    </a:p>
                  </a:txBody>
                  <a:tcPr/>
                </a:tc>
                <a:extLst>
                  <a:ext uri="{0D108BD9-81ED-4DB2-BD59-A6C34878D82A}">
                    <a16:rowId xmlns:a16="http://schemas.microsoft.com/office/drawing/2014/main" val="10001"/>
                  </a:ext>
                </a:extLst>
              </a:tr>
              <a:tr h="370840">
                <a:tc>
                  <a:txBody>
                    <a:bodyPr/>
                    <a:lstStyle/>
                    <a:p>
                      <a:pPr algn="l"/>
                      <a:r>
                        <a:rPr lang="en-AU" dirty="0"/>
                        <a:t>Spatial</a:t>
                      </a:r>
                    </a:p>
                  </a:txBody>
                  <a:tcPr/>
                </a:tc>
                <a:tc>
                  <a:txBody>
                    <a:bodyPr/>
                    <a:lstStyle/>
                    <a:p>
                      <a:pPr algn="ctr"/>
                      <a:r>
                        <a:rPr lang="en-AU" dirty="0"/>
                        <a:t>0.989128</a:t>
                      </a:r>
                    </a:p>
                  </a:txBody>
                  <a:tcPr/>
                </a:tc>
                <a:tc>
                  <a:txBody>
                    <a:bodyPr/>
                    <a:lstStyle/>
                    <a:p>
                      <a:pPr algn="ctr"/>
                      <a:r>
                        <a:rPr lang="en-AU" dirty="0"/>
                        <a:t>1.201844</a:t>
                      </a:r>
                    </a:p>
                  </a:txBody>
                  <a:tcPr/>
                </a:tc>
                <a:tc>
                  <a:txBody>
                    <a:bodyPr/>
                    <a:lstStyle/>
                    <a:p>
                      <a:pPr algn="ctr"/>
                      <a:r>
                        <a:rPr lang="en-AU" dirty="0"/>
                        <a:t>0.4305</a:t>
                      </a:r>
                    </a:p>
                  </a:txBody>
                  <a:tcPr/>
                </a:tc>
                <a:tc>
                  <a:txBody>
                    <a:bodyPr/>
                    <a:lstStyle/>
                    <a:p>
                      <a:pPr algn="ctr"/>
                      <a:r>
                        <a:rPr lang="en-AU" dirty="0"/>
                        <a:t>0.8877</a:t>
                      </a:r>
                    </a:p>
                  </a:txBody>
                  <a:tcPr/>
                </a:tc>
                <a:tc>
                  <a:txBody>
                    <a:bodyPr/>
                    <a:lstStyle/>
                    <a:p>
                      <a:pPr algn="ctr"/>
                      <a:r>
                        <a:rPr lang="en-AU" dirty="0"/>
                        <a:t>0.0124</a:t>
                      </a:r>
                    </a:p>
                  </a:txBody>
                  <a:tcPr/>
                </a:tc>
                <a:tc>
                  <a:txBody>
                    <a:bodyPr/>
                    <a:lstStyle/>
                    <a:p>
                      <a:pPr algn="ctr"/>
                      <a:r>
                        <a:rPr lang="en-AU" dirty="0"/>
                        <a:t>494</a:t>
                      </a: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1"/>
          </p:nvPr>
        </p:nvSpPr>
        <p:spPr/>
        <p:txBody>
          <a:bodyPr/>
          <a:lstStyle/>
          <a:p>
            <a:fld id="{FF0418E0-E9F1-4C7F-BDD6-E3F7643D09C8}" type="slidenum">
              <a:rPr lang="en-AU" smtClean="0"/>
              <a:pPr/>
              <a:t>47</a:t>
            </a:fld>
            <a:endParaRPr lang="en-AU"/>
          </a:p>
        </p:txBody>
      </p:sp>
      <p:sp>
        <p:nvSpPr>
          <p:cNvPr id="6" name="Content Placeholder 2"/>
          <p:cNvSpPr txBox="1">
            <a:spLocks/>
          </p:cNvSpPr>
          <p:nvPr/>
        </p:nvSpPr>
        <p:spPr bwMode="auto">
          <a:xfrm>
            <a:off x="576000" y="2854358"/>
            <a:ext cx="11520000" cy="25922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On these values, both designs are equally suitable for nonspatial data.</a:t>
            </a:r>
          </a:p>
          <a:p>
            <a:r>
              <a:rPr lang="en-AU" kern="0" dirty="0"/>
              <a:t>The difference between the designs for spatial data is very small.</a:t>
            </a:r>
          </a:p>
          <a:p>
            <a:pPr lvl="1"/>
            <a:r>
              <a:rPr lang="en-AU" kern="0" dirty="0"/>
              <a:t>The only differences are in </a:t>
            </a:r>
            <a:r>
              <a:rPr lang="en-AU" kern="0" dirty="0" err="1"/>
              <a:t>aefficiency</a:t>
            </a:r>
            <a:r>
              <a:rPr lang="en-AU" kern="0" dirty="0"/>
              <a:t> and </a:t>
            </a:r>
            <a:r>
              <a:rPr lang="en-AU" kern="0" dirty="0" err="1"/>
              <a:t>eefficiency</a:t>
            </a:r>
            <a:r>
              <a:rPr lang="en-AU" kern="0" dirty="0"/>
              <a:t>.</a:t>
            </a:r>
          </a:p>
          <a:p>
            <a:pPr lvl="1"/>
            <a:r>
              <a:rPr lang="en-AU" kern="0" dirty="0"/>
              <a:t>The </a:t>
            </a:r>
            <a:r>
              <a:rPr lang="en-AU" kern="0" dirty="0" err="1"/>
              <a:t>nonspatial</a:t>
            </a:r>
            <a:r>
              <a:rPr lang="en-AU" kern="0" dirty="0"/>
              <a:t> design is slightly better because the range of the efficiency factors is less.</a:t>
            </a:r>
          </a:p>
        </p:txBody>
      </p:sp>
    </p:spTree>
    <p:extLst>
      <p:ext uri="{BB962C8B-B14F-4D97-AF65-F5344CB8AC3E}">
        <p14:creationId xmlns:p14="http://schemas.microsoft.com/office/powerpoint/2010/main" val="314216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
            <a:ext cx="11520000" cy="1103243"/>
          </a:xfrm>
        </p:spPr>
        <p:txBody>
          <a:bodyPr/>
          <a:lstStyle/>
          <a:p>
            <a:r>
              <a:rPr lang="en-AU" dirty="0">
                <a:solidFill>
                  <a:srgbClr val="008080"/>
                </a:solidFill>
              </a:rPr>
              <a:t>Comparing canonical analysis and A-measures (AVPD)</a:t>
            </a:r>
          </a:p>
        </p:txBody>
      </p:sp>
      <p:sp>
        <p:nvSpPr>
          <p:cNvPr id="3" name="Content Placeholder 2"/>
          <p:cNvSpPr>
            <a:spLocks noGrp="1"/>
          </p:cNvSpPr>
          <p:nvPr>
            <p:ph idx="1"/>
          </p:nvPr>
        </p:nvSpPr>
        <p:spPr>
          <a:xfrm>
            <a:off x="576000" y="1074457"/>
            <a:ext cx="11520000" cy="5643578"/>
          </a:xfrm>
        </p:spPr>
        <p:txBody>
          <a:bodyPr/>
          <a:lstStyle/>
          <a:p>
            <a:r>
              <a:rPr lang="en-AU" dirty="0"/>
              <a:t>Canonical analysis</a:t>
            </a:r>
          </a:p>
          <a:p>
            <a:pPr lvl="1">
              <a:spcBef>
                <a:spcPts val="0"/>
              </a:spcBef>
            </a:pPr>
            <a:r>
              <a:rPr lang="en-AU" dirty="0"/>
              <a:t>Shows the anatomy of the design: where the information is in the design and the nonorthogonality that is present.</a:t>
            </a:r>
          </a:p>
          <a:p>
            <a:pPr lvl="1">
              <a:spcBef>
                <a:spcPts val="0"/>
              </a:spcBef>
            </a:pPr>
            <a:r>
              <a:rPr lang="en-AU" dirty="0"/>
              <a:t>Do not need to specify the variance parameter values and not dependent on them.</a:t>
            </a:r>
          </a:p>
          <a:p>
            <a:pPr lvl="1">
              <a:spcBef>
                <a:spcPts val="0"/>
              </a:spcBef>
            </a:pPr>
            <a:r>
              <a:rPr lang="en-AU" dirty="0"/>
              <a:t>Does not account for spatial correlation and nonlinear trends.</a:t>
            </a:r>
          </a:p>
          <a:p>
            <a:pPr lvl="1">
              <a:spcBef>
                <a:spcPts val="0"/>
              </a:spcBef>
            </a:pPr>
            <a:r>
              <a:rPr lang="en-AU" dirty="0"/>
              <a:t>Limited relationship with AVPD</a:t>
            </a:r>
          </a:p>
          <a:p>
            <a:pPr lvl="2">
              <a:spcBef>
                <a:spcPts val="0"/>
              </a:spcBef>
            </a:pPr>
            <a:r>
              <a:rPr lang="en-AU" dirty="0"/>
              <a:t>When target is fixed, variance-components-only model and equally replicated, aefficiency is directly related to AVPD, otherwise it is not.</a:t>
            </a:r>
          </a:p>
          <a:p>
            <a:pPr lvl="1">
              <a:spcBef>
                <a:spcPts val="0"/>
              </a:spcBef>
            </a:pPr>
            <a:r>
              <a:rPr lang="en-AU" dirty="0"/>
              <a:t>Only useful for characterizing a design, rather than searching for an optimal design.</a:t>
            </a:r>
          </a:p>
          <a:p>
            <a:r>
              <a:rPr lang="en-AU" dirty="0"/>
              <a:t>AVPD</a:t>
            </a:r>
          </a:p>
          <a:p>
            <a:pPr lvl="1">
              <a:spcBef>
                <a:spcPts val="0"/>
              </a:spcBef>
            </a:pPr>
            <a:r>
              <a:rPr lang="en-AU" dirty="0"/>
              <a:t>Is a measure of the precision in the experiment that gives equal weight to all contrasts, and is used by </a:t>
            </a:r>
            <a:r>
              <a:rPr lang="en-AU" b="1" dirty="0" err="1">
                <a:latin typeface="Courier New" panose="02070309020205020404" pitchFamily="49" charset="0"/>
                <a:cs typeface="Courier New" panose="02070309020205020404" pitchFamily="49" charset="0"/>
              </a:rPr>
              <a:t>odw</a:t>
            </a:r>
            <a:r>
              <a:rPr lang="en-AU" dirty="0"/>
              <a:t>, but is not the same as PEV.</a:t>
            </a:r>
          </a:p>
          <a:p>
            <a:pPr lvl="1">
              <a:spcBef>
                <a:spcPts val="0"/>
              </a:spcBef>
            </a:pPr>
            <a:r>
              <a:rPr lang="en-AU" dirty="0"/>
              <a:t>Need to specify the variance parameter values because depends on them.</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48</a:t>
            </a:fld>
            <a:endParaRPr lang="en-AU"/>
          </a:p>
        </p:txBody>
      </p:sp>
    </p:spTree>
    <p:extLst>
      <p:ext uri="{BB962C8B-B14F-4D97-AF65-F5344CB8AC3E}">
        <p14:creationId xmlns:p14="http://schemas.microsoft.com/office/powerpoint/2010/main" val="17395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2.2	Partially replicated designs in two phases</a:t>
            </a:r>
          </a:p>
        </p:txBody>
      </p:sp>
      <p:sp>
        <p:nvSpPr>
          <p:cNvPr id="3" name="Content Placeholder 2"/>
          <p:cNvSpPr>
            <a:spLocks noGrp="1"/>
          </p:cNvSpPr>
          <p:nvPr>
            <p:ph idx="1"/>
          </p:nvPr>
        </p:nvSpPr>
        <p:spPr/>
        <p:txBody>
          <a:bodyPr/>
          <a:lstStyle/>
          <a:p>
            <a:r>
              <a:rPr lang="en-AU" dirty="0"/>
              <a:t>Smith et al. (2006) give examples of experiments that employ designs in which both phases employ partially replicated designs in both phases:</a:t>
            </a:r>
          </a:p>
          <a:p>
            <a:pPr lvl="1"/>
            <a:r>
              <a:rPr lang="en-AU" dirty="0"/>
              <a:t>They are dubbed </a:t>
            </a:r>
            <a:r>
              <a:rPr lang="en-AU" i="1" dirty="0"/>
              <a:t>p</a:t>
            </a:r>
            <a:r>
              <a:rPr lang="en-AU" dirty="0"/>
              <a:t>/</a:t>
            </a:r>
            <a:r>
              <a:rPr lang="en-AU" i="1" dirty="0"/>
              <a:t>q</a:t>
            </a:r>
            <a:r>
              <a:rPr lang="en-AU" dirty="0"/>
              <a:t>-rep designs.</a:t>
            </a:r>
          </a:p>
          <a:p>
            <a:pPr lvl="1"/>
            <a:r>
              <a:rPr lang="en-AU" dirty="0"/>
              <a:t>That is, </a:t>
            </a:r>
            <a:r>
              <a:rPr lang="en-AU" i="1" dirty="0"/>
              <a:t>p</a:t>
            </a:r>
            <a:r>
              <a:rPr lang="en-AU" dirty="0"/>
              <a:t>% of the genotypes are replicated in the first phase and </a:t>
            </a:r>
            <a:r>
              <a:rPr lang="en-AU" i="1" dirty="0"/>
              <a:t>q</a:t>
            </a:r>
            <a:r>
              <a:rPr lang="en-AU" dirty="0"/>
              <a:t>% of the plots with unreplicated genotypes are replicated in the second phase.</a:t>
            </a:r>
          </a:p>
          <a:p>
            <a:r>
              <a:rPr lang="en-AU" dirty="0"/>
              <a:t>We will produce a design for a an experiment with </a:t>
            </a:r>
            <a:r>
              <a:rPr lang="en-AU" i="1" dirty="0"/>
              <a:t>p</a:t>
            </a:r>
            <a:r>
              <a:rPr lang="en-AU" dirty="0"/>
              <a:t> = 0.25 and </a:t>
            </a:r>
            <a:r>
              <a:rPr lang="en-AU" i="1" dirty="0"/>
              <a:t>q</a:t>
            </a:r>
            <a:r>
              <a:rPr lang="en-AU" dirty="0"/>
              <a:t> = 0.10.</a:t>
            </a:r>
          </a:p>
          <a:p>
            <a:pPr lvl="1"/>
            <a:r>
              <a:rPr lang="en-AU" dirty="0"/>
              <a:t>Previous example is a </a:t>
            </a:r>
            <a:r>
              <a:rPr lang="en-AU" i="1" dirty="0"/>
              <a:t>p</a:t>
            </a:r>
            <a:r>
              <a:rPr lang="en-AU" dirty="0"/>
              <a:t>-rep design for a field experiment, with </a:t>
            </a:r>
            <a:r>
              <a:rPr lang="en-AU" i="1" dirty="0"/>
              <a:t>p</a:t>
            </a:r>
            <a:r>
              <a:rPr lang="en-AU" dirty="0"/>
              <a:t> = 0.25.</a:t>
            </a:r>
          </a:p>
          <a:p>
            <a:pPr lvl="1"/>
            <a:r>
              <a:rPr lang="en-AU" dirty="0"/>
              <a:t>It will be extended to include a milling phase.</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49</a:t>
            </a:fld>
            <a:endParaRPr lang="en-AU"/>
          </a:p>
        </p:txBody>
      </p:sp>
    </p:spTree>
    <p:extLst>
      <p:ext uri="{BB962C8B-B14F-4D97-AF65-F5344CB8AC3E}">
        <p14:creationId xmlns:p14="http://schemas.microsoft.com/office/powerpoint/2010/main" val="72381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262"/>
            <a:ext cx="10972800" cy="819150"/>
          </a:xfrm>
        </p:spPr>
        <p:txBody>
          <a:bodyPr/>
          <a:lstStyle/>
          <a:p>
            <a:pPr marL="538163" indent="-538163"/>
            <a:r>
              <a:rPr lang="en-US" dirty="0"/>
              <a:t>Testing Phase: an athlete training experiment</a:t>
            </a:r>
            <a:endParaRPr lang="en-AU" dirty="0"/>
          </a:p>
        </p:txBody>
      </p:sp>
      <p:sp>
        <p:nvSpPr>
          <p:cNvPr id="3" name="Content Placeholder 2"/>
          <p:cNvSpPr>
            <a:spLocks noGrp="1"/>
          </p:cNvSpPr>
          <p:nvPr>
            <p:ph idx="1"/>
          </p:nvPr>
        </p:nvSpPr>
        <p:spPr>
          <a:xfrm>
            <a:off x="609600" y="998240"/>
            <a:ext cx="11277600" cy="5917949"/>
          </a:xfrm>
        </p:spPr>
        <p:txBody>
          <a:bodyPr/>
          <a:lstStyle/>
          <a:p>
            <a:r>
              <a:rPr lang="en-US" dirty="0"/>
              <a:t>9 training conditions to be investigated:</a:t>
            </a:r>
            <a:r>
              <a:rPr lang="en-US" dirty="0">
                <a:latin typeface="Arial"/>
                <a:cs typeface="Arial"/>
              </a:rPr>
              <a:t> </a:t>
            </a:r>
          </a:p>
          <a:p>
            <a:pPr lvl="1"/>
            <a:r>
              <a:rPr lang="en-US" dirty="0">
                <a:latin typeface="Arial"/>
                <a:cs typeface="Arial"/>
              </a:rPr>
              <a:t>combinations of </a:t>
            </a:r>
            <a:r>
              <a:rPr lang="en-US" dirty="0"/>
              <a:t>3 surfaces and 3 intensities of training.</a:t>
            </a:r>
          </a:p>
          <a:p>
            <a:r>
              <a:rPr lang="en-US" dirty="0"/>
              <a:t>Testing is to be conducted over 4 Months: </a:t>
            </a:r>
          </a:p>
          <a:p>
            <a:pPr lvl="1">
              <a:spcBef>
                <a:spcPts val="0"/>
              </a:spcBef>
              <a:buSzPct val="100000"/>
            </a:pPr>
            <a:r>
              <a:rPr lang="en-US" dirty="0"/>
              <a:t>In each month, 3 endurance athletes are to be recruited;</a:t>
            </a:r>
          </a:p>
          <a:p>
            <a:pPr lvl="1">
              <a:spcBef>
                <a:spcPts val="0"/>
              </a:spcBef>
              <a:buSzPct val="100000"/>
            </a:pPr>
            <a:r>
              <a:rPr lang="en-US" dirty="0"/>
              <a:t>Each athlete will undergo 3 tests, separated by 7 days, under 3 different training conditions. </a:t>
            </a:r>
          </a:p>
          <a:p>
            <a:r>
              <a:rPr lang="en-US" dirty="0"/>
              <a:t>On completion of each test, the athlete’s heart rate is measured and a blood sample is taken.</a:t>
            </a:r>
          </a:p>
          <a:p>
            <a:r>
              <a:rPr lang="en-US" dirty="0"/>
              <a:t>Anticipated model, determined with the researcher: </a:t>
            </a:r>
          </a:p>
          <a:p>
            <a:pPr lvl="1">
              <a:spcBef>
                <a:spcPts val="500"/>
              </a:spcBef>
              <a:buSzPct val="100000"/>
            </a:pPr>
            <a:r>
              <a:rPr lang="en-US" dirty="0">
                <a:solidFill>
                  <a:schemeClr val="bg2">
                    <a:lumMod val="60000"/>
                    <a:lumOff val="40000"/>
                  </a:schemeClr>
                </a:solidFill>
              </a:rPr>
              <a:t>Intensities + Surfaces + Intensities:Surfaces | </a:t>
            </a:r>
            <a:br>
              <a:rPr lang="en-US" dirty="0">
                <a:solidFill>
                  <a:schemeClr val="bg2">
                    <a:lumMod val="60000"/>
                    <a:lumOff val="40000"/>
                  </a:schemeClr>
                </a:solidFill>
              </a:rPr>
            </a:br>
            <a:r>
              <a:rPr lang="en-US" dirty="0">
                <a:solidFill>
                  <a:schemeClr val="bg2">
                    <a:lumMod val="60000"/>
                    <a:lumOff val="40000"/>
                  </a:schemeClr>
                </a:solidFill>
              </a:rPr>
              <a:t>Months + Months:Athletes + </a:t>
            </a:r>
            <a:r>
              <a:rPr lang="en-US" u="sng" dirty="0">
                <a:solidFill>
                  <a:schemeClr val="bg2">
                    <a:lumMod val="60000"/>
                    <a:lumOff val="40000"/>
                  </a:schemeClr>
                </a:solidFill>
              </a:rPr>
              <a:t>Months:Athletes:Tests</a:t>
            </a:r>
            <a:r>
              <a:rPr lang="en-US" dirty="0"/>
              <a:t>. </a:t>
            </a:r>
          </a:p>
          <a:p>
            <a:pPr lvl="1">
              <a:spcBef>
                <a:spcPts val="0"/>
              </a:spcBef>
              <a:buSzPct val="100000"/>
            </a:pPr>
            <a:r>
              <a:rPr lang="en-US" dirty="0"/>
              <a:t>Consistent differences between Athletes across Months is unlikely because different athletes are involved each Month.</a:t>
            </a:r>
          </a:p>
          <a:p>
            <a:pPr lvl="1">
              <a:spcBef>
                <a:spcPts val="0"/>
              </a:spcBef>
              <a:buSzPct val="100000"/>
            </a:pPr>
            <a:r>
              <a:rPr lang="en-US" dirty="0"/>
              <a:t>Consistent differences between Tests across Athletes are not anticipated.</a:t>
            </a:r>
          </a:p>
        </p:txBody>
      </p:sp>
      <p:sp>
        <p:nvSpPr>
          <p:cNvPr id="4" name="Slide Number Placeholder 3"/>
          <p:cNvSpPr>
            <a:spLocks noGrp="1"/>
          </p:cNvSpPr>
          <p:nvPr>
            <p:ph type="sldNum" sz="quarter" idx="11"/>
          </p:nvPr>
        </p:nvSpPr>
        <p:spPr/>
        <p:txBody>
          <a:bodyPr/>
          <a:lstStyle/>
          <a:p>
            <a:pPr algn="r"/>
            <a:fld id="{045FC103-E365-480F-B04A-32C40E2960D5}" type="slidenum">
              <a:rPr lang="en-AU" smtClean="0"/>
              <a:pPr algn="r"/>
              <a:t>5</a:t>
            </a:fld>
            <a:endParaRPr lang="en-AU" dirty="0"/>
          </a:p>
        </p:txBody>
      </p:sp>
      <p:sp>
        <p:nvSpPr>
          <p:cNvPr id="5" name="Text Box 4"/>
          <p:cNvSpPr txBox="1">
            <a:spLocks noChangeArrowheads="1"/>
          </p:cNvSpPr>
          <p:nvPr/>
        </p:nvSpPr>
        <p:spPr bwMode="auto">
          <a:xfrm>
            <a:off x="5519936" y="602748"/>
            <a:ext cx="6672065" cy="400110"/>
          </a:xfrm>
          <a:prstGeom prst="rect">
            <a:avLst/>
          </a:prstGeom>
          <a:noFill/>
          <a:ln w="12700" cap="sq">
            <a:noFill/>
            <a:miter lim="800000"/>
            <a:headEnd type="none" w="sm" len="sm"/>
            <a:tailEnd type="none" w="sm" len="sm"/>
          </a:ln>
        </p:spPr>
        <p:txBody>
          <a:bodyPr wrap="square">
            <a:spAutoFit/>
          </a:bodyPr>
          <a:lstStyle/>
          <a:p>
            <a:pPr eaLnBrk="0" hangingPunct="0">
              <a:spcBef>
                <a:spcPct val="50000"/>
              </a:spcBef>
            </a:pPr>
            <a:r>
              <a:rPr lang="en-US" sz="2000" dirty="0">
                <a:solidFill>
                  <a:schemeClr val="accent1">
                    <a:lumMod val="50000"/>
                  </a:schemeClr>
                </a:solidFill>
              </a:rPr>
              <a:t>Peeling </a:t>
            </a:r>
            <a:r>
              <a:rPr lang="en-AU" sz="2000" dirty="0">
                <a:solidFill>
                  <a:schemeClr val="accent1">
                    <a:lumMod val="50000"/>
                  </a:schemeClr>
                </a:solidFill>
              </a:rPr>
              <a:t>et al. (2009) ; Brien, Harch, Correll, Bailey (2011)</a:t>
            </a:r>
          </a:p>
        </p:txBody>
      </p:sp>
    </p:spTree>
    <p:extLst>
      <p:ext uri="{BB962C8B-B14F-4D97-AF65-F5344CB8AC3E}">
        <p14:creationId xmlns:p14="http://schemas.microsoft.com/office/powerpoint/2010/main" val="54165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31825" indent="-631825"/>
            <a:r>
              <a:rPr lang="en-AU" dirty="0"/>
              <a:t>The first phase design— a </a:t>
            </a:r>
            <a:r>
              <a:rPr lang="en-AU" i="1" dirty="0"/>
              <a:t>p</a:t>
            </a:r>
            <a:r>
              <a:rPr lang="en-AU" dirty="0"/>
              <a:t>-rep field experiment</a:t>
            </a:r>
          </a:p>
        </p:txBody>
      </p:sp>
      <p:sp>
        <p:nvSpPr>
          <p:cNvPr id="3" name="Content Placeholder 2"/>
          <p:cNvSpPr>
            <a:spLocks noGrp="1"/>
          </p:cNvSpPr>
          <p:nvPr>
            <p:ph idx="1"/>
          </p:nvPr>
        </p:nvSpPr>
        <p:spPr>
          <a:xfrm>
            <a:off x="576000" y="978901"/>
            <a:ext cx="11520000" cy="698354"/>
          </a:xfrm>
        </p:spPr>
        <p:txBody>
          <a:bodyPr/>
          <a:lstStyle/>
          <a:p>
            <a:r>
              <a:rPr lang="en-AU" dirty="0"/>
              <a:t>576 Genotypes on 60 rows × 12 columns.</a:t>
            </a:r>
          </a:p>
        </p:txBody>
      </p:sp>
      <p:sp>
        <p:nvSpPr>
          <p:cNvPr id="4" name="Slide Number Placeholder 3"/>
          <p:cNvSpPr>
            <a:spLocks noGrp="1"/>
          </p:cNvSpPr>
          <p:nvPr>
            <p:ph type="sldNum" sz="quarter" idx="11"/>
          </p:nvPr>
        </p:nvSpPr>
        <p:spPr/>
        <p:txBody>
          <a:bodyPr/>
          <a:lstStyle/>
          <a:p>
            <a:fld id="{FF0418E0-E9F1-4C7F-BDD6-E3F7643D09C8}" type="slidenum">
              <a:rPr lang="en-AU" smtClean="0"/>
              <a:pPr/>
              <a:t>50</a:t>
            </a:fld>
            <a:endParaRPr lang="en-AU"/>
          </a:p>
        </p:txBody>
      </p:sp>
      <p:grpSp>
        <p:nvGrpSpPr>
          <p:cNvPr id="7" name="Group 24"/>
          <p:cNvGrpSpPr>
            <a:grpSpLocks/>
          </p:cNvGrpSpPr>
          <p:nvPr/>
        </p:nvGrpSpPr>
        <p:grpSpPr bwMode="auto">
          <a:xfrm>
            <a:off x="2845837" y="1777720"/>
            <a:ext cx="2500265" cy="1101725"/>
            <a:chOff x="1085" y="1302"/>
            <a:chExt cx="871" cy="694"/>
          </a:xfrm>
        </p:grpSpPr>
        <p:sp>
          <p:nvSpPr>
            <p:cNvPr id="8" name="AutoShape 8"/>
            <p:cNvSpPr>
              <a:spLocks noChangeArrowheads="1"/>
            </p:cNvSpPr>
            <p:nvPr/>
          </p:nvSpPr>
          <p:spPr bwMode="auto">
            <a:xfrm>
              <a:off x="1109" y="1302"/>
              <a:ext cx="803"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714375" indent="-536575"/>
              <a:r>
                <a:rPr lang="en-US" dirty="0">
                  <a:solidFill>
                    <a:srgbClr val="000000"/>
                  </a:solidFill>
                </a:rPr>
                <a:t>576	</a:t>
              </a:r>
              <a:r>
                <a:rPr lang="en-US" b="1" dirty="0">
                  <a:solidFill>
                    <a:srgbClr val="000000"/>
                  </a:solidFill>
                </a:rPr>
                <a:t>Genotypes</a:t>
              </a:r>
              <a:endParaRPr lang="en-US" dirty="0">
                <a:solidFill>
                  <a:srgbClr val="000000"/>
                </a:solidFill>
              </a:endParaRPr>
            </a:p>
          </p:txBody>
        </p:sp>
        <p:sp>
          <p:nvSpPr>
            <p:cNvPr id="9" name="Text Box 9"/>
            <p:cNvSpPr txBox="1">
              <a:spLocks noChangeArrowheads="1"/>
            </p:cNvSpPr>
            <p:nvPr/>
          </p:nvSpPr>
          <p:spPr bwMode="auto">
            <a:xfrm>
              <a:off x="1085" y="1783"/>
              <a:ext cx="871"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576 genotypes</a:t>
              </a:r>
              <a:endParaRPr lang="en-AU" sz="1600" dirty="0">
                <a:solidFill>
                  <a:srgbClr val="000000"/>
                </a:solidFill>
              </a:endParaRPr>
            </a:p>
          </p:txBody>
        </p:sp>
      </p:grpSp>
      <p:grpSp>
        <p:nvGrpSpPr>
          <p:cNvPr id="10" name="Group 10"/>
          <p:cNvGrpSpPr>
            <a:grpSpLocks/>
          </p:cNvGrpSpPr>
          <p:nvPr/>
        </p:nvGrpSpPr>
        <p:grpSpPr bwMode="auto">
          <a:xfrm>
            <a:off x="6315462" y="1675858"/>
            <a:ext cx="2300818" cy="1370013"/>
            <a:chOff x="2706" y="1148"/>
            <a:chExt cx="1087" cy="863"/>
          </a:xfrm>
        </p:grpSpPr>
        <p:sp>
          <p:nvSpPr>
            <p:cNvPr id="11" name="AutoShape 11"/>
            <p:cNvSpPr>
              <a:spLocks noChangeArrowheads="1"/>
            </p:cNvSpPr>
            <p:nvPr/>
          </p:nvSpPr>
          <p:spPr bwMode="auto">
            <a:xfrm>
              <a:off x="2706" y="1148"/>
              <a:ext cx="1087"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531813" indent="-449263"/>
              <a:r>
                <a:rPr lang="en-US" dirty="0">
                  <a:solidFill>
                    <a:srgbClr val="000000"/>
                  </a:solidFill>
                </a:rPr>
                <a:t> 2	</a:t>
              </a:r>
              <a:r>
                <a:rPr lang="en-US" b="1" dirty="0">
                  <a:solidFill>
                    <a:srgbClr val="000000"/>
                  </a:solidFill>
                </a:rPr>
                <a:t>Blocks</a:t>
              </a:r>
              <a:endParaRPr lang="en-US" dirty="0">
                <a:solidFill>
                  <a:srgbClr val="000000"/>
                </a:solidFill>
              </a:endParaRPr>
            </a:p>
            <a:p>
              <a:pPr marL="531813" indent="-449263"/>
              <a:r>
                <a:rPr lang="en-US" dirty="0">
                  <a:solidFill>
                    <a:srgbClr val="000000"/>
                  </a:solidFill>
                </a:rPr>
                <a:t>30	</a:t>
              </a:r>
              <a:r>
                <a:rPr lang="en-US" b="1" dirty="0" err="1">
                  <a:solidFill>
                    <a:srgbClr val="000000"/>
                  </a:solidFill>
                </a:rPr>
                <a:t>WRows</a:t>
              </a:r>
              <a:r>
                <a:rPr lang="en-US" dirty="0">
                  <a:solidFill>
                    <a:srgbClr val="000000"/>
                  </a:solidFill>
                </a:rPr>
                <a:t> in </a:t>
              </a:r>
              <a:r>
                <a:rPr lang="en-US" b="1" dirty="0">
                  <a:solidFill>
                    <a:srgbClr val="000000"/>
                  </a:solidFill>
                </a:rPr>
                <a:t>B</a:t>
              </a:r>
              <a:endParaRPr lang="en-US" dirty="0">
                <a:solidFill>
                  <a:srgbClr val="000000"/>
                </a:solidFill>
              </a:endParaRPr>
            </a:p>
            <a:p>
              <a:pPr marL="531813" indent="-449263"/>
              <a:r>
                <a:rPr lang="en-US" dirty="0">
                  <a:solidFill>
                    <a:srgbClr val="000000"/>
                  </a:solidFill>
                </a:rPr>
                <a:t>12	</a:t>
              </a:r>
              <a:r>
                <a:rPr lang="en-US" b="1" dirty="0">
                  <a:solidFill>
                    <a:srgbClr val="000000"/>
                  </a:solidFill>
                </a:rPr>
                <a:t>Columns</a:t>
              </a:r>
              <a:endParaRPr lang="en-AU" dirty="0">
                <a:solidFill>
                  <a:srgbClr val="000000"/>
                </a:solidFill>
              </a:endParaRPr>
            </a:p>
          </p:txBody>
        </p:sp>
        <p:sp>
          <p:nvSpPr>
            <p:cNvPr id="12" name="Text Box 12"/>
            <p:cNvSpPr txBox="1">
              <a:spLocks noChangeArrowheads="1"/>
            </p:cNvSpPr>
            <p:nvPr/>
          </p:nvSpPr>
          <p:spPr bwMode="auto">
            <a:xfrm>
              <a:off x="2870" y="1792"/>
              <a:ext cx="775" cy="219"/>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720 plots</a:t>
              </a:r>
              <a:endParaRPr lang="en-AU" sz="1600" dirty="0">
                <a:solidFill>
                  <a:srgbClr val="000000"/>
                </a:solidFill>
              </a:endParaRPr>
            </a:p>
          </p:txBody>
        </p:sp>
      </p:grpSp>
      <p:grpSp>
        <p:nvGrpSpPr>
          <p:cNvPr id="24" name="Group 23"/>
          <p:cNvGrpSpPr/>
          <p:nvPr/>
        </p:nvGrpSpPr>
        <p:grpSpPr>
          <a:xfrm>
            <a:off x="5046134" y="1902210"/>
            <a:ext cx="1473447" cy="583059"/>
            <a:chOff x="5046134" y="2038499"/>
            <a:chExt cx="1473447" cy="583059"/>
          </a:xfrm>
        </p:grpSpPr>
        <p:sp>
          <p:nvSpPr>
            <p:cNvPr id="6" name="Line 6"/>
            <p:cNvSpPr>
              <a:spLocks noChangeShapeType="1"/>
            </p:cNvSpPr>
            <p:nvPr/>
          </p:nvSpPr>
          <p:spPr bwMode="auto">
            <a:xfrm flipV="1">
              <a:off x="5046134" y="2309597"/>
              <a:ext cx="637115" cy="3068"/>
            </a:xfrm>
            <a:prstGeom prst="line">
              <a:avLst/>
            </a:prstGeom>
            <a:noFill/>
            <a:ln w="12700" cap="sq">
              <a:solidFill>
                <a:srgbClr val="000000"/>
              </a:solidFill>
              <a:prstDash val="lgDash"/>
              <a:round/>
              <a:headEnd type="none" w="sm" len="sm"/>
              <a:tailEnd type="triangle" w="lg" len="lg"/>
            </a:ln>
          </p:spPr>
          <p:txBody>
            <a:bodyPr/>
            <a:lstStyle/>
            <a:p>
              <a:endParaRPr lang="en-AU"/>
            </a:p>
          </p:txBody>
        </p:sp>
        <p:grpSp>
          <p:nvGrpSpPr>
            <p:cNvPr id="17" name="Group 26"/>
            <p:cNvGrpSpPr>
              <a:grpSpLocks/>
            </p:cNvGrpSpPr>
            <p:nvPr/>
          </p:nvGrpSpPr>
          <p:grpSpPr bwMode="auto">
            <a:xfrm>
              <a:off x="5560441" y="2038499"/>
              <a:ext cx="463551" cy="523877"/>
              <a:chOff x="2542" y="3693"/>
              <a:chExt cx="292" cy="330"/>
            </a:xfrm>
          </p:grpSpPr>
          <p:sp>
            <p:nvSpPr>
              <p:cNvPr id="20" name="Rectangle 27"/>
              <p:cNvSpPr>
                <a:spLocks noChangeArrowheads="1"/>
              </p:cNvSpPr>
              <p:nvPr/>
            </p:nvSpPr>
            <p:spPr bwMode="auto">
              <a:xfrm>
                <a:off x="2542" y="3693"/>
                <a:ext cx="2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21" name="Rectangle 28"/>
              <p:cNvSpPr>
                <a:spLocks noChangeArrowheads="1"/>
              </p:cNvSpPr>
              <p:nvPr/>
            </p:nvSpPr>
            <p:spPr bwMode="auto">
              <a:xfrm>
                <a:off x="2593" y="3710"/>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i="0" dirty="0">
                    <a:latin typeface="Symbol" panose="05050102010706020507" pitchFamily="18" charset="2"/>
                    <a:sym typeface="Euclid Symbol" pitchFamily="18" charset="2"/>
                  </a:rPr>
                  <a:t>r</a:t>
                </a:r>
                <a:endParaRPr lang="en-US" altLang="en-US" i="0" dirty="0">
                  <a:latin typeface="Symbol" panose="05050102010706020507" pitchFamily="18" charset="2"/>
                  <a:sym typeface="Euclid Symbol" pitchFamily="18" charset="2"/>
                </a:endParaRPr>
              </a:p>
            </p:txBody>
          </p:sp>
        </p:grpSp>
        <p:sp>
          <p:nvSpPr>
            <p:cNvPr id="18" name="Line 29"/>
            <p:cNvSpPr>
              <a:spLocks noChangeShapeType="1"/>
            </p:cNvSpPr>
            <p:nvPr/>
          </p:nvSpPr>
          <p:spPr bwMode="auto">
            <a:xfrm flipV="1">
              <a:off x="5897281" y="2038499"/>
              <a:ext cx="622300" cy="226566"/>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9" name="Line 30"/>
            <p:cNvSpPr>
              <a:spLocks noChangeShapeType="1"/>
            </p:cNvSpPr>
            <p:nvPr/>
          </p:nvSpPr>
          <p:spPr bwMode="auto">
            <a:xfrm flipV="1">
              <a:off x="5906806" y="2300438"/>
              <a:ext cx="612775" cy="7490"/>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22" name="Line 29"/>
            <p:cNvSpPr>
              <a:spLocks noChangeShapeType="1"/>
            </p:cNvSpPr>
            <p:nvPr/>
          </p:nvSpPr>
          <p:spPr bwMode="auto">
            <a:xfrm>
              <a:off x="5889501" y="2329600"/>
              <a:ext cx="612775" cy="291958"/>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sp>
        <p:nvSpPr>
          <p:cNvPr id="23" name="Content Placeholder 2"/>
          <p:cNvSpPr txBox="1">
            <a:spLocks/>
          </p:cNvSpPr>
          <p:nvPr/>
        </p:nvSpPr>
        <p:spPr bwMode="auto">
          <a:xfrm>
            <a:off x="579104" y="3438939"/>
            <a:ext cx="11612896" cy="3391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144 Genotypes are to be duplicated — </a:t>
            </a:r>
            <a:r>
              <a:rPr lang="en-AU" i="1" kern="0" dirty="0"/>
              <a:t>p</a:t>
            </a:r>
            <a:r>
              <a:rPr lang="en-AU" kern="0" dirty="0"/>
              <a:t> = 0.25.</a:t>
            </a:r>
          </a:p>
          <a:p>
            <a:r>
              <a:rPr lang="en-AU" kern="0" dirty="0"/>
              <a:t>A spatially optimized design was used to allocate genotypes to plots.</a:t>
            </a:r>
          </a:p>
          <a:p>
            <a:r>
              <a:rPr lang="en-AU" kern="0" dirty="0"/>
              <a:t>Suppose that samples of grain from the field experiment are to be taken to the laboratory for milling and analysis in the laboratory.</a:t>
            </a:r>
          </a:p>
          <a:p>
            <a:pPr lvl="1"/>
            <a:r>
              <a:rPr lang="en-AU" kern="0" dirty="0"/>
              <a:t>After the field experiment  370 </a:t>
            </a:r>
            <a:r>
              <a:rPr lang="en-AU" dirty="0"/>
              <a:t>genotypes</a:t>
            </a:r>
            <a:r>
              <a:rPr lang="en-AU" kern="0" dirty="0"/>
              <a:t> have been identified for processing in the milling phase.</a:t>
            </a:r>
          </a:p>
        </p:txBody>
      </p:sp>
      <p:sp>
        <p:nvSpPr>
          <p:cNvPr id="25" name="TextBox 24"/>
          <p:cNvSpPr txBox="1"/>
          <p:nvPr/>
        </p:nvSpPr>
        <p:spPr>
          <a:xfrm>
            <a:off x="9162659" y="1536685"/>
            <a:ext cx="2880459" cy="1631216"/>
          </a:xfrm>
          <a:prstGeom prst="rect">
            <a:avLst/>
          </a:prstGeom>
          <a:noFill/>
        </p:spPr>
        <p:txBody>
          <a:bodyPr wrap="square" rtlCol="0">
            <a:spAutoFit/>
          </a:bodyPr>
          <a:lstStyle/>
          <a:p>
            <a:r>
              <a:rPr lang="en-AU" sz="2000" dirty="0">
                <a:solidFill>
                  <a:schemeClr val="accent5">
                    <a:lumMod val="75000"/>
                  </a:schemeClr>
                </a:solidFill>
              </a:rPr>
              <a:t>Dashed line because Genotypes are allocated to the plots factors, but not using classic randomization.</a:t>
            </a:r>
          </a:p>
        </p:txBody>
      </p:sp>
      <p:sp>
        <p:nvSpPr>
          <p:cNvPr id="26" name="TextBox 25"/>
          <p:cNvSpPr txBox="1"/>
          <p:nvPr/>
        </p:nvSpPr>
        <p:spPr>
          <a:xfrm>
            <a:off x="10456968" y="697063"/>
            <a:ext cx="1732584" cy="584775"/>
          </a:xfrm>
          <a:prstGeom prst="rect">
            <a:avLst/>
          </a:prstGeom>
          <a:noFill/>
        </p:spPr>
        <p:txBody>
          <a:bodyPr wrap="square" rtlCol="0">
            <a:spAutoFit/>
          </a:bodyPr>
          <a:lstStyle/>
          <a:p>
            <a:r>
              <a:rPr lang="en-AU" sz="1600" dirty="0">
                <a:solidFill>
                  <a:schemeClr val="accent5">
                    <a:lumMod val="75000"/>
                  </a:schemeClr>
                </a:solidFill>
              </a:rPr>
              <a:t>(Cullis, Smith &amp; Coombes, 2006)</a:t>
            </a:r>
          </a:p>
        </p:txBody>
      </p:sp>
    </p:spTree>
    <p:extLst>
      <p:ext uri="{BB962C8B-B14F-4D97-AF65-F5344CB8AC3E}">
        <p14:creationId xmlns:p14="http://schemas.microsoft.com/office/powerpoint/2010/main" val="341811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8"/>
          <p:cNvSpPr>
            <a:spLocks noChangeArrowheads="1"/>
          </p:cNvSpPr>
          <p:nvPr/>
        </p:nvSpPr>
        <p:spPr bwMode="auto">
          <a:xfrm>
            <a:off x="9507336" y="753245"/>
            <a:ext cx="2684664" cy="1002787"/>
          </a:xfrm>
          <a:prstGeom prst="roundRect">
            <a:avLst>
              <a:gd name="adj" fmla="val 16667"/>
            </a:avLst>
          </a:prstGeom>
          <a:noFill/>
          <a:ln w="12700" cap="sq">
            <a:solidFill>
              <a:schemeClr val="tx1"/>
            </a:solidFill>
            <a:round/>
            <a:headEnd type="none" w="sm" len="sm"/>
            <a:tailEnd type="none" w="sm" len="sm"/>
          </a:ln>
        </p:spPr>
        <p:txBody>
          <a:bodyPr wrap="none" anchor="ctr"/>
          <a:lstStyle/>
          <a:p>
            <a:pPr marL="1076325" indent="-898525"/>
            <a:r>
              <a:rPr lang="en-US" dirty="0">
                <a:solidFill>
                  <a:srgbClr val="000000"/>
                </a:solidFill>
              </a:rPr>
              <a:t>    2	</a:t>
            </a:r>
            <a:r>
              <a:rPr lang="en-US" b="1" dirty="0">
                <a:solidFill>
                  <a:srgbClr val="000000"/>
                </a:solidFill>
              </a:rPr>
              <a:t>Blocks</a:t>
            </a:r>
          </a:p>
          <a:p>
            <a:pPr marL="1076325" indent="-898525"/>
            <a:r>
              <a:rPr lang="en-US" dirty="0">
                <a:solidFill>
                  <a:srgbClr val="000000"/>
                </a:solidFill>
              </a:rPr>
              <a:t>203,204	</a:t>
            </a:r>
            <a:r>
              <a:rPr lang="en-US" b="1" dirty="0">
                <a:solidFill>
                  <a:srgbClr val="000000"/>
                </a:solidFill>
              </a:rPr>
              <a:t>Plots</a:t>
            </a:r>
            <a:r>
              <a:rPr lang="en-US" dirty="0">
                <a:solidFill>
                  <a:srgbClr val="000000"/>
                </a:solidFill>
              </a:rPr>
              <a:t> in </a:t>
            </a:r>
            <a:r>
              <a:rPr lang="en-US" b="1" dirty="0">
                <a:solidFill>
                  <a:srgbClr val="000000"/>
                </a:solidFill>
              </a:rPr>
              <a:t>B</a:t>
            </a:r>
          </a:p>
          <a:p>
            <a:pPr marL="714375" indent="-536575"/>
            <a:r>
              <a:rPr lang="en-US" dirty="0">
                <a:solidFill>
                  <a:srgbClr val="000000"/>
                </a:solidFill>
              </a:rPr>
              <a:t>    </a:t>
            </a:r>
          </a:p>
        </p:txBody>
      </p:sp>
      <p:sp>
        <p:nvSpPr>
          <p:cNvPr id="2" name="Title 1"/>
          <p:cNvSpPr>
            <a:spLocks noGrp="1"/>
          </p:cNvSpPr>
          <p:nvPr>
            <p:ph type="title"/>
          </p:nvPr>
        </p:nvSpPr>
        <p:spPr>
          <a:xfrm>
            <a:off x="576000" y="39330"/>
            <a:ext cx="11520000" cy="720000"/>
          </a:xfrm>
        </p:spPr>
        <p:txBody>
          <a:bodyPr/>
          <a:lstStyle/>
          <a:p>
            <a:pPr marL="719138" indent="-719138"/>
            <a:r>
              <a:rPr lang="en-AU" dirty="0"/>
              <a:t>Sampling plots for the milling (second) phase</a:t>
            </a:r>
          </a:p>
        </p:txBody>
      </p:sp>
      <p:sp>
        <p:nvSpPr>
          <p:cNvPr id="3" name="Content Placeholder 2"/>
          <p:cNvSpPr>
            <a:spLocks noGrp="1"/>
          </p:cNvSpPr>
          <p:nvPr>
            <p:ph idx="1"/>
          </p:nvPr>
        </p:nvSpPr>
        <p:spPr>
          <a:xfrm>
            <a:off x="5184907" y="2140148"/>
            <a:ext cx="6911094" cy="2537773"/>
          </a:xfrm>
        </p:spPr>
        <p:txBody>
          <a:bodyPr/>
          <a:lstStyle/>
          <a:p>
            <a:pPr>
              <a:spcBef>
                <a:spcPts val="0"/>
              </a:spcBef>
            </a:pPr>
            <a:r>
              <a:rPr lang="en-AU" sz="2000" dirty="0"/>
              <a:t>Take 333 unduplicated and 37 duplicated genotypes on to milling phase, half from each block. </a:t>
            </a:r>
            <a:br>
              <a:rPr lang="en-AU" sz="2000" dirty="0"/>
            </a:br>
            <a:r>
              <a:rPr lang="en-AU" sz="2000" dirty="0"/>
              <a:t>(= 370 genotypes on 407 plots).</a:t>
            </a:r>
          </a:p>
          <a:p>
            <a:pPr>
              <a:spcBef>
                <a:spcPts val="0"/>
              </a:spcBef>
            </a:pPr>
            <a:r>
              <a:rPr lang="en-AU" sz="2000" dirty="0"/>
              <a:t>Of the 333 unduplicated Genotypes, 41 are duplicated (2 samples required) in the milling phase — </a:t>
            </a:r>
            <a:r>
              <a:rPr lang="en-AU" sz="2000" i="1" dirty="0"/>
              <a:t>q</a:t>
            </a:r>
            <a:r>
              <a:rPr lang="en-AU" sz="2000" dirty="0"/>
              <a:t> = 0.10 (of plots).</a:t>
            </a:r>
          </a:p>
          <a:p>
            <a:pPr lvl="1">
              <a:spcBef>
                <a:spcPts val="0"/>
              </a:spcBef>
            </a:pPr>
            <a:r>
              <a:rPr lang="en-AU" sz="1800" dirty="0"/>
              <a:t>Half of the milling-phase duplicates from each block.</a:t>
            </a:r>
          </a:p>
        </p:txBody>
      </p:sp>
      <p:sp>
        <p:nvSpPr>
          <p:cNvPr id="4" name="Slide Number Placeholder 3"/>
          <p:cNvSpPr>
            <a:spLocks noGrp="1"/>
          </p:cNvSpPr>
          <p:nvPr>
            <p:ph type="sldNum" sz="quarter" idx="11"/>
          </p:nvPr>
        </p:nvSpPr>
        <p:spPr/>
        <p:txBody>
          <a:bodyPr/>
          <a:lstStyle/>
          <a:p>
            <a:fld id="{FF0418E0-E9F1-4C7F-BDD6-E3F7643D09C8}" type="slidenum">
              <a:rPr lang="en-AU" smtClean="0"/>
              <a:pPr/>
              <a:t>51</a:t>
            </a:fld>
            <a:endParaRPr lang="en-AU"/>
          </a:p>
        </p:txBody>
      </p:sp>
      <p:grpSp>
        <p:nvGrpSpPr>
          <p:cNvPr id="19" name="Group 18"/>
          <p:cNvGrpSpPr/>
          <p:nvPr/>
        </p:nvGrpSpPr>
        <p:grpSpPr>
          <a:xfrm>
            <a:off x="3016840" y="733682"/>
            <a:ext cx="5738212" cy="1370013"/>
            <a:chOff x="1286272" y="1981487"/>
            <a:chExt cx="5738212" cy="1370013"/>
          </a:xfrm>
        </p:grpSpPr>
        <p:grpSp>
          <p:nvGrpSpPr>
            <p:cNvPr id="5" name="Group 24"/>
            <p:cNvGrpSpPr>
              <a:grpSpLocks/>
            </p:cNvGrpSpPr>
            <p:nvPr/>
          </p:nvGrpSpPr>
          <p:grpSpPr bwMode="auto">
            <a:xfrm>
              <a:off x="1286272" y="2100283"/>
              <a:ext cx="2374899" cy="1101725"/>
              <a:chOff x="790" y="1302"/>
              <a:chExt cx="1122" cy="694"/>
            </a:xfrm>
          </p:grpSpPr>
          <p:sp>
            <p:nvSpPr>
              <p:cNvPr id="6" name="AutoShape 8"/>
              <p:cNvSpPr>
                <a:spLocks noChangeArrowheads="1"/>
              </p:cNvSpPr>
              <p:nvPr/>
            </p:nvSpPr>
            <p:spPr bwMode="auto">
              <a:xfrm>
                <a:off x="790" y="1302"/>
                <a:ext cx="1122"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714375" indent="-536575"/>
                <a:r>
                  <a:rPr lang="en-US" dirty="0">
                    <a:solidFill>
                      <a:srgbClr val="000000"/>
                    </a:solidFill>
                  </a:rPr>
                  <a:t>576	</a:t>
                </a:r>
                <a:r>
                  <a:rPr lang="en-US" b="1" dirty="0">
                    <a:solidFill>
                      <a:srgbClr val="000000"/>
                    </a:solidFill>
                  </a:rPr>
                  <a:t>Genotypes</a:t>
                </a:r>
                <a:endParaRPr lang="en-US" dirty="0">
                  <a:solidFill>
                    <a:srgbClr val="000000"/>
                  </a:solidFill>
                </a:endParaRPr>
              </a:p>
            </p:txBody>
          </p:sp>
          <p:sp>
            <p:nvSpPr>
              <p:cNvPr id="7" name="Text Box 9"/>
              <p:cNvSpPr txBox="1">
                <a:spLocks noChangeArrowheads="1"/>
              </p:cNvSpPr>
              <p:nvPr/>
            </p:nvSpPr>
            <p:spPr bwMode="auto">
              <a:xfrm>
                <a:off x="908" y="1783"/>
                <a:ext cx="871"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576 genotypes</a:t>
                </a:r>
                <a:endParaRPr lang="en-AU" sz="1600" dirty="0">
                  <a:solidFill>
                    <a:srgbClr val="000000"/>
                  </a:solidFill>
                </a:endParaRPr>
              </a:p>
            </p:txBody>
          </p:sp>
        </p:grpSp>
        <p:grpSp>
          <p:nvGrpSpPr>
            <p:cNvPr id="8" name="Group 10"/>
            <p:cNvGrpSpPr>
              <a:grpSpLocks/>
            </p:cNvGrpSpPr>
            <p:nvPr/>
          </p:nvGrpSpPr>
          <p:grpSpPr bwMode="auto">
            <a:xfrm>
              <a:off x="4723666" y="1981487"/>
              <a:ext cx="2300818" cy="1370013"/>
              <a:chOff x="2706" y="1148"/>
              <a:chExt cx="1087" cy="863"/>
            </a:xfrm>
          </p:grpSpPr>
          <p:sp>
            <p:nvSpPr>
              <p:cNvPr id="9" name="AutoShape 11"/>
              <p:cNvSpPr>
                <a:spLocks noChangeArrowheads="1"/>
              </p:cNvSpPr>
              <p:nvPr/>
            </p:nvSpPr>
            <p:spPr bwMode="auto">
              <a:xfrm>
                <a:off x="2706" y="1148"/>
                <a:ext cx="1087"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531813" indent="-449263"/>
                <a:r>
                  <a:rPr lang="en-US" dirty="0">
                    <a:solidFill>
                      <a:srgbClr val="000000"/>
                    </a:solidFill>
                  </a:rPr>
                  <a:t> 2	</a:t>
                </a:r>
                <a:r>
                  <a:rPr lang="en-US" b="1" dirty="0">
                    <a:solidFill>
                      <a:srgbClr val="000000"/>
                    </a:solidFill>
                  </a:rPr>
                  <a:t>Blocks</a:t>
                </a:r>
                <a:endParaRPr lang="en-US" dirty="0">
                  <a:solidFill>
                    <a:srgbClr val="000000"/>
                  </a:solidFill>
                </a:endParaRPr>
              </a:p>
              <a:p>
                <a:pPr marL="531813" indent="-449263"/>
                <a:r>
                  <a:rPr lang="en-US" dirty="0">
                    <a:solidFill>
                      <a:srgbClr val="000000"/>
                    </a:solidFill>
                  </a:rPr>
                  <a:t>30	</a:t>
                </a:r>
                <a:r>
                  <a:rPr lang="en-US" b="1" dirty="0" err="1">
                    <a:solidFill>
                      <a:srgbClr val="000000"/>
                    </a:solidFill>
                  </a:rPr>
                  <a:t>WRows</a:t>
                </a:r>
                <a:r>
                  <a:rPr lang="en-US" dirty="0">
                    <a:solidFill>
                      <a:srgbClr val="000000"/>
                    </a:solidFill>
                  </a:rPr>
                  <a:t> in </a:t>
                </a:r>
                <a:r>
                  <a:rPr lang="en-US" b="1" dirty="0">
                    <a:solidFill>
                      <a:srgbClr val="000000"/>
                    </a:solidFill>
                  </a:rPr>
                  <a:t>B</a:t>
                </a:r>
                <a:endParaRPr lang="en-US" dirty="0">
                  <a:solidFill>
                    <a:srgbClr val="000000"/>
                  </a:solidFill>
                </a:endParaRPr>
              </a:p>
              <a:p>
                <a:pPr marL="531813" indent="-449263"/>
                <a:r>
                  <a:rPr lang="en-US" dirty="0">
                    <a:solidFill>
                      <a:srgbClr val="000000"/>
                    </a:solidFill>
                  </a:rPr>
                  <a:t>12	</a:t>
                </a:r>
                <a:r>
                  <a:rPr lang="en-US" b="1" dirty="0">
                    <a:solidFill>
                      <a:srgbClr val="000000"/>
                    </a:solidFill>
                  </a:rPr>
                  <a:t>Columns</a:t>
                </a:r>
                <a:endParaRPr lang="en-AU" dirty="0">
                  <a:solidFill>
                    <a:srgbClr val="000000"/>
                  </a:solidFill>
                </a:endParaRPr>
              </a:p>
            </p:txBody>
          </p:sp>
          <p:sp>
            <p:nvSpPr>
              <p:cNvPr id="10" name="Text Box 12"/>
              <p:cNvSpPr txBox="1">
                <a:spLocks noChangeArrowheads="1"/>
              </p:cNvSpPr>
              <p:nvPr/>
            </p:nvSpPr>
            <p:spPr bwMode="auto">
              <a:xfrm>
                <a:off x="2870" y="1792"/>
                <a:ext cx="775" cy="219"/>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720 plots</a:t>
                </a:r>
                <a:endParaRPr lang="en-AU" sz="1600" dirty="0">
                  <a:solidFill>
                    <a:srgbClr val="000000"/>
                  </a:solidFill>
                </a:endParaRPr>
              </a:p>
            </p:txBody>
          </p:sp>
        </p:grpSp>
        <p:grpSp>
          <p:nvGrpSpPr>
            <p:cNvPr id="11" name="Group 10"/>
            <p:cNvGrpSpPr/>
            <p:nvPr/>
          </p:nvGrpSpPr>
          <p:grpSpPr>
            <a:xfrm>
              <a:off x="3454338" y="2216306"/>
              <a:ext cx="1473447" cy="583059"/>
              <a:chOff x="5046134" y="2038499"/>
              <a:chExt cx="1473447" cy="583059"/>
            </a:xfrm>
          </p:grpSpPr>
          <p:sp>
            <p:nvSpPr>
              <p:cNvPr id="12" name="Line 6"/>
              <p:cNvSpPr>
                <a:spLocks noChangeShapeType="1"/>
              </p:cNvSpPr>
              <p:nvPr/>
            </p:nvSpPr>
            <p:spPr bwMode="auto">
              <a:xfrm flipV="1">
                <a:off x="5046134" y="2326531"/>
                <a:ext cx="637115" cy="3068"/>
              </a:xfrm>
              <a:prstGeom prst="line">
                <a:avLst/>
              </a:prstGeom>
              <a:noFill/>
              <a:ln w="12700" cap="sq">
                <a:solidFill>
                  <a:srgbClr val="000000"/>
                </a:solidFill>
                <a:prstDash val="lgDash"/>
                <a:round/>
                <a:headEnd type="none" w="sm" len="sm"/>
                <a:tailEnd type="triangle" w="lg" len="lg"/>
              </a:ln>
            </p:spPr>
            <p:txBody>
              <a:bodyPr/>
              <a:lstStyle/>
              <a:p>
                <a:endParaRPr lang="en-AU"/>
              </a:p>
            </p:txBody>
          </p:sp>
          <p:grpSp>
            <p:nvGrpSpPr>
              <p:cNvPr id="13" name="Group 26"/>
              <p:cNvGrpSpPr>
                <a:grpSpLocks/>
              </p:cNvGrpSpPr>
              <p:nvPr/>
            </p:nvGrpSpPr>
            <p:grpSpPr bwMode="auto">
              <a:xfrm>
                <a:off x="5560441" y="2038499"/>
                <a:ext cx="463551" cy="523877"/>
                <a:chOff x="2542" y="3693"/>
                <a:chExt cx="292" cy="330"/>
              </a:xfrm>
            </p:grpSpPr>
            <p:sp>
              <p:nvSpPr>
                <p:cNvPr id="17" name="Rectangle 27"/>
                <p:cNvSpPr>
                  <a:spLocks noChangeArrowheads="1"/>
                </p:cNvSpPr>
                <p:nvPr/>
              </p:nvSpPr>
              <p:spPr bwMode="auto">
                <a:xfrm>
                  <a:off x="2542" y="3693"/>
                  <a:ext cx="2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18" name="Rectangle 28"/>
                <p:cNvSpPr>
                  <a:spLocks noChangeArrowheads="1"/>
                </p:cNvSpPr>
                <p:nvPr/>
              </p:nvSpPr>
              <p:spPr bwMode="auto">
                <a:xfrm>
                  <a:off x="2593" y="3702"/>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i="0" dirty="0">
                      <a:latin typeface="Symbol" panose="05050102010706020507" pitchFamily="18" charset="2"/>
                      <a:sym typeface="Euclid Symbol" pitchFamily="18" charset="2"/>
                    </a:rPr>
                    <a:t>r</a:t>
                  </a:r>
                  <a:endParaRPr lang="en-US" altLang="en-US" i="0" dirty="0">
                    <a:latin typeface="Symbol" panose="05050102010706020507" pitchFamily="18" charset="2"/>
                    <a:sym typeface="Euclid Symbol" pitchFamily="18" charset="2"/>
                  </a:endParaRPr>
                </a:p>
              </p:txBody>
            </p:sp>
          </p:grpSp>
          <p:sp>
            <p:nvSpPr>
              <p:cNvPr id="14" name="Line 29"/>
              <p:cNvSpPr>
                <a:spLocks noChangeShapeType="1"/>
              </p:cNvSpPr>
              <p:nvPr/>
            </p:nvSpPr>
            <p:spPr bwMode="auto">
              <a:xfrm flipV="1">
                <a:off x="5897281" y="2038499"/>
                <a:ext cx="622300" cy="226566"/>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5" name="Line 30"/>
              <p:cNvSpPr>
                <a:spLocks noChangeShapeType="1"/>
              </p:cNvSpPr>
              <p:nvPr/>
            </p:nvSpPr>
            <p:spPr bwMode="auto">
              <a:xfrm flipV="1">
                <a:off x="5906806" y="2300438"/>
                <a:ext cx="612775" cy="7490"/>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6" name="Line 29"/>
              <p:cNvSpPr>
                <a:spLocks noChangeShapeType="1"/>
              </p:cNvSpPr>
              <p:nvPr/>
            </p:nvSpPr>
            <p:spPr bwMode="auto">
              <a:xfrm>
                <a:off x="5889501" y="2329600"/>
                <a:ext cx="612775" cy="291958"/>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grpSp>
      <p:grpSp>
        <p:nvGrpSpPr>
          <p:cNvPr id="27" name="Group 26"/>
          <p:cNvGrpSpPr/>
          <p:nvPr/>
        </p:nvGrpSpPr>
        <p:grpSpPr>
          <a:xfrm>
            <a:off x="8519978" y="988903"/>
            <a:ext cx="1267975" cy="538604"/>
            <a:chOff x="6814812" y="2207833"/>
            <a:chExt cx="1530099" cy="538604"/>
          </a:xfrm>
        </p:grpSpPr>
        <p:sp>
          <p:nvSpPr>
            <p:cNvPr id="21" name="Rectangle 27"/>
            <p:cNvSpPr>
              <a:spLocks noChangeArrowheads="1"/>
            </p:cNvSpPr>
            <p:nvPr/>
          </p:nvSpPr>
          <p:spPr bwMode="auto">
            <a:xfrm>
              <a:off x="7313104" y="2207833"/>
              <a:ext cx="463551" cy="5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22" name="Rectangle 28"/>
            <p:cNvSpPr>
              <a:spLocks noChangeArrowheads="1"/>
            </p:cNvSpPr>
            <p:nvPr/>
          </p:nvSpPr>
          <p:spPr bwMode="auto">
            <a:xfrm>
              <a:off x="7402534" y="2306791"/>
              <a:ext cx="2343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400" i="1" dirty="0">
                  <a:sym typeface="Euclid Symbol" pitchFamily="18" charset="2"/>
                </a:rPr>
                <a:t>f</a:t>
              </a:r>
              <a:endParaRPr lang="en-US" altLang="en-US" i="1" dirty="0">
                <a:sym typeface="Euclid Symbol" pitchFamily="18" charset="2"/>
              </a:endParaRPr>
            </a:p>
          </p:txBody>
        </p:sp>
        <p:sp>
          <p:nvSpPr>
            <p:cNvPr id="23" name="Line 29"/>
            <p:cNvSpPr>
              <a:spLocks noChangeShapeType="1"/>
            </p:cNvSpPr>
            <p:nvPr/>
          </p:nvSpPr>
          <p:spPr bwMode="auto">
            <a:xfrm flipV="1">
              <a:off x="6814812" y="2519871"/>
              <a:ext cx="622300" cy="226566"/>
            </a:xfrm>
            <a:prstGeom prst="line">
              <a:avLst/>
            </a:prstGeom>
            <a:noFill/>
            <a:ln w="12700">
              <a:solidFill>
                <a:srgbClr val="000000"/>
              </a:solidFill>
              <a:prstDash val="solid"/>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24" name="Line 29"/>
            <p:cNvSpPr>
              <a:spLocks noChangeShapeType="1"/>
            </p:cNvSpPr>
            <p:nvPr/>
          </p:nvSpPr>
          <p:spPr bwMode="auto">
            <a:xfrm flipV="1">
              <a:off x="6814812" y="2469061"/>
              <a:ext cx="639227" cy="5348"/>
            </a:xfrm>
            <a:prstGeom prst="line">
              <a:avLst/>
            </a:prstGeom>
            <a:noFill/>
            <a:ln w="12700">
              <a:solidFill>
                <a:srgbClr val="000000"/>
              </a:solidFill>
              <a:prstDash val="solid"/>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26" name="Line 6"/>
            <p:cNvSpPr>
              <a:spLocks noChangeShapeType="1"/>
            </p:cNvSpPr>
            <p:nvPr/>
          </p:nvSpPr>
          <p:spPr bwMode="auto">
            <a:xfrm>
              <a:off x="7699961" y="2471889"/>
              <a:ext cx="644950" cy="6356"/>
            </a:xfrm>
            <a:prstGeom prst="line">
              <a:avLst/>
            </a:prstGeom>
            <a:noFill/>
            <a:ln w="12700" cap="sq">
              <a:solidFill>
                <a:srgbClr val="000000"/>
              </a:solidFill>
              <a:prstDash val="solid"/>
              <a:round/>
              <a:headEnd type="none" w="sm" len="sm"/>
              <a:tailEnd type="triangle" w="lg" len="lg"/>
            </a:ln>
          </p:spPr>
          <p:txBody>
            <a:bodyPr/>
            <a:lstStyle/>
            <a:p>
              <a:endParaRPr lang="en-AU"/>
            </a:p>
          </p:txBody>
        </p:sp>
      </p:grpSp>
      <p:sp>
        <p:nvSpPr>
          <p:cNvPr id="29" name="Content Placeholder 2"/>
          <p:cNvSpPr txBox="1">
            <a:spLocks/>
          </p:cNvSpPr>
          <p:nvPr/>
        </p:nvSpPr>
        <p:spPr bwMode="auto">
          <a:xfrm>
            <a:off x="5184906" y="4823876"/>
            <a:ext cx="6609161" cy="19663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spcBef>
                <a:spcPts val="0"/>
              </a:spcBef>
            </a:pPr>
            <a:r>
              <a:rPr lang="en-AU" sz="2000" kern="0" dirty="0"/>
              <a:t>What will happen here as compared to previous design?</a:t>
            </a:r>
          </a:p>
          <a:p>
            <a:pPr lvl="1">
              <a:spcBef>
                <a:spcPts val="0"/>
              </a:spcBef>
            </a:pPr>
            <a:r>
              <a:rPr lang="en-AU" sz="1800" kern="0" dirty="0"/>
              <a:t>Answer: Blocks, Rows and Columns will no longer be orthogonal — unit terms are partially aliased (cf. confounding).</a:t>
            </a:r>
          </a:p>
          <a:p>
            <a:pPr lvl="1">
              <a:spcBef>
                <a:spcPts val="0"/>
              </a:spcBef>
            </a:pPr>
            <a:r>
              <a:rPr lang="en-AU" sz="1800" kern="0" dirty="0"/>
              <a:t>Also, Genotypes confounding will change.</a:t>
            </a:r>
          </a:p>
        </p:txBody>
      </p:sp>
      <p:grpSp>
        <p:nvGrpSpPr>
          <p:cNvPr id="34" name="Group 33"/>
          <p:cNvGrpSpPr/>
          <p:nvPr/>
        </p:nvGrpSpPr>
        <p:grpSpPr>
          <a:xfrm>
            <a:off x="9507336" y="1045693"/>
            <a:ext cx="2347815" cy="1113505"/>
            <a:chOff x="8041473" y="2263390"/>
            <a:chExt cx="2347815" cy="1113505"/>
          </a:xfrm>
        </p:grpSpPr>
        <p:sp>
          <p:nvSpPr>
            <p:cNvPr id="33" name="AutoShape 8"/>
            <p:cNvSpPr>
              <a:spLocks noChangeArrowheads="1"/>
            </p:cNvSpPr>
            <p:nvPr/>
          </p:nvSpPr>
          <p:spPr bwMode="auto">
            <a:xfrm>
              <a:off x="8041473" y="2263390"/>
              <a:ext cx="2347815" cy="727075"/>
            </a:xfrm>
            <a:prstGeom prst="roundRect">
              <a:avLst>
                <a:gd name="adj" fmla="val 16667"/>
              </a:avLst>
            </a:prstGeom>
            <a:noFill/>
            <a:ln w="12700" cap="sq">
              <a:noFill/>
              <a:round/>
              <a:headEnd type="none" w="sm" len="sm"/>
              <a:tailEnd type="none" w="sm" len="sm"/>
            </a:ln>
          </p:spPr>
          <p:txBody>
            <a:bodyPr wrap="none" anchor="ctr"/>
            <a:lstStyle/>
            <a:p>
              <a:pPr marL="714375" indent="-536575"/>
              <a:endParaRPr lang="en-US" b="1" dirty="0">
                <a:solidFill>
                  <a:srgbClr val="000000"/>
                </a:solidFill>
              </a:endParaRPr>
            </a:p>
            <a:p>
              <a:pPr marL="1076325" indent="-898525"/>
              <a:r>
                <a:rPr lang="en-US" dirty="0">
                  <a:solidFill>
                    <a:srgbClr val="000000"/>
                  </a:solidFill>
                </a:rPr>
                <a:t> 1,2	</a:t>
              </a:r>
              <a:r>
                <a:rPr lang="en-US" b="1" dirty="0">
                  <a:solidFill>
                    <a:srgbClr val="000000"/>
                  </a:solidFill>
                </a:rPr>
                <a:t>Samples</a:t>
              </a:r>
              <a:r>
                <a:rPr lang="en-US" dirty="0">
                  <a:solidFill>
                    <a:srgbClr val="000000"/>
                  </a:solidFill>
                </a:rPr>
                <a:t> in </a:t>
              </a:r>
              <a:r>
                <a:rPr lang="en-US" b="1" dirty="0">
                  <a:solidFill>
                    <a:srgbClr val="000000"/>
                  </a:solidFill>
                </a:rPr>
                <a:t>P</a:t>
              </a:r>
              <a:r>
                <a:rPr lang="en-US" dirty="0">
                  <a:solidFill>
                    <a:srgbClr val="000000"/>
                  </a:solidFill>
                </a:rPr>
                <a:t> </a:t>
              </a:r>
            </a:p>
          </p:txBody>
        </p:sp>
        <p:sp>
          <p:nvSpPr>
            <p:cNvPr id="30" name="Text Box 12"/>
            <p:cNvSpPr txBox="1">
              <a:spLocks noChangeArrowheads="1"/>
            </p:cNvSpPr>
            <p:nvPr/>
          </p:nvSpPr>
          <p:spPr bwMode="auto">
            <a:xfrm>
              <a:off x="8351152" y="3029232"/>
              <a:ext cx="1640418" cy="34766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448 samples</a:t>
              </a:r>
              <a:endParaRPr lang="en-AU" sz="1600" dirty="0">
                <a:solidFill>
                  <a:srgbClr val="000000"/>
                </a:solidFill>
              </a:endParaRPr>
            </a:p>
          </p:txBody>
        </p:sp>
      </p:grpSp>
      <p:sp>
        <p:nvSpPr>
          <p:cNvPr id="31" name="AutoShape 8"/>
          <p:cNvSpPr>
            <a:spLocks noChangeArrowheads="1"/>
          </p:cNvSpPr>
          <p:nvPr/>
        </p:nvSpPr>
        <p:spPr bwMode="auto">
          <a:xfrm>
            <a:off x="9520104" y="1007982"/>
            <a:ext cx="2347815" cy="727075"/>
          </a:xfrm>
          <a:prstGeom prst="roundRect">
            <a:avLst>
              <a:gd name="adj" fmla="val 16667"/>
            </a:avLst>
          </a:prstGeom>
          <a:noFill/>
          <a:ln w="12700" cap="sq">
            <a:noFill/>
            <a:round/>
            <a:headEnd type="none" w="sm" len="sm"/>
            <a:tailEnd type="none" w="sm" len="sm"/>
          </a:ln>
        </p:spPr>
        <p:txBody>
          <a:bodyPr wrap="none" anchor="ctr"/>
          <a:lstStyle/>
          <a:p>
            <a:pPr marL="714375" indent="-536575"/>
            <a:r>
              <a:rPr lang="en-US" b="1" dirty="0">
                <a:solidFill>
                  <a:srgbClr val="000000"/>
                </a:solidFill>
              </a:rPr>
              <a:t>  </a:t>
            </a:r>
          </a:p>
          <a:p>
            <a:pPr marL="714375" indent="-536575"/>
            <a:endParaRPr lang="en-US" b="1" dirty="0">
              <a:solidFill>
                <a:srgbClr val="000000"/>
              </a:solidFill>
            </a:endParaRPr>
          </a:p>
          <a:p>
            <a:pPr marL="714375" indent="-536575"/>
            <a:endParaRPr lang="en-US" b="1" dirty="0">
              <a:solidFill>
                <a:srgbClr val="000000"/>
              </a:solidFill>
            </a:endParaRPr>
          </a:p>
          <a:p>
            <a:pPr marL="714375" indent="-536575"/>
            <a:r>
              <a:rPr lang="en-US" dirty="0">
                <a:solidFill>
                  <a:srgbClr val="000000"/>
                </a:solidFill>
              </a:rPr>
              <a:t> </a:t>
            </a:r>
          </a:p>
        </p:txBody>
      </p:sp>
      <p:sp>
        <p:nvSpPr>
          <p:cNvPr id="35" name="TextBox 34"/>
          <p:cNvSpPr txBox="1"/>
          <p:nvPr/>
        </p:nvSpPr>
        <p:spPr>
          <a:xfrm>
            <a:off x="10659657" y="110717"/>
            <a:ext cx="1433746" cy="584775"/>
          </a:xfrm>
          <a:prstGeom prst="rect">
            <a:avLst/>
          </a:prstGeom>
          <a:noFill/>
        </p:spPr>
        <p:txBody>
          <a:bodyPr wrap="square" rtlCol="0">
            <a:spAutoFit/>
          </a:bodyPr>
          <a:lstStyle/>
          <a:p>
            <a:r>
              <a:rPr lang="en-AU" sz="1600" dirty="0">
                <a:solidFill>
                  <a:schemeClr val="accent5">
                    <a:lumMod val="75000"/>
                  </a:schemeClr>
                </a:solidFill>
              </a:rPr>
              <a:t>(Smith, Lim &amp; Cullis, 2006)</a:t>
            </a:r>
          </a:p>
        </p:txBody>
      </p:sp>
      <p:pic>
        <p:nvPicPr>
          <p:cNvPr id="32" name="Picture 31" descr="A screenshot of a computer&#10;&#10;Description automatically generated with low confidence">
            <a:extLst>
              <a:ext uri="{FF2B5EF4-FFF2-40B4-BE49-F238E27FC236}">
                <a16:creationId xmlns:a16="http://schemas.microsoft.com/office/drawing/2014/main" id="{9ADC9F6A-55C5-C2E1-1892-F95FE254DF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8" y="1694205"/>
            <a:ext cx="5148000" cy="5148000"/>
          </a:xfrm>
          <a:prstGeom prst="rect">
            <a:avLst/>
          </a:prstGeom>
        </p:spPr>
      </p:pic>
    </p:spTree>
    <p:extLst>
      <p:ext uri="{BB962C8B-B14F-4D97-AF65-F5344CB8AC3E}">
        <p14:creationId xmlns:p14="http://schemas.microsoft.com/office/powerpoint/2010/main" val="84851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9" grpId="0"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21294"/>
            <a:ext cx="11520000" cy="714066"/>
          </a:xfrm>
        </p:spPr>
        <p:txBody>
          <a:bodyPr/>
          <a:lstStyle/>
          <a:p>
            <a:r>
              <a:rPr lang="en-AU" dirty="0"/>
              <a:t>First-phase anatomy for the fraction</a:t>
            </a:r>
            <a:endParaRPr lang="en-AU" sz="2800" dirty="0"/>
          </a:p>
        </p:txBody>
      </p:sp>
      <p:sp>
        <p:nvSpPr>
          <p:cNvPr id="3" name="Content Placeholder 2"/>
          <p:cNvSpPr>
            <a:spLocks noGrp="1"/>
          </p:cNvSpPr>
          <p:nvPr>
            <p:ph idx="1"/>
          </p:nvPr>
        </p:nvSpPr>
        <p:spPr>
          <a:xfrm>
            <a:off x="576000" y="891982"/>
            <a:ext cx="11520000" cy="3586709"/>
          </a:xfrm>
        </p:spPr>
        <p:txBody>
          <a:bodyPr/>
          <a:lstStyle/>
          <a:p>
            <a:pPr marL="0" lvl="1"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(formulae   = list(plot = ~ ((Blocks/</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WRows</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)*Cols)/</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Samp</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lvl="1"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trt</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 Genotypes), </a:t>
            </a:r>
          </a:p>
          <a:p>
            <a:pPr marL="0" lvl="1"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keep.order</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TRUE, data = layout), </a:t>
            </a:r>
          </a:p>
          <a:p>
            <a:pPr marL="0" lvl="1"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c("ae", "me",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ee</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dfor</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endParaRPr lang="en-AU" sz="1800" dirty="0">
              <a:solidFill>
                <a:schemeClr val="bg2">
                  <a:lumMod val="60000"/>
                  <a:lumOff val="40000"/>
                </a:schemeClr>
              </a:solidFill>
            </a:endParaRPr>
          </a:p>
          <a:p>
            <a:pPr marL="0" indent="0">
              <a:spcBef>
                <a:spcPts val="0"/>
              </a:spcBef>
              <a:buNone/>
            </a:pPr>
            <a:endParaRPr lang="en-AU" sz="1600" b="1" dirty="0">
              <a:latin typeface="Courier New" panose="02070309020205020404" pitchFamily="49" charset="0"/>
              <a:cs typeface="Courier New" panose="02070309020205020404" pitchFamily="49" charset="0"/>
            </a:endParaRPr>
          </a:p>
          <a:p>
            <a:pPr marL="0" indent="0">
              <a:spcBef>
                <a:spcPts val="0"/>
              </a:spcBef>
              <a:buNone/>
            </a:pPr>
            <a:r>
              <a:rPr lang="en-US" sz="1600" b="1" dirty="0">
                <a:latin typeface="Courier New" panose="02070309020205020404" pitchFamily="49" charset="0"/>
                <a:cs typeface="Courier New" panose="02070309020205020404" pitchFamily="49" charset="0"/>
              </a:rPr>
              <a:t>Table of information (partially) aliased with previous sources derived from the same formula</a:t>
            </a:r>
          </a:p>
          <a:p>
            <a:pPr marL="0" indent="0">
              <a:spcBef>
                <a:spcPts val="0"/>
              </a:spcBef>
              <a:buNone/>
            </a:pPr>
            <a:endParaRPr lang="en-US" sz="1600" b="1" dirty="0">
              <a:latin typeface="Courier New" panose="02070309020205020404" pitchFamily="49" charset="0"/>
              <a:cs typeface="Courier New" panose="02070309020205020404" pitchFamily="49" charset="0"/>
            </a:endParaRPr>
          </a:p>
          <a:p>
            <a:pPr marL="0" indent="0">
              <a:spcBef>
                <a:spcPts val="0"/>
              </a:spcBef>
              <a:buNone/>
            </a:pPr>
            <a:r>
              <a:rPr lang="en-US" sz="1600" b="1" dirty="0">
                <a:latin typeface="Courier New" panose="02070309020205020404" pitchFamily="49" charset="0"/>
                <a:cs typeface="Courier New" panose="02070309020205020404" pitchFamily="49" charset="0"/>
              </a:rPr>
              <a:t>Source      </a:t>
            </a:r>
            <a:r>
              <a:rPr lang="en-US" sz="1600" b="1" dirty="0" err="1">
                <a:latin typeface="Courier New" panose="02070309020205020404" pitchFamily="49" charset="0"/>
                <a:cs typeface="Courier New" panose="02070309020205020404" pitchFamily="49" charset="0"/>
              </a:rPr>
              <a:t>df</a:t>
            </a:r>
            <a:r>
              <a:rPr lang="en-US" sz="1600" b="1" dirty="0">
                <a:latin typeface="Courier New" panose="02070309020205020404" pitchFamily="49" charset="0"/>
                <a:cs typeface="Courier New" panose="02070309020205020404" pitchFamily="49" charset="0"/>
              </a:rPr>
              <a:t> Alias                    In   </a:t>
            </a:r>
            <a:r>
              <a:rPr lang="en-US" sz="1600" b="1" dirty="0" err="1">
                <a:latin typeface="Courier New" panose="02070309020205020404" pitchFamily="49" charset="0"/>
                <a:cs typeface="Courier New" panose="02070309020205020404" pitchFamily="49" charset="0"/>
              </a:rPr>
              <a:t>aefficiency</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mefficiency</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eefficiency</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dforthog</a:t>
            </a:r>
            <a:endParaRPr lang="en-US" sz="1600" b="1" dirty="0">
              <a:latin typeface="Courier New" panose="02070309020205020404" pitchFamily="49" charset="0"/>
              <a:cs typeface="Courier New" panose="02070309020205020404" pitchFamily="49" charset="0"/>
            </a:endParaRPr>
          </a:p>
          <a:p>
            <a:pPr marL="0" indent="0">
              <a:spcBef>
                <a:spcPts val="0"/>
              </a:spcBef>
              <a:buNone/>
            </a:pPr>
            <a:r>
              <a:rPr lang="en-US" sz="1600" b="1" dirty="0">
                <a:latin typeface="Courier New" panose="02070309020205020404" pitchFamily="49" charset="0"/>
                <a:cs typeface="Courier New" panose="02070309020205020404" pitchFamily="49" charset="0"/>
              </a:rPr>
              <a:t>Cols         1 Blocks                   plot      0.0206      0.0206      0.0206        0</a:t>
            </a:r>
          </a:p>
          <a:p>
            <a:pPr marL="0" indent="0">
              <a:spcBef>
                <a:spcPts val="0"/>
              </a:spcBef>
              <a:buNone/>
            </a:pPr>
            <a:r>
              <a:rPr lang="en-US" sz="1600" b="1" dirty="0">
                <a:latin typeface="Courier New" panose="02070309020205020404" pitchFamily="49" charset="0"/>
                <a:cs typeface="Courier New" panose="02070309020205020404" pitchFamily="49" charset="0"/>
              </a:rPr>
              <a:t>Cols        11 </a:t>
            </a:r>
            <a:r>
              <a:rPr lang="en-US" sz="1600" b="1" dirty="0" err="1">
                <a:latin typeface="Courier New" panose="02070309020205020404" pitchFamily="49" charset="0"/>
                <a:cs typeface="Courier New" panose="02070309020205020404" pitchFamily="49" charset="0"/>
              </a:rPr>
              <a:t>WRows</a:t>
            </a:r>
            <a:r>
              <a:rPr lang="en-US" sz="1600" b="1" dirty="0">
                <a:latin typeface="Courier New" panose="02070309020205020404" pitchFamily="49" charset="0"/>
                <a:cs typeface="Courier New" panose="02070309020205020404" pitchFamily="49" charset="0"/>
              </a:rPr>
              <a:t>[Blocks]            plot      0.0611      0.0743      0.0290        0</a:t>
            </a:r>
          </a:p>
          <a:p>
            <a:pPr marL="0" indent="0">
              <a:spcBef>
                <a:spcPts val="0"/>
              </a:spcBef>
              <a:buNone/>
            </a:pPr>
            <a:r>
              <a:rPr lang="en-US" sz="1600" b="1" dirty="0">
                <a:latin typeface="Courier New" panose="02070309020205020404" pitchFamily="49" charset="0"/>
                <a:cs typeface="Courier New" panose="02070309020205020404" pitchFamily="49" charset="0"/>
              </a:rPr>
              <a:t>Cols        11 ## Information remaining plot      0.9228      0.9240      0.8669        0</a:t>
            </a:r>
          </a:p>
          <a:p>
            <a:pPr marL="0" indent="0">
              <a:spcBef>
                <a:spcPts val="0"/>
              </a:spcBef>
              <a:buNone/>
            </a:pPr>
            <a:r>
              <a:rPr lang="en-US" sz="1600" b="1" dirty="0" err="1">
                <a:latin typeface="Courier New" panose="02070309020205020404" pitchFamily="49" charset="0"/>
                <a:cs typeface="Courier New" panose="02070309020205020404" pitchFamily="49" charset="0"/>
              </a:rPr>
              <a:t>Blocks#Cols</a:t>
            </a:r>
            <a:r>
              <a:rPr lang="en-US" sz="1600" b="1" dirty="0">
                <a:latin typeface="Courier New" panose="02070309020205020404" pitchFamily="49" charset="0"/>
                <a:cs typeface="Courier New" panose="02070309020205020404" pitchFamily="49" charset="0"/>
              </a:rPr>
              <a:t> 22 </a:t>
            </a:r>
            <a:r>
              <a:rPr lang="en-US" sz="1600" b="1" dirty="0" err="1">
                <a:latin typeface="Courier New" panose="02070309020205020404" pitchFamily="49" charset="0"/>
                <a:cs typeface="Courier New" panose="02070309020205020404" pitchFamily="49" charset="0"/>
              </a:rPr>
              <a:t>WRows</a:t>
            </a:r>
            <a:r>
              <a:rPr lang="en-US" sz="1600" b="1" dirty="0">
                <a:latin typeface="Courier New" panose="02070309020205020404" pitchFamily="49" charset="0"/>
                <a:cs typeface="Courier New" panose="02070309020205020404" pitchFamily="49" charset="0"/>
              </a:rPr>
              <a:t>[Blocks]            plot      0.0464      0.0747      0.0109        0</a:t>
            </a:r>
          </a:p>
          <a:p>
            <a:pPr marL="0" indent="0">
              <a:spcBef>
                <a:spcPts val="0"/>
              </a:spcBef>
              <a:buNone/>
            </a:pPr>
            <a:r>
              <a:rPr lang="en-US" sz="1600" b="1" dirty="0" err="1">
                <a:latin typeface="Courier New" panose="02070309020205020404" pitchFamily="49" charset="0"/>
                <a:cs typeface="Courier New" panose="02070309020205020404" pitchFamily="49" charset="0"/>
              </a:rPr>
              <a:t>Blocks#Cols</a:t>
            </a:r>
            <a:r>
              <a:rPr lang="en-US" sz="1600" b="1" dirty="0">
                <a:latin typeface="Courier New" panose="02070309020205020404" pitchFamily="49" charset="0"/>
                <a:cs typeface="Courier New" panose="02070309020205020404" pitchFamily="49" charset="0"/>
              </a:rPr>
              <a:t> 11 ## Information remaining plot      1.0000      1.0000      1.0000       11</a:t>
            </a:r>
          </a:p>
        </p:txBody>
      </p:sp>
      <p:sp>
        <p:nvSpPr>
          <p:cNvPr id="4" name="Slide Number Placeholder 3"/>
          <p:cNvSpPr>
            <a:spLocks noGrp="1"/>
          </p:cNvSpPr>
          <p:nvPr>
            <p:ph type="sldNum" sz="quarter" idx="11"/>
          </p:nvPr>
        </p:nvSpPr>
        <p:spPr/>
        <p:txBody>
          <a:bodyPr/>
          <a:lstStyle/>
          <a:p>
            <a:fld id="{FF0418E0-E9F1-4C7F-BDD6-E3F7643D09C8}" type="slidenum">
              <a:rPr lang="en-AU" smtClean="0"/>
              <a:pPr/>
              <a:t>52</a:t>
            </a:fld>
            <a:endParaRPr lang="en-AU"/>
          </a:p>
        </p:txBody>
      </p:sp>
      <p:sp>
        <p:nvSpPr>
          <p:cNvPr id="5" name="Content Placeholder 2"/>
          <p:cNvSpPr txBox="1">
            <a:spLocks/>
          </p:cNvSpPr>
          <p:nvPr/>
        </p:nvSpPr>
        <p:spPr bwMode="auto">
          <a:xfrm>
            <a:off x="538676" y="4417501"/>
            <a:ext cx="11520000" cy="2440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sz="2400" kern="0" dirty="0"/>
              <a:t>The terms are fitted in the order </a:t>
            </a:r>
            <a:r>
              <a:rPr lang="en-AU" sz="2400" b="1" kern="0" dirty="0">
                <a:latin typeface="Courier New" panose="02070309020205020404" pitchFamily="49" charset="0"/>
                <a:cs typeface="Courier New" panose="02070309020205020404" pitchFamily="49" charset="0"/>
              </a:rPr>
              <a:t>Blocks</a:t>
            </a:r>
            <a:r>
              <a:rPr lang="en-AU" sz="2400" kern="0" dirty="0"/>
              <a:t>, </a:t>
            </a:r>
            <a:r>
              <a:rPr lang="en-AU" sz="2400" b="1" kern="0" dirty="0" err="1">
                <a:latin typeface="Courier New" panose="02070309020205020404" pitchFamily="49" charset="0"/>
                <a:cs typeface="Courier New" panose="02070309020205020404" pitchFamily="49" charset="0"/>
              </a:rPr>
              <a:t>WRows</a:t>
            </a:r>
            <a:r>
              <a:rPr lang="en-AU" sz="2400" b="1" kern="0" dirty="0">
                <a:latin typeface="Courier New" panose="02070309020205020404" pitchFamily="49" charset="0"/>
                <a:cs typeface="Courier New" panose="02070309020205020404" pitchFamily="49" charset="0"/>
              </a:rPr>
              <a:t>[Blocks]</a:t>
            </a:r>
            <a:r>
              <a:rPr lang="en-AU" sz="2400" kern="0" dirty="0"/>
              <a:t> and </a:t>
            </a:r>
            <a:r>
              <a:rPr lang="en-AU" sz="2400" b="1" kern="0" dirty="0">
                <a:latin typeface="Courier New" panose="02070309020205020404" pitchFamily="49" charset="0"/>
                <a:cs typeface="Courier New" panose="02070309020205020404" pitchFamily="49" charset="0"/>
              </a:rPr>
              <a:t>Columns</a:t>
            </a:r>
            <a:r>
              <a:rPr lang="en-AU" sz="2400" kern="0" dirty="0"/>
              <a:t> (see next slide).</a:t>
            </a:r>
          </a:p>
          <a:p>
            <a:r>
              <a:rPr lang="en-AU" sz="2400" kern="0" dirty="0"/>
              <a:t>Eleven </a:t>
            </a:r>
            <a:r>
              <a:rPr lang="en-AU" sz="2400" kern="0" dirty="0" err="1"/>
              <a:t>df</a:t>
            </a:r>
            <a:r>
              <a:rPr lang="en-AU" sz="2400" kern="0" dirty="0"/>
              <a:t> for </a:t>
            </a:r>
            <a:r>
              <a:rPr lang="en-AU" sz="2400" b="1" kern="0" dirty="0">
                <a:latin typeface="Courier New" panose="02070309020205020404" pitchFamily="49" charset="0"/>
                <a:cs typeface="Courier New" panose="02070309020205020404" pitchFamily="49" charset="0"/>
              </a:rPr>
              <a:t>Columns</a:t>
            </a:r>
            <a:r>
              <a:rPr lang="en-AU" sz="2400" kern="0" dirty="0"/>
              <a:t> is aliased with </a:t>
            </a:r>
            <a:r>
              <a:rPr lang="en-AU" sz="2400" b="1" kern="0" dirty="0">
                <a:latin typeface="Courier New" panose="02070309020205020404" pitchFamily="49" charset="0"/>
                <a:cs typeface="Courier New" panose="02070309020205020404" pitchFamily="49" charset="0"/>
              </a:rPr>
              <a:t>Blocks</a:t>
            </a:r>
            <a:r>
              <a:rPr lang="en-AU" sz="2400" kern="0" dirty="0"/>
              <a:t> and </a:t>
            </a:r>
            <a:r>
              <a:rPr lang="en-AU" sz="2400" b="1" kern="0" dirty="0" err="1">
                <a:latin typeface="Courier New" panose="02070309020205020404" pitchFamily="49" charset="0"/>
                <a:cs typeface="Courier New" panose="02070309020205020404" pitchFamily="49" charset="0"/>
              </a:rPr>
              <a:t>WRows</a:t>
            </a:r>
            <a:r>
              <a:rPr lang="en-AU" sz="2400" b="1" kern="0" dirty="0">
                <a:latin typeface="Courier New" panose="02070309020205020404" pitchFamily="49" charset="0"/>
                <a:cs typeface="Courier New" panose="02070309020205020404" pitchFamily="49" charset="0"/>
              </a:rPr>
              <a:t>[Blocks]</a:t>
            </a:r>
            <a:r>
              <a:rPr lang="en-AU" sz="2400" kern="0" dirty="0"/>
              <a:t> but 92.3% of the information is retained.</a:t>
            </a:r>
          </a:p>
          <a:p>
            <a:r>
              <a:rPr lang="en-AU" sz="2400" kern="0" dirty="0"/>
              <a:t>The analysis will depend on whether </a:t>
            </a:r>
            <a:r>
              <a:rPr lang="en-AU" sz="2400" b="1" kern="0" dirty="0">
                <a:latin typeface="Courier New" panose="02070309020205020404" pitchFamily="49" charset="0"/>
                <a:cs typeface="Courier New" panose="02070309020205020404" pitchFamily="49" charset="0"/>
              </a:rPr>
              <a:t>Columns</a:t>
            </a:r>
            <a:r>
              <a:rPr lang="en-AU" sz="2400" kern="0" dirty="0"/>
              <a:t> is fitted first or not, but not greatly given the high </a:t>
            </a:r>
            <a:r>
              <a:rPr lang="en-AU" sz="2400" b="1" kern="0" dirty="0" err="1">
                <a:latin typeface="Courier New" panose="02070309020205020404" pitchFamily="49" charset="0"/>
                <a:cs typeface="Courier New" panose="02070309020205020404" pitchFamily="49" charset="0"/>
              </a:rPr>
              <a:t>aefficiency</a:t>
            </a:r>
            <a:r>
              <a:rPr lang="en-AU" sz="2400" kern="0" dirty="0"/>
              <a:t>.</a:t>
            </a:r>
          </a:p>
        </p:txBody>
      </p:sp>
    </p:spTree>
    <p:extLst>
      <p:ext uri="{BB962C8B-B14F-4D97-AF65-F5344CB8AC3E}">
        <p14:creationId xmlns:p14="http://schemas.microsoft.com/office/powerpoint/2010/main" val="257484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000" y="1045915"/>
            <a:ext cx="11520000" cy="2079182"/>
          </a:xfrm>
        </p:spPr>
        <p:txBody>
          <a:bodyPr/>
          <a:lstStyle/>
          <a:p>
            <a:pPr marL="0" indent="0">
              <a:spcBef>
                <a:spcPts val="0"/>
              </a:spcBef>
              <a:buNone/>
              <a:tabLst>
                <a:tab pos="3600000" algn="l"/>
                <a:tab pos="6120000" algn="r"/>
                <a:tab pos="7560000" algn="r"/>
                <a:tab pos="8280000" algn="r"/>
                <a:tab pos="9000000" algn="r"/>
                <a:tab pos="10980000" algn="r"/>
              </a:tabLst>
            </a:pPr>
            <a:r>
              <a:rPr lang="en-AU" sz="1600" b="1" dirty="0" err="1">
                <a:latin typeface="Courier New" panose="02070309020205020404" pitchFamily="49" charset="0"/>
                <a:cs typeface="Courier New" panose="02070309020205020404" pitchFamily="49" charset="0"/>
              </a:rPr>
              <a:t>Source.plot</a:t>
            </a:r>
            <a:r>
              <a:rPr lang="en-AU" sz="1600" b="1" dirty="0">
                <a:latin typeface="Courier New" panose="02070309020205020404" pitchFamily="49" charset="0"/>
                <a:cs typeface="Courier New" panose="02070309020205020404" pitchFamily="49" charset="0"/>
              </a:rPr>
              <a:t>             df1 </a:t>
            </a:r>
            <a:r>
              <a:rPr lang="en-AU" sz="1600" b="1" dirty="0" err="1">
                <a:latin typeface="Courier New" panose="02070309020205020404" pitchFamily="49" charset="0"/>
                <a:cs typeface="Courier New" panose="02070309020205020404" pitchFamily="49" charset="0"/>
              </a:rPr>
              <a:t>Source.trt</a:t>
            </a:r>
            <a:r>
              <a:rPr lang="en-AU" sz="1600" b="1" dirty="0">
                <a:latin typeface="Courier New" panose="02070309020205020404" pitchFamily="49" charset="0"/>
                <a:cs typeface="Courier New" panose="02070309020205020404" pitchFamily="49" charset="0"/>
              </a:rPr>
              <a:t> df2 </a:t>
            </a:r>
            <a:r>
              <a:rPr lang="en-AU" sz="1600" b="1" dirty="0" err="1">
                <a:latin typeface="Courier New" panose="02070309020205020404" pitchFamily="49" charset="0"/>
                <a:cs typeface="Courier New" panose="02070309020205020404" pitchFamily="49" charset="0"/>
              </a:rPr>
              <a:t>aefficiency</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mefficiency</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eefficiency</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dforthog</a:t>
            </a:r>
            <a:endParaRPr lang="en-AU" sz="1600" b="1" dirty="0">
              <a:latin typeface="Courier New" panose="02070309020205020404" pitchFamily="49" charset="0"/>
              <a:cs typeface="Courier New" panose="02070309020205020404" pitchFamily="49" charset="0"/>
            </a:endParaRPr>
          </a:p>
          <a:p>
            <a:pPr marL="0" indent="0">
              <a:spcBef>
                <a:spcPts val="0"/>
              </a:spcBef>
              <a:buNone/>
              <a:tabLst>
                <a:tab pos="3600000" algn="l"/>
                <a:tab pos="6120000" algn="r"/>
                <a:tab pos="7560000" algn="r"/>
                <a:tab pos="8280000" algn="r"/>
                <a:tab pos="9000000" algn="r"/>
                <a:tab pos="10980000" algn="r"/>
              </a:tabLst>
            </a:pPr>
            <a:r>
              <a:rPr lang="en-AU" sz="1600" b="1" dirty="0">
                <a:latin typeface="Courier New" panose="02070309020205020404" pitchFamily="49" charset="0"/>
                <a:cs typeface="Courier New" panose="02070309020205020404" pitchFamily="49" charset="0"/>
              </a:rPr>
              <a:t>Blocks                    1 Genotypes    1      0.8348      0.8348      0.8348        0</a:t>
            </a:r>
          </a:p>
          <a:p>
            <a:pPr marL="0" indent="0">
              <a:spcBef>
                <a:spcPts val="0"/>
              </a:spcBef>
              <a:buNone/>
              <a:tabLst>
                <a:tab pos="3600000" algn="l"/>
                <a:tab pos="6120000" algn="r"/>
                <a:tab pos="7560000" algn="r"/>
                <a:tab pos="8280000" algn="r"/>
                <a:tab pos="9000000" algn="r"/>
                <a:tab pos="10980000" algn="r"/>
              </a:tabLst>
            </a:pPr>
            <a:r>
              <a:rPr lang="en-AU" sz="1600" b="1" dirty="0" err="1">
                <a:latin typeface="Courier New" panose="02070309020205020404" pitchFamily="49" charset="0"/>
                <a:cs typeface="Courier New" panose="02070309020205020404" pitchFamily="49" charset="0"/>
              </a:rPr>
              <a:t>WRows</a:t>
            </a:r>
            <a:r>
              <a:rPr lang="en-AU" sz="1600" b="1" dirty="0">
                <a:latin typeface="Courier New" panose="02070309020205020404" pitchFamily="49" charset="0"/>
                <a:cs typeface="Courier New" panose="02070309020205020404" pitchFamily="49" charset="0"/>
              </a:rPr>
              <a:t>[Blocks]            58 Genotypes   58      0.8885      0.9121      0.4403       23</a:t>
            </a:r>
          </a:p>
          <a:p>
            <a:pPr marL="0" indent="0">
              <a:spcBef>
                <a:spcPts val="0"/>
              </a:spcBef>
              <a:buNone/>
              <a:tabLst>
                <a:tab pos="3600000" algn="l"/>
                <a:tab pos="6120000" algn="r"/>
                <a:tab pos="7560000" algn="r"/>
                <a:tab pos="8280000" algn="r"/>
                <a:tab pos="9000000" algn="r"/>
                <a:tab pos="10980000" algn="r"/>
              </a:tabLst>
            </a:pPr>
            <a:r>
              <a:rPr lang="en-AU" sz="1600" b="1" dirty="0">
                <a:latin typeface="Courier New" panose="02070309020205020404" pitchFamily="49" charset="0"/>
                <a:cs typeface="Courier New" panose="02070309020205020404" pitchFamily="49" charset="0"/>
              </a:rPr>
              <a:t>Cols                     11 Genotypes   11      0.8417      0.8756      0.5243        0</a:t>
            </a:r>
          </a:p>
          <a:p>
            <a:pPr marL="0" indent="0">
              <a:spcBef>
                <a:spcPts val="0"/>
              </a:spcBef>
              <a:buNone/>
              <a:tabLst>
                <a:tab pos="3600000" algn="l"/>
                <a:tab pos="6120000" algn="r"/>
                <a:tab pos="7560000" algn="r"/>
                <a:tab pos="8280000" algn="r"/>
                <a:tab pos="9000000" algn="r"/>
                <a:tab pos="10980000" algn="r"/>
              </a:tabLst>
            </a:pPr>
            <a:r>
              <a:rPr lang="en-AU" sz="1600" b="1" dirty="0" err="1">
                <a:latin typeface="Courier New" panose="02070309020205020404" pitchFamily="49" charset="0"/>
                <a:cs typeface="Courier New" panose="02070309020205020404" pitchFamily="49" charset="0"/>
              </a:rPr>
              <a:t>Blocks#Cols</a:t>
            </a:r>
            <a:r>
              <a:rPr lang="en-AU" sz="1600" b="1" dirty="0">
                <a:latin typeface="Courier New" panose="02070309020205020404" pitchFamily="49" charset="0"/>
                <a:cs typeface="Courier New" panose="02070309020205020404" pitchFamily="49" charset="0"/>
              </a:rPr>
              <a:t>              11 Genotypes   11      0.8628      0.8889      0.5602        0</a:t>
            </a:r>
          </a:p>
          <a:p>
            <a:pPr marL="0" indent="0">
              <a:spcBef>
                <a:spcPts val="0"/>
              </a:spcBef>
              <a:buNone/>
              <a:tabLst>
                <a:tab pos="3600000" algn="l"/>
                <a:tab pos="6120000" algn="r"/>
                <a:tab pos="7560000" algn="r"/>
                <a:tab pos="8280000" algn="r"/>
                <a:tab pos="9000000" algn="r"/>
                <a:tab pos="10980000" algn="r"/>
              </a:tabLst>
            </a:pPr>
            <a:r>
              <a:rPr lang="en-AU" sz="1600" b="1" dirty="0" err="1">
                <a:latin typeface="Courier New" panose="02070309020205020404" pitchFamily="49" charset="0"/>
                <a:cs typeface="Courier New" panose="02070309020205020404" pitchFamily="49" charset="0"/>
              </a:rPr>
              <a:t>WRows#Cols</a:t>
            </a:r>
            <a:r>
              <a:rPr lang="en-AU" sz="1600" b="1" dirty="0">
                <a:latin typeface="Courier New" panose="02070309020205020404" pitchFamily="49" charset="0"/>
                <a:cs typeface="Courier New" panose="02070309020205020404" pitchFamily="49" charset="0"/>
              </a:rPr>
              <a:t>[Blocks]      325 Genotypes  325      0.5098      0.9103      0.0225      288</a:t>
            </a:r>
          </a:p>
          <a:p>
            <a:pPr marL="0" indent="0">
              <a:spcBef>
                <a:spcPts val="0"/>
              </a:spcBef>
              <a:buNone/>
              <a:tabLst>
                <a:tab pos="3600000" algn="l"/>
                <a:tab pos="6120000" algn="r"/>
                <a:tab pos="7560000" algn="r"/>
                <a:tab pos="8280000" algn="r"/>
                <a:tab pos="9000000" algn="r"/>
                <a:tab pos="10980000" algn="r"/>
              </a:tabLst>
            </a:pPr>
            <a:r>
              <a:rPr lang="en-AU" sz="1600" b="1" dirty="0" err="1">
                <a:latin typeface="Courier New" panose="02070309020205020404" pitchFamily="49" charset="0"/>
                <a:cs typeface="Courier New" panose="02070309020205020404" pitchFamily="49" charset="0"/>
              </a:rPr>
              <a:t>Samp</a:t>
            </a:r>
            <a:r>
              <a:rPr lang="en-AU" sz="1600" b="1" dirty="0">
                <a:latin typeface="Courier New" panose="02070309020205020404" pitchFamily="49" charset="0"/>
                <a:cs typeface="Courier New" panose="02070309020205020404" pitchFamily="49" charset="0"/>
              </a:rPr>
              <a:t>[</a:t>
            </a:r>
            <a:r>
              <a:rPr lang="en-AU" sz="1600" b="1" dirty="0" err="1">
                <a:latin typeface="Courier New" panose="02070309020205020404" pitchFamily="49" charset="0"/>
                <a:cs typeface="Courier New" panose="02070309020205020404" pitchFamily="49" charset="0"/>
              </a:rPr>
              <a:t>Blocks:WRows:Cols</a:t>
            </a:r>
            <a:r>
              <a:rPr lang="en-AU" sz="1600" b="1" dirty="0">
                <a:latin typeface="Courier New" panose="02070309020205020404" pitchFamily="49" charset="0"/>
                <a:cs typeface="Courier New" panose="02070309020205020404" pitchFamily="49" charset="0"/>
              </a:rPr>
              <a:t>]  41 </a:t>
            </a:r>
          </a:p>
        </p:txBody>
      </p:sp>
      <p:sp>
        <p:nvSpPr>
          <p:cNvPr id="2" name="Title 1"/>
          <p:cNvSpPr>
            <a:spLocks noGrp="1"/>
          </p:cNvSpPr>
          <p:nvPr>
            <p:ph type="title"/>
          </p:nvPr>
        </p:nvSpPr>
        <p:spPr>
          <a:xfrm>
            <a:off x="576000" y="119680"/>
            <a:ext cx="11520000" cy="985648"/>
          </a:xfrm>
        </p:spPr>
        <p:txBody>
          <a:bodyPr/>
          <a:lstStyle/>
          <a:p>
            <a:r>
              <a:rPr lang="en-AU" dirty="0"/>
              <a:t>First-phase anatomy for the fraction</a:t>
            </a:r>
            <a:endParaRPr lang="en-AU" sz="2800"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53</a:t>
            </a:fld>
            <a:endParaRPr lang="en-AU"/>
          </a:p>
        </p:txBody>
      </p:sp>
      <p:sp>
        <p:nvSpPr>
          <p:cNvPr id="5" name="Content Placeholder 2"/>
          <p:cNvSpPr txBox="1">
            <a:spLocks/>
          </p:cNvSpPr>
          <p:nvPr/>
        </p:nvSpPr>
        <p:spPr bwMode="auto">
          <a:xfrm>
            <a:off x="538676" y="2932660"/>
            <a:ext cx="11653324" cy="3925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sz="2400" kern="0" dirty="0"/>
              <a:t>Not unique, but the </a:t>
            </a:r>
            <a:r>
              <a:rPr lang="en-AU" sz="2400" b="1" dirty="0" err="1">
                <a:latin typeface="Courier New" panose="02070309020205020404" pitchFamily="49" charset="0"/>
                <a:cs typeface="Courier New" panose="02070309020205020404" pitchFamily="49" charset="0"/>
              </a:rPr>
              <a:t>WRows#Cols</a:t>
            </a:r>
            <a:r>
              <a:rPr lang="en-AU" sz="2400" b="1" dirty="0">
                <a:latin typeface="Courier New" panose="02070309020205020404" pitchFamily="49" charset="0"/>
                <a:cs typeface="Courier New" panose="02070309020205020404" pitchFamily="49" charset="0"/>
              </a:rPr>
              <a:t>[Blocks]</a:t>
            </a:r>
            <a:r>
              <a:rPr lang="en-AU" sz="2400" kern="0" dirty="0"/>
              <a:t> strata is.</a:t>
            </a:r>
          </a:p>
          <a:p>
            <a:r>
              <a:rPr lang="en-AU" sz="2400" kern="0" dirty="0"/>
              <a:t>Of the 369 Genotypes </a:t>
            </a:r>
            <a:r>
              <a:rPr lang="en-AU" sz="2400" kern="0" dirty="0" err="1"/>
              <a:t>df</a:t>
            </a:r>
            <a:r>
              <a:rPr lang="en-AU" sz="2400" kern="0" dirty="0"/>
              <a:t>, 325 are estimable in </a:t>
            </a:r>
            <a:r>
              <a:rPr lang="en-AU" sz="2400" b="1" dirty="0" err="1">
                <a:latin typeface="Courier New" panose="02070309020205020404" pitchFamily="49" charset="0"/>
                <a:cs typeface="Courier New" panose="02070309020205020404" pitchFamily="49" charset="0"/>
              </a:rPr>
              <a:t>WRows#Cols</a:t>
            </a:r>
            <a:r>
              <a:rPr lang="en-AU" sz="2400" b="1" dirty="0">
                <a:latin typeface="Courier New" panose="02070309020205020404" pitchFamily="49" charset="0"/>
                <a:cs typeface="Courier New" panose="02070309020205020404" pitchFamily="49" charset="0"/>
              </a:rPr>
              <a:t>[Blocks]</a:t>
            </a:r>
            <a:r>
              <a:rPr lang="en-AU" sz="2400" kern="0" dirty="0"/>
              <a:t>, including 288 (78%) only there.</a:t>
            </a:r>
          </a:p>
          <a:p>
            <a:r>
              <a:rPr lang="en-AU" sz="2400" kern="0" dirty="0"/>
              <a:t>There are 44 </a:t>
            </a:r>
            <a:r>
              <a:rPr lang="en-AU" sz="2400" b="1" kern="0" dirty="0">
                <a:latin typeface="Courier New" panose="02070309020205020404" pitchFamily="49" charset="0"/>
                <a:cs typeface="Courier New" panose="02070309020205020404" pitchFamily="49" charset="0"/>
              </a:rPr>
              <a:t>Genotypes</a:t>
            </a:r>
            <a:r>
              <a:rPr lang="en-AU" sz="2400" kern="0" dirty="0"/>
              <a:t> </a:t>
            </a:r>
            <a:r>
              <a:rPr lang="en-AU" sz="2400" kern="0" dirty="0" err="1"/>
              <a:t>df</a:t>
            </a:r>
            <a:r>
              <a:rPr lang="en-AU" sz="2400" kern="0" dirty="0"/>
              <a:t> estimable elsewhere, with 23 of these orthogonally confounded with </a:t>
            </a:r>
            <a:r>
              <a:rPr lang="en-AU" sz="2400" b="1" dirty="0" err="1">
                <a:latin typeface="Courier New" panose="02070309020205020404" pitchFamily="49" charset="0"/>
                <a:cs typeface="Courier New" panose="02070309020205020404" pitchFamily="49" charset="0"/>
              </a:rPr>
              <a:t>WRows</a:t>
            </a:r>
            <a:r>
              <a:rPr lang="en-AU" sz="2400" b="1" dirty="0">
                <a:latin typeface="Courier New" panose="02070309020205020404" pitchFamily="49" charset="0"/>
                <a:cs typeface="Courier New" panose="02070309020205020404" pitchFamily="49" charset="0"/>
              </a:rPr>
              <a:t>[Blocks]</a:t>
            </a:r>
            <a:r>
              <a:rPr lang="en-AU" sz="2400" kern="0" dirty="0"/>
              <a:t>.</a:t>
            </a:r>
          </a:p>
          <a:p>
            <a:pPr lvl="1">
              <a:spcBef>
                <a:spcPts val="0"/>
              </a:spcBef>
            </a:pPr>
            <a:r>
              <a:rPr lang="en-AU" sz="2000" kern="0" dirty="0"/>
              <a:t>Thus for </a:t>
            </a:r>
            <a:r>
              <a:rPr lang="en-AU" sz="2000" b="1" kern="0" dirty="0">
                <a:latin typeface="Courier New" panose="02070309020205020404" pitchFamily="49" charset="0"/>
                <a:cs typeface="Courier New" panose="02070309020205020404" pitchFamily="49" charset="0"/>
              </a:rPr>
              <a:t>Genotypes</a:t>
            </a:r>
            <a:r>
              <a:rPr lang="en-AU" sz="2000" kern="0" dirty="0"/>
              <a:t> fixed, the design is disconnected for all plot terms fixed, except the last 2.</a:t>
            </a:r>
          </a:p>
          <a:p>
            <a:pPr lvl="1">
              <a:spcBef>
                <a:spcPts val="0"/>
              </a:spcBef>
            </a:pPr>
            <a:r>
              <a:rPr lang="en-AU" sz="2000" kern="0" dirty="0"/>
              <a:t>Would be connected if all plots terms (except </a:t>
            </a:r>
            <a:r>
              <a:rPr lang="en-AU" sz="2000" b="1" kern="0" dirty="0">
                <a:latin typeface="Courier New" panose="02070309020205020404" pitchFamily="49" charset="0"/>
                <a:cs typeface="Courier New" panose="02070309020205020404" pitchFamily="49" charset="0"/>
              </a:rPr>
              <a:t>Blocks</a:t>
            </a:r>
            <a:r>
              <a:rPr lang="en-AU" sz="2000" kern="0" dirty="0"/>
              <a:t>) random (needed for </a:t>
            </a:r>
            <a:r>
              <a:rPr lang="en-AU" sz="2000" b="1" kern="0" dirty="0" err="1">
                <a:latin typeface="Courier New" panose="02070309020205020404" pitchFamily="49" charset="0"/>
                <a:cs typeface="Courier New" panose="02070309020205020404" pitchFamily="49" charset="0"/>
              </a:rPr>
              <a:t>odw</a:t>
            </a:r>
            <a:r>
              <a:rPr lang="en-AU" sz="2000" kern="0" dirty="0"/>
              <a:t>).</a:t>
            </a:r>
          </a:p>
          <a:p>
            <a:r>
              <a:rPr lang="en-AU" sz="2400" kern="0" dirty="0"/>
              <a:t>The </a:t>
            </a:r>
            <a:r>
              <a:rPr lang="en-AU" sz="2400" b="1" kern="0" dirty="0" err="1">
                <a:latin typeface="Courier New" panose="02070309020205020404" pitchFamily="49" charset="0"/>
                <a:cs typeface="Courier New" panose="02070309020205020404" pitchFamily="49" charset="0"/>
              </a:rPr>
              <a:t>mefficiency</a:t>
            </a:r>
            <a:r>
              <a:rPr lang="en-AU" sz="2400" kern="0" dirty="0"/>
              <a:t> for the 369 </a:t>
            </a:r>
            <a:r>
              <a:rPr lang="en-AU" sz="2400" b="1" kern="0" dirty="0">
                <a:latin typeface="Courier New" panose="02070309020205020404" pitchFamily="49" charset="0"/>
                <a:cs typeface="Courier New" panose="02070309020205020404" pitchFamily="49" charset="0"/>
              </a:rPr>
              <a:t>Genotypes</a:t>
            </a:r>
            <a:r>
              <a:rPr lang="en-AU" sz="2400" kern="0" dirty="0"/>
              <a:t> </a:t>
            </a:r>
            <a:r>
              <a:rPr lang="en-AU" sz="2400" kern="0" dirty="0" err="1"/>
              <a:t>df</a:t>
            </a:r>
            <a:r>
              <a:rPr lang="en-AU" sz="2400" kern="0" dirty="0"/>
              <a:t> in </a:t>
            </a:r>
            <a:r>
              <a:rPr lang="en-AU" sz="2400" b="1" dirty="0" err="1">
                <a:latin typeface="Courier New" panose="02070309020205020404" pitchFamily="49" charset="0"/>
                <a:cs typeface="Courier New" panose="02070309020205020404" pitchFamily="49" charset="0"/>
              </a:rPr>
              <a:t>WRows#Cols</a:t>
            </a:r>
            <a:r>
              <a:rPr lang="en-AU" sz="2400" b="1" dirty="0">
                <a:latin typeface="Courier New" panose="02070309020205020404" pitchFamily="49" charset="0"/>
                <a:cs typeface="Courier New" panose="02070309020205020404" pitchFamily="49" charset="0"/>
              </a:rPr>
              <a:t>[Blocks]</a:t>
            </a:r>
            <a:r>
              <a:rPr lang="en-AU" sz="2400" kern="0" dirty="0"/>
              <a:t> is 0.8017 (= 0.9103 x 325 / 369).</a:t>
            </a:r>
          </a:p>
          <a:p>
            <a:r>
              <a:rPr lang="en-AU" sz="2400" b="1" dirty="0" err="1">
                <a:latin typeface="Courier New" panose="02070309020205020404" pitchFamily="49" charset="0"/>
                <a:cs typeface="Courier New" panose="02070309020205020404" pitchFamily="49" charset="0"/>
              </a:rPr>
              <a:t>Samp</a:t>
            </a:r>
            <a:r>
              <a:rPr lang="en-AU" sz="2400" b="1" dirty="0">
                <a:latin typeface="Courier New" panose="02070309020205020404" pitchFamily="49" charset="0"/>
                <a:cs typeface="Courier New" panose="02070309020205020404" pitchFamily="49" charset="0"/>
              </a:rPr>
              <a:t>[</a:t>
            </a:r>
            <a:r>
              <a:rPr lang="en-AU" sz="2400" b="1" dirty="0" err="1">
                <a:latin typeface="Courier New" panose="02070309020205020404" pitchFamily="49" charset="0"/>
                <a:cs typeface="Courier New" panose="02070309020205020404" pitchFamily="49" charset="0"/>
              </a:rPr>
              <a:t>Blocks:WRows:Cols</a:t>
            </a:r>
            <a:r>
              <a:rPr lang="en-AU" sz="2400" b="1" dirty="0">
                <a:latin typeface="Courier New" panose="02070309020205020404" pitchFamily="49" charset="0"/>
                <a:cs typeface="Courier New" panose="02070309020205020404" pitchFamily="49" charset="0"/>
              </a:rPr>
              <a:t>]</a:t>
            </a:r>
            <a:r>
              <a:rPr lang="en-AU" sz="2400" kern="0" dirty="0"/>
              <a:t> (Error) has full 41 </a:t>
            </a:r>
            <a:r>
              <a:rPr lang="en-AU" sz="2400" kern="0" dirty="0" err="1"/>
              <a:t>df</a:t>
            </a:r>
            <a:r>
              <a:rPr lang="en-AU" sz="2400" kern="0" dirty="0"/>
              <a:t>.</a:t>
            </a:r>
          </a:p>
        </p:txBody>
      </p:sp>
      <p:sp>
        <p:nvSpPr>
          <p:cNvPr id="6" name="Rounded Rectangle 5"/>
          <p:cNvSpPr/>
          <p:nvPr/>
        </p:nvSpPr>
        <p:spPr>
          <a:xfrm>
            <a:off x="570565" y="2290814"/>
            <a:ext cx="11197366" cy="288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8183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Milling-phase allocation for the </a:t>
            </a:r>
            <a:r>
              <a:rPr lang="en-AU" i="1" dirty="0"/>
              <a:t>p</a:t>
            </a:r>
            <a:r>
              <a:rPr lang="en-AU" dirty="0"/>
              <a:t>/</a:t>
            </a:r>
            <a:r>
              <a:rPr lang="en-AU" i="1" dirty="0"/>
              <a:t>q</a:t>
            </a:r>
            <a:r>
              <a:rPr lang="en-AU" dirty="0"/>
              <a:t>-rep design</a:t>
            </a:r>
          </a:p>
        </p:txBody>
      </p:sp>
      <p:sp>
        <p:nvSpPr>
          <p:cNvPr id="3" name="Content Placeholder 2"/>
          <p:cNvSpPr>
            <a:spLocks noGrp="1"/>
          </p:cNvSpPr>
          <p:nvPr>
            <p:ph idx="1"/>
          </p:nvPr>
        </p:nvSpPr>
        <p:spPr>
          <a:xfrm>
            <a:off x="576000" y="2969766"/>
            <a:ext cx="11520000" cy="3530532"/>
          </a:xfrm>
        </p:spPr>
        <p:txBody>
          <a:bodyPr/>
          <a:lstStyle/>
          <a:p>
            <a:r>
              <a:rPr lang="en-AU" sz="2400" dirty="0"/>
              <a:t>There are 448 (407 + 41) samples and so 448 time-locations for milling required:</a:t>
            </a:r>
          </a:p>
          <a:p>
            <a:pPr lvl="1">
              <a:spcBef>
                <a:spcPts val="0"/>
              </a:spcBef>
            </a:pPr>
            <a:r>
              <a:rPr lang="en-AU" sz="2000" dirty="0"/>
              <a:t>Take 16 days divide them into 2 intervals.</a:t>
            </a:r>
          </a:p>
          <a:p>
            <a:pPr lvl="1">
              <a:spcBef>
                <a:spcPts val="0"/>
              </a:spcBef>
            </a:pPr>
            <a:r>
              <a:rPr lang="en-AU" sz="2000" dirty="0"/>
              <a:t>Each day there are 28 time-locations for milling.</a:t>
            </a:r>
          </a:p>
          <a:p>
            <a:r>
              <a:rPr lang="en-AU" sz="2400" dirty="0"/>
              <a:t>In assigning samples to locations, it is desirable to:</a:t>
            </a:r>
          </a:p>
          <a:p>
            <a:pPr lvl="1">
              <a:spcBef>
                <a:spcPts val="0"/>
              </a:spcBef>
            </a:pPr>
            <a:r>
              <a:rPr lang="en-AU" sz="2000" dirty="0"/>
              <a:t>Assign the 2 Blocks to different Intervals, conforming to the </a:t>
            </a:r>
            <a:r>
              <a:rPr lang="en-US" sz="2000" dirty="0"/>
              <a:t>“Confound Big with Big” principle of Brien et al. (2011).</a:t>
            </a:r>
          </a:p>
          <a:p>
            <a:pPr lvl="1">
              <a:spcBef>
                <a:spcPts val="0"/>
              </a:spcBef>
            </a:pPr>
            <a:r>
              <a:rPr lang="en-US" sz="2000" dirty="0"/>
              <a:t>Assign the two milling duplicates to different Intervals, to obtain a measure incorporating the broad variability that occurs in the milling phase.</a:t>
            </a:r>
          </a:p>
          <a:p>
            <a:pPr lvl="1">
              <a:spcBef>
                <a:spcPts val="0"/>
              </a:spcBef>
            </a:pPr>
            <a:r>
              <a:rPr lang="en-US" sz="2000" dirty="0"/>
              <a:t>These assignments also have the advantage of making the experiment robust to failures in the experimental procedure.</a:t>
            </a:r>
            <a:endParaRPr lang="en-AU" sz="2000" dirty="0"/>
          </a:p>
        </p:txBody>
      </p:sp>
      <p:sp>
        <p:nvSpPr>
          <p:cNvPr id="4" name="Slide Number Placeholder 3"/>
          <p:cNvSpPr>
            <a:spLocks noGrp="1"/>
          </p:cNvSpPr>
          <p:nvPr>
            <p:ph type="sldNum" sz="quarter" idx="11"/>
          </p:nvPr>
        </p:nvSpPr>
        <p:spPr>
          <a:xfrm>
            <a:off x="9351244" y="6329386"/>
            <a:ext cx="2844800" cy="457200"/>
          </a:xfrm>
        </p:spPr>
        <p:txBody>
          <a:bodyPr/>
          <a:lstStyle/>
          <a:p>
            <a:fld id="{FF0418E0-E9F1-4C7F-BDD6-E3F7643D09C8}" type="slidenum">
              <a:rPr lang="en-AU" smtClean="0"/>
              <a:pPr/>
              <a:t>54</a:t>
            </a:fld>
            <a:endParaRPr lang="en-AU" dirty="0"/>
          </a:p>
        </p:txBody>
      </p:sp>
      <p:grpSp>
        <p:nvGrpSpPr>
          <p:cNvPr id="32" name="Group 31"/>
          <p:cNvGrpSpPr/>
          <p:nvPr/>
        </p:nvGrpSpPr>
        <p:grpSpPr>
          <a:xfrm>
            <a:off x="663869" y="1101594"/>
            <a:ext cx="8110155" cy="1671311"/>
            <a:chOff x="691786" y="3670435"/>
            <a:chExt cx="8110155" cy="1671311"/>
          </a:xfrm>
        </p:grpSpPr>
        <p:sp>
          <p:nvSpPr>
            <p:cNvPr id="5" name="AutoShape 8"/>
            <p:cNvSpPr>
              <a:spLocks noChangeArrowheads="1"/>
            </p:cNvSpPr>
            <p:nvPr/>
          </p:nvSpPr>
          <p:spPr bwMode="auto">
            <a:xfrm>
              <a:off x="6454126" y="3670435"/>
              <a:ext cx="2347815" cy="1008000"/>
            </a:xfrm>
            <a:prstGeom prst="roundRect">
              <a:avLst>
                <a:gd name="adj" fmla="val 16667"/>
              </a:avLst>
            </a:prstGeom>
            <a:noFill/>
            <a:ln w="12700" cap="sq">
              <a:solidFill>
                <a:schemeClr val="tx1"/>
              </a:solidFill>
              <a:round/>
              <a:headEnd type="none" w="sm" len="sm"/>
              <a:tailEnd type="none" w="sm" len="sm"/>
            </a:ln>
          </p:spPr>
          <p:txBody>
            <a:bodyPr wrap="none" anchor="ctr"/>
            <a:lstStyle/>
            <a:p>
              <a:pPr marL="989013" indent="-989013"/>
              <a:endParaRPr lang="en-US" dirty="0">
                <a:solidFill>
                  <a:srgbClr val="000000"/>
                </a:solidFill>
              </a:endParaRPr>
            </a:p>
            <a:p>
              <a:pPr marL="989013" indent="-989013"/>
              <a:r>
                <a:rPr lang="en-US" dirty="0">
                  <a:solidFill>
                    <a:srgbClr val="000000"/>
                  </a:solidFill>
                </a:rPr>
                <a:t>203, 204	</a:t>
              </a:r>
              <a:r>
                <a:rPr lang="en-US" b="1" dirty="0">
                  <a:solidFill>
                    <a:srgbClr val="000000"/>
                  </a:solidFill>
                </a:rPr>
                <a:t>Plots</a:t>
              </a:r>
              <a:r>
                <a:rPr lang="en-US" dirty="0">
                  <a:solidFill>
                    <a:srgbClr val="000000"/>
                  </a:solidFill>
                </a:rPr>
                <a:t> in </a:t>
              </a:r>
              <a:r>
                <a:rPr lang="en-US" b="1" dirty="0">
                  <a:solidFill>
                    <a:srgbClr val="000000"/>
                  </a:solidFill>
                </a:rPr>
                <a:t>B</a:t>
              </a:r>
            </a:p>
            <a:p>
              <a:pPr marL="541338" indent="-541338"/>
              <a:endParaRPr lang="en-US" dirty="0">
                <a:solidFill>
                  <a:srgbClr val="000000"/>
                </a:solidFill>
              </a:endParaRPr>
            </a:p>
            <a:p>
              <a:pPr marL="541338" indent="-541338"/>
              <a:r>
                <a:rPr lang="en-US" dirty="0">
                  <a:solidFill>
                    <a:srgbClr val="000000"/>
                  </a:solidFill>
                </a:rPr>
                <a:t>    2	</a:t>
              </a:r>
              <a:r>
                <a:rPr lang="en-US" b="1" dirty="0">
                  <a:solidFill>
                    <a:srgbClr val="000000"/>
                  </a:solidFill>
                </a:rPr>
                <a:t>Blocks</a:t>
              </a:r>
            </a:p>
            <a:p>
              <a:pPr marL="1166813" indent="-989013"/>
              <a:endParaRPr lang="en-US" dirty="0">
                <a:solidFill>
                  <a:srgbClr val="000000"/>
                </a:solidFill>
              </a:endParaRPr>
            </a:p>
          </p:txBody>
        </p:sp>
        <p:grpSp>
          <p:nvGrpSpPr>
            <p:cNvPr id="6" name="Group 5"/>
            <p:cNvGrpSpPr/>
            <p:nvPr/>
          </p:nvGrpSpPr>
          <p:grpSpPr>
            <a:xfrm>
              <a:off x="691786" y="3678027"/>
              <a:ext cx="5088392" cy="1663719"/>
              <a:chOff x="1876823" y="1981513"/>
              <a:chExt cx="5088392" cy="1663719"/>
            </a:xfrm>
          </p:grpSpPr>
          <p:grpSp>
            <p:nvGrpSpPr>
              <p:cNvPr id="7" name="Group 24"/>
              <p:cNvGrpSpPr>
                <a:grpSpLocks/>
              </p:cNvGrpSpPr>
              <p:nvPr/>
            </p:nvGrpSpPr>
            <p:grpSpPr bwMode="auto">
              <a:xfrm>
                <a:off x="1876823" y="2100334"/>
                <a:ext cx="2061634" cy="1530377"/>
                <a:chOff x="1069" y="1302"/>
                <a:chExt cx="974" cy="964"/>
              </a:xfrm>
            </p:grpSpPr>
            <p:sp>
              <p:nvSpPr>
                <p:cNvPr id="19" name="AutoShape 8"/>
                <p:cNvSpPr>
                  <a:spLocks noChangeArrowheads="1"/>
                </p:cNvSpPr>
                <p:nvPr/>
              </p:nvSpPr>
              <p:spPr bwMode="auto">
                <a:xfrm>
                  <a:off x="1069" y="1302"/>
                  <a:ext cx="974"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447675" indent="-447675"/>
                  <a:r>
                    <a:rPr lang="en-US" dirty="0">
                      <a:solidFill>
                        <a:srgbClr val="000000"/>
                      </a:solidFill>
                    </a:rPr>
                    <a:t>576	</a:t>
                  </a:r>
                  <a:r>
                    <a:rPr lang="en-US" b="1" dirty="0">
                      <a:solidFill>
                        <a:srgbClr val="000000"/>
                      </a:solidFill>
                    </a:rPr>
                    <a:t>Genotypes</a:t>
                  </a:r>
                  <a:endParaRPr lang="en-US" dirty="0">
                    <a:solidFill>
                      <a:srgbClr val="000000"/>
                    </a:solidFill>
                  </a:endParaRPr>
                </a:p>
              </p:txBody>
            </p:sp>
            <p:sp>
              <p:nvSpPr>
                <p:cNvPr id="20" name="Text Box 9"/>
                <p:cNvSpPr txBox="1">
                  <a:spLocks noChangeArrowheads="1"/>
                </p:cNvSpPr>
                <p:nvPr/>
              </p:nvSpPr>
              <p:spPr bwMode="auto">
                <a:xfrm>
                  <a:off x="1081" y="2053"/>
                  <a:ext cx="871"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576 genotypes</a:t>
                  </a:r>
                  <a:endParaRPr lang="en-AU" sz="1600" dirty="0">
                    <a:solidFill>
                      <a:srgbClr val="000000"/>
                    </a:solidFill>
                  </a:endParaRPr>
                </a:p>
              </p:txBody>
            </p:sp>
          </p:grpSp>
          <p:grpSp>
            <p:nvGrpSpPr>
              <p:cNvPr id="8" name="Group 10"/>
              <p:cNvGrpSpPr>
                <a:grpSpLocks/>
              </p:cNvGrpSpPr>
              <p:nvPr/>
            </p:nvGrpSpPr>
            <p:grpSpPr bwMode="auto">
              <a:xfrm>
                <a:off x="4664397" y="1981513"/>
                <a:ext cx="2300818" cy="1663719"/>
                <a:chOff x="2678" y="1148"/>
                <a:chExt cx="1087" cy="1048"/>
              </a:xfrm>
            </p:grpSpPr>
            <p:sp>
              <p:nvSpPr>
                <p:cNvPr id="17" name="AutoShape 11"/>
                <p:cNvSpPr>
                  <a:spLocks noChangeArrowheads="1"/>
                </p:cNvSpPr>
                <p:nvPr/>
              </p:nvSpPr>
              <p:spPr bwMode="auto">
                <a:xfrm>
                  <a:off x="2678" y="1148"/>
                  <a:ext cx="1087"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531813" indent="-449263"/>
                  <a:r>
                    <a:rPr lang="en-US" dirty="0">
                      <a:solidFill>
                        <a:srgbClr val="000000"/>
                      </a:solidFill>
                    </a:rPr>
                    <a:t>12	</a:t>
                  </a:r>
                  <a:r>
                    <a:rPr lang="en-US" b="1" dirty="0">
                      <a:solidFill>
                        <a:srgbClr val="000000"/>
                      </a:solidFill>
                    </a:rPr>
                    <a:t>Columns</a:t>
                  </a:r>
                  <a:endParaRPr lang="en-US" dirty="0">
                    <a:solidFill>
                      <a:srgbClr val="000000"/>
                    </a:solidFill>
                  </a:endParaRPr>
                </a:p>
                <a:p>
                  <a:pPr marL="531813" indent="-449263"/>
                  <a:r>
                    <a:rPr lang="en-US" dirty="0">
                      <a:solidFill>
                        <a:srgbClr val="000000"/>
                      </a:solidFill>
                    </a:rPr>
                    <a:t>30	</a:t>
                  </a:r>
                  <a:r>
                    <a:rPr lang="en-US" b="1" dirty="0" err="1">
                      <a:solidFill>
                        <a:srgbClr val="000000"/>
                      </a:solidFill>
                    </a:rPr>
                    <a:t>WRows</a:t>
                  </a:r>
                  <a:r>
                    <a:rPr lang="en-US" dirty="0">
                      <a:solidFill>
                        <a:srgbClr val="000000"/>
                      </a:solidFill>
                    </a:rPr>
                    <a:t> in </a:t>
                  </a:r>
                  <a:r>
                    <a:rPr lang="en-US" b="1" dirty="0">
                      <a:solidFill>
                        <a:srgbClr val="000000"/>
                      </a:solidFill>
                    </a:rPr>
                    <a:t>B</a:t>
                  </a:r>
                  <a:endParaRPr lang="en-US" dirty="0">
                    <a:solidFill>
                      <a:srgbClr val="000000"/>
                    </a:solidFill>
                  </a:endParaRPr>
                </a:p>
                <a:p>
                  <a:pPr marL="531813" indent="-449263"/>
                  <a:r>
                    <a:rPr lang="en-US" dirty="0">
                      <a:solidFill>
                        <a:srgbClr val="000000"/>
                      </a:solidFill>
                    </a:rPr>
                    <a:t>  2	</a:t>
                  </a:r>
                  <a:r>
                    <a:rPr lang="en-US" b="1" dirty="0">
                      <a:solidFill>
                        <a:srgbClr val="000000"/>
                      </a:solidFill>
                    </a:rPr>
                    <a:t> Blocks</a:t>
                  </a:r>
                  <a:endParaRPr lang="en-AU" dirty="0">
                    <a:solidFill>
                      <a:srgbClr val="000000"/>
                    </a:solidFill>
                  </a:endParaRPr>
                </a:p>
              </p:txBody>
            </p:sp>
            <p:sp>
              <p:nvSpPr>
                <p:cNvPr id="18" name="Text Box 12"/>
                <p:cNvSpPr txBox="1">
                  <a:spLocks noChangeArrowheads="1"/>
                </p:cNvSpPr>
                <p:nvPr/>
              </p:nvSpPr>
              <p:spPr bwMode="auto">
                <a:xfrm>
                  <a:off x="2870" y="1977"/>
                  <a:ext cx="775" cy="219"/>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720 plots</a:t>
                  </a:r>
                  <a:endParaRPr lang="en-AU" sz="1600" dirty="0">
                    <a:solidFill>
                      <a:srgbClr val="000000"/>
                    </a:solidFill>
                  </a:endParaRPr>
                </a:p>
              </p:txBody>
            </p:sp>
          </p:grpSp>
          <p:grpSp>
            <p:nvGrpSpPr>
              <p:cNvPr id="9" name="Group 8"/>
              <p:cNvGrpSpPr/>
              <p:nvPr/>
            </p:nvGrpSpPr>
            <p:grpSpPr>
              <a:xfrm>
                <a:off x="3679105" y="2206781"/>
                <a:ext cx="1159073" cy="533402"/>
                <a:chOff x="5270901" y="2028974"/>
                <a:chExt cx="1159073" cy="533402"/>
              </a:xfrm>
            </p:grpSpPr>
            <p:sp>
              <p:nvSpPr>
                <p:cNvPr id="10" name="Line 6"/>
                <p:cNvSpPr>
                  <a:spLocks noChangeShapeType="1"/>
                </p:cNvSpPr>
                <p:nvPr/>
              </p:nvSpPr>
              <p:spPr bwMode="auto">
                <a:xfrm>
                  <a:off x="5270901" y="2289772"/>
                  <a:ext cx="522765" cy="8766"/>
                </a:xfrm>
                <a:prstGeom prst="line">
                  <a:avLst/>
                </a:prstGeom>
                <a:noFill/>
                <a:ln w="12700" cap="sq">
                  <a:solidFill>
                    <a:srgbClr val="000000"/>
                  </a:solidFill>
                  <a:prstDash val="lgDash"/>
                  <a:round/>
                  <a:headEnd type="none" w="sm" len="sm"/>
                  <a:tailEnd type="triangle" w="lg" len="lg"/>
                </a:ln>
              </p:spPr>
              <p:txBody>
                <a:bodyPr/>
                <a:lstStyle/>
                <a:p>
                  <a:endParaRPr lang="en-AU"/>
                </a:p>
              </p:txBody>
            </p:sp>
            <p:grpSp>
              <p:nvGrpSpPr>
                <p:cNvPr id="11" name="Group 26"/>
                <p:cNvGrpSpPr>
                  <a:grpSpLocks/>
                </p:cNvGrpSpPr>
                <p:nvPr/>
              </p:nvGrpSpPr>
              <p:grpSpPr bwMode="auto">
                <a:xfrm>
                  <a:off x="5669973" y="2028974"/>
                  <a:ext cx="463551" cy="523877"/>
                  <a:chOff x="2611" y="3687"/>
                  <a:chExt cx="292" cy="330"/>
                </a:xfrm>
              </p:grpSpPr>
              <p:sp>
                <p:nvSpPr>
                  <p:cNvPr id="15" name="Rectangle 27"/>
                  <p:cNvSpPr>
                    <a:spLocks noChangeArrowheads="1"/>
                  </p:cNvSpPr>
                  <p:nvPr/>
                </p:nvSpPr>
                <p:spPr bwMode="auto">
                  <a:xfrm>
                    <a:off x="2611" y="3687"/>
                    <a:ext cx="2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16" name="Rectangle 28"/>
                  <p:cNvSpPr>
                    <a:spLocks noChangeArrowheads="1"/>
                  </p:cNvSpPr>
                  <p:nvPr/>
                </p:nvSpPr>
                <p:spPr bwMode="auto">
                  <a:xfrm>
                    <a:off x="2662" y="3702"/>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i="0" dirty="0">
                        <a:latin typeface="Symbol" panose="05050102010706020507" pitchFamily="18" charset="2"/>
                        <a:sym typeface="Euclid Symbol" pitchFamily="18" charset="2"/>
                      </a:rPr>
                      <a:t>r</a:t>
                    </a:r>
                    <a:endParaRPr lang="en-US" altLang="en-US" i="0" dirty="0">
                      <a:latin typeface="Symbol" panose="05050102010706020507" pitchFamily="18" charset="2"/>
                      <a:sym typeface="Euclid Symbol" pitchFamily="18" charset="2"/>
                    </a:endParaRPr>
                  </a:p>
                </p:txBody>
              </p:sp>
            </p:grpSp>
            <p:sp>
              <p:nvSpPr>
                <p:cNvPr id="12" name="Line 29"/>
                <p:cNvSpPr>
                  <a:spLocks noChangeShapeType="1"/>
                </p:cNvSpPr>
                <p:nvPr/>
              </p:nvSpPr>
              <p:spPr bwMode="auto">
                <a:xfrm flipV="1">
                  <a:off x="5998367" y="2030026"/>
                  <a:ext cx="431606" cy="235039"/>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3" name="Line 30"/>
                <p:cNvSpPr>
                  <a:spLocks noChangeShapeType="1"/>
                </p:cNvSpPr>
                <p:nvPr/>
              </p:nvSpPr>
              <p:spPr bwMode="auto">
                <a:xfrm>
                  <a:off x="6007892" y="2307928"/>
                  <a:ext cx="422081" cy="506"/>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4" name="Line 29"/>
                <p:cNvSpPr>
                  <a:spLocks noChangeShapeType="1"/>
                </p:cNvSpPr>
                <p:nvPr/>
              </p:nvSpPr>
              <p:spPr bwMode="auto">
                <a:xfrm>
                  <a:off x="5990588" y="2329600"/>
                  <a:ext cx="439386" cy="232776"/>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grpSp>
        <p:grpSp>
          <p:nvGrpSpPr>
            <p:cNvPr id="21" name="Group 20"/>
            <p:cNvGrpSpPr/>
            <p:nvPr/>
          </p:nvGrpSpPr>
          <p:grpSpPr>
            <a:xfrm>
              <a:off x="5391776" y="3771397"/>
              <a:ext cx="1153944" cy="523877"/>
              <a:chOff x="6602214" y="2074883"/>
              <a:chExt cx="1153944" cy="523877"/>
            </a:xfrm>
          </p:grpSpPr>
          <p:sp>
            <p:nvSpPr>
              <p:cNvPr id="22" name="Rectangle 27"/>
              <p:cNvSpPr>
                <a:spLocks noChangeArrowheads="1"/>
              </p:cNvSpPr>
              <p:nvPr/>
            </p:nvSpPr>
            <p:spPr bwMode="auto">
              <a:xfrm>
                <a:off x="7080348" y="2074883"/>
                <a:ext cx="463551" cy="5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23" name="Rectangle 28"/>
              <p:cNvSpPr>
                <a:spLocks noChangeArrowheads="1"/>
              </p:cNvSpPr>
              <p:nvPr/>
            </p:nvSpPr>
            <p:spPr bwMode="auto">
              <a:xfrm>
                <a:off x="7196703" y="2181099"/>
                <a:ext cx="1961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AU" altLang="en-US" sz="1400" i="1" dirty="0">
                    <a:sym typeface="Euclid Symbol" pitchFamily="18" charset="2"/>
                  </a:rPr>
                  <a:t>f</a:t>
                </a:r>
                <a:endParaRPr lang="en-US" altLang="en-US" i="1" dirty="0">
                  <a:sym typeface="Euclid Symbol" pitchFamily="18" charset="2"/>
                </a:endParaRPr>
              </a:p>
            </p:txBody>
          </p:sp>
          <p:sp>
            <p:nvSpPr>
              <p:cNvPr id="24" name="Line 29"/>
              <p:cNvSpPr>
                <a:spLocks noChangeShapeType="1"/>
              </p:cNvSpPr>
              <p:nvPr/>
            </p:nvSpPr>
            <p:spPr bwMode="auto">
              <a:xfrm flipV="1">
                <a:off x="6665092" y="2373867"/>
                <a:ext cx="540000" cy="102504"/>
              </a:xfrm>
              <a:prstGeom prst="line">
                <a:avLst/>
              </a:prstGeom>
              <a:noFill/>
              <a:ln w="12700">
                <a:solidFill>
                  <a:srgbClr val="000000"/>
                </a:solidFill>
                <a:prstDash val="solid"/>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26" name="Line 29"/>
              <p:cNvSpPr>
                <a:spLocks noChangeShapeType="1"/>
              </p:cNvSpPr>
              <p:nvPr/>
            </p:nvSpPr>
            <p:spPr bwMode="auto">
              <a:xfrm>
                <a:off x="6602214" y="2206779"/>
                <a:ext cx="615716" cy="93161"/>
              </a:xfrm>
              <a:prstGeom prst="line">
                <a:avLst/>
              </a:prstGeom>
              <a:noFill/>
              <a:ln w="12700">
                <a:solidFill>
                  <a:srgbClr val="000000"/>
                </a:solidFill>
                <a:prstDash val="solid"/>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27" name="Line 6"/>
              <p:cNvSpPr>
                <a:spLocks noChangeShapeType="1"/>
              </p:cNvSpPr>
              <p:nvPr/>
            </p:nvSpPr>
            <p:spPr bwMode="auto">
              <a:xfrm flipV="1">
                <a:off x="7432158" y="2206571"/>
                <a:ext cx="324000" cy="102993"/>
              </a:xfrm>
              <a:prstGeom prst="line">
                <a:avLst/>
              </a:prstGeom>
              <a:noFill/>
              <a:ln w="12700" cap="sq">
                <a:solidFill>
                  <a:srgbClr val="000000"/>
                </a:solidFill>
                <a:prstDash val="solid"/>
                <a:round/>
                <a:headEnd type="none" w="sm" len="sm"/>
                <a:tailEnd type="triangle" w="lg" len="lg"/>
              </a:ln>
            </p:spPr>
            <p:txBody>
              <a:bodyPr/>
              <a:lstStyle/>
              <a:p>
                <a:endParaRPr lang="en-AU"/>
              </a:p>
            </p:txBody>
          </p:sp>
        </p:grpSp>
        <p:grpSp>
          <p:nvGrpSpPr>
            <p:cNvPr id="28" name="Group 27"/>
            <p:cNvGrpSpPr/>
            <p:nvPr/>
          </p:nvGrpSpPr>
          <p:grpSpPr>
            <a:xfrm>
              <a:off x="6284433" y="3673758"/>
              <a:ext cx="2347815" cy="1645194"/>
              <a:chOff x="7469470" y="1994178"/>
              <a:chExt cx="2347815" cy="1645194"/>
            </a:xfrm>
          </p:grpSpPr>
          <p:sp>
            <p:nvSpPr>
              <p:cNvPr id="29" name="AutoShape 8"/>
              <p:cNvSpPr>
                <a:spLocks noChangeArrowheads="1"/>
              </p:cNvSpPr>
              <p:nvPr/>
            </p:nvSpPr>
            <p:spPr bwMode="auto">
              <a:xfrm>
                <a:off x="7469470" y="1994178"/>
                <a:ext cx="2347815" cy="727075"/>
              </a:xfrm>
              <a:prstGeom prst="roundRect">
                <a:avLst>
                  <a:gd name="adj" fmla="val 16667"/>
                </a:avLst>
              </a:prstGeom>
              <a:noFill/>
              <a:ln w="12700" cap="sq">
                <a:noFill/>
                <a:round/>
                <a:headEnd type="none" w="sm" len="sm"/>
                <a:tailEnd type="none" w="sm" len="sm"/>
              </a:ln>
            </p:spPr>
            <p:txBody>
              <a:bodyPr wrap="none" anchor="ctr"/>
              <a:lstStyle/>
              <a:p>
                <a:pPr marL="714375" indent="-536575"/>
                <a:endParaRPr lang="en-US" b="1" dirty="0">
                  <a:solidFill>
                    <a:srgbClr val="000000"/>
                  </a:solidFill>
                </a:endParaRPr>
              </a:p>
              <a:p>
                <a:pPr marL="714375" indent="-536575"/>
                <a:r>
                  <a:rPr lang="en-US" dirty="0">
                    <a:solidFill>
                      <a:srgbClr val="000000"/>
                    </a:solidFill>
                  </a:rPr>
                  <a:t> 1,2	</a:t>
                </a:r>
                <a:r>
                  <a:rPr lang="en-US" b="1" dirty="0">
                    <a:solidFill>
                      <a:srgbClr val="000000"/>
                    </a:solidFill>
                  </a:rPr>
                  <a:t>Samples</a:t>
                </a:r>
                <a:r>
                  <a:rPr lang="en-US" dirty="0">
                    <a:solidFill>
                      <a:srgbClr val="000000"/>
                    </a:solidFill>
                  </a:rPr>
                  <a:t> in </a:t>
                </a:r>
                <a:r>
                  <a:rPr lang="en-US" b="1" dirty="0">
                    <a:solidFill>
                      <a:srgbClr val="000000"/>
                    </a:solidFill>
                  </a:rPr>
                  <a:t>B</a:t>
                </a:r>
                <a:r>
                  <a:rPr lang="en-US" dirty="0">
                    <a:solidFill>
                      <a:srgbClr val="000000"/>
                    </a:solidFill>
                  </a:rPr>
                  <a:t>,</a:t>
                </a:r>
                <a:r>
                  <a:rPr lang="en-US" b="1" dirty="0">
                    <a:solidFill>
                      <a:srgbClr val="000000"/>
                    </a:solidFill>
                  </a:rPr>
                  <a:t>P</a:t>
                </a:r>
                <a:r>
                  <a:rPr lang="en-US" dirty="0">
                    <a:solidFill>
                      <a:srgbClr val="000000"/>
                    </a:solidFill>
                  </a:rPr>
                  <a:t> </a:t>
                </a:r>
              </a:p>
            </p:txBody>
          </p:sp>
          <p:sp>
            <p:nvSpPr>
              <p:cNvPr id="30" name="Text Box 12"/>
              <p:cNvSpPr txBox="1">
                <a:spLocks noChangeArrowheads="1"/>
              </p:cNvSpPr>
              <p:nvPr/>
            </p:nvSpPr>
            <p:spPr bwMode="auto">
              <a:xfrm>
                <a:off x="8101031" y="3291709"/>
                <a:ext cx="1640418" cy="34766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448 samples</a:t>
                </a:r>
                <a:endParaRPr lang="en-AU" sz="1600" dirty="0">
                  <a:solidFill>
                    <a:srgbClr val="000000"/>
                  </a:solidFill>
                </a:endParaRPr>
              </a:p>
            </p:txBody>
          </p:sp>
        </p:grpSp>
      </p:grpSp>
      <p:grpSp>
        <p:nvGrpSpPr>
          <p:cNvPr id="50" name="Group 49"/>
          <p:cNvGrpSpPr/>
          <p:nvPr/>
        </p:nvGrpSpPr>
        <p:grpSpPr>
          <a:xfrm>
            <a:off x="9772500" y="1112264"/>
            <a:ext cx="1916410" cy="1612452"/>
            <a:chOff x="10120089" y="5339083"/>
            <a:chExt cx="1916410" cy="1612452"/>
          </a:xfrm>
        </p:grpSpPr>
        <p:sp>
          <p:nvSpPr>
            <p:cNvPr id="33" name="AutoShape 11"/>
            <p:cNvSpPr>
              <a:spLocks noChangeArrowheads="1"/>
            </p:cNvSpPr>
            <p:nvPr/>
          </p:nvSpPr>
          <p:spPr bwMode="auto">
            <a:xfrm>
              <a:off x="10120089" y="5339083"/>
              <a:ext cx="1916410" cy="1003300"/>
            </a:xfrm>
            <a:prstGeom prst="roundRect">
              <a:avLst>
                <a:gd name="adj" fmla="val 16667"/>
              </a:avLst>
            </a:prstGeom>
            <a:noFill/>
            <a:ln w="12700" cap="sq">
              <a:solidFill>
                <a:schemeClr val="tx1"/>
              </a:solidFill>
              <a:round/>
              <a:headEnd type="none" w="sm" len="sm"/>
              <a:tailEnd type="none" w="sm" len="sm"/>
            </a:ln>
          </p:spPr>
          <p:txBody>
            <a:bodyPr wrap="none" anchor="ctr"/>
            <a:lstStyle/>
            <a:p>
              <a:pPr marL="531813" indent="-449263"/>
              <a:r>
                <a:rPr lang="en-US" dirty="0">
                  <a:solidFill>
                    <a:srgbClr val="000000"/>
                  </a:solidFill>
                </a:rPr>
                <a:t>  8	</a:t>
              </a:r>
              <a:r>
                <a:rPr lang="en-US" b="1" dirty="0">
                  <a:solidFill>
                    <a:srgbClr val="000000"/>
                  </a:solidFill>
                </a:rPr>
                <a:t>Days</a:t>
              </a:r>
              <a:r>
                <a:rPr lang="en-US" dirty="0">
                  <a:solidFill>
                    <a:srgbClr val="000000"/>
                  </a:solidFill>
                </a:rPr>
                <a:t> in </a:t>
              </a:r>
              <a:r>
                <a:rPr lang="en-US" b="1" dirty="0">
                  <a:solidFill>
                    <a:srgbClr val="000000"/>
                  </a:solidFill>
                </a:rPr>
                <a:t>I</a:t>
              </a:r>
              <a:endParaRPr lang="en-US" dirty="0">
                <a:solidFill>
                  <a:srgbClr val="000000"/>
                </a:solidFill>
              </a:endParaRPr>
            </a:p>
            <a:p>
              <a:pPr marL="531813" indent="-449263"/>
              <a:r>
                <a:rPr lang="en-US" dirty="0">
                  <a:solidFill>
                    <a:srgbClr val="000000"/>
                  </a:solidFill>
                </a:rPr>
                <a:t>28	</a:t>
              </a:r>
              <a:r>
                <a:rPr lang="en-US" b="1" dirty="0">
                  <a:solidFill>
                    <a:srgbClr val="000000"/>
                  </a:solidFill>
                </a:rPr>
                <a:t>Locations</a:t>
              </a:r>
              <a:endParaRPr lang="en-US" dirty="0">
                <a:solidFill>
                  <a:srgbClr val="000000"/>
                </a:solidFill>
              </a:endParaRPr>
            </a:p>
            <a:p>
              <a:pPr marL="531813" indent="-449263"/>
              <a:r>
                <a:rPr lang="en-US" dirty="0">
                  <a:solidFill>
                    <a:srgbClr val="000000"/>
                  </a:solidFill>
                </a:rPr>
                <a:t>  2	</a:t>
              </a:r>
              <a:r>
                <a:rPr lang="en-US" b="1" dirty="0">
                  <a:solidFill>
                    <a:srgbClr val="000000"/>
                  </a:solidFill>
                </a:rPr>
                <a:t>Intervals</a:t>
              </a:r>
              <a:endParaRPr lang="en-AU" dirty="0">
                <a:solidFill>
                  <a:srgbClr val="000000"/>
                </a:solidFill>
              </a:endParaRPr>
            </a:p>
          </p:txBody>
        </p:sp>
        <p:sp>
          <p:nvSpPr>
            <p:cNvPr id="49" name="Text Box 12"/>
            <p:cNvSpPr txBox="1">
              <a:spLocks noChangeArrowheads="1"/>
            </p:cNvSpPr>
            <p:nvPr/>
          </p:nvSpPr>
          <p:spPr bwMode="auto">
            <a:xfrm>
              <a:off x="10278165" y="6603872"/>
              <a:ext cx="1640418" cy="34766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448 locations</a:t>
              </a:r>
              <a:endParaRPr lang="en-AU" sz="1600" dirty="0">
                <a:solidFill>
                  <a:srgbClr val="000000"/>
                </a:solidFill>
              </a:endParaRPr>
            </a:p>
          </p:txBody>
        </p:sp>
      </p:grpSp>
    </p:spTree>
    <p:extLst>
      <p:ext uri="{BB962C8B-B14F-4D97-AF65-F5344CB8AC3E}">
        <p14:creationId xmlns:p14="http://schemas.microsoft.com/office/powerpoint/2010/main" val="97494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2719"/>
            <a:ext cx="11520000" cy="720000"/>
          </a:xfrm>
        </p:spPr>
        <p:txBody>
          <a:bodyPr/>
          <a:lstStyle/>
          <a:p>
            <a:r>
              <a:rPr lang="en-AU" dirty="0"/>
              <a:t>Milling-phase allocation for the </a:t>
            </a:r>
            <a:r>
              <a:rPr lang="en-AU" i="1" dirty="0"/>
              <a:t>p</a:t>
            </a:r>
            <a:r>
              <a:rPr lang="en-AU" dirty="0"/>
              <a:t>/</a:t>
            </a:r>
            <a:r>
              <a:rPr lang="en-AU" i="1" dirty="0"/>
              <a:t>q</a:t>
            </a:r>
            <a:r>
              <a:rPr lang="en-AU" dirty="0"/>
              <a:t>-rep design</a:t>
            </a:r>
          </a:p>
        </p:txBody>
      </p:sp>
      <p:sp>
        <p:nvSpPr>
          <p:cNvPr id="3" name="Content Placeholder 2"/>
          <p:cNvSpPr>
            <a:spLocks noGrp="1"/>
          </p:cNvSpPr>
          <p:nvPr>
            <p:ph idx="1"/>
          </p:nvPr>
        </p:nvSpPr>
        <p:spPr>
          <a:xfrm>
            <a:off x="576000" y="766536"/>
            <a:ext cx="11520000" cy="3822985"/>
          </a:xfrm>
        </p:spPr>
        <p:txBody>
          <a:bodyPr/>
          <a:lstStyle/>
          <a:p>
            <a:r>
              <a:rPr lang="en-AU" sz="2400" dirty="0"/>
              <a:t>For the initial design, samples are assigned to locations using two </a:t>
            </a:r>
            <a:r>
              <a:rPr lang="en-AU" sz="2400" dirty="0" err="1"/>
              <a:t>pseudofactors</a:t>
            </a:r>
            <a:r>
              <a:rPr lang="en-AU" sz="2400" dirty="0"/>
              <a:t>, R</a:t>
            </a:r>
            <a:r>
              <a:rPr lang="en-AU" sz="2400" baseline="-25000" dirty="0"/>
              <a:t>1</a:t>
            </a:r>
            <a:r>
              <a:rPr lang="en-AU" sz="2400" dirty="0"/>
              <a:t> and P</a:t>
            </a:r>
            <a:r>
              <a:rPr lang="en-AU" sz="2400" baseline="-25000" dirty="0"/>
              <a:t>1</a:t>
            </a:r>
            <a:r>
              <a:rPr lang="en-AU" sz="2400" dirty="0"/>
              <a:t>:</a:t>
            </a:r>
          </a:p>
          <a:p>
            <a:pPr lvl="1">
              <a:spcBef>
                <a:spcPts val="0"/>
              </a:spcBef>
            </a:pPr>
            <a:r>
              <a:rPr lang="en-AU" sz="2000" dirty="0"/>
              <a:t>The 448 samples are assigned to the 2 levels of R</a:t>
            </a:r>
            <a:r>
              <a:rPr lang="en-AU" sz="2000" baseline="-25000" dirty="0"/>
              <a:t>1</a:t>
            </a:r>
            <a:r>
              <a:rPr lang="en-AU" sz="2000" dirty="0"/>
              <a:t> so that plots for </a:t>
            </a:r>
          </a:p>
          <a:p>
            <a:pPr lvl="2">
              <a:spcBef>
                <a:spcPts val="0"/>
              </a:spcBef>
            </a:pPr>
            <a:r>
              <a:rPr lang="en-AU" sz="1600" dirty="0"/>
              <a:t>the plots for the never- and field-replicated genotypes from different blocks have different levels; </a:t>
            </a:r>
          </a:p>
          <a:p>
            <a:pPr lvl="2">
              <a:spcBef>
                <a:spcPts val="0"/>
              </a:spcBef>
            </a:pPr>
            <a:r>
              <a:rPr lang="en-AU" sz="1600" dirty="0"/>
              <a:t>the two samples for genotypes that are replicated in the milling phase have different levels.</a:t>
            </a:r>
          </a:p>
          <a:p>
            <a:pPr lvl="1">
              <a:spcBef>
                <a:spcPts val="0"/>
              </a:spcBef>
            </a:pPr>
            <a:r>
              <a:rPr lang="en-AU" sz="2000" dirty="0"/>
              <a:t>The 224 plots in each level of R</a:t>
            </a:r>
            <a:r>
              <a:rPr lang="en-AU" sz="2000" baseline="-25000" dirty="0"/>
              <a:t>1</a:t>
            </a:r>
            <a:r>
              <a:rPr lang="en-AU" sz="2000" dirty="0"/>
              <a:t> are assigned to the 224 levels of the pseudofactor P</a:t>
            </a:r>
            <a:r>
              <a:rPr lang="en-AU" sz="2000" baseline="-25000" dirty="0"/>
              <a:t>1</a:t>
            </a:r>
            <a:r>
              <a:rPr lang="en-AU" sz="2000" dirty="0"/>
              <a:t> in Rows-Columns order:</a:t>
            </a:r>
          </a:p>
          <a:p>
            <a:pPr lvl="2">
              <a:spcBef>
                <a:spcPts val="0"/>
              </a:spcBef>
            </a:pPr>
            <a:r>
              <a:rPr lang="en-AU" sz="1600" dirty="0"/>
              <a:t>The 224 plots are comprised of, from the same block, (i) the 37 plots for the field-duplicated genos in it, (ii) 145 (147) for the never-duplicated genos in it, (iii) 21 (20) plots for the milling-duplicated genos.</a:t>
            </a:r>
          </a:p>
          <a:p>
            <a:pPr lvl="1">
              <a:spcBef>
                <a:spcPts val="0"/>
              </a:spcBef>
            </a:pPr>
            <a:r>
              <a:rPr lang="en-AU" sz="2000" dirty="0"/>
              <a:t>Initially, R</a:t>
            </a:r>
            <a:r>
              <a:rPr lang="en-AU" sz="2000" baseline="-25000" dirty="0"/>
              <a:t>1</a:t>
            </a:r>
            <a:r>
              <a:rPr lang="en-AU" sz="2000" dirty="0"/>
              <a:t> is systematically allocated to Intervals and P</a:t>
            </a:r>
            <a:r>
              <a:rPr lang="en-AU" sz="2000" baseline="-25000" dirty="0"/>
              <a:t>1</a:t>
            </a:r>
            <a:r>
              <a:rPr lang="en-AU" sz="2000" dirty="0"/>
              <a:t> is systematically allocated (by Rows) to the Days-Locations combinations.</a:t>
            </a:r>
          </a:p>
          <a:p>
            <a:pPr lvl="1">
              <a:spcBef>
                <a:spcPts val="0"/>
              </a:spcBef>
            </a:pPr>
            <a:r>
              <a:rPr lang="en-AU" sz="2000" dirty="0"/>
              <a:t>Then the systematic design is randomized by permuting (i) Intervals, (ii) Locations, and (iii) Days within Intervals , the design being nonorthogonal.</a:t>
            </a:r>
          </a:p>
        </p:txBody>
      </p:sp>
      <p:sp>
        <p:nvSpPr>
          <p:cNvPr id="4" name="Slide Number Placeholder 3"/>
          <p:cNvSpPr>
            <a:spLocks noGrp="1"/>
          </p:cNvSpPr>
          <p:nvPr>
            <p:ph type="sldNum" sz="quarter" idx="11"/>
          </p:nvPr>
        </p:nvSpPr>
        <p:spPr>
          <a:xfrm>
            <a:off x="9351244" y="6329386"/>
            <a:ext cx="2844800" cy="457200"/>
          </a:xfrm>
        </p:spPr>
        <p:txBody>
          <a:bodyPr/>
          <a:lstStyle/>
          <a:p>
            <a:fld id="{FF0418E0-E9F1-4C7F-BDD6-E3F7643D09C8}" type="slidenum">
              <a:rPr lang="en-AU" smtClean="0"/>
              <a:pPr/>
              <a:t>55</a:t>
            </a:fld>
            <a:endParaRPr lang="en-AU" dirty="0"/>
          </a:p>
        </p:txBody>
      </p:sp>
      <p:grpSp>
        <p:nvGrpSpPr>
          <p:cNvPr id="32" name="Group 31"/>
          <p:cNvGrpSpPr/>
          <p:nvPr/>
        </p:nvGrpSpPr>
        <p:grpSpPr>
          <a:xfrm>
            <a:off x="113264" y="5112073"/>
            <a:ext cx="8110155" cy="1671311"/>
            <a:chOff x="691786" y="3670435"/>
            <a:chExt cx="8110155" cy="1671311"/>
          </a:xfrm>
        </p:grpSpPr>
        <p:sp>
          <p:nvSpPr>
            <p:cNvPr id="5" name="AutoShape 8"/>
            <p:cNvSpPr>
              <a:spLocks noChangeArrowheads="1"/>
            </p:cNvSpPr>
            <p:nvPr/>
          </p:nvSpPr>
          <p:spPr bwMode="auto">
            <a:xfrm>
              <a:off x="6454126" y="3670435"/>
              <a:ext cx="2347815" cy="1008000"/>
            </a:xfrm>
            <a:prstGeom prst="roundRect">
              <a:avLst>
                <a:gd name="adj" fmla="val 16667"/>
              </a:avLst>
            </a:prstGeom>
            <a:noFill/>
            <a:ln w="12700" cap="sq">
              <a:solidFill>
                <a:schemeClr val="tx1"/>
              </a:solidFill>
              <a:round/>
              <a:headEnd type="none" w="sm" len="sm"/>
              <a:tailEnd type="none" w="sm" len="sm"/>
            </a:ln>
          </p:spPr>
          <p:txBody>
            <a:bodyPr wrap="none" anchor="ctr"/>
            <a:lstStyle/>
            <a:p>
              <a:pPr marL="989013" indent="-989013"/>
              <a:endParaRPr lang="en-US" dirty="0">
                <a:solidFill>
                  <a:srgbClr val="000000"/>
                </a:solidFill>
              </a:endParaRPr>
            </a:p>
            <a:p>
              <a:pPr marL="989013" indent="-989013"/>
              <a:r>
                <a:rPr lang="en-US" dirty="0">
                  <a:solidFill>
                    <a:srgbClr val="000000"/>
                  </a:solidFill>
                </a:rPr>
                <a:t>203, 204	</a:t>
              </a:r>
              <a:r>
                <a:rPr lang="en-US" b="1" dirty="0">
                  <a:solidFill>
                    <a:srgbClr val="000000"/>
                  </a:solidFill>
                </a:rPr>
                <a:t>Plots</a:t>
              </a:r>
              <a:r>
                <a:rPr lang="en-US" dirty="0">
                  <a:solidFill>
                    <a:srgbClr val="000000"/>
                  </a:solidFill>
                </a:rPr>
                <a:t> in </a:t>
              </a:r>
              <a:r>
                <a:rPr lang="en-US" b="1" dirty="0">
                  <a:solidFill>
                    <a:srgbClr val="000000"/>
                  </a:solidFill>
                </a:rPr>
                <a:t>B</a:t>
              </a:r>
            </a:p>
            <a:p>
              <a:pPr marL="541338" indent="-541338"/>
              <a:endParaRPr lang="en-US" dirty="0">
                <a:solidFill>
                  <a:srgbClr val="000000"/>
                </a:solidFill>
              </a:endParaRPr>
            </a:p>
            <a:p>
              <a:pPr marL="541338" indent="-541338"/>
              <a:r>
                <a:rPr lang="en-US" dirty="0">
                  <a:solidFill>
                    <a:srgbClr val="000000"/>
                  </a:solidFill>
                </a:rPr>
                <a:t>    2	</a:t>
              </a:r>
              <a:r>
                <a:rPr lang="en-US" b="1" dirty="0">
                  <a:solidFill>
                    <a:srgbClr val="000000"/>
                  </a:solidFill>
                </a:rPr>
                <a:t>Blocks</a:t>
              </a:r>
            </a:p>
            <a:p>
              <a:pPr marL="1166813" indent="-989013"/>
              <a:endParaRPr lang="en-US" dirty="0">
                <a:solidFill>
                  <a:srgbClr val="000000"/>
                </a:solidFill>
              </a:endParaRPr>
            </a:p>
          </p:txBody>
        </p:sp>
        <p:grpSp>
          <p:nvGrpSpPr>
            <p:cNvPr id="6" name="Group 5"/>
            <p:cNvGrpSpPr/>
            <p:nvPr/>
          </p:nvGrpSpPr>
          <p:grpSpPr>
            <a:xfrm>
              <a:off x="691786" y="3678027"/>
              <a:ext cx="5088392" cy="1663719"/>
              <a:chOff x="1876823" y="1981513"/>
              <a:chExt cx="5088392" cy="1663719"/>
            </a:xfrm>
          </p:grpSpPr>
          <p:grpSp>
            <p:nvGrpSpPr>
              <p:cNvPr id="7" name="Group 24"/>
              <p:cNvGrpSpPr>
                <a:grpSpLocks/>
              </p:cNvGrpSpPr>
              <p:nvPr/>
            </p:nvGrpSpPr>
            <p:grpSpPr bwMode="auto">
              <a:xfrm>
                <a:off x="1876823" y="2100334"/>
                <a:ext cx="2061634" cy="1530377"/>
                <a:chOff x="1069" y="1302"/>
                <a:chExt cx="974" cy="964"/>
              </a:xfrm>
            </p:grpSpPr>
            <p:sp>
              <p:nvSpPr>
                <p:cNvPr id="19" name="AutoShape 8"/>
                <p:cNvSpPr>
                  <a:spLocks noChangeArrowheads="1"/>
                </p:cNvSpPr>
                <p:nvPr/>
              </p:nvSpPr>
              <p:spPr bwMode="auto">
                <a:xfrm>
                  <a:off x="1069" y="1302"/>
                  <a:ext cx="974"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447675" indent="-447675"/>
                  <a:r>
                    <a:rPr lang="en-US" dirty="0">
                      <a:solidFill>
                        <a:srgbClr val="000000"/>
                      </a:solidFill>
                    </a:rPr>
                    <a:t>576	</a:t>
                  </a:r>
                  <a:r>
                    <a:rPr lang="en-US" b="1" dirty="0">
                      <a:solidFill>
                        <a:srgbClr val="000000"/>
                      </a:solidFill>
                    </a:rPr>
                    <a:t>Genotypes</a:t>
                  </a:r>
                  <a:endParaRPr lang="en-US" dirty="0">
                    <a:solidFill>
                      <a:srgbClr val="000000"/>
                    </a:solidFill>
                  </a:endParaRPr>
                </a:p>
              </p:txBody>
            </p:sp>
            <p:sp>
              <p:nvSpPr>
                <p:cNvPr id="20" name="Text Box 9"/>
                <p:cNvSpPr txBox="1">
                  <a:spLocks noChangeArrowheads="1"/>
                </p:cNvSpPr>
                <p:nvPr/>
              </p:nvSpPr>
              <p:spPr bwMode="auto">
                <a:xfrm>
                  <a:off x="1081" y="2053"/>
                  <a:ext cx="871"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576 genotypes</a:t>
                  </a:r>
                  <a:endParaRPr lang="en-AU" sz="1600" dirty="0">
                    <a:solidFill>
                      <a:srgbClr val="000000"/>
                    </a:solidFill>
                  </a:endParaRPr>
                </a:p>
              </p:txBody>
            </p:sp>
          </p:grpSp>
          <p:grpSp>
            <p:nvGrpSpPr>
              <p:cNvPr id="8" name="Group 10"/>
              <p:cNvGrpSpPr>
                <a:grpSpLocks/>
              </p:cNvGrpSpPr>
              <p:nvPr/>
            </p:nvGrpSpPr>
            <p:grpSpPr bwMode="auto">
              <a:xfrm>
                <a:off x="4664397" y="1981513"/>
                <a:ext cx="2300818" cy="1663719"/>
                <a:chOff x="2678" y="1148"/>
                <a:chExt cx="1087" cy="1048"/>
              </a:xfrm>
            </p:grpSpPr>
            <p:sp>
              <p:nvSpPr>
                <p:cNvPr id="17" name="AutoShape 11"/>
                <p:cNvSpPr>
                  <a:spLocks noChangeArrowheads="1"/>
                </p:cNvSpPr>
                <p:nvPr/>
              </p:nvSpPr>
              <p:spPr bwMode="auto">
                <a:xfrm>
                  <a:off x="2678" y="1148"/>
                  <a:ext cx="1087"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531813" indent="-449263"/>
                  <a:r>
                    <a:rPr lang="en-US" dirty="0">
                      <a:solidFill>
                        <a:srgbClr val="000000"/>
                      </a:solidFill>
                    </a:rPr>
                    <a:t>12	</a:t>
                  </a:r>
                  <a:r>
                    <a:rPr lang="en-US" b="1" dirty="0">
                      <a:solidFill>
                        <a:srgbClr val="000000"/>
                      </a:solidFill>
                    </a:rPr>
                    <a:t>Columns</a:t>
                  </a:r>
                  <a:endParaRPr lang="en-US" dirty="0">
                    <a:solidFill>
                      <a:srgbClr val="000000"/>
                    </a:solidFill>
                  </a:endParaRPr>
                </a:p>
                <a:p>
                  <a:pPr marL="531813" indent="-449263"/>
                  <a:r>
                    <a:rPr lang="en-US" dirty="0">
                      <a:solidFill>
                        <a:srgbClr val="000000"/>
                      </a:solidFill>
                    </a:rPr>
                    <a:t>30	</a:t>
                  </a:r>
                  <a:r>
                    <a:rPr lang="en-US" b="1" dirty="0" err="1">
                      <a:solidFill>
                        <a:srgbClr val="000000"/>
                      </a:solidFill>
                    </a:rPr>
                    <a:t>WRows</a:t>
                  </a:r>
                  <a:r>
                    <a:rPr lang="en-US" dirty="0">
                      <a:solidFill>
                        <a:srgbClr val="000000"/>
                      </a:solidFill>
                    </a:rPr>
                    <a:t> in </a:t>
                  </a:r>
                  <a:r>
                    <a:rPr lang="en-US" b="1" dirty="0">
                      <a:solidFill>
                        <a:srgbClr val="000000"/>
                      </a:solidFill>
                    </a:rPr>
                    <a:t>B</a:t>
                  </a:r>
                  <a:endParaRPr lang="en-US" dirty="0">
                    <a:solidFill>
                      <a:srgbClr val="000000"/>
                    </a:solidFill>
                  </a:endParaRPr>
                </a:p>
                <a:p>
                  <a:pPr marL="531813" indent="-449263"/>
                  <a:r>
                    <a:rPr lang="en-US" dirty="0">
                      <a:solidFill>
                        <a:srgbClr val="000000"/>
                      </a:solidFill>
                    </a:rPr>
                    <a:t>  2	</a:t>
                  </a:r>
                  <a:r>
                    <a:rPr lang="en-US" b="1" dirty="0">
                      <a:solidFill>
                        <a:srgbClr val="000000"/>
                      </a:solidFill>
                    </a:rPr>
                    <a:t> Blocks</a:t>
                  </a:r>
                  <a:endParaRPr lang="en-AU" dirty="0">
                    <a:solidFill>
                      <a:srgbClr val="000000"/>
                    </a:solidFill>
                  </a:endParaRPr>
                </a:p>
              </p:txBody>
            </p:sp>
            <p:sp>
              <p:nvSpPr>
                <p:cNvPr id="18" name="Text Box 12"/>
                <p:cNvSpPr txBox="1">
                  <a:spLocks noChangeArrowheads="1"/>
                </p:cNvSpPr>
                <p:nvPr/>
              </p:nvSpPr>
              <p:spPr bwMode="auto">
                <a:xfrm>
                  <a:off x="2870" y="1977"/>
                  <a:ext cx="775" cy="219"/>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720 plots</a:t>
                  </a:r>
                  <a:endParaRPr lang="en-AU" sz="1600" dirty="0">
                    <a:solidFill>
                      <a:srgbClr val="000000"/>
                    </a:solidFill>
                  </a:endParaRPr>
                </a:p>
              </p:txBody>
            </p:sp>
          </p:grpSp>
          <p:grpSp>
            <p:nvGrpSpPr>
              <p:cNvPr id="9" name="Group 8"/>
              <p:cNvGrpSpPr/>
              <p:nvPr/>
            </p:nvGrpSpPr>
            <p:grpSpPr>
              <a:xfrm>
                <a:off x="3679105" y="2206781"/>
                <a:ext cx="1159073" cy="533402"/>
                <a:chOff x="5270901" y="2028974"/>
                <a:chExt cx="1159073" cy="533402"/>
              </a:xfrm>
            </p:grpSpPr>
            <p:sp>
              <p:nvSpPr>
                <p:cNvPr id="10" name="Line 6"/>
                <p:cNvSpPr>
                  <a:spLocks noChangeShapeType="1"/>
                </p:cNvSpPr>
                <p:nvPr/>
              </p:nvSpPr>
              <p:spPr bwMode="auto">
                <a:xfrm>
                  <a:off x="5270901" y="2289772"/>
                  <a:ext cx="522765" cy="8766"/>
                </a:xfrm>
                <a:prstGeom prst="line">
                  <a:avLst/>
                </a:prstGeom>
                <a:noFill/>
                <a:ln w="12700" cap="sq">
                  <a:solidFill>
                    <a:srgbClr val="000000"/>
                  </a:solidFill>
                  <a:prstDash val="lgDash"/>
                  <a:round/>
                  <a:headEnd type="none" w="sm" len="sm"/>
                  <a:tailEnd type="triangle" w="lg" len="lg"/>
                </a:ln>
              </p:spPr>
              <p:txBody>
                <a:bodyPr/>
                <a:lstStyle/>
                <a:p>
                  <a:endParaRPr lang="en-AU"/>
                </a:p>
              </p:txBody>
            </p:sp>
            <p:grpSp>
              <p:nvGrpSpPr>
                <p:cNvPr id="11" name="Group 26"/>
                <p:cNvGrpSpPr>
                  <a:grpSpLocks/>
                </p:cNvGrpSpPr>
                <p:nvPr/>
              </p:nvGrpSpPr>
              <p:grpSpPr bwMode="auto">
                <a:xfrm>
                  <a:off x="5669973" y="2028974"/>
                  <a:ext cx="463551" cy="523877"/>
                  <a:chOff x="2611" y="3687"/>
                  <a:chExt cx="292" cy="330"/>
                </a:xfrm>
              </p:grpSpPr>
              <p:sp>
                <p:nvSpPr>
                  <p:cNvPr id="15" name="Rectangle 27"/>
                  <p:cNvSpPr>
                    <a:spLocks noChangeArrowheads="1"/>
                  </p:cNvSpPr>
                  <p:nvPr/>
                </p:nvSpPr>
                <p:spPr bwMode="auto">
                  <a:xfrm>
                    <a:off x="2611" y="3687"/>
                    <a:ext cx="2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16" name="Rectangle 28"/>
                  <p:cNvSpPr>
                    <a:spLocks noChangeArrowheads="1"/>
                  </p:cNvSpPr>
                  <p:nvPr/>
                </p:nvSpPr>
                <p:spPr bwMode="auto">
                  <a:xfrm>
                    <a:off x="2662" y="3702"/>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i="0" dirty="0">
                        <a:latin typeface="Symbol" panose="05050102010706020507" pitchFamily="18" charset="2"/>
                        <a:sym typeface="Euclid Symbol" pitchFamily="18" charset="2"/>
                      </a:rPr>
                      <a:t>r</a:t>
                    </a:r>
                    <a:endParaRPr lang="en-US" altLang="en-US" i="0" dirty="0">
                      <a:latin typeface="Symbol" panose="05050102010706020507" pitchFamily="18" charset="2"/>
                      <a:sym typeface="Euclid Symbol" pitchFamily="18" charset="2"/>
                    </a:endParaRPr>
                  </a:p>
                </p:txBody>
              </p:sp>
            </p:grpSp>
            <p:sp>
              <p:nvSpPr>
                <p:cNvPr id="12" name="Line 29"/>
                <p:cNvSpPr>
                  <a:spLocks noChangeShapeType="1"/>
                </p:cNvSpPr>
                <p:nvPr/>
              </p:nvSpPr>
              <p:spPr bwMode="auto">
                <a:xfrm flipV="1">
                  <a:off x="5998367" y="2030026"/>
                  <a:ext cx="431606" cy="235039"/>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3" name="Line 30"/>
                <p:cNvSpPr>
                  <a:spLocks noChangeShapeType="1"/>
                </p:cNvSpPr>
                <p:nvPr/>
              </p:nvSpPr>
              <p:spPr bwMode="auto">
                <a:xfrm>
                  <a:off x="6007892" y="2307928"/>
                  <a:ext cx="422081" cy="506"/>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4" name="Line 29"/>
                <p:cNvSpPr>
                  <a:spLocks noChangeShapeType="1"/>
                </p:cNvSpPr>
                <p:nvPr/>
              </p:nvSpPr>
              <p:spPr bwMode="auto">
                <a:xfrm>
                  <a:off x="5990588" y="2329600"/>
                  <a:ext cx="439386" cy="232776"/>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grpSp>
        <p:grpSp>
          <p:nvGrpSpPr>
            <p:cNvPr id="21" name="Group 20"/>
            <p:cNvGrpSpPr/>
            <p:nvPr/>
          </p:nvGrpSpPr>
          <p:grpSpPr>
            <a:xfrm>
              <a:off x="5391776" y="3771397"/>
              <a:ext cx="1224730" cy="523877"/>
              <a:chOff x="6602214" y="2074883"/>
              <a:chExt cx="1224730" cy="523877"/>
            </a:xfrm>
          </p:grpSpPr>
          <p:sp>
            <p:nvSpPr>
              <p:cNvPr id="22" name="Rectangle 27"/>
              <p:cNvSpPr>
                <a:spLocks noChangeArrowheads="1"/>
              </p:cNvSpPr>
              <p:nvPr/>
            </p:nvSpPr>
            <p:spPr bwMode="auto">
              <a:xfrm>
                <a:off x="7080348" y="2074883"/>
                <a:ext cx="463551" cy="5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23" name="Rectangle 28"/>
              <p:cNvSpPr>
                <a:spLocks noChangeArrowheads="1"/>
              </p:cNvSpPr>
              <p:nvPr/>
            </p:nvSpPr>
            <p:spPr bwMode="auto">
              <a:xfrm>
                <a:off x="7196703" y="2181099"/>
                <a:ext cx="1961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AU" altLang="en-US" sz="1400" i="1" dirty="0">
                    <a:sym typeface="Euclid Symbol" pitchFamily="18" charset="2"/>
                  </a:rPr>
                  <a:t>f</a:t>
                </a:r>
                <a:endParaRPr lang="en-US" altLang="en-US" i="1" dirty="0">
                  <a:sym typeface="Euclid Symbol" pitchFamily="18" charset="2"/>
                </a:endParaRPr>
              </a:p>
            </p:txBody>
          </p:sp>
          <p:sp>
            <p:nvSpPr>
              <p:cNvPr id="24" name="Line 29"/>
              <p:cNvSpPr>
                <a:spLocks noChangeShapeType="1"/>
              </p:cNvSpPr>
              <p:nvPr/>
            </p:nvSpPr>
            <p:spPr bwMode="auto">
              <a:xfrm flipV="1">
                <a:off x="6721465" y="2382660"/>
                <a:ext cx="476306" cy="84919"/>
              </a:xfrm>
              <a:prstGeom prst="line">
                <a:avLst/>
              </a:prstGeom>
              <a:noFill/>
              <a:ln w="12700">
                <a:solidFill>
                  <a:srgbClr val="000000"/>
                </a:solidFill>
                <a:prstDash val="solid"/>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26" name="Line 29"/>
              <p:cNvSpPr>
                <a:spLocks noChangeShapeType="1"/>
              </p:cNvSpPr>
              <p:nvPr/>
            </p:nvSpPr>
            <p:spPr bwMode="auto">
              <a:xfrm>
                <a:off x="6602214" y="2206779"/>
                <a:ext cx="615716" cy="93161"/>
              </a:xfrm>
              <a:prstGeom prst="line">
                <a:avLst/>
              </a:prstGeom>
              <a:noFill/>
              <a:ln w="12700">
                <a:solidFill>
                  <a:srgbClr val="000000"/>
                </a:solidFill>
                <a:prstDash val="solid"/>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27" name="Line 6"/>
              <p:cNvSpPr>
                <a:spLocks noChangeShapeType="1"/>
              </p:cNvSpPr>
              <p:nvPr/>
            </p:nvSpPr>
            <p:spPr bwMode="auto">
              <a:xfrm flipV="1">
                <a:off x="7417049" y="2206770"/>
                <a:ext cx="409895" cy="107189"/>
              </a:xfrm>
              <a:prstGeom prst="line">
                <a:avLst/>
              </a:prstGeom>
              <a:noFill/>
              <a:ln w="12700" cap="sq">
                <a:solidFill>
                  <a:srgbClr val="000000"/>
                </a:solidFill>
                <a:prstDash val="solid"/>
                <a:round/>
                <a:headEnd type="none" w="sm" len="sm"/>
                <a:tailEnd type="triangle" w="lg" len="lg"/>
              </a:ln>
            </p:spPr>
            <p:txBody>
              <a:bodyPr/>
              <a:lstStyle/>
              <a:p>
                <a:endParaRPr lang="en-AU"/>
              </a:p>
            </p:txBody>
          </p:sp>
        </p:grpSp>
        <p:grpSp>
          <p:nvGrpSpPr>
            <p:cNvPr id="28" name="Group 27"/>
            <p:cNvGrpSpPr/>
            <p:nvPr/>
          </p:nvGrpSpPr>
          <p:grpSpPr>
            <a:xfrm>
              <a:off x="6284433" y="3673758"/>
              <a:ext cx="2347815" cy="1645194"/>
              <a:chOff x="7469470" y="1994178"/>
              <a:chExt cx="2347815" cy="1645194"/>
            </a:xfrm>
          </p:grpSpPr>
          <p:sp>
            <p:nvSpPr>
              <p:cNvPr id="29" name="AutoShape 8"/>
              <p:cNvSpPr>
                <a:spLocks noChangeArrowheads="1"/>
              </p:cNvSpPr>
              <p:nvPr/>
            </p:nvSpPr>
            <p:spPr bwMode="auto">
              <a:xfrm>
                <a:off x="7469470" y="1994178"/>
                <a:ext cx="2347815" cy="727075"/>
              </a:xfrm>
              <a:prstGeom prst="roundRect">
                <a:avLst>
                  <a:gd name="adj" fmla="val 16667"/>
                </a:avLst>
              </a:prstGeom>
              <a:noFill/>
              <a:ln w="12700" cap="sq">
                <a:noFill/>
                <a:round/>
                <a:headEnd type="none" w="sm" len="sm"/>
                <a:tailEnd type="none" w="sm" len="sm"/>
              </a:ln>
            </p:spPr>
            <p:txBody>
              <a:bodyPr wrap="none" anchor="ctr"/>
              <a:lstStyle/>
              <a:p>
                <a:pPr marL="714375" indent="-536575"/>
                <a:endParaRPr lang="en-US" b="1" dirty="0">
                  <a:solidFill>
                    <a:srgbClr val="000000"/>
                  </a:solidFill>
                </a:endParaRPr>
              </a:p>
              <a:p>
                <a:pPr marL="714375" indent="-536575"/>
                <a:r>
                  <a:rPr lang="en-US" dirty="0">
                    <a:solidFill>
                      <a:srgbClr val="000000"/>
                    </a:solidFill>
                  </a:rPr>
                  <a:t> 1,2	</a:t>
                </a:r>
                <a:r>
                  <a:rPr lang="en-US" b="1" dirty="0">
                    <a:solidFill>
                      <a:srgbClr val="000000"/>
                    </a:solidFill>
                  </a:rPr>
                  <a:t>Samples</a:t>
                </a:r>
                <a:r>
                  <a:rPr lang="en-US" dirty="0">
                    <a:solidFill>
                      <a:srgbClr val="000000"/>
                    </a:solidFill>
                  </a:rPr>
                  <a:t> in </a:t>
                </a:r>
                <a:r>
                  <a:rPr lang="en-US" b="1" dirty="0">
                    <a:solidFill>
                      <a:srgbClr val="000000"/>
                    </a:solidFill>
                  </a:rPr>
                  <a:t>B</a:t>
                </a:r>
                <a:r>
                  <a:rPr lang="en-US" dirty="0">
                    <a:solidFill>
                      <a:srgbClr val="000000"/>
                    </a:solidFill>
                  </a:rPr>
                  <a:t>,</a:t>
                </a:r>
                <a:r>
                  <a:rPr lang="en-US" b="1" dirty="0">
                    <a:solidFill>
                      <a:srgbClr val="000000"/>
                    </a:solidFill>
                  </a:rPr>
                  <a:t>P</a:t>
                </a:r>
                <a:r>
                  <a:rPr lang="en-US" dirty="0">
                    <a:solidFill>
                      <a:srgbClr val="000000"/>
                    </a:solidFill>
                  </a:rPr>
                  <a:t> </a:t>
                </a:r>
              </a:p>
            </p:txBody>
          </p:sp>
          <p:sp>
            <p:nvSpPr>
              <p:cNvPr id="30" name="Text Box 12"/>
              <p:cNvSpPr txBox="1">
                <a:spLocks noChangeArrowheads="1"/>
              </p:cNvSpPr>
              <p:nvPr/>
            </p:nvSpPr>
            <p:spPr bwMode="auto">
              <a:xfrm>
                <a:off x="8101031" y="3291709"/>
                <a:ext cx="1640418" cy="34766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448 samples</a:t>
                </a:r>
                <a:endParaRPr lang="en-AU" sz="1600" dirty="0">
                  <a:solidFill>
                    <a:srgbClr val="000000"/>
                  </a:solidFill>
                </a:endParaRPr>
              </a:p>
            </p:txBody>
          </p:sp>
        </p:grpSp>
      </p:grpSp>
      <p:sp>
        <p:nvSpPr>
          <p:cNvPr id="36" name="Line 29"/>
          <p:cNvSpPr>
            <a:spLocks noChangeShapeType="1"/>
          </p:cNvSpPr>
          <p:nvPr/>
        </p:nvSpPr>
        <p:spPr bwMode="auto">
          <a:xfrm>
            <a:off x="9458297" y="5918044"/>
            <a:ext cx="957432" cy="0"/>
          </a:xfrm>
          <a:prstGeom prst="line">
            <a:avLst/>
          </a:prstGeom>
          <a:noFill/>
          <a:ln w="127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nvGrpSpPr>
          <p:cNvPr id="50" name="Group 49"/>
          <p:cNvGrpSpPr/>
          <p:nvPr/>
        </p:nvGrpSpPr>
        <p:grpSpPr>
          <a:xfrm>
            <a:off x="10214954" y="5122743"/>
            <a:ext cx="1916410" cy="1612452"/>
            <a:chOff x="10120089" y="5339083"/>
            <a:chExt cx="1916410" cy="1612452"/>
          </a:xfrm>
        </p:grpSpPr>
        <p:sp>
          <p:nvSpPr>
            <p:cNvPr id="33" name="AutoShape 11"/>
            <p:cNvSpPr>
              <a:spLocks noChangeArrowheads="1"/>
            </p:cNvSpPr>
            <p:nvPr/>
          </p:nvSpPr>
          <p:spPr bwMode="auto">
            <a:xfrm>
              <a:off x="10120089" y="5339083"/>
              <a:ext cx="1916410" cy="1003300"/>
            </a:xfrm>
            <a:prstGeom prst="roundRect">
              <a:avLst>
                <a:gd name="adj" fmla="val 16667"/>
              </a:avLst>
            </a:prstGeom>
            <a:noFill/>
            <a:ln w="12700" cap="sq">
              <a:solidFill>
                <a:schemeClr val="tx1"/>
              </a:solidFill>
              <a:round/>
              <a:headEnd type="none" w="sm" len="sm"/>
              <a:tailEnd type="none" w="sm" len="sm"/>
            </a:ln>
          </p:spPr>
          <p:txBody>
            <a:bodyPr wrap="none" anchor="ctr"/>
            <a:lstStyle/>
            <a:p>
              <a:pPr marL="531813" indent="-449263"/>
              <a:r>
                <a:rPr lang="en-US" dirty="0">
                  <a:solidFill>
                    <a:srgbClr val="000000"/>
                  </a:solidFill>
                </a:rPr>
                <a:t>  8	</a:t>
              </a:r>
              <a:r>
                <a:rPr lang="en-US" b="1" dirty="0">
                  <a:solidFill>
                    <a:srgbClr val="000000"/>
                  </a:solidFill>
                </a:rPr>
                <a:t>Days</a:t>
              </a:r>
              <a:r>
                <a:rPr lang="en-US" dirty="0">
                  <a:solidFill>
                    <a:srgbClr val="000000"/>
                  </a:solidFill>
                </a:rPr>
                <a:t> in </a:t>
              </a:r>
              <a:r>
                <a:rPr lang="en-US" b="1" dirty="0">
                  <a:solidFill>
                    <a:srgbClr val="000000"/>
                  </a:solidFill>
                </a:rPr>
                <a:t>I</a:t>
              </a:r>
              <a:endParaRPr lang="en-US" dirty="0">
                <a:solidFill>
                  <a:srgbClr val="000000"/>
                </a:solidFill>
              </a:endParaRPr>
            </a:p>
            <a:p>
              <a:pPr marL="531813" indent="-449263"/>
              <a:r>
                <a:rPr lang="en-US" dirty="0">
                  <a:solidFill>
                    <a:srgbClr val="000000"/>
                  </a:solidFill>
                </a:rPr>
                <a:t>28	</a:t>
              </a:r>
              <a:r>
                <a:rPr lang="en-US" b="1" dirty="0">
                  <a:solidFill>
                    <a:srgbClr val="000000"/>
                  </a:solidFill>
                </a:rPr>
                <a:t>Locations</a:t>
              </a:r>
              <a:endParaRPr lang="en-US" dirty="0">
                <a:solidFill>
                  <a:srgbClr val="000000"/>
                </a:solidFill>
              </a:endParaRPr>
            </a:p>
            <a:p>
              <a:pPr marL="531813" indent="-449263"/>
              <a:r>
                <a:rPr lang="en-US" dirty="0">
                  <a:solidFill>
                    <a:srgbClr val="000000"/>
                  </a:solidFill>
                </a:rPr>
                <a:t>  2	</a:t>
              </a:r>
              <a:r>
                <a:rPr lang="en-US" b="1" dirty="0">
                  <a:solidFill>
                    <a:srgbClr val="000000"/>
                  </a:solidFill>
                </a:rPr>
                <a:t>Intervals</a:t>
              </a:r>
              <a:endParaRPr lang="en-AU" dirty="0">
                <a:solidFill>
                  <a:srgbClr val="000000"/>
                </a:solidFill>
              </a:endParaRPr>
            </a:p>
          </p:txBody>
        </p:sp>
        <p:sp>
          <p:nvSpPr>
            <p:cNvPr id="49" name="Text Box 12"/>
            <p:cNvSpPr txBox="1">
              <a:spLocks noChangeArrowheads="1"/>
            </p:cNvSpPr>
            <p:nvPr/>
          </p:nvSpPr>
          <p:spPr bwMode="auto">
            <a:xfrm>
              <a:off x="10278165" y="6603872"/>
              <a:ext cx="1640418" cy="34766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448 locations</a:t>
              </a:r>
              <a:endParaRPr lang="en-AU" sz="1600" dirty="0">
                <a:solidFill>
                  <a:srgbClr val="000000"/>
                </a:solidFill>
              </a:endParaRPr>
            </a:p>
          </p:txBody>
        </p:sp>
      </p:grpSp>
      <p:sp>
        <p:nvSpPr>
          <p:cNvPr id="35" name="Line 29"/>
          <p:cNvSpPr>
            <a:spLocks noChangeShapeType="1"/>
          </p:cNvSpPr>
          <p:nvPr/>
        </p:nvSpPr>
        <p:spPr bwMode="auto">
          <a:xfrm>
            <a:off x="8175591" y="5661719"/>
            <a:ext cx="301040" cy="98692"/>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37" name="TextBox 36"/>
          <p:cNvSpPr txBox="1"/>
          <p:nvPr/>
        </p:nvSpPr>
        <p:spPr>
          <a:xfrm>
            <a:off x="8675337" y="5306008"/>
            <a:ext cx="897126" cy="372449"/>
          </a:xfrm>
          <a:prstGeom prst="rect">
            <a:avLst/>
          </a:prstGeom>
          <a:noFill/>
        </p:spPr>
        <p:txBody>
          <a:bodyPr wrap="square" rtlCol="0">
            <a:spAutoFit/>
          </a:bodyPr>
          <a:lstStyle/>
          <a:p>
            <a:r>
              <a:rPr lang="en-AU" dirty="0"/>
              <a:t>224 </a:t>
            </a:r>
            <a:r>
              <a:rPr lang="en-AU" b="1" dirty="0"/>
              <a:t>P</a:t>
            </a:r>
            <a:r>
              <a:rPr lang="en-AU" baseline="-25000" dirty="0"/>
              <a:t>1</a:t>
            </a:r>
          </a:p>
        </p:txBody>
      </p:sp>
      <p:sp>
        <p:nvSpPr>
          <p:cNvPr id="34" name="TextBox 33"/>
          <p:cNvSpPr txBox="1"/>
          <p:nvPr/>
        </p:nvSpPr>
        <p:spPr>
          <a:xfrm>
            <a:off x="8805153" y="5729897"/>
            <a:ext cx="653144" cy="369332"/>
          </a:xfrm>
          <a:prstGeom prst="rect">
            <a:avLst/>
          </a:prstGeom>
          <a:noFill/>
        </p:spPr>
        <p:txBody>
          <a:bodyPr wrap="square" rtlCol="0">
            <a:spAutoFit/>
          </a:bodyPr>
          <a:lstStyle/>
          <a:p>
            <a:r>
              <a:rPr lang="en-AU" dirty="0"/>
              <a:t>2 </a:t>
            </a:r>
            <a:r>
              <a:rPr lang="en-AU" b="1" dirty="0"/>
              <a:t>R</a:t>
            </a:r>
            <a:r>
              <a:rPr lang="en-AU" baseline="-25000" dirty="0"/>
              <a:t>1</a:t>
            </a:r>
          </a:p>
        </p:txBody>
      </p:sp>
      <p:grpSp>
        <p:nvGrpSpPr>
          <p:cNvPr id="52" name="Group 51">
            <a:extLst>
              <a:ext uri="{FF2B5EF4-FFF2-40B4-BE49-F238E27FC236}">
                <a16:creationId xmlns:a16="http://schemas.microsoft.com/office/drawing/2014/main" id="{C52A20A5-BD19-F2BD-DFC5-0774A27F74E4}"/>
              </a:ext>
            </a:extLst>
          </p:cNvPr>
          <p:cNvGrpSpPr/>
          <p:nvPr/>
        </p:nvGrpSpPr>
        <p:grpSpPr>
          <a:xfrm>
            <a:off x="1339461" y="5767557"/>
            <a:ext cx="7373670" cy="624128"/>
            <a:chOff x="1339461" y="5767557"/>
            <a:chExt cx="7373670" cy="624128"/>
          </a:xfrm>
        </p:grpSpPr>
        <p:sp>
          <p:nvSpPr>
            <p:cNvPr id="60" name="Line 29"/>
            <p:cNvSpPr>
              <a:spLocks noChangeShapeType="1"/>
            </p:cNvSpPr>
            <p:nvPr/>
          </p:nvSpPr>
          <p:spPr bwMode="auto">
            <a:xfrm flipV="1">
              <a:off x="8022780" y="5767557"/>
              <a:ext cx="493772" cy="128780"/>
            </a:xfrm>
            <a:prstGeom prst="line">
              <a:avLst/>
            </a:prstGeom>
            <a:noFill/>
            <a:ln w="12700">
              <a:solidFill>
                <a:srgbClr val="00000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55" name="Line 29"/>
            <p:cNvSpPr>
              <a:spLocks noChangeShapeType="1"/>
            </p:cNvSpPr>
            <p:nvPr/>
          </p:nvSpPr>
          <p:spPr bwMode="auto">
            <a:xfrm flipV="1">
              <a:off x="1990309" y="6372503"/>
              <a:ext cx="6235572" cy="15029"/>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62" name="Line 29"/>
            <p:cNvSpPr>
              <a:spLocks noChangeShapeType="1"/>
            </p:cNvSpPr>
            <p:nvPr/>
          </p:nvSpPr>
          <p:spPr bwMode="auto">
            <a:xfrm>
              <a:off x="8516554" y="5771306"/>
              <a:ext cx="182103" cy="142845"/>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64" name="Line 29"/>
            <p:cNvSpPr>
              <a:spLocks noChangeShapeType="1"/>
            </p:cNvSpPr>
            <p:nvPr/>
          </p:nvSpPr>
          <p:spPr bwMode="auto">
            <a:xfrm flipV="1">
              <a:off x="8219358" y="5914151"/>
              <a:ext cx="493773" cy="452136"/>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58" name="Line 29"/>
            <p:cNvSpPr>
              <a:spLocks noChangeShapeType="1"/>
            </p:cNvSpPr>
            <p:nvPr/>
          </p:nvSpPr>
          <p:spPr bwMode="auto">
            <a:xfrm>
              <a:off x="1339461" y="5842728"/>
              <a:ext cx="665263" cy="548957"/>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grpSp>
        <p:nvGrpSpPr>
          <p:cNvPr id="54" name="Group 53">
            <a:extLst>
              <a:ext uri="{FF2B5EF4-FFF2-40B4-BE49-F238E27FC236}">
                <a16:creationId xmlns:a16="http://schemas.microsoft.com/office/drawing/2014/main" id="{CAA0E138-D75C-0C8D-2906-ECD196A9C875}"/>
              </a:ext>
            </a:extLst>
          </p:cNvPr>
          <p:cNvGrpSpPr/>
          <p:nvPr/>
        </p:nvGrpSpPr>
        <p:grpSpPr>
          <a:xfrm>
            <a:off x="1347626" y="4778457"/>
            <a:ext cx="7351031" cy="809339"/>
            <a:chOff x="1347626" y="4778457"/>
            <a:chExt cx="7351031" cy="809339"/>
          </a:xfrm>
        </p:grpSpPr>
        <p:sp>
          <p:nvSpPr>
            <p:cNvPr id="38" name="Line 29"/>
            <p:cNvSpPr>
              <a:spLocks noChangeShapeType="1"/>
            </p:cNvSpPr>
            <p:nvPr/>
          </p:nvSpPr>
          <p:spPr bwMode="auto">
            <a:xfrm flipV="1">
              <a:off x="1880680" y="4787002"/>
              <a:ext cx="6328265" cy="1"/>
            </a:xfrm>
            <a:prstGeom prst="line">
              <a:avLst/>
            </a:prstGeom>
            <a:noFill/>
            <a:ln w="12700">
              <a:solidFill>
                <a:srgbClr val="000000"/>
              </a:solidFill>
              <a:round/>
              <a:headEnd type="none" w="lg"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61" name="Line 29"/>
            <p:cNvSpPr>
              <a:spLocks noChangeShapeType="1"/>
            </p:cNvSpPr>
            <p:nvPr/>
          </p:nvSpPr>
          <p:spPr bwMode="auto">
            <a:xfrm flipV="1">
              <a:off x="8174390" y="5479703"/>
              <a:ext cx="327625" cy="108093"/>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63" name="Line 29"/>
            <p:cNvSpPr>
              <a:spLocks noChangeShapeType="1"/>
            </p:cNvSpPr>
            <p:nvPr/>
          </p:nvSpPr>
          <p:spPr bwMode="auto">
            <a:xfrm>
              <a:off x="8202424" y="4798983"/>
              <a:ext cx="496233" cy="680722"/>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65" name="Line 29"/>
            <p:cNvSpPr>
              <a:spLocks noChangeShapeType="1"/>
            </p:cNvSpPr>
            <p:nvPr/>
          </p:nvSpPr>
          <p:spPr bwMode="auto">
            <a:xfrm flipV="1">
              <a:off x="1347626" y="4778457"/>
              <a:ext cx="532174" cy="673744"/>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40" name="Line 29">
              <a:extLst>
                <a:ext uri="{FF2B5EF4-FFF2-40B4-BE49-F238E27FC236}">
                  <a16:creationId xmlns:a16="http://schemas.microsoft.com/office/drawing/2014/main" id="{2E6E8ED0-0CCF-9576-28DA-C76FFC892A80}"/>
                </a:ext>
              </a:extLst>
            </p:cNvPr>
            <p:cNvSpPr>
              <a:spLocks noChangeShapeType="1"/>
            </p:cNvSpPr>
            <p:nvPr/>
          </p:nvSpPr>
          <p:spPr bwMode="auto">
            <a:xfrm>
              <a:off x="8053726" y="5364175"/>
              <a:ext cx="448785" cy="107188"/>
            </a:xfrm>
            <a:prstGeom prst="line">
              <a:avLst/>
            </a:prstGeom>
            <a:noFill/>
            <a:ln w="12700">
              <a:solidFill>
                <a:srgbClr val="000000"/>
              </a:solidFill>
              <a:round/>
              <a:headEnd type="none"/>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46" name="Line 29">
              <a:extLst>
                <a:ext uri="{FF2B5EF4-FFF2-40B4-BE49-F238E27FC236}">
                  <a16:creationId xmlns:a16="http://schemas.microsoft.com/office/drawing/2014/main" id="{E6603338-3C80-50D8-64F9-EBDE9EFE3E74}"/>
                </a:ext>
              </a:extLst>
            </p:cNvPr>
            <p:cNvSpPr>
              <a:spLocks noChangeShapeType="1"/>
            </p:cNvSpPr>
            <p:nvPr/>
          </p:nvSpPr>
          <p:spPr bwMode="auto">
            <a:xfrm>
              <a:off x="8512076" y="5471363"/>
              <a:ext cx="180000" cy="18663"/>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grpSp>
        <p:nvGrpSpPr>
          <p:cNvPr id="47" name="Group 46">
            <a:extLst>
              <a:ext uri="{FF2B5EF4-FFF2-40B4-BE49-F238E27FC236}">
                <a16:creationId xmlns:a16="http://schemas.microsoft.com/office/drawing/2014/main" id="{A06D783B-011E-659A-49EB-48A29FFA4CC5}"/>
              </a:ext>
            </a:extLst>
          </p:cNvPr>
          <p:cNvGrpSpPr/>
          <p:nvPr/>
        </p:nvGrpSpPr>
        <p:grpSpPr>
          <a:xfrm>
            <a:off x="5699213" y="2277537"/>
            <a:ext cx="463551" cy="523877"/>
            <a:chOff x="5699213" y="2277537"/>
            <a:chExt cx="463551" cy="523877"/>
          </a:xfrm>
        </p:grpSpPr>
        <p:sp>
          <p:nvSpPr>
            <p:cNvPr id="51" name="Rectangle 27">
              <a:extLst>
                <a:ext uri="{FF2B5EF4-FFF2-40B4-BE49-F238E27FC236}">
                  <a16:creationId xmlns:a16="http://schemas.microsoft.com/office/drawing/2014/main" id="{46DD74DE-B637-F93F-8F0F-08F269646F93}"/>
                </a:ext>
              </a:extLst>
            </p:cNvPr>
            <p:cNvSpPr>
              <a:spLocks noChangeArrowheads="1"/>
            </p:cNvSpPr>
            <p:nvPr/>
          </p:nvSpPr>
          <p:spPr bwMode="auto">
            <a:xfrm>
              <a:off x="5699213" y="2277537"/>
              <a:ext cx="463551" cy="5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53" name="Rectangle 28">
              <a:extLst>
                <a:ext uri="{FF2B5EF4-FFF2-40B4-BE49-F238E27FC236}">
                  <a16:creationId xmlns:a16="http://schemas.microsoft.com/office/drawing/2014/main" id="{61A36495-A164-F8E6-83C9-09C6AFFBDF8F}"/>
                </a:ext>
              </a:extLst>
            </p:cNvPr>
            <p:cNvSpPr>
              <a:spLocks noChangeArrowheads="1"/>
            </p:cNvSpPr>
            <p:nvPr/>
          </p:nvSpPr>
          <p:spPr bwMode="auto">
            <a:xfrm>
              <a:off x="5780176" y="2291825"/>
              <a:ext cx="311151" cy="369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i="0" dirty="0">
                  <a:latin typeface="Symbol" panose="05050102010706020507" pitchFamily="18" charset="2"/>
                  <a:sym typeface="Euclid Symbol" pitchFamily="18" charset="2"/>
                </a:rPr>
                <a:t>r</a:t>
              </a:r>
              <a:endParaRPr lang="en-US" altLang="en-US" i="0" dirty="0">
                <a:latin typeface="Symbol" panose="05050102010706020507" pitchFamily="18" charset="2"/>
                <a:sym typeface="Euclid Symbol" pitchFamily="18" charset="2"/>
              </a:endParaRPr>
            </a:p>
          </p:txBody>
        </p:sp>
      </p:grpSp>
      <p:grpSp>
        <p:nvGrpSpPr>
          <p:cNvPr id="66" name="Group 65">
            <a:extLst>
              <a:ext uri="{FF2B5EF4-FFF2-40B4-BE49-F238E27FC236}">
                <a16:creationId xmlns:a16="http://schemas.microsoft.com/office/drawing/2014/main" id="{F440E607-DFDC-936C-8F2A-DDCFE5DC25B7}"/>
              </a:ext>
            </a:extLst>
          </p:cNvPr>
          <p:cNvGrpSpPr/>
          <p:nvPr/>
        </p:nvGrpSpPr>
        <p:grpSpPr>
          <a:xfrm>
            <a:off x="9451686" y="5232447"/>
            <a:ext cx="980966" cy="523877"/>
            <a:chOff x="9442061" y="5232447"/>
            <a:chExt cx="980966" cy="523877"/>
          </a:xfrm>
        </p:grpSpPr>
        <p:sp>
          <p:nvSpPr>
            <p:cNvPr id="43" name="Line 6"/>
            <p:cNvSpPr>
              <a:spLocks noChangeShapeType="1"/>
            </p:cNvSpPr>
            <p:nvPr/>
          </p:nvSpPr>
          <p:spPr bwMode="auto">
            <a:xfrm flipV="1">
              <a:off x="9442061" y="5490026"/>
              <a:ext cx="407971" cy="3021"/>
            </a:xfrm>
            <a:prstGeom prst="line">
              <a:avLst/>
            </a:prstGeom>
            <a:noFill/>
            <a:ln w="12700" cap="sq">
              <a:solidFill>
                <a:srgbClr val="000000"/>
              </a:solidFill>
              <a:prstDash val="solid"/>
              <a:round/>
              <a:headEnd type="none" w="sm" len="sm"/>
              <a:tailEnd type="triangle" w="lg" len="lg"/>
            </a:ln>
          </p:spPr>
          <p:txBody>
            <a:bodyPr/>
            <a:lstStyle/>
            <a:p>
              <a:endParaRPr lang="en-AU"/>
            </a:p>
          </p:txBody>
        </p:sp>
        <p:sp>
          <p:nvSpPr>
            <p:cNvPr id="44" name="Line 29"/>
            <p:cNvSpPr>
              <a:spLocks noChangeShapeType="1"/>
            </p:cNvSpPr>
            <p:nvPr/>
          </p:nvSpPr>
          <p:spPr bwMode="auto">
            <a:xfrm>
              <a:off x="10072651" y="5484371"/>
              <a:ext cx="328372" cy="140021"/>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45" name="Line 29"/>
            <p:cNvSpPr>
              <a:spLocks noChangeShapeType="1"/>
            </p:cNvSpPr>
            <p:nvPr/>
          </p:nvSpPr>
          <p:spPr bwMode="auto">
            <a:xfrm flipV="1">
              <a:off x="10063027" y="5345984"/>
              <a:ext cx="360000" cy="80119"/>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nvGrpSpPr>
            <p:cNvPr id="56" name="Group 55">
              <a:extLst>
                <a:ext uri="{FF2B5EF4-FFF2-40B4-BE49-F238E27FC236}">
                  <a16:creationId xmlns:a16="http://schemas.microsoft.com/office/drawing/2014/main" id="{E413F67A-9216-529F-E912-334B64579118}"/>
                </a:ext>
              </a:extLst>
            </p:cNvPr>
            <p:cNvGrpSpPr/>
            <p:nvPr/>
          </p:nvGrpSpPr>
          <p:grpSpPr>
            <a:xfrm>
              <a:off x="9730259" y="5232447"/>
              <a:ext cx="463551" cy="523877"/>
              <a:chOff x="5699213" y="2277537"/>
              <a:chExt cx="463551" cy="523877"/>
            </a:xfrm>
          </p:grpSpPr>
          <p:sp>
            <p:nvSpPr>
              <p:cNvPr id="57" name="Rectangle 27">
                <a:extLst>
                  <a:ext uri="{FF2B5EF4-FFF2-40B4-BE49-F238E27FC236}">
                    <a16:creationId xmlns:a16="http://schemas.microsoft.com/office/drawing/2014/main" id="{3877E247-C03C-C0C8-6FF0-AA583C30E368}"/>
                  </a:ext>
                </a:extLst>
              </p:cNvPr>
              <p:cNvSpPr>
                <a:spLocks noChangeArrowheads="1"/>
              </p:cNvSpPr>
              <p:nvPr/>
            </p:nvSpPr>
            <p:spPr bwMode="auto">
              <a:xfrm>
                <a:off x="5699213" y="2277537"/>
                <a:ext cx="463551" cy="5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59" name="Rectangle 28">
                <a:extLst>
                  <a:ext uri="{FF2B5EF4-FFF2-40B4-BE49-F238E27FC236}">
                    <a16:creationId xmlns:a16="http://schemas.microsoft.com/office/drawing/2014/main" id="{8A885005-21A6-3B22-64F1-7FF763D94690}"/>
                  </a:ext>
                </a:extLst>
              </p:cNvPr>
              <p:cNvSpPr>
                <a:spLocks noChangeArrowheads="1"/>
              </p:cNvSpPr>
              <p:nvPr/>
            </p:nvSpPr>
            <p:spPr bwMode="auto">
              <a:xfrm>
                <a:off x="5780176" y="2291825"/>
                <a:ext cx="311151" cy="369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i="0" dirty="0">
                    <a:latin typeface="Symbol" panose="05050102010706020507" pitchFamily="18" charset="2"/>
                    <a:sym typeface="Euclid Symbol" pitchFamily="18" charset="2"/>
                  </a:rPr>
                  <a:t>r</a:t>
                </a:r>
                <a:endParaRPr lang="en-US" altLang="en-US" i="0" dirty="0">
                  <a:latin typeface="Symbol" panose="05050102010706020507" pitchFamily="18" charset="2"/>
                  <a:sym typeface="Euclid Symbol" pitchFamily="18" charset="2"/>
                </a:endParaRPr>
              </a:p>
            </p:txBody>
          </p:sp>
        </p:grpSp>
      </p:grpSp>
    </p:spTree>
    <p:extLst>
      <p:ext uri="{BB962C8B-B14F-4D97-AF65-F5344CB8AC3E}">
        <p14:creationId xmlns:p14="http://schemas.microsoft.com/office/powerpoint/2010/main" val="334682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animBg="1"/>
      <p:bldP spid="37" grpId="0"/>
      <p:bldP spid="3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A183-6A20-0474-613B-CFDB364395D9}"/>
              </a:ext>
            </a:extLst>
          </p:cNvPr>
          <p:cNvSpPr>
            <a:spLocks noGrp="1"/>
          </p:cNvSpPr>
          <p:nvPr>
            <p:ph type="title"/>
          </p:nvPr>
        </p:nvSpPr>
        <p:spPr>
          <a:xfrm>
            <a:off x="576000" y="-26110"/>
            <a:ext cx="11520000" cy="720000"/>
          </a:xfrm>
        </p:spPr>
        <p:txBody>
          <a:bodyPr/>
          <a:lstStyle/>
          <a:p>
            <a:r>
              <a:rPr lang="en-US" dirty="0"/>
              <a:t>The systematic design</a:t>
            </a:r>
            <a:endParaRPr lang="en-AU" dirty="0"/>
          </a:p>
        </p:txBody>
      </p:sp>
      <p:sp>
        <p:nvSpPr>
          <p:cNvPr id="4" name="Slide Number Placeholder 3">
            <a:extLst>
              <a:ext uri="{FF2B5EF4-FFF2-40B4-BE49-F238E27FC236}">
                <a16:creationId xmlns:a16="http://schemas.microsoft.com/office/drawing/2014/main" id="{44F35E4C-75A2-980B-2774-4B1A292BDC16}"/>
              </a:ext>
            </a:extLst>
          </p:cNvPr>
          <p:cNvSpPr>
            <a:spLocks noGrp="1"/>
          </p:cNvSpPr>
          <p:nvPr>
            <p:ph type="sldNum" sz="quarter" idx="11"/>
          </p:nvPr>
        </p:nvSpPr>
        <p:spPr/>
        <p:txBody>
          <a:bodyPr/>
          <a:lstStyle/>
          <a:p>
            <a:fld id="{FF0418E0-E9F1-4C7F-BDD6-E3F7643D09C8}" type="slidenum">
              <a:rPr lang="en-AU" smtClean="0"/>
              <a:pPr/>
              <a:t>56</a:t>
            </a:fld>
            <a:endParaRPr lang="en-AU"/>
          </a:p>
        </p:txBody>
      </p:sp>
      <p:pic>
        <p:nvPicPr>
          <p:cNvPr id="9" name="Content Placeholder 8" descr="Table&#10;&#10;Description automatically generated">
            <a:extLst>
              <a:ext uri="{FF2B5EF4-FFF2-40B4-BE49-F238E27FC236}">
                <a16:creationId xmlns:a16="http://schemas.microsoft.com/office/drawing/2014/main" id="{78FAED86-B1D7-2075-E11F-084C8071CDB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99" y="775906"/>
            <a:ext cx="6120000" cy="6120000"/>
          </a:xfrm>
        </p:spPr>
      </p:pic>
      <p:pic>
        <p:nvPicPr>
          <p:cNvPr id="11" name="Picture 10" descr="Graphical user interface, chart, treemap chart&#10;&#10;Description automatically generated">
            <a:extLst>
              <a:ext uri="{FF2B5EF4-FFF2-40B4-BE49-F238E27FC236}">
                <a16:creationId xmlns:a16="http://schemas.microsoft.com/office/drawing/2014/main" id="{44E404DE-7AAE-99C8-B758-CE66FBE014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777866"/>
            <a:ext cx="6120000" cy="6120000"/>
          </a:xfrm>
          <a:prstGeom prst="rect">
            <a:avLst/>
          </a:prstGeom>
        </p:spPr>
      </p:pic>
    </p:spTree>
    <p:extLst>
      <p:ext uri="{BB962C8B-B14F-4D97-AF65-F5344CB8AC3E}">
        <p14:creationId xmlns:p14="http://schemas.microsoft.com/office/powerpoint/2010/main" val="4450116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31B0-DEC4-574F-A49E-C85F6CE42AFE}"/>
              </a:ext>
            </a:extLst>
          </p:cNvPr>
          <p:cNvSpPr>
            <a:spLocks noGrp="1"/>
          </p:cNvSpPr>
          <p:nvPr>
            <p:ph type="title"/>
          </p:nvPr>
        </p:nvSpPr>
        <p:spPr>
          <a:xfrm>
            <a:off x="576000" y="2198"/>
            <a:ext cx="11520000" cy="720000"/>
          </a:xfrm>
        </p:spPr>
        <p:txBody>
          <a:bodyPr/>
          <a:lstStyle/>
          <a:p>
            <a:r>
              <a:rPr lang="en-US" dirty="0"/>
              <a:t>The model for optimizing the two-phase design</a:t>
            </a:r>
            <a:endParaRPr lang="en-AU" dirty="0"/>
          </a:p>
        </p:txBody>
      </p:sp>
      <p:sp>
        <p:nvSpPr>
          <p:cNvPr id="3" name="Content Placeholder 2">
            <a:extLst>
              <a:ext uri="{FF2B5EF4-FFF2-40B4-BE49-F238E27FC236}">
                <a16:creationId xmlns:a16="http://schemas.microsoft.com/office/drawing/2014/main" id="{3D28FF47-F2AA-4D2A-34D2-B2AE9750F39F}"/>
              </a:ext>
            </a:extLst>
          </p:cNvPr>
          <p:cNvSpPr>
            <a:spLocks noGrp="1"/>
          </p:cNvSpPr>
          <p:nvPr>
            <p:ph idx="1"/>
          </p:nvPr>
        </p:nvSpPr>
        <p:spPr>
          <a:xfrm>
            <a:off x="576000" y="2703873"/>
            <a:ext cx="11520000" cy="4067686"/>
          </a:xfrm>
        </p:spPr>
        <p:txBody>
          <a:bodyPr/>
          <a:lstStyle/>
          <a:p>
            <a:r>
              <a:rPr lang="en-US" sz="2400" dirty="0"/>
              <a:t>The initial allocation model:</a:t>
            </a:r>
          </a:p>
          <a:p>
            <a:pPr lvl="1">
              <a:spcBef>
                <a:spcPts val="0"/>
              </a:spcBef>
            </a:pPr>
            <a:r>
              <a:rPr lang="en-US" sz="2000" dirty="0">
                <a:solidFill>
                  <a:schemeClr val="bg2">
                    <a:lumMod val="60000"/>
                    <a:lumOff val="40000"/>
                  </a:schemeClr>
                </a:solidFill>
              </a:rPr>
              <a:t>Genotypes | </a:t>
            </a:r>
          </a:p>
          <a:p>
            <a:pPr marL="457200" lvl="1" indent="0">
              <a:spcBef>
                <a:spcPts val="0"/>
              </a:spcBef>
              <a:buNone/>
            </a:pPr>
            <a:r>
              <a:rPr lang="en-US" sz="2000" dirty="0">
                <a:solidFill>
                  <a:schemeClr val="bg2">
                    <a:lumMod val="60000"/>
                    <a:lumOff val="40000"/>
                  </a:schemeClr>
                </a:solidFill>
              </a:rPr>
              <a:t>       ((Blocks / </a:t>
            </a:r>
            <a:r>
              <a:rPr lang="en-US" sz="2000" dirty="0" err="1">
                <a:solidFill>
                  <a:schemeClr val="bg2">
                    <a:lumMod val="60000"/>
                    <a:lumOff val="40000"/>
                  </a:schemeClr>
                </a:solidFill>
              </a:rPr>
              <a:t>WRows</a:t>
            </a:r>
            <a:r>
              <a:rPr lang="en-US" sz="2000" dirty="0">
                <a:solidFill>
                  <a:schemeClr val="bg2">
                    <a:lumMod val="60000"/>
                    <a:lumOff val="40000"/>
                  </a:schemeClr>
                </a:solidFill>
              </a:rPr>
              <a:t>) * Columns) / Samples </a:t>
            </a:r>
          </a:p>
          <a:p>
            <a:pPr marL="457200" lvl="1" indent="0">
              <a:spcBef>
                <a:spcPts val="0"/>
              </a:spcBef>
              <a:buNone/>
            </a:pPr>
            <a:r>
              <a:rPr lang="en-US" sz="2000" dirty="0">
                <a:solidFill>
                  <a:schemeClr val="bg2">
                    <a:lumMod val="60000"/>
                    <a:lumOff val="40000"/>
                  </a:schemeClr>
                </a:solidFill>
              </a:rPr>
              <a:t>            + (Intervals / Days) * Locations</a:t>
            </a:r>
          </a:p>
          <a:p>
            <a:r>
              <a:rPr lang="en-US" sz="2400" dirty="0"/>
              <a:t>The homogeneous allocation model:</a:t>
            </a:r>
          </a:p>
          <a:p>
            <a:pPr lvl="1">
              <a:spcBef>
                <a:spcPts val="0"/>
              </a:spcBef>
            </a:pPr>
            <a:r>
              <a:rPr lang="en-AU" sz="2000" dirty="0">
                <a:solidFill>
                  <a:schemeClr val="bg2">
                    <a:lumMod val="60000"/>
                    <a:lumOff val="40000"/>
                  </a:schemeClr>
                </a:solidFill>
              </a:rPr>
              <a:t>Blocks + Intervals | Genotypes </a:t>
            </a:r>
          </a:p>
          <a:p>
            <a:pPr marL="457200" lvl="1" indent="0">
              <a:spcBef>
                <a:spcPts val="0"/>
              </a:spcBef>
              <a:buNone/>
            </a:pPr>
            <a:r>
              <a:rPr lang="en-AU" sz="2000" dirty="0">
                <a:solidFill>
                  <a:schemeClr val="bg2">
                    <a:lumMod val="60000"/>
                    <a:lumOff val="40000"/>
                  </a:schemeClr>
                </a:solidFill>
              </a:rPr>
              <a:t>   + </a:t>
            </a:r>
            <a:r>
              <a:rPr lang="en-AU" sz="2000" dirty="0" err="1">
                <a:solidFill>
                  <a:schemeClr val="bg2">
                    <a:lumMod val="60000"/>
                    <a:lumOff val="40000"/>
                  </a:schemeClr>
                </a:solidFill>
              </a:rPr>
              <a:t>Blocks:WRows</a:t>
            </a:r>
            <a:r>
              <a:rPr lang="en-AU" sz="2000" dirty="0">
                <a:solidFill>
                  <a:schemeClr val="bg2">
                    <a:lumMod val="60000"/>
                    <a:lumOff val="40000"/>
                  </a:schemeClr>
                </a:solidFill>
              </a:rPr>
              <a:t> + Columns/Blocks + </a:t>
            </a:r>
            <a:r>
              <a:rPr lang="en-AU" sz="2000" dirty="0" err="1">
                <a:solidFill>
                  <a:schemeClr val="bg2">
                    <a:lumMod val="60000"/>
                    <a:lumOff val="40000"/>
                  </a:schemeClr>
                </a:solidFill>
              </a:rPr>
              <a:t>Blocks:Wrows:Columns</a:t>
            </a:r>
            <a:r>
              <a:rPr lang="en-AU" sz="2000" dirty="0">
                <a:solidFill>
                  <a:schemeClr val="bg2">
                    <a:lumMod val="60000"/>
                    <a:lumOff val="40000"/>
                  </a:schemeClr>
                </a:solidFill>
              </a:rPr>
              <a:t>/Samples </a:t>
            </a:r>
          </a:p>
          <a:p>
            <a:pPr marL="457200" lvl="1" indent="0">
              <a:spcBef>
                <a:spcPts val="0"/>
              </a:spcBef>
              <a:buNone/>
            </a:pPr>
            <a:r>
              <a:rPr lang="en-AU" sz="2000" dirty="0">
                <a:solidFill>
                  <a:schemeClr val="bg2">
                    <a:lumMod val="60000"/>
                    <a:lumOff val="40000"/>
                  </a:schemeClr>
                </a:solidFill>
              </a:rPr>
              <a:t>   + </a:t>
            </a:r>
            <a:r>
              <a:rPr lang="en-AU" sz="2000" dirty="0" err="1">
                <a:solidFill>
                  <a:schemeClr val="bg2">
                    <a:lumMod val="60000"/>
                    <a:lumOff val="40000"/>
                  </a:schemeClr>
                </a:solidFill>
              </a:rPr>
              <a:t>Intervals:Days</a:t>
            </a:r>
            <a:r>
              <a:rPr lang="en-AU" sz="2000" dirty="0">
                <a:solidFill>
                  <a:schemeClr val="bg2">
                    <a:lumMod val="60000"/>
                    <a:lumOff val="40000"/>
                  </a:schemeClr>
                </a:solidFill>
              </a:rPr>
              <a:t> + Locations/Intervals + </a:t>
            </a:r>
            <a:r>
              <a:rPr lang="en-AU" sz="2000" dirty="0" err="1">
                <a:solidFill>
                  <a:schemeClr val="bg2">
                    <a:lumMod val="60000"/>
                    <a:lumOff val="40000"/>
                  </a:schemeClr>
                </a:solidFill>
              </a:rPr>
              <a:t>Intervals:Days:Locations</a:t>
            </a:r>
            <a:endParaRPr lang="en-AU" sz="2000" dirty="0">
              <a:solidFill>
                <a:schemeClr val="bg2">
                  <a:lumMod val="60000"/>
                  <a:lumOff val="40000"/>
                </a:schemeClr>
              </a:solidFill>
            </a:endParaRPr>
          </a:p>
          <a:p>
            <a:pPr marL="400050"/>
            <a:r>
              <a:rPr lang="en-US" sz="2400" dirty="0"/>
              <a:t>The prior allocation model:</a:t>
            </a:r>
          </a:p>
          <a:p>
            <a:pPr lvl="1">
              <a:spcBef>
                <a:spcPts val="0"/>
              </a:spcBef>
            </a:pPr>
            <a:r>
              <a:rPr lang="en-AU" sz="2000" dirty="0">
                <a:solidFill>
                  <a:schemeClr val="bg2">
                    <a:lumMod val="60000"/>
                    <a:lumOff val="40000"/>
                  </a:schemeClr>
                </a:solidFill>
              </a:rPr>
              <a:t>Blocks + Intervals | Genotypes </a:t>
            </a:r>
          </a:p>
          <a:p>
            <a:pPr marL="457200" lvl="1" indent="0">
              <a:spcBef>
                <a:spcPts val="0"/>
              </a:spcBef>
              <a:buNone/>
            </a:pPr>
            <a:r>
              <a:rPr lang="en-AU" sz="2000" dirty="0">
                <a:solidFill>
                  <a:schemeClr val="bg2">
                    <a:lumMod val="60000"/>
                    <a:lumOff val="40000"/>
                  </a:schemeClr>
                </a:solidFill>
              </a:rPr>
              <a:t>   + Rows + Columns/Blocks + ar1(Rows):ar1(Columns)+ </a:t>
            </a:r>
            <a:r>
              <a:rPr lang="en-AU" sz="2000" u="sng" dirty="0" err="1">
                <a:solidFill>
                  <a:schemeClr val="bg2">
                    <a:lumMod val="60000"/>
                    <a:lumOff val="40000"/>
                  </a:schemeClr>
                </a:solidFill>
              </a:rPr>
              <a:t>Rows:Columns:Samples</a:t>
            </a:r>
            <a:r>
              <a:rPr lang="en-AU" sz="2000" dirty="0">
                <a:solidFill>
                  <a:schemeClr val="bg2">
                    <a:lumMod val="60000"/>
                    <a:lumOff val="40000"/>
                  </a:schemeClr>
                </a:solidFill>
              </a:rPr>
              <a:t> </a:t>
            </a:r>
          </a:p>
          <a:p>
            <a:pPr marL="457200" lvl="1" indent="0">
              <a:spcBef>
                <a:spcPts val="0"/>
              </a:spcBef>
              <a:buNone/>
            </a:pPr>
            <a:r>
              <a:rPr lang="en-AU" sz="2000" dirty="0">
                <a:solidFill>
                  <a:schemeClr val="bg2">
                    <a:lumMod val="60000"/>
                    <a:lumOff val="40000"/>
                  </a:schemeClr>
                </a:solidFill>
              </a:rPr>
              <a:t>   + </a:t>
            </a:r>
            <a:r>
              <a:rPr lang="en-AU" sz="2000" dirty="0" err="1">
                <a:solidFill>
                  <a:schemeClr val="bg2">
                    <a:lumMod val="60000"/>
                    <a:lumOff val="40000"/>
                  </a:schemeClr>
                </a:solidFill>
              </a:rPr>
              <a:t>Intervals:Days</a:t>
            </a:r>
            <a:r>
              <a:rPr lang="en-AU" sz="2000" dirty="0">
                <a:solidFill>
                  <a:schemeClr val="bg2">
                    <a:lumMod val="60000"/>
                    <a:lumOff val="40000"/>
                  </a:schemeClr>
                </a:solidFill>
              </a:rPr>
              <a:t> + Locations + </a:t>
            </a:r>
            <a:r>
              <a:rPr lang="en-AU" sz="2000" u="sng" dirty="0">
                <a:solidFill>
                  <a:schemeClr val="bg2">
                    <a:lumMod val="60000"/>
                    <a:lumOff val="40000"/>
                  </a:schemeClr>
                </a:solidFill>
              </a:rPr>
              <a:t>Intervals:Days:ar1(Locations)</a:t>
            </a:r>
          </a:p>
          <a:p>
            <a:pPr marL="800100" lvl="1"/>
            <a:endParaRPr lang="en-US" sz="2000" dirty="0"/>
          </a:p>
        </p:txBody>
      </p:sp>
      <p:sp>
        <p:nvSpPr>
          <p:cNvPr id="4" name="Slide Number Placeholder 3">
            <a:extLst>
              <a:ext uri="{FF2B5EF4-FFF2-40B4-BE49-F238E27FC236}">
                <a16:creationId xmlns:a16="http://schemas.microsoft.com/office/drawing/2014/main" id="{11B8B74E-850A-0353-7D38-B0475343945A}"/>
              </a:ext>
            </a:extLst>
          </p:cNvPr>
          <p:cNvSpPr>
            <a:spLocks noGrp="1"/>
          </p:cNvSpPr>
          <p:nvPr>
            <p:ph type="sldNum" sz="quarter" idx="11"/>
          </p:nvPr>
        </p:nvSpPr>
        <p:spPr/>
        <p:txBody>
          <a:bodyPr/>
          <a:lstStyle/>
          <a:p>
            <a:fld id="{FF0418E0-E9F1-4C7F-BDD6-E3F7643D09C8}" type="slidenum">
              <a:rPr lang="en-AU" smtClean="0"/>
              <a:pPr/>
              <a:t>57</a:t>
            </a:fld>
            <a:endParaRPr lang="en-AU"/>
          </a:p>
        </p:txBody>
      </p:sp>
      <p:sp>
        <p:nvSpPr>
          <p:cNvPr id="58" name="Slide Number Placeholder 3">
            <a:extLst>
              <a:ext uri="{FF2B5EF4-FFF2-40B4-BE49-F238E27FC236}">
                <a16:creationId xmlns:a16="http://schemas.microsoft.com/office/drawing/2014/main" id="{A7845A0D-559C-784B-16ED-0C6C300A9BE4}"/>
              </a:ext>
            </a:extLst>
          </p:cNvPr>
          <p:cNvSpPr txBox="1">
            <a:spLocks/>
          </p:cNvSpPr>
          <p:nvPr/>
        </p:nvSpPr>
        <p:spPr bwMode="auto">
          <a:xfrm>
            <a:off x="9239272" y="6317076"/>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chemeClr val="tx1"/>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0418E0-E9F1-4C7F-BDD6-E3F7643D09C8}" type="slidenum">
              <a:rPr lang="en-AU" smtClean="0"/>
              <a:pPr/>
              <a:t>57</a:t>
            </a:fld>
            <a:endParaRPr lang="en-AU"/>
          </a:p>
        </p:txBody>
      </p:sp>
      <p:grpSp>
        <p:nvGrpSpPr>
          <p:cNvPr id="106" name="Group 105">
            <a:extLst>
              <a:ext uri="{FF2B5EF4-FFF2-40B4-BE49-F238E27FC236}">
                <a16:creationId xmlns:a16="http://schemas.microsoft.com/office/drawing/2014/main" id="{491EE7D2-4F27-619C-8AC0-5C2986463439}"/>
              </a:ext>
            </a:extLst>
          </p:cNvPr>
          <p:cNvGrpSpPr/>
          <p:nvPr/>
        </p:nvGrpSpPr>
        <p:grpSpPr>
          <a:xfrm>
            <a:off x="61090" y="751689"/>
            <a:ext cx="12018100" cy="2004927"/>
            <a:chOff x="113264" y="4766147"/>
            <a:chExt cx="12018100" cy="2004927"/>
          </a:xfrm>
        </p:grpSpPr>
        <p:sp>
          <p:nvSpPr>
            <p:cNvPr id="59" name="AutoShape 8">
              <a:extLst>
                <a:ext uri="{FF2B5EF4-FFF2-40B4-BE49-F238E27FC236}">
                  <a16:creationId xmlns:a16="http://schemas.microsoft.com/office/drawing/2014/main" id="{EB027AA6-4DFA-0779-909B-37E85DFCD182}"/>
                </a:ext>
              </a:extLst>
            </p:cNvPr>
            <p:cNvSpPr>
              <a:spLocks noChangeArrowheads="1"/>
            </p:cNvSpPr>
            <p:nvPr/>
          </p:nvSpPr>
          <p:spPr bwMode="auto">
            <a:xfrm>
              <a:off x="5875604" y="5099763"/>
              <a:ext cx="2347815" cy="1008000"/>
            </a:xfrm>
            <a:prstGeom prst="roundRect">
              <a:avLst>
                <a:gd name="adj" fmla="val 16667"/>
              </a:avLst>
            </a:prstGeom>
            <a:noFill/>
            <a:ln w="12700" cap="sq">
              <a:solidFill>
                <a:schemeClr val="tx1"/>
              </a:solidFill>
              <a:round/>
              <a:headEnd type="none" w="sm" len="sm"/>
              <a:tailEnd type="none" w="sm" len="sm"/>
            </a:ln>
          </p:spPr>
          <p:txBody>
            <a:bodyPr wrap="none" anchor="ctr"/>
            <a:lstStyle/>
            <a:p>
              <a:pPr marL="989013" indent="-989013"/>
              <a:endParaRPr lang="en-US" dirty="0">
                <a:solidFill>
                  <a:srgbClr val="000000"/>
                </a:solidFill>
              </a:endParaRPr>
            </a:p>
            <a:p>
              <a:pPr marL="989013" indent="-989013"/>
              <a:r>
                <a:rPr lang="en-US" dirty="0">
                  <a:solidFill>
                    <a:srgbClr val="000000"/>
                  </a:solidFill>
                </a:rPr>
                <a:t>203, 204	</a:t>
              </a:r>
              <a:r>
                <a:rPr lang="en-US" b="1" dirty="0">
                  <a:solidFill>
                    <a:srgbClr val="000000"/>
                  </a:solidFill>
                </a:rPr>
                <a:t>Plots</a:t>
              </a:r>
              <a:r>
                <a:rPr lang="en-US" dirty="0">
                  <a:solidFill>
                    <a:srgbClr val="000000"/>
                  </a:solidFill>
                </a:rPr>
                <a:t> in </a:t>
              </a:r>
              <a:r>
                <a:rPr lang="en-US" b="1" dirty="0">
                  <a:solidFill>
                    <a:srgbClr val="000000"/>
                  </a:solidFill>
                </a:rPr>
                <a:t>B</a:t>
              </a:r>
            </a:p>
            <a:p>
              <a:pPr marL="541338" indent="-541338"/>
              <a:endParaRPr lang="en-US" dirty="0">
                <a:solidFill>
                  <a:srgbClr val="000000"/>
                </a:solidFill>
              </a:endParaRPr>
            </a:p>
            <a:p>
              <a:pPr marL="541338" indent="-541338"/>
              <a:r>
                <a:rPr lang="en-US" dirty="0">
                  <a:solidFill>
                    <a:srgbClr val="000000"/>
                  </a:solidFill>
                </a:rPr>
                <a:t>    2	</a:t>
              </a:r>
              <a:r>
                <a:rPr lang="en-US" b="1" dirty="0">
                  <a:solidFill>
                    <a:srgbClr val="000000"/>
                  </a:solidFill>
                </a:rPr>
                <a:t>Blocks</a:t>
              </a:r>
            </a:p>
            <a:p>
              <a:pPr marL="1166813" indent="-989013"/>
              <a:endParaRPr lang="en-US" dirty="0">
                <a:solidFill>
                  <a:srgbClr val="000000"/>
                </a:solidFill>
              </a:endParaRPr>
            </a:p>
          </p:txBody>
        </p:sp>
        <p:grpSp>
          <p:nvGrpSpPr>
            <p:cNvPr id="60" name="Group 59">
              <a:extLst>
                <a:ext uri="{FF2B5EF4-FFF2-40B4-BE49-F238E27FC236}">
                  <a16:creationId xmlns:a16="http://schemas.microsoft.com/office/drawing/2014/main" id="{BF89667E-18EB-309B-9BB5-3361FD6D2EA9}"/>
                </a:ext>
              </a:extLst>
            </p:cNvPr>
            <p:cNvGrpSpPr/>
            <p:nvPr/>
          </p:nvGrpSpPr>
          <p:grpSpPr>
            <a:xfrm>
              <a:off x="113264" y="5107355"/>
              <a:ext cx="5088392" cy="1663719"/>
              <a:chOff x="1876823" y="1981513"/>
              <a:chExt cx="5088392" cy="1663719"/>
            </a:xfrm>
          </p:grpSpPr>
          <p:grpSp>
            <p:nvGrpSpPr>
              <p:cNvPr id="61" name="Group 24">
                <a:extLst>
                  <a:ext uri="{FF2B5EF4-FFF2-40B4-BE49-F238E27FC236}">
                    <a16:creationId xmlns:a16="http://schemas.microsoft.com/office/drawing/2014/main" id="{B7ABB9B7-72DA-09F1-36C4-6B051F3C608F}"/>
                  </a:ext>
                </a:extLst>
              </p:cNvPr>
              <p:cNvGrpSpPr>
                <a:grpSpLocks/>
              </p:cNvGrpSpPr>
              <p:nvPr/>
            </p:nvGrpSpPr>
            <p:grpSpPr bwMode="auto">
              <a:xfrm>
                <a:off x="1876823" y="2100334"/>
                <a:ext cx="2061634" cy="1530377"/>
                <a:chOff x="1069" y="1302"/>
                <a:chExt cx="974" cy="964"/>
              </a:xfrm>
            </p:grpSpPr>
            <p:sp>
              <p:nvSpPr>
                <p:cNvPr id="73" name="AutoShape 8">
                  <a:extLst>
                    <a:ext uri="{FF2B5EF4-FFF2-40B4-BE49-F238E27FC236}">
                      <a16:creationId xmlns:a16="http://schemas.microsoft.com/office/drawing/2014/main" id="{01C260A2-BFDE-7483-3C42-E91A502437D5}"/>
                    </a:ext>
                  </a:extLst>
                </p:cNvPr>
                <p:cNvSpPr>
                  <a:spLocks noChangeArrowheads="1"/>
                </p:cNvSpPr>
                <p:nvPr/>
              </p:nvSpPr>
              <p:spPr bwMode="auto">
                <a:xfrm>
                  <a:off x="1069" y="1302"/>
                  <a:ext cx="974"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447675" indent="-447675"/>
                  <a:r>
                    <a:rPr lang="en-US" dirty="0">
                      <a:solidFill>
                        <a:srgbClr val="000000"/>
                      </a:solidFill>
                    </a:rPr>
                    <a:t>576	</a:t>
                  </a:r>
                  <a:r>
                    <a:rPr lang="en-US" b="1" dirty="0">
                      <a:solidFill>
                        <a:srgbClr val="000000"/>
                      </a:solidFill>
                    </a:rPr>
                    <a:t>Genotypes</a:t>
                  </a:r>
                  <a:endParaRPr lang="en-US" dirty="0">
                    <a:solidFill>
                      <a:srgbClr val="000000"/>
                    </a:solidFill>
                  </a:endParaRPr>
                </a:p>
              </p:txBody>
            </p:sp>
            <p:sp>
              <p:nvSpPr>
                <p:cNvPr id="74" name="Text Box 9">
                  <a:extLst>
                    <a:ext uri="{FF2B5EF4-FFF2-40B4-BE49-F238E27FC236}">
                      <a16:creationId xmlns:a16="http://schemas.microsoft.com/office/drawing/2014/main" id="{A4BDBB7A-8520-2DEB-1801-453CE13F06ED}"/>
                    </a:ext>
                  </a:extLst>
                </p:cNvPr>
                <p:cNvSpPr txBox="1">
                  <a:spLocks noChangeArrowheads="1"/>
                </p:cNvSpPr>
                <p:nvPr/>
              </p:nvSpPr>
              <p:spPr bwMode="auto">
                <a:xfrm>
                  <a:off x="1081" y="2053"/>
                  <a:ext cx="871"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576 genotypes</a:t>
                  </a:r>
                  <a:endParaRPr lang="en-AU" sz="1600" dirty="0">
                    <a:solidFill>
                      <a:srgbClr val="000000"/>
                    </a:solidFill>
                  </a:endParaRPr>
                </a:p>
              </p:txBody>
            </p:sp>
          </p:grpSp>
          <p:grpSp>
            <p:nvGrpSpPr>
              <p:cNvPr id="62" name="Group 10">
                <a:extLst>
                  <a:ext uri="{FF2B5EF4-FFF2-40B4-BE49-F238E27FC236}">
                    <a16:creationId xmlns:a16="http://schemas.microsoft.com/office/drawing/2014/main" id="{39A180A2-32B1-FED7-949E-14DAE295F1EF}"/>
                  </a:ext>
                </a:extLst>
              </p:cNvPr>
              <p:cNvGrpSpPr>
                <a:grpSpLocks/>
              </p:cNvGrpSpPr>
              <p:nvPr/>
            </p:nvGrpSpPr>
            <p:grpSpPr bwMode="auto">
              <a:xfrm>
                <a:off x="4664397" y="1981513"/>
                <a:ext cx="2300818" cy="1663719"/>
                <a:chOff x="2678" y="1148"/>
                <a:chExt cx="1087" cy="1048"/>
              </a:xfrm>
            </p:grpSpPr>
            <p:sp>
              <p:nvSpPr>
                <p:cNvPr id="71" name="AutoShape 11">
                  <a:extLst>
                    <a:ext uri="{FF2B5EF4-FFF2-40B4-BE49-F238E27FC236}">
                      <a16:creationId xmlns:a16="http://schemas.microsoft.com/office/drawing/2014/main" id="{D7242C1F-7E25-6EF6-7751-9253BE2FD4B5}"/>
                    </a:ext>
                  </a:extLst>
                </p:cNvPr>
                <p:cNvSpPr>
                  <a:spLocks noChangeArrowheads="1"/>
                </p:cNvSpPr>
                <p:nvPr/>
              </p:nvSpPr>
              <p:spPr bwMode="auto">
                <a:xfrm>
                  <a:off x="2678" y="1148"/>
                  <a:ext cx="1087"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531813" indent="-449263"/>
                  <a:r>
                    <a:rPr lang="en-US" dirty="0">
                      <a:solidFill>
                        <a:srgbClr val="000000"/>
                      </a:solidFill>
                    </a:rPr>
                    <a:t>12	</a:t>
                  </a:r>
                  <a:r>
                    <a:rPr lang="en-US" b="1" dirty="0">
                      <a:solidFill>
                        <a:srgbClr val="000000"/>
                      </a:solidFill>
                    </a:rPr>
                    <a:t>Columns</a:t>
                  </a:r>
                  <a:endParaRPr lang="en-US" dirty="0">
                    <a:solidFill>
                      <a:srgbClr val="000000"/>
                    </a:solidFill>
                  </a:endParaRPr>
                </a:p>
                <a:p>
                  <a:pPr marL="531813" indent="-449263"/>
                  <a:r>
                    <a:rPr lang="en-US" dirty="0">
                      <a:solidFill>
                        <a:srgbClr val="000000"/>
                      </a:solidFill>
                    </a:rPr>
                    <a:t>30	</a:t>
                  </a:r>
                  <a:r>
                    <a:rPr lang="en-US" b="1" dirty="0" err="1">
                      <a:solidFill>
                        <a:srgbClr val="000000"/>
                      </a:solidFill>
                    </a:rPr>
                    <a:t>WRows</a:t>
                  </a:r>
                  <a:r>
                    <a:rPr lang="en-US" dirty="0">
                      <a:solidFill>
                        <a:srgbClr val="000000"/>
                      </a:solidFill>
                    </a:rPr>
                    <a:t> in </a:t>
                  </a:r>
                  <a:r>
                    <a:rPr lang="en-US" b="1" dirty="0">
                      <a:solidFill>
                        <a:srgbClr val="000000"/>
                      </a:solidFill>
                    </a:rPr>
                    <a:t>B</a:t>
                  </a:r>
                  <a:endParaRPr lang="en-US" dirty="0">
                    <a:solidFill>
                      <a:srgbClr val="000000"/>
                    </a:solidFill>
                  </a:endParaRPr>
                </a:p>
                <a:p>
                  <a:pPr marL="531813" indent="-449263"/>
                  <a:r>
                    <a:rPr lang="en-US" dirty="0">
                      <a:solidFill>
                        <a:srgbClr val="000000"/>
                      </a:solidFill>
                    </a:rPr>
                    <a:t>  2	</a:t>
                  </a:r>
                  <a:r>
                    <a:rPr lang="en-US" b="1" dirty="0">
                      <a:solidFill>
                        <a:srgbClr val="000000"/>
                      </a:solidFill>
                    </a:rPr>
                    <a:t> Blocks</a:t>
                  </a:r>
                  <a:endParaRPr lang="en-AU" dirty="0">
                    <a:solidFill>
                      <a:srgbClr val="000000"/>
                    </a:solidFill>
                  </a:endParaRPr>
                </a:p>
              </p:txBody>
            </p:sp>
            <p:sp>
              <p:nvSpPr>
                <p:cNvPr id="72" name="Text Box 12">
                  <a:extLst>
                    <a:ext uri="{FF2B5EF4-FFF2-40B4-BE49-F238E27FC236}">
                      <a16:creationId xmlns:a16="http://schemas.microsoft.com/office/drawing/2014/main" id="{C3665034-1CE1-9116-0400-443FE1913A9A}"/>
                    </a:ext>
                  </a:extLst>
                </p:cNvPr>
                <p:cNvSpPr txBox="1">
                  <a:spLocks noChangeArrowheads="1"/>
                </p:cNvSpPr>
                <p:nvPr/>
              </p:nvSpPr>
              <p:spPr bwMode="auto">
                <a:xfrm>
                  <a:off x="2870" y="1977"/>
                  <a:ext cx="775" cy="219"/>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720 plots</a:t>
                  </a:r>
                  <a:endParaRPr lang="en-AU" sz="1600" dirty="0">
                    <a:solidFill>
                      <a:srgbClr val="000000"/>
                    </a:solidFill>
                  </a:endParaRPr>
                </a:p>
              </p:txBody>
            </p:sp>
          </p:grpSp>
          <p:grpSp>
            <p:nvGrpSpPr>
              <p:cNvPr id="63" name="Group 62">
                <a:extLst>
                  <a:ext uri="{FF2B5EF4-FFF2-40B4-BE49-F238E27FC236}">
                    <a16:creationId xmlns:a16="http://schemas.microsoft.com/office/drawing/2014/main" id="{4319FE2D-1D85-C779-08B6-7AAC7DD11F57}"/>
                  </a:ext>
                </a:extLst>
              </p:cNvPr>
              <p:cNvGrpSpPr/>
              <p:nvPr/>
            </p:nvGrpSpPr>
            <p:grpSpPr>
              <a:xfrm>
                <a:off x="3679105" y="2206781"/>
                <a:ext cx="1159073" cy="533402"/>
                <a:chOff x="5270901" y="2028974"/>
                <a:chExt cx="1159073" cy="533402"/>
              </a:xfrm>
            </p:grpSpPr>
            <p:sp>
              <p:nvSpPr>
                <p:cNvPr id="64" name="Line 6">
                  <a:extLst>
                    <a:ext uri="{FF2B5EF4-FFF2-40B4-BE49-F238E27FC236}">
                      <a16:creationId xmlns:a16="http://schemas.microsoft.com/office/drawing/2014/main" id="{6A964945-30D3-A761-7E77-B3D6701E6D1A}"/>
                    </a:ext>
                  </a:extLst>
                </p:cNvPr>
                <p:cNvSpPr>
                  <a:spLocks noChangeShapeType="1"/>
                </p:cNvSpPr>
                <p:nvPr/>
              </p:nvSpPr>
              <p:spPr bwMode="auto">
                <a:xfrm>
                  <a:off x="5270901" y="2289772"/>
                  <a:ext cx="522765" cy="8766"/>
                </a:xfrm>
                <a:prstGeom prst="line">
                  <a:avLst/>
                </a:prstGeom>
                <a:noFill/>
                <a:ln w="12700" cap="sq">
                  <a:solidFill>
                    <a:srgbClr val="000000"/>
                  </a:solidFill>
                  <a:prstDash val="lgDash"/>
                  <a:round/>
                  <a:headEnd type="none" w="sm" len="sm"/>
                  <a:tailEnd type="triangle" w="lg" len="lg"/>
                </a:ln>
              </p:spPr>
              <p:txBody>
                <a:bodyPr/>
                <a:lstStyle/>
                <a:p>
                  <a:endParaRPr lang="en-AU"/>
                </a:p>
              </p:txBody>
            </p:sp>
            <p:grpSp>
              <p:nvGrpSpPr>
                <p:cNvPr id="65" name="Group 26">
                  <a:extLst>
                    <a:ext uri="{FF2B5EF4-FFF2-40B4-BE49-F238E27FC236}">
                      <a16:creationId xmlns:a16="http://schemas.microsoft.com/office/drawing/2014/main" id="{F28C781A-3E1E-7F9E-FDA2-D4A029B4FAA5}"/>
                    </a:ext>
                  </a:extLst>
                </p:cNvPr>
                <p:cNvGrpSpPr>
                  <a:grpSpLocks/>
                </p:cNvGrpSpPr>
                <p:nvPr/>
              </p:nvGrpSpPr>
              <p:grpSpPr bwMode="auto">
                <a:xfrm>
                  <a:off x="5669973" y="2028974"/>
                  <a:ext cx="463551" cy="523877"/>
                  <a:chOff x="2611" y="3687"/>
                  <a:chExt cx="292" cy="330"/>
                </a:xfrm>
              </p:grpSpPr>
              <p:sp>
                <p:nvSpPr>
                  <p:cNvPr id="69" name="Rectangle 27">
                    <a:extLst>
                      <a:ext uri="{FF2B5EF4-FFF2-40B4-BE49-F238E27FC236}">
                        <a16:creationId xmlns:a16="http://schemas.microsoft.com/office/drawing/2014/main" id="{3E5A9E85-19A1-AB1C-3E2B-00A090A9F5FD}"/>
                      </a:ext>
                    </a:extLst>
                  </p:cNvPr>
                  <p:cNvSpPr>
                    <a:spLocks noChangeArrowheads="1"/>
                  </p:cNvSpPr>
                  <p:nvPr/>
                </p:nvSpPr>
                <p:spPr bwMode="auto">
                  <a:xfrm>
                    <a:off x="2611" y="3687"/>
                    <a:ext cx="2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70" name="Rectangle 28">
                    <a:extLst>
                      <a:ext uri="{FF2B5EF4-FFF2-40B4-BE49-F238E27FC236}">
                        <a16:creationId xmlns:a16="http://schemas.microsoft.com/office/drawing/2014/main" id="{A959C2E0-9BA7-6A6B-B7F7-2FFA54D10E53}"/>
                      </a:ext>
                    </a:extLst>
                  </p:cNvPr>
                  <p:cNvSpPr>
                    <a:spLocks noChangeArrowheads="1"/>
                  </p:cNvSpPr>
                  <p:nvPr/>
                </p:nvSpPr>
                <p:spPr bwMode="auto">
                  <a:xfrm>
                    <a:off x="2662" y="3702"/>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i="0" dirty="0">
                        <a:latin typeface="Symbol" panose="05050102010706020507" pitchFamily="18" charset="2"/>
                        <a:sym typeface="Euclid Symbol" pitchFamily="18" charset="2"/>
                      </a:rPr>
                      <a:t>r</a:t>
                    </a:r>
                    <a:endParaRPr lang="en-US" altLang="en-US" i="0" dirty="0">
                      <a:latin typeface="Symbol" panose="05050102010706020507" pitchFamily="18" charset="2"/>
                      <a:sym typeface="Euclid Symbol" pitchFamily="18" charset="2"/>
                    </a:endParaRPr>
                  </a:p>
                </p:txBody>
              </p:sp>
            </p:grpSp>
            <p:sp>
              <p:nvSpPr>
                <p:cNvPr id="66" name="Line 29">
                  <a:extLst>
                    <a:ext uri="{FF2B5EF4-FFF2-40B4-BE49-F238E27FC236}">
                      <a16:creationId xmlns:a16="http://schemas.microsoft.com/office/drawing/2014/main" id="{46C860F0-8383-DE77-4117-E56A67B974BF}"/>
                    </a:ext>
                  </a:extLst>
                </p:cNvPr>
                <p:cNvSpPr>
                  <a:spLocks noChangeShapeType="1"/>
                </p:cNvSpPr>
                <p:nvPr/>
              </p:nvSpPr>
              <p:spPr bwMode="auto">
                <a:xfrm flipV="1">
                  <a:off x="5998367" y="2030026"/>
                  <a:ext cx="431606" cy="235039"/>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67" name="Line 30">
                  <a:extLst>
                    <a:ext uri="{FF2B5EF4-FFF2-40B4-BE49-F238E27FC236}">
                      <a16:creationId xmlns:a16="http://schemas.microsoft.com/office/drawing/2014/main" id="{244256AA-7090-98D9-B84F-94BFCEAFC368}"/>
                    </a:ext>
                  </a:extLst>
                </p:cNvPr>
                <p:cNvSpPr>
                  <a:spLocks noChangeShapeType="1"/>
                </p:cNvSpPr>
                <p:nvPr/>
              </p:nvSpPr>
              <p:spPr bwMode="auto">
                <a:xfrm>
                  <a:off x="6007892" y="2307928"/>
                  <a:ext cx="422081" cy="506"/>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68" name="Line 29">
                  <a:extLst>
                    <a:ext uri="{FF2B5EF4-FFF2-40B4-BE49-F238E27FC236}">
                      <a16:creationId xmlns:a16="http://schemas.microsoft.com/office/drawing/2014/main" id="{44B7625B-8554-3EC0-D62F-0EE11F36D96D}"/>
                    </a:ext>
                  </a:extLst>
                </p:cNvPr>
                <p:cNvSpPr>
                  <a:spLocks noChangeShapeType="1"/>
                </p:cNvSpPr>
                <p:nvPr/>
              </p:nvSpPr>
              <p:spPr bwMode="auto">
                <a:xfrm>
                  <a:off x="5990588" y="2329600"/>
                  <a:ext cx="439386" cy="232776"/>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grpSp>
        <p:grpSp>
          <p:nvGrpSpPr>
            <p:cNvPr id="75" name="Group 74">
              <a:extLst>
                <a:ext uri="{FF2B5EF4-FFF2-40B4-BE49-F238E27FC236}">
                  <a16:creationId xmlns:a16="http://schemas.microsoft.com/office/drawing/2014/main" id="{E19F3FA6-44E9-0A51-D521-CB2911D68A7E}"/>
                </a:ext>
              </a:extLst>
            </p:cNvPr>
            <p:cNvGrpSpPr/>
            <p:nvPr/>
          </p:nvGrpSpPr>
          <p:grpSpPr>
            <a:xfrm>
              <a:off x="4813254" y="5200725"/>
              <a:ext cx="1205112" cy="523877"/>
              <a:chOff x="6602214" y="2074883"/>
              <a:chExt cx="1205112" cy="523877"/>
            </a:xfrm>
          </p:grpSpPr>
          <p:sp>
            <p:nvSpPr>
              <p:cNvPr id="76" name="Rectangle 27">
                <a:extLst>
                  <a:ext uri="{FF2B5EF4-FFF2-40B4-BE49-F238E27FC236}">
                    <a16:creationId xmlns:a16="http://schemas.microsoft.com/office/drawing/2014/main" id="{1AD3B396-B38E-05BF-C801-BE027604033A}"/>
                  </a:ext>
                </a:extLst>
              </p:cNvPr>
              <p:cNvSpPr>
                <a:spLocks noChangeArrowheads="1"/>
              </p:cNvSpPr>
              <p:nvPr/>
            </p:nvSpPr>
            <p:spPr bwMode="auto">
              <a:xfrm>
                <a:off x="7080348" y="2074883"/>
                <a:ext cx="463551" cy="5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77" name="Rectangle 28">
                <a:extLst>
                  <a:ext uri="{FF2B5EF4-FFF2-40B4-BE49-F238E27FC236}">
                    <a16:creationId xmlns:a16="http://schemas.microsoft.com/office/drawing/2014/main" id="{EFC4A4D0-6F67-1068-881A-2770B0C9CB3C}"/>
                  </a:ext>
                </a:extLst>
              </p:cNvPr>
              <p:cNvSpPr>
                <a:spLocks noChangeArrowheads="1"/>
              </p:cNvSpPr>
              <p:nvPr/>
            </p:nvSpPr>
            <p:spPr bwMode="auto">
              <a:xfrm>
                <a:off x="7196703" y="2181099"/>
                <a:ext cx="1961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AU" altLang="en-US" sz="1400" i="1" dirty="0">
                    <a:sym typeface="Euclid Symbol" pitchFamily="18" charset="2"/>
                  </a:rPr>
                  <a:t>f</a:t>
                </a:r>
                <a:endParaRPr lang="en-US" altLang="en-US" i="1" dirty="0">
                  <a:sym typeface="Euclid Symbol" pitchFamily="18" charset="2"/>
                </a:endParaRPr>
              </a:p>
            </p:txBody>
          </p:sp>
          <p:sp>
            <p:nvSpPr>
              <p:cNvPr id="78" name="Line 29">
                <a:extLst>
                  <a:ext uri="{FF2B5EF4-FFF2-40B4-BE49-F238E27FC236}">
                    <a16:creationId xmlns:a16="http://schemas.microsoft.com/office/drawing/2014/main" id="{5A289835-DAB0-AF0C-4984-F15572B836CA}"/>
                  </a:ext>
                </a:extLst>
              </p:cNvPr>
              <p:cNvSpPr>
                <a:spLocks noChangeShapeType="1"/>
              </p:cNvSpPr>
              <p:nvPr/>
            </p:nvSpPr>
            <p:spPr bwMode="auto">
              <a:xfrm flipV="1">
                <a:off x="6721465" y="2382660"/>
                <a:ext cx="476306" cy="84919"/>
              </a:xfrm>
              <a:prstGeom prst="line">
                <a:avLst/>
              </a:prstGeom>
              <a:noFill/>
              <a:ln w="12700">
                <a:solidFill>
                  <a:srgbClr val="000000"/>
                </a:solidFill>
                <a:prstDash val="solid"/>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79" name="Line 29">
                <a:extLst>
                  <a:ext uri="{FF2B5EF4-FFF2-40B4-BE49-F238E27FC236}">
                    <a16:creationId xmlns:a16="http://schemas.microsoft.com/office/drawing/2014/main" id="{D179ABD2-A7A5-EED0-3B8B-3A285BC84FD6}"/>
                  </a:ext>
                </a:extLst>
              </p:cNvPr>
              <p:cNvSpPr>
                <a:spLocks noChangeShapeType="1"/>
              </p:cNvSpPr>
              <p:nvPr/>
            </p:nvSpPr>
            <p:spPr bwMode="auto">
              <a:xfrm>
                <a:off x="6602214" y="2206779"/>
                <a:ext cx="615716" cy="93161"/>
              </a:xfrm>
              <a:prstGeom prst="line">
                <a:avLst/>
              </a:prstGeom>
              <a:noFill/>
              <a:ln w="12700">
                <a:solidFill>
                  <a:srgbClr val="000000"/>
                </a:solidFill>
                <a:prstDash val="solid"/>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80" name="Line 6">
                <a:extLst>
                  <a:ext uri="{FF2B5EF4-FFF2-40B4-BE49-F238E27FC236}">
                    <a16:creationId xmlns:a16="http://schemas.microsoft.com/office/drawing/2014/main" id="{6BEF5BD5-8AB9-09EC-0CB1-C28AE911A6DF}"/>
                  </a:ext>
                </a:extLst>
              </p:cNvPr>
              <p:cNvSpPr>
                <a:spLocks noChangeShapeType="1"/>
              </p:cNvSpPr>
              <p:nvPr/>
            </p:nvSpPr>
            <p:spPr bwMode="auto">
              <a:xfrm flipV="1">
                <a:off x="7417050" y="2215411"/>
                <a:ext cx="390276" cy="88923"/>
              </a:xfrm>
              <a:prstGeom prst="line">
                <a:avLst/>
              </a:prstGeom>
              <a:noFill/>
              <a:ln w="12700" cap="sq">
                <a:solidFill>
                  <a:srgbClr val="000000"/>
                </a:solidFill>
                <a:prstDash val="solid"/>
                <a:round/>
                <a:headEnd type="none" w="sm" len="sm"/>
                <a:tailEnd type="triangle" w="lg" len="lg"/>
              </a:ln>
            </p:spPr>
            <p:txBody>
              <a:bodyPr/>
              <a:lstStyle/>
              <a:p>
                <a:endParaRPr lang="en-AU"/>
              </a:p>
            </p:txBody>
          </p:sp>
        </p:grpSp>
        <p:grpSp>
          <p:nvGrpSpPr>
            <p:cNvPr id="81" name="Group 80">
              <a:extLst>
                <a:ext uri="{FF2B5EF4-FFF2-40B4-BE49-F238E27FC236}">
                  <a16:creationId xmlns:a16="http://schemas.microsoft.com/office/drawing/2014/main" id="{1B6B548C-795D-3E3D-9C62-B955FBF8E28F}"/>
                </a:ext>
              </a:extLst>
            </p:cNvPr>
            <p:cNvGrpSpPr/>
            <p:nvPr/>
          </p:nvGrpSpPr>
          <p:grpSpPr>
            <a:xfrm>
              <a:off x="5705911" y="5103086"/>
              <a:ext cx="2347815" cy="1645194"/>
              <a:chOff x="7469470" y="1994178"/>
              <a:chExt cx="2347815" cy="1645194"/>
            </a:xfrm>
          </p:grpSpPr>
          <p:sp>
            <p:nvSpPr>
              <p:cNvPr id="82" name="AutoShape 8">
                <a:extLst>
                  <a:ext uri="{FF2B5EF4-FFF2-40B4-BE49-F238E27FC236}">
                    <a16:creationId xmlns:a16="http://schemas.microsoft.com/office/drawing/2014/main" id="{A1D3E699-5C33-1C0B-6487-ED2FEE73B92A}"/>
                  </a:ext>
                </a:extLst>
              </p:cNvPr>
              <p:cNvSpPr>
                <a:spLocks noChangeArrowheads="1"/>
              </p:cNvSpPr>
              <p:nvPr/>
            </p:nvSpPr>
            <p:spPr bwMode="auto">
              <a:xfrm>
                <a:off x="7469470" y="1994178"/>
                <a:ext cx="2347815" cy="727075"/>
              </a:xfrm>
              <a:prstGeom prst="roundRect">
                <a:avLst>
                  <a:gd name="adj" fmla="val 16667"/>
                </a:avLst>
              </a:prstGeom>
              <a:noFill/>
              <a:ln w="12700" cap="sq">
                <a:noFill/>
                <a:round/>
                <a:headEnd type="none" w="sm" len="sm"/>
                <a:tailEnd type="none" w="sm" len="sm"/>
              </a:ln>
            </p:spPr>
            <p:txBody>
              <a:bodyPr wrap="none" anchor="ctr"/>
              <a:lstStyle/>
              <a:p>
                <a:pPr marL="714375" indent="-536575"/>
                <a:endParaRPr lang="en-US" b="1" dirty="0">
                  <a:solidFill>
                    <a:srgbClr val="000000"/>
                  </a:solidFill>
                </a:endParaRPr>
              </a:p>
              <a:p>
                <a:pPr marL="714375" indent="-536575"/>
                <a:r>
                  <a:rPr lang="en-US" dirty="0">
                    <a:solidFill>
                      <a:srgbClr val="000000"/>
                    </a:solidFill>
                  </a:rPr>
                  <a:t> 1,2	</a:t>
                </a:r>
                <a:r>
                  <a:rPr lang="en-US" b="1" dirty="0">
                    <a:solidFill>
                      <a:srgbClr val="000000"/>
                    </a:solidFill>
                  </a:rPr>
                  <a:t>Samples</a:t>
                </a:r>
                <a:r>
                  <a:rPr lang="en-US" dirty="0">
                    <a:solidFill>
                      <a:srgbClr val="000000"/>
                    </a:solidFill>
                  </a:rPr>
                  <a:t> in </a:t>
                </a:r>
                <a:r>
                  <a:rPr lang="en-US" b="1" dirty="0">
                    <a:solidFill>
                      <a:srgbClr val="000000"/>
                    </a:solidFill>
                  </a:rPr>
                  <a:t>B</a:t>
                </a:r>
                <a:r>
                  <a:rPr lang="en-US" dirty="0">
                    <a:solidFill>
                      <a:srgbClr val="000000"/>
                    </a:solidFill>
                  </a:rPr>
                  <a:t>,</a:t>
                </a:r>
                <a:r>
                  <a:rPr lang="en-US" b="1" dirty="0">
                    <a:solidFill>
                      <a:srgbClr val="000000"/>
                    </a:solidFill>
                  </a:rPr>
                  <a:t>P</a:t>
                </a:r>
                <a:r>
                  <a:rPr lang="en-US" dirty="0">
                    <a:solidFill>
                      <a:srgbClr val="000000"/>
                    </a:solidFill>
                  </a:rPr>
                  <a:t> </a:t>
                </a:r>
              </a:p>
            </p:txBody>
          </p:sp>
          <p:sp>
            <p:nvSpPr>
              <p:cNvPr id="83" name="Text Box 12">
                <a:extLst>
                  <a:ext uri="{FF2B5EF4-FFF2-40B4-BE49-F238E27FC236}">
                    <a16:creationId xmlns:a16="http://schemas.microsoft.com/office/drawing/2014/main" id="{4402E7D6-64B6-C446-D1A6-0FBCD49A5ED7}"/>
                  </a:ext>
                </a:extLst>
              </p:cNvPr>
              <p:cNvSpPr txBox="1">
                <a:spLocks noChangeArrowheads="1"/>
              </p:cNvSpPr>
              <p:nvPr/>
            </p:nvSpPr>
            <p:spPr bwMode="auto">
              <a:xfrm>
                <a:off x="8101031" y="3291709"/>
                <a:ext cx="1640418" cy="34766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448 samples</a:t>
                </a:r>
                <a:endParaRPr lang="en-AU" sz="1600" dirty="0">
                  <a:solidFill>
                    <a:srgbClr val="000000"/>
                  </a:solidFill>
                </a:endParaRPr>
              </a:p>
            </p:txBody>
          </p:sp>
        </p:grpSp>
        <p:sp>
          <p:nvSpPr>
            <p:cNvPr id="84" name="Line 29">
              <a:extLst>
                <a:ext uri="{FF2B5EF4-FFF2-40B4-BE49-F238E27FC236}">
                  <a16:creationId xmlns:a16="http://schemas.microsoft.com/office/drawing/2014/main" id="{DC1B6CB4-B91A-747F-2547-B130D4869059}"/>
                </a:ext>
              </a:extLst>
            </p:cNvPr>
            <p:cNvSpPr>
              <a:spLocks noChangeShapeType="1"/>
            </p:cNvSpPr>
            <p:nvPr/>
          </p:nvSpPr>
          <p:spPr bwMode="auto">
            <a:xfrm>
              <a:off x="9458297" y="5905734"/>
              <a:ext cx="957432" cy="0"/>
            </a:xfrm>
            <a:prstGeom prst="line">
              <a:avLst/>
            </a:prstGeom>
            <a:noFill/>
            <a:ln w="127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89" name="AutoShape 11">
              <a:extLst>
                <a:ext uri="{FF2B5EF4-FFF2-40B4-BE49-F238E27FC236}">
                  <a16:creationId xmlns:a16="http://schemas.microsoft.com/office/drawing/2014/main" id="{3F3F3BCE-5C66-60A3-3DB9-105B63C95D0B}"/>
                </a:ext>
              </a:extLst>
            </p:cNvPr>
            <p:cNvSpPr>
              <a:spLocks noChangeArrowheads="1"/>
            </p:cNvSpPr>
            <p:nvPr/>
          </p:nvSpPr>
          <p:spPr bwMode="auto">
            <a:xfrm>
              <a:off x="10214954" y="5110433"/>
              <a:ext cx="1916410" cy="1003300"/>
            </a:xfrm>
            <a:prstGeom prst="roundRect">
              <a:avLst>
                <a:gd name="adj" fmla="val 16667"/>
              </a:avLst>
            </a:prstGeom>
            <a:noFill/>
            <a:ln w="12700" cap="sq">
              <a:solidFill>
                <a:schemeClr val="tx1"/>
              </a:solidFill>
              <a:round/>
              <a:headEnd type="none" w="sm" len="sm"/>
              <a:tailEnd type="none" w="sm" len="sm"/>
            </a:ln>
          </p:spPr>
          <p:txBody>
            <a:bodyPr wrap="none" anchor="ctr"/>
            <a:lstStyle/>
            <a:p>
              <a:pPr marL="531813" indent="-449263"/>
              <a:r>
                <a:rPr lang="en-US" dirty="0">
                  <a:solidFill>
                    <a:srgbClr val="000000"/>
                  </a:solidFill>
                </a:rPr>
                <a:t>  8	</a:t>
              </a:r>
              <a:r>
                <a:rPr lang="en-US" b="1" dirty="0">
                  <a:solidFill>
                    <a:srgbClr val="000000"/>
                  </a:solidFill>
                </a:rPr>
                <a:t>Days</a:t>
              </a:r>
              <a:r>
                <a:rPr lang="en-US" dirty="0">
                  <a:solidFill>
                    <a:srgbClr val="000000"/>
                  </a:solidFill>
                </a:rPr>
                <a:t> in </a:t>
              </a:r>
              <a:r>
                <a:rPr lang="en-US" b="1" dirty="0">
                  <a:solidFill>
                    <a:srgbClr val="000000"/>
                  </a:solidFill>
                </a:rPr>
                <a:t>I</a:t>
              </a:r>
              <a:endParaRPr lang="en-US" dirty="0">
                <a:solidFill>
                  <a:srgbClr val="000000"/>
                </a:solidFill>
              </a:endParaRPr>
            </a:p>
            <a:p>
              <a:pPr marL="531813" indent="-449263"/>
              <a:r>
                <a:rPr lang="en-US" dirty="0">
                  <a:solidFill>
                    <a:srgbClr val="000000"/>
                  </a:solidFill>
                </a:rPr>
                <a:t>28	</a:t>
              </a:r>
              <a:r>
                <a:rPr lang="en-US" b="1" dirty="0">
                  <a:solidFill>
                    <a:srgbClr val="000000"/>
                  </a:solidFill>
                </a:rPr>
                <a:t>Locations</a:t>
              </a:r>
              <a:endParaRPr lang="en-US" dirty="0">
                <a:solidFill>
                  <a:srgbClr val="000000"/>
                </a:solidFill>
              </a:endParaRPr>
            </a:p>
            <a:p>
              <a:pPr marL="531813" indent="-449263"/>
              <a:r>
                <a:rPr lang="en-US" dirty="0">
                  <a:solidFill>
                    <a:srgbClr val="000000"/>
                  </a:solidFill>
                </a:rPr>
                <a:t>  2	</a:t>
              </a:r>
              <a:r>
                <a:rPr lang="en-US" b="1" dirty="0">
                  <a:solidFill>
                    <a:srgbClr val="000000"/>
                  </a:solidFill>
                </a:rPr>
                <a:t>Intervals</a:t>
              </a:r>
              <a:endParaRPr lang="en-AU" dirty="0">
                <a:solidFill>
                  <a:srgbClr val="000000"/>
                </a:solidFill>
              </a:endParaRPr>
            </a:p>
          </p:txBody>
        </p:sp>
        <p:sp>
          <p:nvSpPr>
            <p:cNvPr id="90" name="Text Box 12">
              <a:extLst>
                <a:ext uri="{FF2B5EF4-FFF2-40B4-BE49-F238E27FC236}">
                  <a16:creationId xmlns:a16="http://schemas.microsoft.com/office/drawing/2014/main" id="{B1CF8A9B-FACD-A11E-28EE-4234447B275B}"/>
                </a:ext>
              </a:extLst>
            </p:cNvPr>
            <p:cNvSpPr txBox="1">
              <a:spLocks noChangeArrowheads="1"/>
            </p:cNvSpPr>
            <p:nvPr/>
          </p:nvSpPr>
          <p:spPr bwMode="auto">
            <a:xfrm>
              <a:off x="10373030" y="6375222"/>
              <a:ext cx="1640418" cy="34766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448 locations</a:t>
              </a:r>
              <a:endParaRPr lang="en-AU" sz="1600" dirty="0">
                <a:solidFill>
                  <a:srgbClr val="000000"/>
                </a:solidFill>
              </a:endParaRPr>
            </a:p>
          </p:txBody>
        </p:sp>
        <p:sp>
          <p:nvSpPr>
            <p:cNvPr id="91" name="Line 29">
              <a:extLst>
                <a:ext uri="{FF2B5EF4-FFF2-40B4-BE49-F238E27FC236}">
                  <a16:creationId xmlns:a16="http://schemas.microsoft.com/office/drawing/2014/main" id="{0685190E-01E1-1B93-AF0D-0263399AEB11}"/>
                </a:ext>
              </a:extLst>
            </p:cNvPr>
            <p:cNvSpPr>
              <a:spLocks noChangeShapeType="1"/>
            </p:cNvSpPr>
            <p:nvPr/>
          </p:nvSpPr>
          <p:spPr bwMode="auto">
            <a:xfrm>
              <a:off x="8175591" y="5649409"/>
              <a:ext cx="301040" cy="98692"/>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92" name="TextBox 91">
              <a:extLst>
                <a:ext uri="{FF2B5EF4-FFF2-40B4-BE49-F238E27FC236}">
                  <a16:creationId xmlns:a16="http://schemas.microsoft.com/office/drawing/2014/main" id="{FD94B95F-0BF4-640A-C832-1E74A15EEBEA}"/>
                </a:ext>
              </a:extLst>
            </p:cNvPr>
            <p:cNvSpPr txBox="1"/>
            <p:nvPr/>
          </p:nvSpPr>
          <p:spPr>
            <a:xfrm>
              <a:off x="8675337" y="5293698"/>
              <a:ext cx="897126" cy="372449"/>
            </a:xfrm>
            <a:prstGeom prst="rect">
              <a:avLst/>
            </a:prstGeom>
            <a:noFill/>
          </p:spPr>
          <p:txBody>
            <a:bodyPr wrap="square" rtlCol="0">
              <a:spAutoFit/>
            </a:bodyPr>
            <a:lstStyle/>
            <a:p>
              <a:r>
                <a:rPr lang="en-AU" dirty="0"/>
                <a:t>224 </a:t>
              </a:r>
              <a:r>
                <a:rPr lang="en-AU" b="1" dirty="0"/>
                <a:t>P</a:t>
              </a:r>
              <a:r>
                <a:rPr lang="en-AU" baseline="-25000" dirty="0"/>
                <a:t>1</a:t>
              </a:r>
            </a:p>
          </p:txBody>
        </p:sp>
        <p:sp>
          <p:nvSpPr>
            <p:cNvPr id="93" name="TextBox 92">
              <a:extLst>
                <a:ext uri="{FF2B5EF4-FFF2-40B4-BE49-F238E27FC236}">
                  <a16:creationId xmlns:a16="http://schemas.microsoft.com/office/drawing/2014/main" id="{1EDC0B48-0745-F6EB-E7BD-4E54ED2E0B95}"/>
                </a:ext>
              </a:extLst>
            </p:cNvPr>
            <p:cNvSpPr txBox="1"/>
            <p:nvPr/>
          </p:nvSpPr>
          <p:spPr>
            <a:xfrm>
              <a:off x="8805153" y="5717587"/>
              <a:ext cx="653144" cy="369332"/>
            </a:xfrm>
            <a:prstGeom prst="rect">
              <a:avLst/>
            </a:prstGeom>
            <a:noFill/>
          </p:spPr>
          <p:txBody>
            <a:bodyPr wrap="square" rtlCol="0">
              <a:spAutoFit/>
            </a:bodyPr>
            <a:lstStyle/>
            <a:p>
              <a:r>
                <a:rPr lang="en-AU" dirty="0"/>
                <a:t>2 </a:t>
              </a:r>
              <a:r>
                <a:rPr lang="en-AU" b="1" dirty="0"/>
                <a:t>R</a:t>
              </a:r>
              <a:r>
                <a:rPr lang="en-AU" baseline="-25000" dirty="0"/>
                <a:t>1</a:t>
              </a:r>
            </a:p>
          </p:txBody>
        </p:sp>
        <p:sp>
          <p:nvSpPr>
            <p:cNvPr id="94" name="Line 29">
              <a:extLst>
                <a:ext uri="{FF2B5EF4-FFF2-40B4-BE49-F238E27FC236}">
                  <a16:creationId xmlns:a16="http://schemas.microsoft.com/office/drawing/2014/main" id="{62E02131-55F9-2D1D-040C-9DA8E8114037}"/>
                </a:ext>
              </a:extLst>
            </p:cNvPr>
            <p:cNvSpPr>
              <a:spLocks noChangeShapeType="1"/>
            </p:cNvSpPr>
            <p:nvPr/>
          </p:nvSpPr>
          <p:spPr bwMode="auto">
            <a:xfrm flipV="1">
              <a:off x="8022780" y="5755247"/>
              <a:ext cx="493772" cy="128780"/>
            </a:xfrm>
            <a:prstGeom prst="line">
              <a:avLst/>
            </a:prstGeom>
            <a:noFill/>
            <a:ln w="12700">
              <a:solidFill>
                <a:srgbClr val="00000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95" name="Line 29">
              <a:extLst>
                <a:ext uri="{FF2B5EF4-FFF2-40B4-BE49-F238E27FC236}">
                  <a16:creationId xmlns:a16="http://schemas.microsoft.com/office/drawing/2014/main" id="{1BDA3B4A-8913-2FF8-A60F-6B58D4E65485}"/>
                </a:ext>
              </a:extLst>
            </p:cNvPr>
            <p:cNvSpPr>
              <a:spLocks noChangeShapeType="1"/>
            </p:cNvSpPr>
            <p:nvPr/>
          </p:nvSpPr>
          <p:spPr bwMode="auto">
            <a:xfrm flipV="1">
              <a:off x="1990309" y="6360193"/>
              <a:ext cx="6235572" cy="15029"/>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96" name="Line 29">
              <a:extLst>
                <a:ext uri="{FF2B5EF4-FFF2-40B4-BE49-F238E27FC236}">
                  <a16:creationId xmlns:a16="http://schemas.microsoft.com/office/drawing/2014/main" id="{C385703E-F8CE-5E9A-DE94-E5F1009F0268}"/>
                </a:ext>
              </a:extLst>
            </p:cNvPr>
            <p:cNvSpPr>
              <a:spLocks noChangeShapeType="1"/>
            </p:cNvSpPr>
            <p:nvPr/>
          </p:nvSpPr>
          <p:spPr bwMode="auto">
            <a:xfrm>
              <a:off x="8516554" y="5758996"/>
              <a:ext cx="182103" cy="142845"/>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97" name="Line 29">
              <a:extLst>
                <a:ext uri="{FF2B5EF4-FFF2-40B4-BE49-F238E27FC236}">
                  <a16:creationId xmlns:a16="http://schemas.microsoft.com/office/drawing/2014/main" id="{34DA01F7-081B-FB0E-7206-90810F6CCF4C}"/>
                </a:ext>
              </a:extLst>
            </p:cNvPr>
            <p:cNvSpPr>
              <a:spLocks noChangeShapeType="1"/>
            </p:cNvSpPr>
            <p:nvPr/>
          </p:nvSpPr>
          <p:spPr bwMode="auto">
            <a:xfrm flipV="1">
              <a:off x="8219358" y="5901841"/>
              <a:ext cx="493773" cy="452136"/>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98" name="Line 29">
              <a:extLst>
                <a:ext uri="{FF2B5EF4-FFF2-40B4-BE49-F238E27FC236}">
                  <a16:creationId xmlns:a16="http://schemas.microsoft.com/office/drawing/2014/main" id="{DB354885-7D53-2927-20EB-29D8E1A666E9}"/>
                </a:ext>
              </a:extLst>
            </p:cNvPr>
            <p:cNvSpPr>
              <a:spLocks noChangeShapeType="1"/>
            </p:cNvSpPr>
            <p:nvPr/>
          </p:nvSpPr>
          <p:spPr bwMode="auto">
            <a:xfrm>
              <a:off x="1339461" y="5830418"/>
              <a:ext cx="665263" cy="548957"/>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00" name="Line 29">
              <a:extLst>
                <a:ext uri="{FF2B5EF4-FFF2-40B4-BE49-F238E27FC236}">
                  <a16:creationId xmlns:a16="http://schemas.microsoft.com/office/drawing/2014/main" id="{B28A8CF1-AF92-8216-C871-5541C4041DE1}"/>
                </a:ext>
              </a:extLst>
            </p:cNvPr>
            <p:cNvSpPr>
              <a:spLocks noChangeShapeType="1"/>
            </p:cNvSpPr>
            <p:nvPr/>
          </p:nvSpPr>
          <p:spPr bwMode="auto">
            <a:xfrm flipV="1">
              <a:off x="1880680" y="4774692"/>
              <a:ext cx="6328265" cy="1"/>
            </a:xfrm>
            <a:prstGeom prst="line">
              <a:avLst/>
            </a:prstGeom>
            <a:noFill/>
            <a:ln w="12700">
              <a:solidFill>
                <a:srgbClr val="000000"/>
              </a:solidFill>
              <a:round/>
              <a:headEnd type="none" w="lg"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01" name="Line 29">
              <a:extLst>
                <a:ext uri="{FF2B5EF4-FFF2-40B4-BE49-F238E27FC236}">
                  <a16:creationId xmlns:a16="http://schemas.microsoft.com/office/drawing/2014/main" id="{AB98C9B8-EFB3-3B7A-A860-F40FD3DCFE86}"/>
                </a:ext>
              </a:extLst>
            </p:cNvPr>
            <p:cNvSpPr>
              <a:spLocks noChangeShapeType="1"/>
            </p:cNvSpPr>
            <p:nvPr/>
          </p:nvSpPr>
          <p:spPr bwMode="auto">
            <a:xfrm flipV="1">
              <a:off x="8174390" y="5467393"/>
              <a:ext cx="327625" cy="108093"/>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02" name="Line 29">
              <a:extLst>
                <a:ext uri="{FF2B5EF4-FFF2-40B4-BE49-F238E27FC236}">
                  <a16:creationId xmlns:a16="http://schemas.microsoft.com/office/drawing/2014/main" id="{947830BF-A3FE-0609-BCD8-7C94BE7C08B9}"/>
                </a:ext>
              </a:extLst>
            </p:cNvPr>
            <p:cNvSpPr>
              <a:spLocks noChangeShapeType="1"/>
            </p:cNvSpPr>
            <p:nvPr/>
          </p:nvSpPr>
          <p:spPr bwMode="auto">
            <a:xfrm>
              <a:off x="8202424" y="4786673"/>
              <a:ext cx="496233" cy="680722"/>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03" name="Line 29">
              <a:extLst>
                <a:ext uri="{FF2B5EF4-FFF2-40B4-BE49-F238E27FC236}">
                  <a16:creationId xmlns:a16="http://schemas.microsoft.com/office/drawing/2014/main" id="{D81C73ED-EEA2-6300-1EBE-09C57491776F}"/>
                </a:ext>
              </a:extLst>
            </p:cNvPr>
            <p:cNvSpPr>
              <a:spLocks noChangeShapeType="1"/>
            </p:cNvSpPr>
            <p:nvPr/>
          </p:nvSpPr>
          <p:spPr bwMode="auto">
            <a:xfrm flipV="1">
              <a:off x="1347626" y="4766147"/>
              <a:ext cx="532174" cy="673744"/>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04" name="Line 29">
              <a:extLst>
                <a:ext uri="{FF2B5EF4-FFF2-40B4-BE49-F238E27FC236}">
                  <a16:creationId xmlns:a16="http://schemas.microsoft.com/office/drawing/2014/main" id="{7E90690C-30E4-E729-47F4-9E5355DB9C05}"/>
                </a:ext>
              </a:extLst>
            </p:cNvPr>
            <p:cNvSpPr>
              <a:spLocks noChangeShapeType="1"/>
            </p:cNvSpPr>
            <p:nvPr/>
          </p:nvSpPr>
          <p:spPr bwMode="auto">
            <a:xfrm>
              <a:off x="8053726" y="5351865"/>
              <a:ext cx="448785" cy="107188"/>
            </a:xfrm>
            <a:prstGeom prst="line">
              <a:avLst/>
            </a:prstGeom>
            <a:noFill/>
            <a:ln w="12700">
              <a:solidFill>
                <a:srgbClr val="000000"/>
              </a:solidFill>
              <a:round/>
              <a:headEnd type="none"/>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105" name="Line 29">
              <a:extLst>
                <a:ext uri="{FF2B5EF4-FFF2-40B4-BE49-F238E27FC236}">
                  <a16:creationId xmlns:a16="http://schemas.microsoft.com/office/drawing/2014/main" id="{8C024B31-B828-394C-7C94-B588180AC491}"/>
                </a:ext>
              </a:extLst>
            </p:cNvPr>
            <p:cNvSpPr>
              <a:spLocks noChangeShapeType="1"/>
            </p:cNvSpPr>
            <p:nvPr/>
          </p:nvSpPr>
          <p:spPr bwMode="auto">
            <a:xfrm>
              <a:off x="8512076" y="5459053"/>
              <a:ext cx="180000" cy="18663"/>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sp>
        <p:nvSpPr>
          <p:cNvPr id="107" name="TextBox 106">
            <a:extLst>
              <a:ext uri="{FF2B5EF4-FFF2-40B4-BE49-F238E27FC236}">
                <a16:creationId xmlns:a16="http://schemas.microsoft.com/office/drawing/2014/main" id="{45B7623A-3852-1BB0-2BF9-DEAD6C538DFB}"/>
              </a:ext>
            </a:extLst>
          </p:cNvPr>
          <p:cNvSpPr txBox="1"/>
          <p:nvPr/>
        </p:nvSpPr>
        <p:spPr>
          <a:xfrm>
            <a:off x="7679097" y="3059005"/>
            <a:ext cx="4347494" cy="1323439"/>
          </a:xfrm>
          <a:prstGeom prst="rect">
            <a:avLst/>
          </a:prstGeom>
          <a:noFill/>
        </p:spPr>
        <p:txBody>
          <a:bodyPr wrap="square" rtlCol="0">
            <a:spAutoFit/>
          </a:bodyPr>
          <a:lstStyle/>
          <a:p>
            <a:pPr marL="342900" indent="-342900">
              <a:buFont typeface="Wingdings" panose="05000000000000000000" pitchFamily="2" charset="2"/>
              <a:buChar char="n"/>
            </a:pPr>
            <a:r>
              <a:rPr lang="en-AU" sz="2000" dirty="0">
                <a:solidFill>
                  <a:srgbClr val="7030A0"/>
                </a:solidFill>
              </a:rPr>
              <a:t>Singularity problems:</a:t>
            </a:r>
          </a:p>
          <a:p>
            <a:pPr marL="800100" lvl="1" indent="-342900">
              <a:buFont typeface="Wingdings" panose="05000000000000000000" pitchFamily="2" charset="2"/>
              <a:buChar char="Ø"/>
            </a:pPr>
            <a:r>
              <a:rPr lang="en-AU" sz="2000" dirty="0">
                <a:solidFill>
                  <a:srgbClr val="7030A0"/>
                </a:solidFill>
              </a:rPr>
              <a:t>Blocks </a:t>
            </a:r>
            <a:r>
              <a:rPr lang="en-AU" sz="2000" dirty="0">
                <a:solidFill>
                  <a:srgbClr val="7030A0"/>
                </a:solidFill>
                <a:sym typeface="Symbol" panose="05050102010706020507" pitchFamily="18" charset="2"/>
              </a:rPr>
              <a:t> Intervals</a:t>
            </a:r>
          </a:p>
          <a:p>
            <a:pPr marL="800100" lvl="1" indent="-342900">
              <a:buFont typeface="Wingdings" panose="05000000000000000000" pitchFamily="2" charset="2"/>
              <a:buChar char="Ø"/>
            </a:pPr>
            <a:r>
              <a:rPr lang="en-AU" sz="2000" dirty="0">
                <a:solidFill>
                  <a:srgbClr val="7030A0"/>
                </a:solidFill>
              </a:rPr>
              <a:t>RCS </a:t>
            </a:r>
            <a:r>
              <a:rPr lang="en-AU" sz="2000" dirty="0">
                <a:solidFill>
                  <a:srgbClr val="7030A0"/>
                </a:solidFill>
                <a:sym typeface="Symbol" panose="05050102010706020507" pitchFamily="18" charset="2"/>
              </a:rPr>
              <a:t> IDL (both are identity terms with 448 levels)</a:t>
            </a:r>
          </a:p>
        </p:txBody>
      </p:sp>
      <p:cxnSp>
        <p:nvCxnSpPr>
          <p:cNvPr id="108" name="Straight Arrow Connector 107">
            <a:extLst>
              <a:ext uri="{FF2B5EF4-FFF2-40B4-BE49-F238E27FC236}">
                <a16:creationId xmlns:a16="http://schemas.microsoft.com/office/drawing/2014/main" id="{E8DD8213-366D-C26D-BD60-A45D2C4EE63B}"/>
              </a:ext>
            </a:extLst>
          </p:cNvPr>
          <p:cNvCxnSpPr>
            <a:cxnSpLocks/>
          </p:cNvCxnSpPr>
          <p:nvPr/>
        </p:nvCxnSpPr>
        <p:spPr>
          <a:xfrm flipH="1">
            <a:off x="2811403" y="3579300"/>
            <a:ext cx="5310813" cy="232697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E421B78-D1A1-D81C-881D-50808595873E}"/>
              </a:ext>
            </a:extLst>
          </p:cNvPr>
          <p:cNvCxnSpPr>
            <a:cxnSpLocks/>
          </p:cNvCxnSpPr>
          <p:nvPr/>
        </p:nvCxnSpPr>
        <p:spPr>
          <a:xfrm flipH="1">
            <a:off x="8150250" y="4433349"/>
            <a:ext cx="1273838" cy="221208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5433EEB5-206D-6CA3-F29F-FA540936C1B6}"/>
              </a:ext>
            </a:extLst>
          </p:cNvPr>
          <p:cNvCxnSpPr>
            <a:cxnSpLocks/>
          </p:cNvCxnSpPr>
          <p:nvPr/>
        </p:nvCxnSpPr>
        <p:spPr>
          <a:xfrm flipH="1">
            <a:off x="7900192" y="4448376"/>
            <a:ext cx="739710" cy="175787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3E3EB01-B01A-EC2A-CA01-6203939595DC}"/>
              </a:ext>
            </a:extLst>
          </p:cNvPr>
          <p:cNvSpPr txBox="1"/>
          <p:nvPr/>
        </p:nvSpPr>
        <p:spPr>
          <a:xfrm>
            <a:off x="8896799" y="5485609"/>
            <a:ext cx="3420056" cy="400110"/>
          </a:xfrm>
          <a:prstGeom prst="rect">
            <a:avLst/>
          </a:prstGeom>
          <a:noFill/>
        </p:spPr>
        <p:txBody>
          <a:bodyPr wrap="square" rtlCol="0">
            <a:spAutoFit/>
          </a:bodyPr>
          <a:lstStyle/>
          <a:p>
            <a:pPr marL="342900" indent="-342900">
              <a:buFont typeface="Wingdings" panose="05000000000000000000" pitchFamily="2" charset="2"/>
              <a:buChar char="n"/>
            </a:pPr>
            <a:r>
              <a:rPr lang="en-AU" sz="2000" dirty="0">
                <a:solidFill>
                  <a:srgbClr val="7030A0"/>
                </a:solidFill>
                <a:sym typeface="Symbol" panose="05050102010706020507" pitchFamily="18" charset="2"/>
              </a:rPr>
              <a:t>Delete one of each pair</a:t>
            </a:r>
            <a:endParaRPr lang="en-AU" sz="2000" dirty="0">
              <a:solidFill>
                <a:srgbClr val="7030A0"/>
              </a:solidFill>
            </a:endParaRPr>
          </a:p>
        </p:txBody>
      </p:sp>
      <p:grpSp>
        <p:nvGrpSpPr>
          <p:cNvPr id="5" name="Group 4">
            <a:extLst>
              <a:ext uri="{FF2B5EF4-FFF2-40B4-BE49-F238E27FC236}">
                <a16:creationId xmlns:a16="http://schemas.microsoft.com/office/drawing/2014/main" id="{83FD8AA0-AD25-C6EF-518F-558ABECA441C}"/>
              </a:ext>
            </a:extLst>
          </p:cNvPr>
          <p:cNvGrpSpPr/>
          <p:nvPr/>
        </p:nvGrpSpPr>
        <p:grpSpPr>
          <a:xfrm>
            <a:off x="9419085" y="1196054"/>
            <a:ext cx="980966" cy="523877"/>
            <a:chOff x="9442061" y="5232447"/>
            <a:chExt cx="980966" cy="523877"/>
          </a:xfrm>
        </p:grpSpPr>
        <p:sp>
          <p:nvSpPr>
            <p:cNvPr id="6" name="Line 6">
              <a:extLst>
                <a:ext uri="{FF2B5EF4-FFF2-40B4-BE49-F238E27FC236}">
                  <a16:creationId xmlns:a16="http://schemas.microsoft.com/office/drawing/2014/main" id="{3472C161-99F7-65CF-9579-85395EACCF6C}"/>
                </a:ext>
              </a:extLst>
            </p:cNvPr>
            <p:cNvSpPr>
              <a:spLocks noChangeShapeType="1"/>
            </p:cNvSpPr>
            <p:nvPr/>
          </p:nvSpPr>
          <p:spPr bwMode="auto">
            <a:xfrm flipV="1">
              <a:off x="9442061" y="5490026"/>
              <a:ext cx="407971" cy="3021"/>
            </a:xfrm>
            <a:prstGeom prst="line">
              <a:avLst/>
            </a:prstGeom>
            <a:noFill/>
            <a:ln w="12700" cap="sq">
              <a:solidFill>
                <a:srgbClr val="000000"/>
              </a:solidFill>
              <a:prstDash val="solid"/>
              <a:round/>
              <a:headEnd type="none" w="sm" len="sm"/>
              <a:tailEnd type="triangle" w="lg" len="lg"/>
            </a:ln>
          </p:spPr>
          <p:txBody>
            <a:bodyPr/>
            <a:lstStyle/>
            <a:p>
              <a:endParaRPr lang="en-AU"/>
            </a:p>
          </p:txBody>
        </p:sp>
        <p:sp>
          <p:nvSpPr>
            <p:cNvPr id="7" name="Line 29">
              <a:extLst>
                <a:ext uri="{FF2B5EF4-FFF2-40B4-BE49-F238E27FC236}">
                  <a16:creationId xmlns:a16="http://schemas.microsoft.com/office/drawing/2014/main" id="{5F000B74-F204-10AE-EE45-A06D910E9CEF}"/>
                </a:ext>
              </a:extLst>
            </p:cNvPr>
            <p:cNvSpPr>
              <a:spLocks noChangeShapeType="1"/>
            </p:cNvSpPr>
            <p:nvPr/>
          </p:nvSpPr>
          <p:spPr bwMode="auto">
            <a:xfrm>
              <a:off x="10072651" y="5484371"/>
              <a:ext cx="328372" cy="140021"/>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8" name="Line 29">
              <a:extLst>
                <a:ext uri="{FF2B5EF4-FFF2-40B4-BE49-F238E27FC236}">
                  <a16:creationId xmlns:a16="http://schemas.microsoft.com/office/drawing/2014/main" id="{C031FDA3-14DF-E7FB-A290-92A0C46911F3}"/>
                </a:ext>
              </a:extLst>
            </p:cNvPr>
            <p:cNvSpPr>
              <a:spLocks noChangeShapeType="1"/>
            </p:cNvSpPr>
            <p:nvPr/>
          </p:nvSpPr>
          <p:spPr bwMode="auto">
            <a:xfrm flipV="1">
              <a:off x="10063027" y="5345984"/>
              <a:ext cx="360000" cy="80119"/>
            </a:xfrm>
            <a:prstGeom prst="line">
              <a:avLst/>
            </a:prstGeom>
            <a:noFill/>
            <a:ln w="1270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nvGrpSpPr>
            <p:cNvPr id="9" name="Group 8">
              <a:extLst>
                <a:ext uri="{FF2B5EF4-FFF2-40B4-BE49-F238E27FC236}">
                  <a16:creationId xmlns:a16="http://schemas.microsoft.com/office/drawing/2014/main" id="{7B4E1AA8-6FD4-31AB-8E4A-6E913CAC53A8}"/>
                </a:ext>
              </a:extLst>
            </p:cNvPr>
            <p:cNvGrpSpPr/>
            <p:nvPr/>
          </p:nvGrpSpPr>
          <p:grpSpPr>
            <a:xfrm>
              <a:off x="9730259" y="5232447"/>
              <a:ext cx="463551" cy="523877"/>
              <a:chOff x="5699213" y="2277537"/>
              <a:chExt cx="463551" cy="523877"/>
            </a:xfrm>
          </p:grpSpPr>
          <p:sp>
            <p:nvSpPr>
              <p:cNvPr id="10" name="Rectangle 27">
                <a:extLst>
                  <a:ext uri="{FF2B5EF4-FFF2-40B4-BE49-F238E27FC236}">
                    <a16:creationId xmlns:a16="http://schemas.microsoft.com/office/drawing/2014/main" id="{01BE7BDC-C955-00C3-9437-11DE25CF3019}"/>
                  </a:ext>
                </a:extLst>
              </p:cNvPr>
              <p:cNvSpPr>
                <a:spLocks noChangeArrowheads="1"/>
              </p:cNvSpPr>
              <p:nvPr/>
            </p:nvSpPr>
            <p:spPr bwMode="auto">
              <a:xfrm>
                <a:off x="5699213" y="2277537"/>
                <a:ext cx="463551" cy="5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800" i="0" dirty="0">
                    <a:sym typeface="Euclid Extra" pitchFamily="18" charset="2"/>
                  </a:rPr>
                  <a:t></a:t>
                </a:r>
                <a:endParaRPr lang="en-US" altLang="en-US" sz="2800" i="0" dirty="0">
                  <a:sym typeface="Euclid Extra" pitchFamily="18" charset="2"/>
                </a:endParaRPr>
              </a:p>
            </p:txBody>
          </p:sp>
          <p:sp>
            <p:nvSpPr>
              <p:cNvPr id="11" name="Rectangle 28">
                <a:extLst>
                  <a:ext uri="{FF2B5EF4-FFF2-40B4-BE49-F238E27FC236}">
                    <a16:creationId xmlns:a16="http://schemas.microsoft.com/office/drawing/2014/main" id="{3385F765-3A0C-EA3F-032E-BE0F9CEAE965}"/>
                  </a:ext>
                </a:extLst>
              </p:cNvPr>
              <p:cNvSpPr>
                <a:spLocks noChangeArrowheads="1"/>
              </p:cNvSpPr>
              <p:nvPr/>
            </p:nvSpPr>
            <p:spPr bwMode="auto">
              <a:xfrm>
                <a:off x="5780176" y="2291825"/>
                <a:ext cx="311151" cy="369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i="0" dirty="0">
                    <a:latin typeface="Symbol" panose="05050102010706020507" pitchFamily="18" charset="2"/>
                    <a:sym typeface="Euclid Symbol" pitchFamily="18" charset="2"/>
                  </a:rPr>
                  <a:t>r</a:t>
                </a:r>
                <a:endParaRPr lang="en-US" altLang="en-US" i="0" dirty="0">
                  <a:latin typeface="Symbol" panose="05050102010706020507" pitchFamily="18" charset="2"/>
                  <a:sym typeface="Euclid Symbol" pitchFamily="18" charset="2"/>
                </a:endParaRPr>
              </a:p>
            </p:txBody>
          </p:sp>
        </p:grpSp>
      </p:grpSp>
    </p:spTree>
    <p:extLst>
      <p:ext uri="{BB962C8B-B14F-4D97-AF65-F5344CB8AC3E}">
        <p14:creationId xmlns:p14="http://schemas.microsoft.com/office/powerpoint/2010/main" val="370768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07" grpId="0" uiExpand="1" build="p" bldLvl="2"/>
      <p:bldP spid="118" grpId="0" uiExpand="1"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39E6-8473-7668-29D0-DB7B4CA05931}"/>
              </a:ext>
            </a:extLst>
          </p:cNvPr>
          <p:cNvSpPr>
            <a:spLocks noGrp="1"/>
          </p:cNvSpPr>
          <p:nvPr>
            <p:ph type="title"/>
          </p:nvPr>
        </p:nvSpPr>
        <p:spPr>
          <a:xfrm>
            <a:off x="576000" y="96698"/>
            <a:ext cx="11520000" cy="720000"/>
          </a:xfrm>
        </p:spPr>
        <p:txBody>
          <a:bodyPr/>
          <a:lstStyle/>
          <a:p>
            <a:r>
              <a:rPr lang="en-US"/>
              <a:t>Optimizing the two-phase design using </a:t>
            </a:r>
            <a:r>
              <a:rPr lang="en-US">
                <a:latin typeface="Courier New" panose="02070309020205020404" pitchFamily="49" charset="0"/>
                <a:cs typeface="Courier New" panose="02070309020205020404" pitchFamily="49" charset="0"/>
              </a:rPr>
              <a:t>odw</a:t>
            </a:r>
            <a:endParaRPr lang="en-AU"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AF8EE748-0F2C-A453-CD27-B100D7D54157}"/>
              </a:ext>
            </a:extLst>
          </p:cNvPr>
          <p:cNvSpPr>
            <a:spLocks noGrp="1"/>
          </p:cNvSpPr>
          <p:nvPr>
            <p:ph idx="1"/>
          </p:nvPr>
        </p:nvSpPr>
        <p:spPr>
          <a:xfrm>
            <a:off x="149290" y="906509"/>
            <a:ext cx="12042710" cy="5085578"/>
          </a:xfrm>
        </p:spPr>
        <p:txBody>
          <a:bodyPr/>
          <a:lstStyle/>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&gt; #'### Optimize for two-phase model, with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Rows:Columns:Samples</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removed because of singularities</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maxit</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&lt;- 3</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&gt; ph2sys.ini$IntDays &lt;- with(ph2sys.ini,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fac.combine</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(list(Intervals, Days)))</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&gt; ph2sys.odw.ini &lt;-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odw</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(fixed        = ~ Intervals,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random       = ~ Genotypes + Rows + Columns/Blocks +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Rows:Columns</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ar1(Rows):ar1(Columns) +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Rows:Columns:Samples</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Intervals:Days</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 Locations,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residual    = ~ IntDays:ar1(Locations),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permute      = ~ Genotypes | Rows/Columns/Samples + Columns/Blocks,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swap         = ~ Intervals,</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start.values</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 TRUE, data=ph2sys.ini)</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vpc</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&lt;- ph2sys.odw.ini$vparameters.table</a:t>
            </a:r>
          </a:p>
        </p:txBody>
      </p:sp>
      <p:sp>
        <p:nvSpPr>
          <p:cNvPr id="4" name="Slide Number Placeholder 3">
            <a:extLst>
              <a:ext uri="{FF2B5EF4-FFF2-40B4-BE49-F238E27FC236}">
                <a16:creationId xmlns:a16="http://schemas.microsoft.com/office/drawing/2014/main" id="{97368CEE-CE88-03FF-E91F-2CB4629941A3}"/>
              </a:ext>
            </a:extLst>
          </p:cNvPr>
          <p:cNvSpPr>
            <a:spLocks noGrp="1"/>
          </p:cNvSpPr>
          <p:nvPr>
            <p:ph type="sldNum" sz="quarter" idx="11"/>
          </p:nvPr>
        </p:nvSpPr>
        <p:spPr/>
        <p:txBody>
          <a:bodyPr/>
          <a:lstStyle/>
          <a:p>
            <a:fld id="{FF0418E0-E9F1-4C7F-BDD6-E3F7643D09C8}" type="slidenum">
              <a:rPr lang="en-AU" smtClean="0"/>
              <a:pPr/>
              <a:t>58</a:t>
            </a:fld>
            <a:endParaRPr lang="en-AU"/>
          </a:p>
        </p:txBody>
      </p:sp>
    </p:spTree>
    <p:extLst>
      <p:ext uri="{BB962C8B-B14F-4D97-AF65-F5344CB8AC3E}">
        <p14:creationId xmlns:p14="http://schemas.microsoft.com/office/powerpoint/2010/main" val="3935590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39E6-8473-7668-29D0-DB7B4CA05931}"/>
              </a:ext>
            </a:extLst>
          </p:cNvPr>
          <p:cNvSpPr>
            <a:spLocks noGrp="1"/>
          </p:cNvSpPr>
          <p:nvPr>
            <p:ph type="title"/>
          </p:nvPr>
        </p:nvSpPr>
        <p:spPr>
          <a:xfrm>
            <a:off x="576000" y="96698"/>
            <a:ext cx="11520000" cy="720000"/>
          </a:xfrm>
        </p:spPr>
        <p:txBody>
          <a:bodyPr/>
          <a:lstStyle/>
          <a:p>
            <a:r>
              <a:rPr lang="en-US" dirty="0"/>
              <a:t>Optimizing the two-phase design using </a:t>
            </a:r>
            <a:r>
              <a:rPr lang="en-US" dirty="0" err="1">
                <a:latin typeface="Courier New" panose="02070309020205020404" pitchFamily="49" charset="0"/>
                <a:cs typeface="Courier New" panose="02070309020205020404" pitchFamily="49" charset="0"/>
              </a:rPr>
              <a:t>odw</a:t>
            </a:r>
            <a:r>
              <a:rPr lang="en-US" dirty="0">
                <a:latin typeface="+mn-lt"/>
                <a:cs typeface="Courier New" panose="02070309020205020404" pitchFamily="49" charset="0"/>
              </a:rPr>
              <a:t> (cont’d)</a:t>
            </a:r>
            <a:endParaRPr lang="en-AU" dirty="0">
              <a:latin typeface="+mn-lt"/>
              <a:cs typeface="Courier New" panose="02070309020205020404" pitchFamily="49" charset="0"/>
            </a:endParaRPr>
          </a:p>
        </p:txBody>
      </p:sp>
      <p:sp>
        <p:nvSpPr>
          <p:cNvPr id="4" name="Slide Number Placeholder 3">
            <a:extLst>
              <a:ext uri="{FF2B5EF4-FFF2-40B4-BE49-F238E27FC236}">
                <a16:creationId xmlns:a16="http://schemas.microsoft.com/office/drawing/2014/main" id="{97368CEE-CE88-03FF-E91F-2CB4629941A3}"/>
              </a:ext>
            </a:extLst>
          </p:cNvPr>
          <p:cNvSpPr>
            <a:spLocks noGrp="1"/>
          </p:cNvSpPr>
          <p:nvPr>
            <p:ph type="sldNum" sz="quarter" idx="11"/>
          </p:nvPr>
        </p:nvSpPr>
        <p:spPr/>
        <p:txBody>
          <a:bodyPr/>
          <a:lstStyle/>
          <a:p>
            <a:fld id="{FF0418E0-E9F1-4C7F-BDD6-E3F7643D09C8}" type="slidenum">
              <a:rPr lang="en-AU" smtClean="0"/>
              <a:pPr/>
              <a:t>59</a:t>
            </a:fld>
            <a:endParaRPr lang="en-AU"/>
          </a:p>
        </p:txBody>
      </p:sp>
      <p:sp>
        <p:nvSpPr>
          <p:cNvPr id="7" name="Content Placeholder 2">
            <a:extLst>
              <a:ext uri="{FF2B5EF4-FFF2-40B4-BE49-F238E27FC236}">
                <a16:creationId xmlns:a16="http://schemas.microsoft.com/office/drawing/2014/main" id="{9C2E0E6B-B9A1-35F1-16EC-EDEE045332E2}"/>
              </a:ext>
            </a:extLst>
          </p:cNvPr>
          <p:cNvSpPr txBox="1">
            <a:spLocks/>
          </p:cNvSpPr>
          <p:nvPr/>
        </p:nvSpPr>
        <p:spPr bwMode="auto">
          <a:xfrm>
            <a:off x="1698170" y="1373875"/>
            <a:ext cx="8304245" cy="49555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vpc$Value</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&lt;- c(</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g.G</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g.BRC</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g.BR*</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g.BRC</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g.C</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g.BRC</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g.BC</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g.BRC</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g.BRC</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rho.R</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rho.C</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g.BRCS</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g.ID,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g.L</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1,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rho.L</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Font typeface="Wingdings" pitchFamily="2" charset="2"/>
              <a:buNone/>
            </a:pPr>
            <a:r>
              <a:rPr lang="en-US" sz="1600" b="1" kern="0" dirty="0">
                <a:solidFill>
                  <a:schemeClr val="bg2">
                    <a:lumMod val="60000"/>
                    <a:lumOff val="40000"/>
                  </a:schemeClr>
                </a:solidFill>
                <a:latin typeface="Courier New" panose="02070309020205020404" pitchFamily="49" charset="0"/>
                <a:cs typeface="Courier New" panose="02070309020205020404" pitchFamily="49" charset="0"/>
              </a:rPr>
              <a:t>&gt; (</a:t>
            </a:r>
            <a:r>
              <a:rPr lang="en-US" sz="1600" b="1" kern="0" dirty="0" err="1">
                <a:solidFill>
                  <a:schemeClr val="bg2">
                    <a:lumMod val="60000"/>
                    <a:lumOff val="40000"/>
                  </a:schemeClr>
                </a:solidFill>
                <a:latin typeface="Courier New" panose="02070309020205020404" pitchFamily="49" charset="0"/>
                <a:cs typeface="Courier New" panose="02070309020205020404" pitchFamily="49" charset="0"/>
              </a:rPr>
              <a:t>vpc</a:t>
            </a:r>
            <a:r>
              <a:rPr lang="en-US" sz="1600" b="1" kern="0"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Component Value</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1                        Genotypes 0.500</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2                             Rows 0.250</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3                          Columns 0.050</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4                   </a:t>
            </a:r>
            <a:r>
              <a:rPr lang="en-US" sz="1600" b="1" kern="0" dirty="0" err="1">
                <a:latin typeface="Courier New" panose="02070309020205020404" pitchFamily="49" charset="0"/>
                <a:cs typeface="Courier New" panose="02070309020205020404" pitchFamily="49" charset="0"/>
              </a:rPr>
              <a:t>Columns:Blocks</a:t>
            </a:r>
            <a:r>
              <a:rPr lang="en-US" sz="1600" b="1" kern="0" dirty="0">
                <a:latin typeface="Courier New" panose="02070309020205020404" pitchFamily="49" charset="0"/>
                <a:cs typeface="Courier New" panose="02070309020205020404" pitchFamily="49" charset="0"/>
              </a:rPr>
              <a:t> 0.025</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5                     </a:t>
            </a:r>
            <a:r>
              <a:rPr lang="en-US" sz="1600" b="1" kern="0" dirty="0" err="1">
                <a:latin typeface="Courier New" panose="02070309020205020404" pitchFamily="49" charset="0"/>
                <a:cs typeface="Courier New" panose="02070309020205020404" pitchFamily="49" charset="0"/>
              </a:rPr>
              <a:t>Rows:Columns</a:t>
            </a:r>
            <a:r>
              <a:rPr lang="en-US" sz="1600" b="1" kern="0" dirty="0">
                <a:latin typeface="Courier New" panose="02070309020205020404" pitchFamily="49" charset="0"/>
                <a:cs typeface="Courier New" panose="02070309020205020404" pitchFamily="49" charset="0"/>
              </a:rPr>
              <a:t> 0.500</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6            </a:t>
            </a:r>
            <a:r>
              <a:rPr lang="en-US" sz="1600" b="1" kern="0" dirty="0" err="1">
                <a:latin typeface="Courier New" panose="02070309020205020404" pitchFamily="49" charset="0"/>
                <a:cs typeface="Courier New" panose="02070309020205020404" pitchFamily="49" charset="0"/>
              </a:rPr>
              <a:t>Rows:Columns!Rows!cor</a:t>
            </a:r>
            <a:r>
              <a:rPr lang="en-US" sz="1600" b="1" kern="0" dirty="0">
                <a:latin typeface="Courier New" panose="02070309020205020404" pitchFamily="49" charset="0"/>
                <a:cs typeface="Courier New" panose="02070309020205020404" pitchFamily="49" charset="0"/>
              </a:rPr>
              <a:t> 0.600</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7         </a:t>
            </a:r>
            <a:r>
              <a:rPr lang="en-US" sz="1600" b="1" kern="0" dirty="0" err="1">
                <a:latin typeface="Courier New" panose="02070309020205020404" pitchFamily="49" charset="0"/>
                <a:cs typeface="Courier New" panose="02070309020205020404" pitchFamily="49" charset="0"/>
              </a:rPr>
              <a:t>Rows:Columns!Columns!cor</a:t>
            </a:r>
            <a:r>
              <a:rPr lang="en-US" sz="1600" b="1" kern="0" dirty="0">
                <a:latin typeface="Courier New" panose="02070309020205020404" pitchFamily="49" charset="0"/>
                <a:cs typeface="Courier New" panose="02070309020205020404" pitchFamily="49" charset="0"/>
              </a:rPr>
              <a:t> 0.400</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8             </a:t>
            </a:r>
            <a:r>
              <a:rPr lang="en-US" sz="1600" b="1" kern="0" dirty="0" err="1">
                <a:latin typeface="Courier New" panose="02070309020205020404" pitchFamily="49" charset="0"/>
                <a:cs typeface="Courier New" panose="02070309020205020404" pitchFamily="49" charset="0"/>
              </a:rPr>
              <a:t>Rows:Columns:Samples</a:t>
            </a:r>
            <a:r>
              <a:rPr lang="en-US" sz="1600" b="1" kern="0" dirty="0">
                <a:latin typeface="Courier New" panose="02070309020205020404" pitchFamily="49" charset="0"/>
                <a:cs typeface="Courier New" panose="02070309020205020404" pitchFamily="49" charset="0"/>
              </a:rPr>
              <a:t> 0.250</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9                   </a:t>
            </a:r>
            <a:r>
              <a:rPr lang="en-US" sz="1600" b="1" kern="0" dirty="0" err="1">
                <a:latin typeface="Courier New" panose="02070309020205020404" pitchFamily="49" charset="0"/>
                <a:cs typeface="Courier New" panose="02070309020205020404" pitchFamily="49" charset="0"/>
              </a:rPr>
              <a:t>Intervals:Days</a:t>
            </a:r>
            <a:r>
              <a:rPr lang="en-US" sz="1600" b="1" kern="0" dirty="0">
                <a:latin typeface="Courier New" panose="02070309020205020404" pitchFamily="49" charset="0"/>
                <a:cs typeface="Courier New" panose="02070309020205020404" pitchFamily="49" charset="0"/>
              </a:rPr>
              <a:t> 0.800</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10                       Locations 0.200</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11             </a:t>
            </a:r>
            <a:r>
              <a:rPr lang="en-US" sz="1600" b="1" kern="0" dirty="0" err="1">
                <a:latin typeface="Courier New" panose="02070309020205020404" pitchFamily="49" charset="0"/>
                <a:cs typeface="Courier New" panose="02070309020205020404" pitchFamily="49" charset="0"/>
              </a:rPr>
              <a:t>IntDays:Locations!R</a:t>
            </a:r>
            <a:r>
              <a:rPr lang="en-US" sz="1600" b="1" kern="0" dirty="0">
                <a:latin typeface="Courier New" panose="02070309020205020404" pitchFamily="49" charset="0"/>
                <a:cs typeface="Courier New" panose="02070309020205020404" pitchFamily="49" charset="0"/>
              </a:rPr>
              <a:t> 1.000</a:t>
            </a:r>
          </a:p>
          <a:p>
            <a:pPr marL="0" indent="0">
              <a:buFont typeface="Wingdings" pitchFamily="2" charset="2"/>
              <a:buNone/>
            </a:pPr>
            <a:r>
              <a:rPr lang="en-US" sz="1600" b="1" kern="0" dirty="0">
                <a:latin typeface="Courier New" panose="02070309020205020404" pitchFamily="49" charset="0"/>
                <a:cs typeface="Courier New" panose="02070309020205020404" pitchFamily="49" charset="0"/>
              </a:rPr>
              <a:t>12 </a:t>
            </a:r>
            <a:r>
              <a:rPr lang="en-US" sz="1600" b="1" kern="0" dirty="0" err="1">
                <a:latin typeface="Courier New" panose="02070309020205020404" pitchFamily="49" charset="0"/>
                <a:cs typeface="Courier New" panose="02070309020205020404" pitchFamily="49" charset="0"/>
              </a:rPr>
              <a:t>IntDays:Locations!Locations!cor</a:t>
            </a:r>
            <a:r>
              <a:rPr lang="en-US" sz="1600" b="1" kern="0" dirty="0">
                <a:latin typeface="Courier New" panose="02070309020205020404" pitchFamily="49" charset="0"/>
                <a:cs typeface="Courier New" panose="02070309020205020404" pitchFamily="49" charset="0"/>
              </a:rPr>
              <a:t> 0.600</a:t>
            </a:r>
          </a:p>
        </p:txBody>
      </p:sp>
    </p:spTree>
    <p:extLst>
      <p:ext uri="{BB962C8B-B14F-4D97-AF65-F5344CB8AC3E}">
        <p14:creationId xmlns:p14="http://schemas.microsoft.com/office/powerpoint/2010/main" val="14970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09600" y="116632"/>
            <a:ext cx="10972800" cy="1003300"/>
          </a:xfrm>
        </p:spPr>
        <p:txBody>
          <a:bodyPr/>
          <a:lstStyle/>
          <a:p>
            <a:pPr marL="534988" indent="-534988" eaLnBrk="1" hangingPunct="1"/>
            <a:r>
              <a:rPr lang="en-US" dirty="0"/>
              <a:t>Factor-allocation diagram for the standard athlete training experiment</a:t>
            </a:r>
            <a:endParaRPr lang="en-AU" dirty="0"/>
          </a:p>
        </p:txBody>
      </p:sp>
      <p:sp>
        <p:nvSpPr>
          <p:cNvPr id="20484" name="Slide Number Placeholder 4"/>
          <p:cNvSpPr>
            <a:spLocks noGrp="1"/>
          </p:cNvSpPr>
          <p:nvPr>
            <p:ph type="sldNum" sz="quarter" idx="11"/>
          </p:nvPr>
        </p:nvSpPr>
        <p:spPr>
          <a:noFill/>
        </p:spPr>
        <p:txBody>
          <a:bodyPr/>
          <a:lstStyle/>
          <a:p>
            <a:fld id="{9872CACB-18A2-4BE9-969F-F54B9F25E4DB}" type="slidenum">
              <a:rPr lang="en-AU" smtClean="0"/>
              <a:pPr/>
              <a:t>6</a:t>
            </a:fld>
            <a:endParaRPr lang="en-AU" dirty="0"/>
          </a:p>
        </p:txBody>
      </p:sp>
      <p:sp>
        <p:nvSpPr>
          <p:cNvPr id="72708" name="Rectangle 4"/>
          <p:cNvSpPr>
            <a:spLocks noChangeArrowheads="1"/>
          </p:cNvSpPr>
          <p:nvPr/>
        </p:nvSpPr>
        <p:spPr bwMode="auto">
          <a:xfrm>
            <a:off x="622299" y="4284457"/>
            <a:ext cx="11569701" cy="2694561"/>
          </a:xfrm>
          <a:prstGeom prst="rect">
            <a:avLst/>
          </a:prstGeom>
          <a:noFill/>
          <a:ln w="9525">
            <a:noFill/>
            <a:miter lim="800000"/>
            <a:headEnd/>
            <a:tailEnd/>
          </a:ln>
        </p:spPr>
        <p:txBody>
          <a:bodyPr/>
          <a:lstStyle/>
          <a:p>
            <a:pPr marL="354013" indent="-354013">
              <a:lnSpc>
                <a:spcPct val="90000"/>
              </a:lnSpc>
              <a:spcBef>
                <a:spcPts val="600"/>
              </a:spcBef>
              <a:buClr>
                <a:schemeClr val="tx2">
                  <a:lumMod val="75000"/>
                </a:schemeClr>
              </a:buClr>
              <a:buSzPct val="75000"/>
              <a:buFont typeface="Wingdings" pitchFamily="2" charset="2"/>
              <a:buChar char="n"/>
              <a:defRPr/>
            </a:pPr>
            <a:r>
              <a:rPr lang="en-US" sz="2400" dirty="0"/>
              <a:t>Assume the prime interest is in surface differences:</a:t>
            </a:r>
          </a:p>
          <a:p>
            <a:pPr marL="811213" lvl="1" indent="-354013">
              <a:lnSpc>
                <a:spcPct val="90000"/>
              </a:lnSpc>
              <a:buClr>
                <a:schemeClr val="tx2">
                  <a:lumMod val="75000"/>
                </a:schemeClr>
              </a:buClr>
              <a:buSzPct val="75000"/>
              <a:buFont typeface="Wingdings" panose="05000000000000000000" pitchFamily="2" charset="2"/>
              <a:buChar char="Ø"/>
              <a:defRPr/>
            </a:pPr>
            <a:r>
              <a:rPr lang="en-US" sz="2000" dirty="0"/>
              <a:t>intensities are only included to observe the surfaces over a range of intensities.</a:t>
            </a:r>
          </a:p>
          <a:p>
            <a:pPr marL="354013" indent="-354013">
              <a:lnSpc>
                <a:spcPct val="90000"/>
              </a:lnSpc>
              <a:spcBef>
                <a:spcPts val="600"/>
              </a:spcBef>
              <a:buClr>
                <a:schemeClr val="tx2">
                  <a:lumMod val="75000"/>
                </a:schemeClr>
              </a:buClr>
              <a:buSzPct val="75000"/>
              <a:buFont typeface="Wingdings" pitchFamily="2" charset="2"/>
              <a:buChar char="n"/>
              <a:defRPr/>
            </a:pPr>
            <a:r>
              <a:rPr lang="en-US" sz="2400" dirty="0"/>
              <a:t>Also expect variability of </a:t>
            </a:r>
            <a:r>
              <a:rPr lang="en-US" sz="2400" kern="0" dirty="0"/>
              <a:t>Months:Athletes to be greater than  Months:Athletes:Tests</a:t>
            </a:r>
            <a:endParaRPr lang="en-US" sz="2400" dirty="0"/>
          </a:p>
          <a:p>
            <a:pPr lvl="2" indent="-457200">
              <a:lnSpc>
                <a:spcPct val="90000"/>
              </a:lnSpc>
              <a:spcBef>
                <a:spcPts val="600"/>
              </a:spcBef>
              <a:buClr>
                <a:schemeClr val="tx2">
                  <a:lumMod val="75000"/>
                </a:schemeClr>
              </a:buClr>
              <a:buSzPct val="75000"/>
              <a:buFont typeface="Wingdings" panose="05000000000000000000" pitchFamily="2" charset="2"/>
              <a:buChar char="Ø"/>
              <a:defRPr/>
            </a:pPr>
            <a:r>
              <a:rPr lang="en-US" sz="2000" kern="0" dirty="0"/>
              <a:t>Months:Athletes is marginal to  Months:Athletes:Tests</a:t>
            </a:r>
            <a:r>
              <a:rPr lang="en-US" sz="2000" dirty="0"/>
              <a:t>.</a:t>
            </a:r>
          </a:p>
          <a:p>
            <a:pPr marL="354013" indent="-354013">
              <a:lnSpc>
                <a:spcPct val="90000"/>
              </a:lnSpc>
              <a:spcBef>
                <a:spcPts val="600"/>
              </a:spcBef>
              <a:buClr>
                <a:schemeClr val="tx2">
                  <a:lumMod val="75000"/>
                </a:schemeClr>
              </a:buClr>
              <a:buSzPct val="75000"/>
              <a:buFont typeface="Wingdings" pitchFamily="2" charset="2"/>
              <a:buChar char="n"/>
              <a:defRPr/>
            </a:pPr>
            <a:r>
              <a:rPr lang="en-US" sz="2400" dirty="0"/>
              <a:t>Use a standard split-unit design.</a:t>
            </a:r>
          </a:p>
          <a:p>
            <a:pPr marL="811213" lvl="1" indent="-354013">
              <a:lnSpc>
                <a:spcPct val="90000"/>
              </a:lnSpc>
              <a:spcBef>
                <a:spcPts val="600"/>
              </a:spcBef>
              <a:buClr>
                <a:schemeClr val="tx2">
                  <a:lumMod val="75000"/>
                </a:schemeClr>
              </a:buClr>
              <a:buSzPct val="75000"/>
              <a:buFont typeface="Wingdings" panose="05000000000000000000" pitchFamily="2" charset="2"/>
              <a:buChar char="Ø"/>
              <a:defRPr/>
            </a:pPr>
            <a:r>
              <a:rPr lang="en-US" sz="2000" dirty="0"/>
              <a:t>Assign Surfaces to Tests so that Surfaces has greater precision .</a:t>
            </a:r>
          </a:p>
        </p:txBody>
      </p:sp>
      <p:sp>
        <p:nvSpPr>
          <p:cNvPr id="14" name="Line 5"/>
          <p:cNvSpPr>
            <a:spLocks noChangeShapeType="1"/>
          </p:cNvSpPr>
          <p:nvPr/>
        </p:nvSpPr>
        <p:spPr bwMode="auto">
          <a:xfrm flipV="1">
            <a:off x="5253972" y="3145382"/>
            <a:ext cx="1201037" cy="31"/>
          </a:xfrm>
          <a:prstGeom prst="line">
            <a:avLst/>
          </a:prstGeom>
          <a:noFill/>
          <a:ln w="19050" cap="sq">
            <a:solidFill>
              <a:srgbClr val="000000"/>
            </a:solidFill>
            <a:round/>
            <a:headEnd type="none" w="sm" len="sm"/>
            <a:tailEnd type="triangle" w="lg" len="lg"/>
          </a:ln>
        </p:spPr>
        <p:txBody>
          <a:bodyPr/>
          <a:lstStyle/>
          <a:p>
            <a:endParaRPr lang="en-AU" dirty="0"/>
          </a:p>
        </p:txBody>
      </p:sp>
      <p:sp>
        <p:nvSpPr>
          <p:cNvPr id="17" name="Line 6"/>
          <p:cNvSpPr>
            <a:spLocks noChangeShapeType="1"/>
          </p:cNvSpPr>
          <p:nvPr/>
        </p:nvSpPr>
        <p:spPr bwMode="auto">
          <a:xfrm flipV="1">
            <a:off x="5026256" y="3418336"/>
            <a:ext cx="1446961" cy="3068"/>
          </a:xfrm>
          <a:prstGeom prst="line">
            <a:avLst/>
          </a:prstGeom>
          <a:noFill/>
          <a:ln w="19050" cap="sq">
            <a:solidFill>
              <a:srgbClr val="000000"/>
            </a:solidFill>
            <a:round/>
            <a:headEnd type="none" w="sm" len="sm"/>
            <a:tailEnd type="triangle" w="lg" len="lg"/>
          </a:ln>
        </p:spPr>
        <p:txBody>
          <a:bodyPr/>
          <a:lstStyle/>
          <a:p>
            <a:endParaRPr lang="en-AU" dirty="0"/>
          </a:p>
        </p:txBody>
      </p:sp>
      <p:sp>
        <p:nvSpPr>
          <p:cNvPr id="13" name="Rectangle 4"/>
          <p:cNvSpPr>
            <a:spLocks noChangeArrowheads="1"/>
          </p:cNvSpPr>
          <p:nvPr/>
        </p:nvSpPr>
        <p:spPr bwMode="auto">
          <a:xfrm>
            <a:off x="615675" y="1225959"/>
            <a:ext cx="11569701" cy="702233"/>
          </a:xfrm>
          <a:prstGeom prst="rect">
            <a:avLst/>
          </a:prstGeom>
          <a:noFill/>
          <a:ln w="9525">
            <a:noFill/>
            <a:miter lim="800000"/>
            <a:headEnd/>
            <a:tailEnd/>
          </a:ln>
        </p:spPr>
        <p:txBody>
          <a:bodyPr/>
          <a:lstStyle/>
          <a:p>
            <a:pPr marL="354013" indent="-354013">
              <a:lnSpc>
                <a:spcPct val="90000"/>
              </a:lnSpc>
              <a:spcBef>
                <a:spcPts val="600"/>
              </a:spcBef>
              <a:buClr>
                <a:schemeClr val="tx2">
                  <a:lumMod val="75000"/>
                </a:schemeClr>
              </a:buClr>
              <a:buSzPct val="75000"/>
              <a:buFont typeface="Wingdings" pitchFamily="2" charset="2"/>
              <a:buChar char="n"/>
              <a:defRPr/>
            </a:pPr>
            <a:r>
              <a:rPr lang="en-US" sz="2400" dirty="0"/>
              <a:t>Given the experimental set-up and the anticipated model, the tiers are as given in the following panels with the nesting relationships shown:</a:t>
            </a:r>
          </a:p>
        </p:txBody>
      </p:sp>
      <p:grpSp>
        <p:nvGrpSpPr>
          <p:cNvPr id="3" name="Group 2"/>
          <p:cNvGrpSpPr/>
          <p:nvPr/>
        </p:nvGrpSpPr>
        <p:grpSpPr>
          <a:xfrm>
            <a:off x="2811991" y="2162399"/>
            <a:ext cx="2762251" cy="1838347"/>
            <a:chOff x="2811991" y="2162399"/>
            <a:chExt cx="2762251" cy="1838347"/>
          </a:xfrm>
        </p:grpSpPr>
        <p:sp>
          <p:nvSpPr>
            <p:cNvPr id="19" name="AutoShape 8"/>
            <p:cNvSpPr>
              <a:spLocks noChangeArrowheads="1"/>
            </p:cNvSpPr>
            <p:nvPr/>
          </p:nvSpPr>
          <p:spPr bwMode="auto">
            <a:xfrm>
              <a:off x="2862791" y="2899020"/>
              <a:ext cx="2597151" cy="727075"/>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273050"/>
              <a:r>
                <a:rPr lang="en-US" dirty="0">
                  <a:solidFill>
                    <a:srgbClr val="000000"/>
                  </a:solidFill>
                </a:rPr>
                <a:t>3	</a:t>
              </a:r>
              <a:r>
                <a:rPr lang="en-US" b="1" dirty="0">
                  <a:solidFill>
                    <a:srgbClr val="000000"/>
                  </a:solidFill>
                </a:rPr>
                <a:t>Intensities</a:t>
              </a:r>
              <a:endParaRPr lang="en-US" dirty="0">
                <a:solidFill>
                  <a:srgbClr val="000000"/>
                </a:solidFill>
              </a:endParaRPr>
            </a:p>
            <a:p>
              <a:pPr marL="450850" indent="-273050"/>
              <a:r>
                <a:rPr lang="en-US" dirty="0">
                  <a:solidFill>
                    <a:srgbClr val="000000"/>
                  </a:solidFill>
                </a:rPr>
                <a:t>3	</a:t>
              </a:r>
              <a:r>
                <a:rPr lang="en-US" b="1" dirty="0">
                  <a:solidFill>
                    <a:srgbClr val="000000"/>
                  </a:solidFill>
                </a:rPr>
                <a:t>Surfaces</a:t>
              </a:r>
              <a:endParaRPr lang="en-AU" dirty="0">
                <a:solidFill>
                  <a:srgbClr val="000000"/>
                </a:solidFill>
              </a:endParaRPr>
            </a:p>
          </p:txBody>
        </p:sp>
        <p:sp>
          <p:nvSpPr>
            <p:cNvPr id="20" name="Text Box 9"/>
            <p:cNvSpPr txBox="1">
              <a:spLocks noChangeArrowheads="1"/>
            </p:cNvSpPr>
            <p:nvPr/>
          </p:nvSpPr>
          <p:spPr bwMode="auto">
            <a:xfrm>
              <a:off x="2811991" y="3662608"/>
              <a:ext cx="2762251" cy="338138"/>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9 training conditions</a:t>
              </a:r>
              <a:endParaRPr lang="en-AU" sz="1600" dirty="0">
                <a:solidFill>
                  <a:srgbClr val="000000"/>
                </a:solidFill>
              </a:endParaRPr>
            </a:p>
          </p:txBody>
        </p:sp>
        <p:sp>
          <p:nvSpPr>
            <p:cNvPr id="15" name="TextBox 14"/>
            <p:cNvSpPr txBox="1"/>
            <p:nvPr/>
          </p:nvSpPr>
          <p:spPr>
            <a:xfrm>
              <a:off x="3491713" y="2162399"/>
              <a:ext cx="1339305" cy="369332"/>
            </a:xfrm>
            <a:prstGeom prst="rect">
              <a:avLst/>
            </a:prstGeom>
            <a:noFill/>
          </p:spPr>
          <p:txBody>
            <a:bodyPr wrap="square" rtlCol="0">
              <a:spAutoFit/>
            </a:bodyPr>
            <a:lstStyle/>
            <a:p>
              <a:pPr algn="ctr"/>
              <a:r>
                <a:rPr lang="en-AU" b="1" dirty="0">
                  <a:solidFill>
                    <a:srgbClr val="C00000"/>
                  </a:solidFill>
                </a:rPr>
                <a:t>allocated</a:t>
              </a:r>
            </a:p>
          </p:txBody>
        </p:sp>
      </p:grpSp>
      <p:grpSp>
        <p:nvGrpSpPr>
          <p:cNvPr id="4" name="Group 3"/>
          <p:cNvGrpSpPr/>
          <p:nvPr/>
        </p:nvGrpSpPr>
        <p:grpSpPr>
          <a:xfrm>
            <a:off x="6243094" y="2152567"/>
            <a:ext cx="3107268" cy="1838084"/>
            <a:chOff x="6243094" y="2152567"/>
            <a:chExt cx="3107268" cy="1838084"/>
          </a:xfrm>
        </p:grpSpPr>
        <p:sp>
          <p:nvSpPr>
            <p:cNvPr id="22" name="AutoShape 11"/>
            <p:cNvSpPr>
              <a:spLocks noChangeArrowheads="1"/>
            </p:cNvSpPr>
            <p:nvPr/>
          </p:nvSpPr>
          <p:spPr bwMode="auto">
            <a:xfrm>
              <a:off x="6243094" y="2630163"/>
              <a:ext cx="3107268" cy="1003300"/>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4	</a:t>
              </a:r>
              <a:r>
                <a:rPr lang="en-US" b="1" dirty="0">
                  <a:solidFill>
                    <a:srgbClr val="000000"/>
                  </a:solidFill>
                </a:rPr>
                <a:t>Months</a:t>
              </a:r>
              <a:endParaRPr lang="en-US" dirty="0">
                <a:solidFill>
                  <a:srgbClr val="000000"/>
                </a:solidFill>
              </a:endParaRPr>
            </a:p>
            <a:p>
              <a:pPr marL="355600" indent="-273050"/>
              <a:r>
                <a:rPr lang="en-US" dirty="0">
                  <a:solidFill>
                    <a:srgbClr val="000000"/>
                  </a:solidFill>
                </a:rPr>
                <a:t>3	</a:t>
              </a:r>
              <a:r>
                <a:rPr lang="en-US" b="1" dirty="0">
                  <a:solidFill>
                    <a:srgbClr val="000000"/>
                  </a:solidFill>
                </a:rPr>
                <a:t>Athletes</a:t>
              </a:r>
              <a:r>
                <a:rPr lang="en-US" dirty="0">
                  <a:solidFill>
                    <a:srgbClr val="000000"/>
                  </a:solidFill>
                </a:rPr>
                <a:t> in </a:t>
              </a:r>
              <a:r>
                <a:rPr lang="en-US" b="1" dirty="0">
                  <a:solidFill>
                    <a:srgbClr val="000000"/>
                  </a:solidFill>
                </a:rPr>
                <a:t>M</a:t>
              </a:r>
              <a:endParaRPr lang="en-US" dirty="0">
                <a:solidFill>
                  <a:srgbClr val="000000"/>
                </a:solidFill>
              </a:endParaRPr>
            </a:p>
            <a:p>
              <a:pPr marL="355600" indent="-273050"/>
              <a:r>
                <a:rPr lang="en-US" dirty="0">
                  <a:solidFill>
                    <a:srgbClr val="000000"/>
                  </a:solidFill>
                </a:rPr>
                <a:t>3	</a:t>
              </a:r>
              <a:r>
                <a:rPr lang="en-US" b="1" dirty="0">
                  <a:solidFill>
                    <a:srgbClr val="000000"/>
                  </a:solidFill>
                </a:rPr>
                <a:t>Tests</a:t>
              </a:r>
              <a:r>
                <a:rPr lang="en-US" dirty="0">
                  <a:solidFill>
                    <a:srgbClr val="000000"/>
                  </a:solidFill>
                </a:rPr>
                <a:t> in </a:t>
              </a:r>
              <a:r>
                <a:rPr lang="en-US" b="1" dirty="0">
                  <a:solidFill>
                    <a:srgbClr val="000000"/>
                  </a:solidFill>
                </a:rPr>
                <a:t>M</a:t>
              </a:r>
              <a:r>
                <a:rPr lang="en-US" dirty="0">
                  <a:solidFill>
                    <a:srgbClr val="000000"/>
                  </a:solidFill>
                </a:rPr>
                <a:t>, </a:t>
              </a:r>
              <a:r>
                <a:rPr lang="en-US" b="1" dirty="0">
                  <a:solidFill>
                    <a:srgbClr val="000000"/>
                  </a:solidFill>
                </a:rPr>
                <a:t>A</a:t>
              </a:r>
              <a:endParaRPr lang="en-AU" dirty="0">
                <a:solidFill>
                  <a:srgbClr val="000000"/>
                </a:solidFill>
              </a:endParaRPr>
            </a:p>
          </p:txBody>
        </p:sp>
        <p:sp>
          <p:nvSpPr>
            <p:cNvPr id="23" name="Text Box 12"/>
            <p:cNvSpPr txBox="1">
              <a:spLocks noChangeArrowheads="1"/>
            </p:cNvSpPr>
            <p:nvPr/>
          </p:nvSpPr>
          <p:spPr bwMode="auto">
            <a:xfrm>
              <a:off x="6615627" y="3652513"/>
              <a:ext cx="2355851" cy="338138"/>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tests</a:t>
              </a:r>
              <a:endParaRPr lang="en-AU" sz="1600" dirty="0">
                <a:solidFill>
                  <a:srgbClr val="000000"/>
                </a:solidFill>
              </a:endParaRPr>
            </a:p>
          </p:txBody>
        </p:sp>
        <p:sp>
          <p:nvSpPr>
            <p:cNvPr id="16" name="TextBox 15"/>
            <p:cNvSpPr txBox="1"/>
            <p:nvPr/>
          </p:nvSpPr>
          <p:spPr>
            <a:xfrm>
              <a:off x="7212779" y="2152567"/>
              <a:ext cx="1167897" cy="369332"/>
            </a:xfrm>
            <a:prstGeom prst="rect">
              <a:avLst/>
            </a:prstGeom>
            <a:noFill/>
          </p:spPr>
          <p:txBody>
            <a:bodyPr wrap="square" rtlCol="0">
              <a:spAutoFit/>
            </a:bodyPr>
            <a:lstStyle/>
            <a:p>
              <a:pPr algn="ctr"/>
              <a:r>
                <a:rPr lang="en-AU" b="1" dirty="0">
                  <a:solidFill>
                    <a:srgbClr val="C00000"/>
                  </a:solidFill>
                </a:rPr>
                <a:t>recipient</a:t>
              </a:r>
            </a:p>
          </p:txBody>
        </p:sp>
      </p:grpSp>
    </p:spTree>
    <p:extLst>
      <p:ext uri="{BB962C8B-B14F-4D97-AF65-F5344CB8AC3E}">
        <p14:creationId xmlns:p14="http://schemas.microsoft.com/office/powerpoint/2010/main" val="249994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70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70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70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39E6-8473-7668-29D0-DB7B4CA05931}"/>
              </a:ext>
            </a:extLst>
          </p:cNvPr>
          <p:cNvSpPr>
            <a:spLocks noGrp="1"/>
          </p:cNvSpPr>
          <p:nvPr>
            <p:ph type="title"/>
          </p:nvPr>
        </p:nvSpPr>
        <p:spPr>
          <a:xfrm>
            <a:off x="576000" y="96698"/>
            <a:ext cx="11520000" cy="720000"/>
          </a:xfrm>
        </p:spPr>
        <p:txBody>
          <a:bodyPr/>
          <a:lstStyle/>
          <a:p>
            <a:r>
              <a:rPr lang="en-US" dirty="0"/>
              <a:t>Optimizing the two-phase design using </a:t>
            </a:r>
            <a:r>
              <a:rPr lang="en-US" dirty="0" err="1">
                <a:latin typeface="Courier New" panose="02070309020205020404" pitchFamily="49" charset="0"/>
                <a:cs typeface="Courier New" panose="02070309020205020404" pitchFamily="49" charset="0"/>
              </a:rPr>
              <a:t>odw</a:t>
            </a:r>
            <a:endParaRPr lang="en-AU"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AF8EE748-0F2C-A453-CD27-B100D7D54157}"/>
              </a:ext>
            </a:extLst>
          </p:cNvPr>
          <p:cNvSpPr>
            <a:spLocks noGrp="1"/>
          </p:cNvSpPr>
          <p:nvPr>
            <p:ph idx="1"/>
          </p:nvPr>
        </p:nvSpPr>
        <p:spPr>
          <a:xfrm>
            <a:off x="520016" y="906509"/>
            <a:ext cx="11520000" cy="5085578"/>
          </a:xfrm>
        </p:spPr>
        <p:txBody>
          <a:bodyPr/>
          <a:lstStyle/>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&gt; ph2sys.odw &lt;-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odw</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(fixed   = ~ Intervals,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random  = ~ Genotypes + Rows + Columns/Blocks +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Rows:Columns</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ar1(Rows):ar1(Columns) +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Rows:Columns:Samples</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Intervals:Days</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 Locations,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residual = ~ IntDays:ar1(Locations),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permute = ~ Genotypes | Rows/Columns/Samples + Columns/Blocks,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swap         = ~ Intervals,</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G.param</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vpc</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R.param</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vpc</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maxit</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 </a:t>
            </a:r>
            <a:r>
              <a:rPr lang="en-US" sz="1600" b="1" dirty="0" err="1">
                <a:solidFill>
                  <a:schemeClr val="bg2">
                    <a:lumMod val="60000"/>
                    <a:lumOff val="40000"/>
                  </a:schemeClr>
                </a:solidFill>
                <a:latin typeface="Courier New" panose="02070309020205020404" pitchFamily="49" charset="0"/>
                <a:cs typeface="Courier New" panose="02070309020205020404" pitchFamily="49" charset="0"/>
              </a:rPr>
              <a:t>maxit</a:t>
            </a:r>
            <a:r>
              <a:rPr lang="en-US" sz="1600" b="1" dirty="0">
                <a:solidFill>
                  <a:schemeClr val="bg2">
                    <a:lumMod val="60000"/>
                    <a:lumOff val="40000"/>
                  </a:schemeClr>
                </a:solidFill>
                <a:latin typeface="Courier New" panose="02070309020205020404" pitchFamily="49" charset="0"/>
                <a:cs typeface="Courier New" panose="02070309020205020404" pitchFamily="49" charset="0"/>
              </a:rPr>
              <a:t>, search = search, data=ph2sys.ini)</a:t>
            </a:r>
          </a:p>
          <a:p>
            <a:pPr marL="0" indent="0">
              <a:buNone/>
            </a:pPr>
            <a:r>
              <a:rPr lang="en-US" sz="1600" b="1" dirty="0">
                <a:latin typeface="Courier New" panose="02070309020205020404" pitchFamily="49" charset="0"/>
                <a:cs typeface="Courier New" panose="02070309020205020404" pitchFamily="49" charset="0"/>
              </a:rPr>
              <a:t>Fri Feb 03 17:27:46 2023</a:t>
            </a:r>
          </a:p>
          <a:p>
            <a:pPr marL="0" indent="0">
              <a:buNone/>
            </a:pPr>
            <a:r>
              <a:rPr lang="en-US" sz="1600" b="1" dirty="0">
                <a:latin typeface="Courier New" panose="02070309020205020404" pitchFamily="49" charset="0"/>
                <a:cs typeface="Courier New" panose="02070309020205020404" pitchFamily="49" charset="0"/>
              </a:rPr>
              <a:t>Initial criterion = 0.791760 (370 A-equations; rank C 1187)</a:t>
            </a:r>
          </a:p>
          <a:p>
            <a:pPr marL="0" indent="0">
              <a:buNone/>
            </a:pPr>
            <a:r>
              <a:rPr lang="en-US" sz="1600" b="1" dirty="0">
                <a:latin typeface="Courier New" panose="02070309020205020404" pitchFamily="49" charset="0"/>
                <a:cs typeface="Courier New" panose="02070309020205020404" pitchFamily="49" charset="0"/>
              </a:rPr>
              <a:t>Criterion after 1000 initial random iterations: 0.789705</a:t>
            </a:r>
          </a:p>
          <a:p>
            <a:pPr marL="0" indent="0">
              <a:buNone/>
            </a:pPr>
            <a:r>
              <a:rPr lang="en-US" sz="1600" b="1" dirty="0">
                <a:latin typeface="Courier New" panose="02070309020205020404" pitchFamily="49" charset="0"/>
                <a:cs typeface="Courier New" panose="02070309020205020404" pitchFamily="49" charset="0"/>
              </a:rPr>
              <a:t>Criterion after tabu loop 1 is 0.787963</a:t>
            </a:r>
          </a:p>
          <a:p>
            <a:pPr marL="0" indent="0">
              <a:buNone/>
            </a:pPr>
            <a:r>
              <a:rPr lang="en-US" sz="1600" b="1" dirty="0">
                <a:latin typeface="Courier New" panose="02070309020205020404" pitchFamily="49" charset="0"/>
                <a:cs typeface="Courier New" panose="02070309020205020404" pitchFamily="49" charset="0"/>
              </a:rPr>
              <a:t>Criterion after tabu loop 2 is 0.787223</a:t>
            </a:r>
          </a:p>
          <a:p>
            <a:pPr marL="0" indent="0">
              <a:buNone/>
            </a:pPr>
            <a:r>
              <a:rPr lang="en-US" sz="1600" b="1" dirty="0">
                <a:latin typeface="Courier New" panose="02070309020205020404" pitchFamily="49" charset="0"/>
                <a:cs typeface="Courier New" panose="02070309020205020404" pitchFamily="49" charset="0"/>
              </a:rPr>
              <a:t>Criterion after tabu loop 3 is 0.786806</a:t>
            </a:r>
          </a:p>
          <a:p>
            <a:pPr marL="0" indent="0">
              <a:buNone/>
            </a:pPr>
            <a:r>
              <a:rPr lang="en-US" sz="1600" b="1" dirty="0">
                <a:latin typeface="Courier New" panose="02070309020205020404" pitchFamily="49" charset="0"/>
                <a:cs typeface="Courier New" panose="02070309020205020404" pitchFamily="49" charset="0"/>
              </a:rPr>
              <a:t>Hash table size 459</a:t>
            </a:r>
          </a:p>
          <a:p>
            <a:pPr marL="0" indent="0">
              <a:buNone/>
            </a:pPr>
            <a:r>
              <a:rPr lang="en-US" sz="1600" b="1" dirty="0">
                <a:latin typeface="Courier New" panose="02070309020205020404" pitchFamily="49" charset="0"/>
                <a:cs typeface="Courier New" panose="02070309020205020404" pitchFamily="49" charset="0"/>
              </a:rPr>
              <a:t>Final criterion after 3 </a:t>
            </a:r>
            <a:r>
              <a:rPr lang="en-US" sz="1600" b="1" dirty="0" err="1">
                <a:latin typeface="Courier New" panose="02070309020205020404" pitchFamily="49" charset="0"/>
                <a:cs typeface="Courier New" panose="02070309020205020404" pitchFamily="49" charset="0"/>
              </a:rPr>
              <a:t>tabu+rw</a:t>
            </a:r>
            <a:r>
              <a:rPr lang="en-US" sz="1600" b="1" dirty="0">
                <a:latin typeface="Courier New" panose="02070309020205020404" pitchFamily="49" charset="0"/>
                <a:cs typeface="Courier New" panose="02070309020205020404" pitchFamily="49" charset="0"/>
              </a:rPr>
              <a:t> iterations: 0.786806</a:t>
            </a:r>
          </a:p>
          <a:p>
            <a:pPr marL="0" indent="0">
              <a:buNone/>
            </a:pPr>
            <a:r>
              <a:rPr lang="en-US" sz="1600" b="1" dirty="0">
                <a:solidFill>
                  <a:schemeClr val="bg2">
                    <a:lumMod val="60000"/>
                    <a:lumOff val="40000"/>
                  </a:schemeClr>
                </a:solidFill>
                <a:latin typeface="Courier New" panose="02070309020205020404" pitchFamily="49" charset="0"/>
                <a:cs typeface="Courier New" panose="02070309020205020404" pitchFamily="49" charset="0"/>
              </a:rPr>
              <a:t>&gt; ph2sys.odw.lay &lt;- ph2sys.odw$design</a:t>
            </a:r>
          </a:p>
        </p:txBody>
      </p:sp>
      <p:sp>
        <p:nvSpPr>
          <p:cNvPr id="4" name="Slide Number Placeholder 3">
            <a:extLst>
              <a:ext uri="{FF2B5EF4-FFF2-40B4-BE49-F238E27FC236}">
                <a16:creationId xmlns:a16="http://schemas.microsoft.com/office/drawing/2014/main" id="{97368CEE-CE88-03FF-E91F-2CB4629941A3}"/>
              </a:ext>
            </a:extLst>
          </p:cNvPr>
          <p:cNvSpPr>
            <a:spLocks noGrp="1"/>
          </p:cNvSpPr>
          <p:nvPr>
            <p:ph type="sldNum" sz="quarter" idx="11"/>
          </p:nvPr>
        </p:nvSpPr>
        <p:spPr/>
        <p:txBody>
          <a:bodyPr/>
          <a:lstStyle/>
          <a:p>
            <a:fld id="{FF0418E0-E9F1-4C7F-BDD6-E3F7643D09C8}" type="slidenum">
              <a:rPr lang="en-AU" smtClean="0"/>
              <a:pPr/>
              <a:t>60</a:t>
            </a:fld>
            <a:endParaRPr lang="en-AU"/>
          </a:p>
        </p:txBody>
      </p:sp>
    </p:spTree>
    <p:extLst>
      <p:ext uri="{BB962C8B-B14F-4D97-AF65-F5344CB8AC3E}">
        <p14:creationId xmlns:p14="http://schemas.microsoft.com/office/powerpoint/2010/main" val="2359195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3B5B84-9A36-5864-1220-74766F2FDC3D}"/>
              </a:ext>
            </a:extLst>
          </p:cNvPr>
          <p:cNvSpPr>
            <a:spLocks noGrp="1"/>
          </p:cNvSpPr>
          <p:nvPr>
            <p:ph type="sldNum" sz="quarter" idx="11"/>
          </p:nvPr>
        </p:nvSpPr>
        <p:spPr/>
        <p:txBody>
          <a:bodyPr/>
          <a:lstStyle/>
          <a:p>
            <a:fld id="{FF0418E0-E9F1-4C7F-BDD6-E3F7643D09C8}" type="slidenum">
              <a:rPr lang="en-AU" smtClean="0"/>
              <a:pPr/>
              <a:t>61</a:t>
            </a:fld>
            <a:endParaRPr lang="en-AU"/>
          </a:p>
        </p:txBody>
      </p:sp>
      <p:sp>
        <p:nvSpPr>
          <p:cNvPr id="9" name="Content Placeholder 2">
            <a:extLst>
              <a:ext uri="{FF2B5EF4-FFF2-40B4-BE49-F238E27FC236}">
                <a16:creationId xmlns:a16="http://schemas.microsoft.com/office/drawing/2014/main" id="{CBEB2830-F530-4A0C-8E26-14F220F0014E}"/>
              </a:ext>
            </a:extLst>
          </p:cNvPr>
          <p:cNvSpPr txBox="1">
            <a:spLocks/>
          </p:cNvSpPr>
          <p:nvPr/>
        </p:nvSpPr>
        <p:spPr bwMode="auto">
          <a:xfrm>
            <a:off x="895742" y="58976"/>
            <a:ext cx="4422710" cy="9876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lgn="ctr">
              <a:buFont typeface="Wingdings" pitchFamily="2" charset="2"/>
              <a:buNone/>
            </a:pPr>
            <a:r>
              <a:rPr lang="en-US" sz="3600" b="1" kern="0" dirty="0">
                <a:solidFill>
                  <a:schemeClr val="bg2">
                    <a:lumMod val="60000"/>
                    <a:lumOff val="40000"/>
                  </a:schemeClr>
                </a:solidFill>
                <a:latin typeface="+mj-lt"/>
                <a:cs typeface="Courier New" panose="02070309020205020404" pitchFamily="49" charset="0"/>
              </a:rPr>
              <a:t>The initial design</a:t>
            </a:r>
          </a:p>
          <a:p>
            <a:pPr marL="0" indent="0" algn="ctr">
              <a:buFont typeface="Wingdings" pitchFamily="2" charset="2"/>
              <a:buNone/>
            </a:pPr>
            <a:r>
              <a:rPr lang="en-US" sz="2000" b="1" kern="0" dirty="0">
                <a:solidFill>
                  <a:schemeClr val="bg2">
                    <a:lumMod val="60000"/>
                    <a:lumOff val="40000"/>
                  </a:schemeClr>
                </a:solidFill>
                <a:latin typeface="+mj-lt"/>
                <a:cs typeface="Courier New" panose="02070309020205020404" pitchFamily="49" charset="0"/>
              </a:rPr>
              <a:t>A-measure = 0.7918</a:t>
            </a:r>
          </a:p>
        </p:txBody>
      </p:sp>
      <p:sp>
        <p:nvSpPr>
          <p:cNvPr id="12" name="Content Placeholder 2">
            <a:extLst>
              <a:ext uri="{FF2B5EF4-FFF2-40B4-BE49-F238E27FC236}">
                <a16:creationId xmlns:a16="http://schemas.microsoft.com/office/drawing/2014/main" id="{E9167C8C-05A8-E307-54D2-FB5236595060}"/>
              </a:ext>
            </a:extLst>
          </p:cNvPr>
          <p:cNvSpPr txBox="1">
            <a:spLocks/>
          </p:cNvSpPr>
          <p:nvPr/>
        </p:nvSpPr>
        <p:spPr bwMode="auto">
          <a:xfrm>
            <a:off x="6688568" y="58976"/>
            <a:ext cx="5015135" cy="9876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lgn="ctr">
              <a:buFont typeface="Wingdings" pitchFamily="2" charset="2"/>
              <a:buNone/>
            </a:pPr>
            <a:r>
              <a:rPr lang="en-US" sz="3600" b="1" kern="0" dirty="0">
                <a:solidFill>
                  <a:schemeClr val="bg2">
                    <a:lumMod val="60000"/>
                    <a:lumOff val="40000"/>
                  </a:schemeClr>
                </a:solidFill>
                <a:latin typeface="+mj-lt"/>
                <a:cs typeface="Courier New" panose="02070309020205020404" pitchFamily="49" charset="0"/>
              </a:rPr>
              <a:t>The optimized design</a:t>
            </a:r>
          </a:p>
          <a:p>
            <a:pPr marL="0" indent="0" algn="ctr">
              <a:buFont typeface="Wingdings" pitchFamily="2" charset="2"/>
              <a:buNone/>
            </a:pPr>
            <a:r>
              <a:rPr lang="en-US" sz="2000" b="1" kern="0" dirty="0">
                <a:solidFill>
                  <a:schemeClr val="bg2">
                    <a:lumMod val="60000"/>
                    <a:lumOff val="40000"/>
                  </a:schemeClr>
                </a:solidFill>
                <a:latin typeface="+mj-lt"/>
                <a:cs typeface="Courier New" panose="02070309020205020404" pitchFamily="49" charset="0"/>
              </a:rPr>
              <a:t>A-measure = 0.7868</a:t>
            </a:r>
          </a:p>
        </p:txBody>
      </p:sp>
      <p:pic>
        <p:nvPicPr>
          <p:cNvPr id="3" name="Picture 2" descr="Chart, treemap chart&#10;&#10;Description automatically generated">
            <a:extLst>
              <a:ext uri="{FF2B5EF4-FFF2-40B4-BE49-F238E27FC236}">
                <a16:creationId xmlns:a16="http://schemas.microsoft.com/office/drawing/2014/main" id="{5694604A-120F-F26D-A8CD-A8C83B0DEB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2000" y="1074574"/>
            <a:ext cx="5760000" cy="5760000"/>
          </a:xfrm>
          <a:prstGeom prst="rect">
            <a:avLst/>
          </a:prstGeom>
        </p:spPr>
      </p:pic>
      <p:pic>
        <p:nvPicPr>
          <p:cNvPr id="11" name="Content Placeholder 10" descr="Chart, treemap chart&#10;&#10;Description automatically generated">
            <a:extLst>
              <a:ext uri="{FF2B5EF4-FFF2-40B4-BE49-F238E27FC236}">
                <a16:creationId xmlns:a16="http://schemas.microsoft.com/office/drawing/2014/main" id="{5619BA29-1978-52DA-98A7-A54DC4479E2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36" y="1065148"/>
            <a:ext cx="5760000" cy="5760000"/>
          </a:xfrm>
        </p:spPr>
      </p:pic>
    </p:spTree>
    <p:extLst>
      <p:ext uri="{BB962C8B-B14F-4D97-AF65-F5344CB8AC3E}">
        <p14:creationId xmlns:p14="http://schemas.microsoft.com/office/powerpoint/2010/main" val="2181900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chart&#10;&#10;Description automatically generated">
            <a:extLst>
              <a:ext uri="{FF2B5EF4-FFF2-40B4-BE49-F238E27FC236}">
                <a16:creationId xmlns:a16="http://schemas.microsoft.com/office/drawing/2014/main" id="{84DB0545-501B-1EFF-83BB-D4129159E4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5276" y="559839"/>
            <a:ext cx="5760000" cy="5760000"/>
          </a:xfrm>
          <a:prstGeom prst="rect">
            <a:avLst/>
          </a:prstGeom>
        </p:spPr>
      </p:pic>
      <p:sp>
        <p:nvSpPr>
          <p:cNvPr id="4" name="Slide Number Placeholder 3">
            <a:extLst>
              <a:ext uri="{FF2B5EF4-FFF2-40B4-BE49-F238E27FC236}">
                <a16:creationId xmlns:a16="http://schemas.microsoft.com/office/drawing/2014/main" id="{DF3B5B84-9A36-5864-1220-74766F2FDC3D}"/>
              </a:ext>
            </a:extLst>
          </p:cNvPr>
          <p:cNvSpPr>
            <a:spLocks noGrp="1"/>
          </p:cNvSpPr>
          <p:nvPr>
            <p:ph type="sldNum" sz="quarter" idx="11"/>
          </p:nvPr>
        </p:nvSpPr>
        <p:spPr/>
        <p:txBody>
          <a:bodyPr/>
          <a:lstStyle/>
          <a:p>
            <a:fld id="{FF0418E0-E9F1-4C7F-BDD6-E3F7643D09C8}" type="slidenum">
              <a:rPr lang="en-AU" smtClean="0"/>
              <a:pPr/>
              <a:t>62</a:t>
            </a:fld>
            <a:endParaRPr lang="en-AU"/>
          </a:p>
        </p:txBody>
      </p:sp>
      <p:sp>
        <p:nvSpPr>
          <p:cNvPr id="9" name="Content Placeholder 2">
            <a:extLst>
              <a:ext uri="{FF2B5EF4-FFF2-40B4-BE49-F238E27FC236}">
                <a16:creationId xmlns:a16="http://schemas.microsoft.com/office/drawing/2014/main" id="{CBEB2830-F530-4A0C-8E26-14F220F0014E}"/>
              </a:ext>
            </a:extLst>
          </p:cNvPr>
          <p:cNvSpPr txBox="1">
            <a:spLocks/>
          </p:cNvSpPr>
          <p:nvPr/>
        </p:nvSpPr>
        <p:spPr bwMode="auto">
          <a:xfrm>
            <a:off x="895742" y="-76491"/>
            <a:ext cx="4422710" cy="6748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lgn="ctr">
              <a:buFont typeface="Wingdings" pitchFamily="2" charset="2"/>
              <a:buNone/>
            </a:pPr>
            <a:r>
              <a:rPr lang="en-US" sz="3600" b="1" kern="0" dirty="0">
                <a:solidFill>
                  <a:schemeClr val="bg2">
                    <a:lumMod val="60000"/>
                    <a:lumOff val="40000"/>
                  </a:schemeClr>
                </a:solidFill>
                <a:latin typeface="+mj-lt"/>
                <a:cs typeface="Courier New" panose="02070309020205020404" pitchFamily="49" charset="0"/>
              </a:rPr>
              <a:t>The initial design</a:t>
            </a:r>
          </a:p>
        </p:txBody>
      </p:sp>
      <p:sp>
        <p:nvSpPr>
          <p:cNvPr id="12" name="Content Placeholder 2">
            <a:extLst>
              <a:ext uri="{FF2B5EF4-FFF2-40B4-BE49-F238E27FC236}">
                <a16:creationId xmlns:a16="http://schemas.microsoft.com/office/drawing/2014/main" id="{E9167C8C-05A8-E307-54D2-FB5236595060}"/>
              </a:ext>
            </a:extLst>
          </p:cNvPr>
          <p:cNvSpPr txBox="1">
            <a:spLocks/>
          </p:cNvSpPr>
          <p:nvPr/>
        </p:nvSpPr>
        <p:spPr bwMode="auto">
          <a:xfrm>
            <a:off x="6688568" y="-76491"/>
            <a:ext cx="5015135" cy="6748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lgn="ctr">
              <a:buFont typeface="Wingdings" pitchFamily="2" charset="2"/>
              <a:buNone/>
            </a:pPr>
            <a:r>
              <a:rPr lang="en-US" sz="3600" b="1" kern="0" dirty="0">
                <a:solidFill>
                  <a:schemeClr val="bg2">
                    <a:lumMod val="60000"/>
                    <a:lumOff val="40000"/>
                  </a:schemeClr>
                </a:solidFill>
                <a:latin typeface="+mj-lt"/>
                <a:cs typeface="Courier New" panose="02070309020205020404" pitchFamily="49" charset="0"/>
              </a:rPr>
              <a:t>The optimized design</a:t>
            </a:r>
          </a:p>
        </p:txBody>
      </p:sp>
      <p:graphicFrame>
        <p:nvGraphicFramePr>
          <p:cNvPr id="18" name="Table 18">
            <a:extLst>
              <a:ext uri="{FF2B5EF4-FFF2-40B4-BE49-F238E27FC236}">
                <a16:creationId xmlns:a16="http://schemas.microsoft.com/office/drawing/2014/main" id="{DCF86059-8801-D41D-3288-26B09762F0AB}"/>
              </a:ext>
            </a:extLst>
          </p:cNvPr>
          <p:cNvGraphicFramePr>
            <a:graphicFrameLocks noGrp="1"/>
          </p:cNvGraphicFramePr>
          <p:nvPr>
            <p:extLst>
              <p:ext uri="{D42A27DB-BD31-4B8C-83A1-F6EECF244321}">
                <p14:modId xmlns:p14="http://schemas.microsoft.com/office/powerpoint/2010/main" val="138383733"/>
              </p:ext>
            </p:extLst>
          </p:nvPr>
        </p:nvGraphicFramePr>
        <p:xfrm>
          <a:off x="5921786" y="6009809"/>
          <a:ext cx="5868956" cy="822960"/>
        </p:xfrm>
        <a:graphic>
          <a:graphicData uri="http://schemas.openxmlformats.org/drawingml/2006/table">
            <a:tbl>
              <a:tblPr firstRow="1" bandRow="1">
                <a:tableStyleId>{2A488322-F2BA-4B5B-9748-0D474271808F}</a:tableStyleId>
              </a:tblPr>
              <a:tblGrid>
                <a:gridCol w="1356095">
                  <a:extLst>
                    <a:ext uri="{9D8B030D-6E8A-4147-A177-3AD203B41FA5}">
                      <a16:colId xmlns:a16="http://schemas.microsoft.com/office/drawing/2014/main" val="1364980788"/>
                    </a:ext>
                  </a:extLst>
                </a:gridCol>
                <a:gridCol w="780615">
                  <a:extLst>
                    <a:ext uri="{9D8B030D-6E8A-4147-A177-3AD203B41FA5}">
                      <a16:colId xmlns:a16="http://schemas.microsoft.com/office/drawing/2014/main" val="3142049829"/>
                    </a:ext>
                  </a:extLst>
                </a:gridCol>
                <a:gridCol w="1101012">
                  <a:extLst>
                    <a:ext uri="{9D8B030D-6E8A-4147-A177-3AD203B41FA5}">
                      <a16:colId xmlns:a16="http://schemas.microsoft.com/office/drawing/2014/main" val="1197364314"/>
                    </a:ext>
                  </a:extLst>
                </a:gridCol>
                <a:gridCol w="1045028">
                  <a:extLst>
                    <a:ext uri="{9D8B030D-6E8A-4147-A177-3AD203B41FA5}">
                      <a16:colId xmlns:a16="http://schemas.microsoft.com/office/drawing/2014/main" val="2813884849"/>
                    </a:ext>
                  </a:extLst>
                </a:gridCol>
                <a:gridCol w="1586206">
                  <a:extLst>
                    <a:ext uri="{9D8B030D-6E8A-4147-A177-3AD203B41FA5}">
                      <a16:colId xmlns:a16="http://schemas.microsoft.com/office/drawing/2014/main" val="2195978313"/>
                    </a:ext>
                  </a:extLst>
                </a:gridCol>
              </a:tblGrid>
              <a:tr h="2143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Replication</a:t>
                      </a:r>
                      <a:endParaRPr lang="en-AU" sz="1200" dirty="0"/>
                    </a:p>
                  </a:txBody>
                  <a:tcPr/>
                </a:tc>
                <a:tc>
                  <a:txBody>
                    <a:bodyPr/>
                    <a:lstStyle/>
                    <a:p>
                      <a:pPr algn="ctr"/>
                      <a:endParaRPr lang="en-AU"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Field</a:t>
                      </a:r>
                      <a:endParaRPr lang="en-AU" sz="1200" dirty="0"/>
                    </a:p>
                  </a:txBody>
                  <a:tcPr/>
                </a:tc>
                <a:tc>
                  <a:txBody>
                    <a:bodyPr/>
                    <a:lstStyle/>
                    <a:p>
                      <a:pPr algn="ctr"/>
                      <a:r>
                        <a:rPr lang="en-US" sz="1200" dirty="0"/>
                        <a:t>Milling</a:t>
                      </a:r>
                      <a:endParaRPr lang="en-AU" sz="1200" dirty="0"/>
                    </a:p>
                  </a:txBody>
                  <a:tcPr/>
                </a:tc>
                <a:tc>
                  <a:txBody>
                    <a:bodyPr/>
                    <a:lstStyle/>
                    <a:p>
                      <a:pPr algn="ctr"/>
                      <a:r>
                        <a:rPr lang="en-US" sz="1200" dirty="0"/>
                        <a:t>Unduplicated</a:t>
                      </a:r>
                      <a:endParaRPr lang="en-AU" sz="1200" dirty="0"/>
                    </a:p>
                  </a:txBody>
                  <a:tcPr/>
                </a:tc>
                <a:extLst>
                  <a:ext uri="{0D108BD9-81ED-4DB2-BD59-A6C34878D82A}">
                    <a16:rowId xmlns:a16="http://schemas.microsoft.com/office/drawing/2014/main" val="1511071237"/>
                  </a:ext>
                </a:extLst>
              </a:tr>
              <a:tr h="214387">
                <a:tc>
                  <a:txBody>
                    <a:bodyPr/>
                    <a:lstStyle/>
                    <a:p>
                      <a:r>
                        <a:rPr lang="en-US" sz="1200" dirty="0"/>
                        <a:t>Interval</a:t>
                      </a:r>
                      <a:endParaRPr lang="en-AU" sz="1200" dirty="0"/>
                    </a:p>
                  </a:txBody>
                  <a:tcPr/>
                </a:tc>
                <a:tc>
                  <a:txBody>
                    <a:bodyPr/>
                    <a:lstStyle/>
                    <a:p>
                      <a:pPr algn="ctr"/>
                      <a:r>
                        <a:rPr lang="en-US" sz="1200" dirty="0"/>
                        <a:t>1</a:t>
                      </a:r>
                      <a:endParaRPr lang="en-AU" sz="1200" dirty="0"/>
                    </a:p>
                  </a:txBody>
                  <a:tcPr/>
                </a:tc>
                <a:tc>
                  <a:txBody>
                    <a:bodyPr/>
                    <a:lstStyle/>
                    <a:p>
                      <a:pPr algn="ctr"/>
                      <a:r>
                        <a:rPr lang="en-US" sz="1200" dirty="0"/>
                        <a:t>37</a:t>
                      </a:r>
                      <a:endParaRPr lang="en-AU" sz="1200" dirty="0"/>
                    </a:p>
                  </a:txBody>
                  <a:tcPr/>
                </a:tc>
                <a:tc>
                  <a:txBody>
                    <a:bodyPr/>
                    <a:lstStyle/>
                    <a:p>
                      <a:pPr algn="ctr"/>
                      <a:r>
                        <a:rPr lang="en-US" sz="1200" dirty="0"/>
                        <a:t>42</a:t>
                      </a:r>
                      <a:endParaRPr lang="en-AU" sz="1200" dirty="0"/>
                    </a:p>
                  </a:txBody>
                  <a:tcPr/>
                </a:tc>
                <a:tc>
                  <a:txBody>
                    <a:bodyPr/>
                    <a:lstStyle/>
                    <a:p>
                      <a:pPr algn="ctr"/>
                      <a:r>
                        <a:rPr lang="en-US" sz="1200" dirty="0"/>
                        <a:t>145</a:t>
                      </a:r>
                      <a:endParaRPr lang="en-AU" sz="1200" dirty="0"/>
                    </a:p>
                  </a:txBody>
                  <a:tcPr/>
                </a:tc>
                <a:extLst>
                  <a:ext uri="{0D108BD9-81ED-4DB2-BD59-A6C34878D82A}">
                    <a16:rowId xmlns:a16="http://schemas.microsoft.com/office/drawing/2014/main" val="103758580"/>
                  </a:ext>
                </a:extLst>
              </a:tr>
              <a:tr h="214387">
                <a:tc>
                  <a:txBody>
                    <a:bodyPr/>
                    <a:lstStyle/>
                    <a:p>
                      <a:endParaRPr lang="en-AU" sz="1200" dirty="0"/>
                    </a:p>
                  </a:txBody>
                  <a:tcPr/>
                </a:tc>
                <a:tc>
                  <a:txBody>
                    <a:bodyPr/>
                    <a:lstStyle/>
                    <a:p>
                      <a:pPr algn="ctr"/>
                      <a:r>
                        <a:rPr lang="en-US" sz="1200" dirty="0"/>
                        <a:t>2</a:t>
                      </a:r>
                      <a:endParaRPr lang="en-AU" sz="1200" dirty="0"/>
                    </a:p>
                  </a:txBody>
                  <a:tcPr/>
                </a:tc>
                <a:tc>
                  <a:txBody>
                    <a:bodyPr/>
                    <a:lstStyle/>
                    <a:p>
                      <a:pPr algn="ctr"/>
                      <a:r>
                        <a:rPr lang="en-US" sz="1200" dirty="0"/>
                        <a:t>37</a:t>
                      </a:r>
                      <a:endParaRPr lang="en-AU" sz="1200" dirty="0"/>
                    </a:p>
                  </a:txBody>
                  <a:tcPr/>
                </a:tc>
                <a:tc>
                  <a:txBody>
                    <a:bodyPr/>
                    <a:lstStyle/>
                    <a:p>
                      <a:pPr algn="ctr"/>
                      <a:r>
                        <a:rPr lang="en-US" sz="1200" dirty="0"/>
                        <a:t>40</a:t>
                      </a:r>
                      <a:endParaRPr lang="en-AU" sz="1200" dirty="0"/>
                    </a:p>
                  </a:txBody>
                  <a:tcPr/>
                </a:tc>
                <a:tc>
                  <a:txBody>
                    <a:bodyPr/>
                    <a:lstStyle/>
                    <a:p>
                      <a:pPr algn="ctr"/>
                      <a:r>
                        <a:rPr lang="en-US" sz="1200" dirty="0"/>
                        <a:t>147</a:t>
                      </a:r>
                      <a:endParaRPr lang="en-AU" sz="1200" dirty="0"/>
                    </a:p>
                  </a:txBody>
                  <a:tcPr/>
                </a:tc>
                <a:extLst>
                  <a:ext uri="{0D108BD9-81ED-4DB2-BD59-A6C34878D82A}">
                    <a16:rowId xmlns:a16="http://schemas.microsoft.com/office/drawing/2014/main" val="639883752"/>
                  </a:ext>
                </a:extLst>
              </a:tr>
            </a:tbl>
          </a:graphicData>
        </a:graphic>
      </p:graphicFrame>
      <p:pic>
        <p:nvPicPr>
          <p:cNvPr id="3" name="Picture 2" descr="Graphical user interface, chart&#10;&#10;Description automatically generated">
            <a:extLst>
              <a:ext uri="{FF2B5EF4-FFF2-40B4-BE49-F238E27FC236}">
                <a16:creationId xmlns:a16="http://schemas.microsoft.com/office/drawing/2014/main" id="{267BDF9C-8389-D0F4-F8B3-A7C8973108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0" y="559831"/>
            <a:ext cx="5760000" cy="5760000"/>
          </a:xfrm>
          <a:prstGeom prst="rect">
            <a:avLst/>
          </a:prstGeom>
        </p:spPr>
      </p:pic>
    </p:spTree>
    <p:extLst>
      <p:ext uri="{BB962C8B-B14F-4D97-AF65-F5344CB8AC3E}">
        <p14:creationId xmlns:p14="http://schemas.microsoft.com/office/powerpoint/2010/main" val="2604064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 properties of the multiphase design</a:t>
            </a:r>
          </a:p>
        </p:txBody>
      </p:sp>
      <p:sp>
        <p:nvSpPr>
          <p:cNvPr id="3" name="Content Placeholder 2"/>
          <p:cNvSpPr>
            <a:spLocks noGrp="1"/>
          </p:cNvSpPr>
          <p:nvPr>
            <p:ph idx="1"/>
          </p:nvPr>
        </p:nvSpPr>
        <p:spPr>
          <a:xfrm>
            <a:off x="576000" y="980728"/>
            <a:ext cx="11520000" cy="5760640"/>
          </a:xfrm>
        </p:spPr>
        <p:txBody>
          <a:bodyPr/>
          <a:lstStyle/>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layout &lt;- ph2sys.odw.lay</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names(layout)[match(c("Intervals", "Locations",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Columns","Samples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names(layout))] &lt;-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c("</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Int</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Locn</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"Cols","</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Samp</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designTwophaseAnatomies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(formulae       = list(lab = ~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Int</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/Days)*</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Locn</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plot = ~ ((Blocks/</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WRows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)*Cols)/</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Samp</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trt</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 Genotypes),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c("ae", "me",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ee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dfor</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keep.order</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TRUE, data = layout)</a:t>
            </a:r>
          </a:p>
          <a:p>
            <a:pPr>
              <a:spcBef>
                <a:spcPts val="0"/>
              </a:spcBef>
              <a:buFont typeface="Wingdings" panose="05000000000000000000" pitchFamily="2" charset="2"/>
              <a:buChar char=""/>
            </a:pPr>
            <a:endParaRPr lang="en-AU" dirty="0"/>
          </a:p>
          <a:p>
            <a:pPr>
              <a:spcBef>
                <a:spcPts val="0"/>
              </a:spcBef>
              <a:buFont typeface="Wingdings" panose="05000000000000000000" pitchFamily="2" charset="2"/>
              <a:buChar char=""/>
            </a:pPr>
            <a:r>
              <a:rPr lang="en-AU" dirty="0"/>
              <a:t>Again, have used </a:t>
            </a:r>
            <a:r>
              <a:rPr lang="en-AU" b="1" dirty="0" err="1">
                <a:latin typeface="Courier New" panose="02070309020205020404" pitchFamily="49" charset="0"/>
                <a:cs typeface="Courier New" panose="02070309020205020404" pitchFamily="49" charset="0"/>
              </a:rPr>
              <a:t>designTwophaseAnatomies</a:t>
            </a:r>
            <a:r>
              <a:rPr lang="en-AU" dirty="0"/>
              <a:t> to produce the four species of designs for a two-phase design:</a:t>
            </a:r>
          </a:p>
          <a:p>
            <a:pPr lvl="1">
              <a:spcBef>
                <a:spcPts val="0"/>
              </a:spcBef>
            </a:pPr>
            <a:r>
              <a:rPr lang="en-AU" dirty="0"/>
              <a:t>Note three formulae supplied.</a:t>
            </a:r>
          </a:p>
          <a:p>
            <a:pPr lvl="1">
              <a:spcBef>
                <a:spcPts val="0"/>
              </a:spcBef>
            </a:pPr>
            <a:r>
              <a:rPr lang="en-AU" dirty="0"/>
              <a:t>The first-phase design for the fraction is not used for the analysis of first-phase responses (e.g. grain yield) in this case.</a:t>
            </a:r>
          </a:p>
        </p:txBody>
      </p:sp>
      <p:sp>
        <p:nvSpPr>
          <p:cNvPr id="4" name="Slide Number Placeholder 3"/>
          <p:cNvSpPr>
            <a:spLocks noGrp="1"/>
          </p:cNvSpPr>
          <p:nvPr>
            <p:ph type="sldNum" sz="quarter" idx="11"/>
          </p:nvPr>
        </p:nvSpPr>
        <p:spPr/>
        <p:txBody>
          <a:bodyPr/>
          <a:lstStyle/>
          <a:p>
            <a:fld id="{FF0418E0-E9F1-4C7F-BDD6-E3F7643D09C8}" type="slidenum">
              <a:rPr lang="en-AU" smtClean="0"/>
              <a:pPr/>
              <a:t>63</a:t>
            </a:fld>
            <a:endParaRPr lang="en-AU"/>
          </a:p>
        </p:txBody>
      </p:sp>
    </p:spTree>
    <p:extLst>
      <p:ext uri="{BB962C8B-B14F-4D97-AF65-F5344CB8AC3E}">
        <p14:creationId xmlns:p14="http://schemas.microsoft.com/office/powerpoint/2010/main" val="401925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Anatomy of the combined-units design</a:t>
            </a:r>
          </a:p>
        </p:txBody>
      </p:sp>
      <p:sp>
        <p:nvSpPr>
          <p:cNvPr id="3" name="Content Placeholder 2"/>
          <p:cNvSpPr>
            <a:spLocks noGrp="1"/>
          </p:cNvSpPr>
          <p:nvPr>
            <p:ph idx="1"/>
          </p:nvPr>
        </p:nvSpPr>
        <p:spPr>
          <a:xfrm>
            <a:off x="657477" y="1214422"/>
            <a:ext cx="11520000" cy="4227217"/>
          </a:xfrm>
        </p:spPr>
        <p:txBody>
          <a:bodyPr/>
          <a:lstStyle/>
          <a:p>
            <a:pPr marL="0" indent="0">
              <a:buNone/>
            </a:pPr>
            <a:r>
              <a:rPr lang="en-AU" sz="1400" b="1" dirty="0" err="1">
                <a:latin typeface="Courier New" panose="02070309020205020404" pitchFamily="49" charset="0"/>
                <a:cs typeface="Courier New" panose="02070309020205020404" pitchFamily="49" charset="0"/>
              </a:rPr>
              <a:t>Source.lab</a:t>
            </a:r>
            <a:r>
              <a:rPr lang="en-AU" sz="1400" b="1" dirty="0">
                <a:latin typeface="Courier New" panose="02070309020205020404" pitchFamily="49" charset="0"/>
                <a:cs typeface="Courier New" panose="02070309020205020404" pitchFamily="49" charset="0"/>
              </a:rPr>
              <a:t>     df1 </a:t>
            </a:r>
            <a:r>
              <a:rPr lang="en-AU" sz="1400" b="1" dirty="0" err="1">
                <a:latin typeface="Courier New" panose="02070309020205020404" pitchFamily="49" charset="0"/>
                <a:cs typeface="Courier New" panose="02070309020205020404" pitchFamily="49" charset="0"/>
              </a:rPr>
              <a:t>Source.plot</a:t>
            </a:r>
            <a:r>
              <a:rPr lang="en-AU" sz="1400" b="1" dirty="0">
                <a:latin typeface="Courier New" panose="02070309020205020404" pitchFamily="49" charset="0"/>
                <a:cs typeface="Courier New" panose="02070309020205020404" pitchFamily="49" charset="0"/>
              </a:rPr>
              <a:t>        df2 </a:t>
            </a:r>
            <a:r>
              <a:rPr lang="en-AU" sz="1400" b="1" dirty="0" err="1">
                <a:latin typeface="Courier New" panose="02070309020205020404" pitchFamily="49" charset="0"/>
                <a:cs typeface="Courier New" panose="02070309020205020404" pitchFamily="49" charset="0"/>
              </a:rPr>
              <a:t>Source.trt</a:t>
            </a:r>
            <a:r>
              <a:rPr lang="en-AU" sz="1400" b="1" dirty="0">
                <a:latin typeface="Courier New" panose="02070309020205020404" pitchFamily="49" charset="0"/>
                <a:cs typeface="Courier New" panose="02070309020205020404" pitchFamily="49" charset="0"/>
              </a:rPr>
              <a:t> df3 </a:t>
            </a:r>
            <a:r>
              <a:rPr lang="en-AU" sz="1400" b="1" dirty="0" err="1">
                <a:latin typeface="Courier New" panose="02070309020205020404" pitchFamily="49" charset="0"/>
                <a:cs typeface="Courier New" panose="02070309020205020404" pitchFamily="49" charset="0"/>
              </a:rPr>
              <a:t>aefficiency</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mefficiency</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eefficiency</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dforthog</a:t>
            </a:r>
            <a:endParaRPr lang="en-AU" sz="1400" b="1" dirty="0">
              <a:latin typeface="Courier New" panose="02070309020205020404" pitchFamily="49" charset="0"/>
              <a:cs typeface="Courier New" panose="02070309020205020404" pitchFamily="49" charset="0"/>
            </a:endParaRPr>
          </a:p>
          <a:p>
            <a:pPr marL="0" indent="0">
              <a:buNone/>
            </a:pPr>
            <a:r>
              <a:rPr lang="en-AU" sz="1400" b="1" dirty="0">
                <a:latin typeface="Courier New" panose="02070309020205020404" pitchFamily="49" charset="0"/>
                <a:cs typeface="Courier New" panose="02070309020205020404" pitchFamily="49" charset="0"/>
              </a:rPr>
              <a:t>Int              1 Blocks               1 Genotypes    1      0.6562      0.6562      0.6562        0</a:t>
            </a:r>
          </a:p>
          <a:p>
            <a:pPr marL="0" indent="0">
              <a:buNone/>
            </a:pPr>
            <a:r>
              <a:rPr lang="en-AU" sz="1400" b="1" dirty="0">
                <a:latin typeface="Courier New" panose="02070309020205020404" pitchFamily="49" charset="0"/>
                <a:cs typeface="Courier New" panose="02070309020205020404" pitchFamily="49" charset="0"/>
              </a:rPr>
              <a:t>Days[Int]       14 Blocks               1 Genotypes    1      0.8004      0.8004      0.8004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WRows</a:t>
            </a:r>
            <a:r>
              <a:rPr lang="en-AU" sz="1400" b="1" dirty="0">
                <a:latin typeface="Courier New" panose="02070309020205020404" pitchFamily="49" charset="0"/>
                <a:cs typeface="Courier New" panose="02070309020205020404" pitchFamily="49" charset="0"/>
              </a:rPr>
              <a:t>[Blocks]       13 Genotypes   13      0.8259      0.8303      0.7256        0</a:t>
            </a:r>
          </a:p>
          <a:p>
            <a:pPr marL="0" indent="0">
              <a:buNone/>
            </a:pPr>
            <a:r>
              <a:rPr lang="en-AU" sz="1400" b="1" dirty="0" err="1">
                <a:latin typeface="Courier New" panose="02070309020205020404" pitchFamily="49" charset="0"/>
                <a:cs typeface="Courier New" panose="02070309020205020404" pitchFamily="49" charset="0"/>
              </a:rPr>
              <a:t>Locn</a:t>
            </a:r>
            <a:r>
              <a:rPr lang="en-AU" sz="1400" b="1" dirty="0">
                <a:latin typeface="Courier New" panose="02070309020205020404" pitchFamily="49" charset="0"/>
                <a:cs typeface="Courier New" panose="02070309020205020404" pitchFamily="49" charset="0"/>
              </a:rPr>
              <a:t>            27 Blocks               1 Genotypes    1      0.7723      0.7723      0.7723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WRows</a:t>
            </a:r>
            <a:r>
              <a:rPr lang="en-AU" sz="1400" b="1" dirty="0">
                <a:latin typeface="Courier New" panose="02070309020205020404" pitchFamily="49" charset="0"/>
                <a:cs typeface="Courier New" panose="02070309020205020404" pitchFamily="49" charset="0"/>
              </a:rPr>
              <a:t>[Blocks]       26 Genotypes   26      0.8047      0.8213      0.5228        0</a:t>
            </a:r>
          </a:p>
          <a:p>
            <a:pPr marL="0" indent="0">
              <a:buNone/>
            </a:pPr>
            <a:r>
              <a:rPr lang="en-AU" sz="1400" b="1" dirty="0" err="1">
                <a:latin typeface="Courier New" panose="02070309020205020404" pitchFamily="49" charset="0"/>
                <a:cs typeface="Courier New" panose="02070309020205020404" pitchFamily="49" charset="0"/>
              </a:rPr>
              <a:t>Int#Locn</a:t>
            </a:r>
            <a:r>
              <a:rPr lang="en-AU" sz="1400" b="1" dirty="0">
                <a:latin typeface="Courier New" panose="02070309020205020404" pitchFamily="49" charset="0"/>
                <a:cs typeface="Courier New" panose="02070309020205020404" pitchFamily="49" charset="0"/>
              </a:rPr>
              <a:t>        27 Blocks               1 Genotypes    1      0.7463      0.7463      0.7463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WRows</a:t>
            </a:r>
            <a:r>
              <a:rPr lang="en-AU" sz="1400" b="1" dirty="0">
                <a:latin typeface="Courier New" panose="02070309020205020404" pitchFamily="49" charset="0"/>
                <a:cs typeface="Courier New" panose="02070309020205020404" pitchFamily="49" charset="0"/>
              </a:rPr>
              <a:t>[Blocks]       26 Genotypes   26      0.8230      0.8355      0.5589        0</a:t>
            </a:r>
          </a:p>
          <a:p>
            <a:pPr marL="0" indent="0">
              <a:buNone/>
            </a:pPr>
            <a:r>
              <a:rPr lang="en-AU" sz="1400" b="1" dirty="0" err="1">
                <a:latin typeface="Courier New" panose="02070309020205020404" pitchFamily="49" charset="0"/>
                <a:cs typeface="Courier New" panose="02070309020205020404" pitchFamily="49" charset="0"/>
              </a:rPr>
              <a:t>Days#Locn</a:t>
            </a:r>
            <a:r>
              <a:rPr lang="en-AU" sz="1400" b="1" dirty="0">
                <a:latin typeface="Courier New" panose="02070309020205020404" pitchFamily="49" charset="0"/>
                <a:cs typeface="Courier New" panose="02070309020205020404" pitchFamily="49" charset="0"/>
              </a:rPr>
              <a:t>[Int] 378 Blocks               1 Genotypes    1      0.6567      0.6567      0.6567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WRows</a:t>
            </a:r>
            <a:r>
              <a:rPr lang="en-AU" sz="1400" b="1" dirty="0">
                <a:latin typeface="Courier New" panose="02070309020205020404" pitchFamily="49" charset="0"/>
                <a:cs typeface="Courier New" panose="02070309020205020404" pitchFamily="49" charset="0"/>
              </a:rPr>
              <a:t>[Blocks]       58 Genotypes   58      0.8319      0.8609      0.4499        0</a:t>
            </a:r>
          </a:p>
          <a:p>
            <a:pPr marL="0" indent="0">
              <a:buNone/>
            </a:pPr>
            <a:r>
              <a:rPr lang="en-AU" sz="1400" b="1" dirty="0">
                <a:latin typeface="Courier New" panose="02070309020205020404" pitchFamily="49" charset="0"/>
                <a:cs typeface="Courier New" panose="02070309020205020404" pitchFamily="49" charset="0"/>
              </a:rPr>
              <a:t>                   Cols                11 Genotypes   11      0.8271      0.8529      0.5527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Blocks#Cols</a:t>
            </a:r>
            <a:r>
              <a:rPr lang="en-AU" sz="1400" b="1" dirty="0">
                <a:latin typeface="Courier New" panose="02070309020205020404" pitchFamily="49" charset="0"/>
                <a:cs typeface="Courier New" panose="02070309020205020404" pitchFamily="49" charset="0"/>
              </a:rPr>
              <a:t>         11 Genotypes   11      0.8495      0.8661      0.6048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WRows#Cols</a:t>
            </a:r>
            <a:r>
              <a:rPr lang="en-AU" sz="1400" b="1" dirty="0">
                <a:latin typeface="Courier New" panose="02070309020205020404" pitchFamily="49" charset="0"/>
                <a:cs typeface="Courier New" panose="02070309020205020404" pitchFamily="49" charset="0"/>
              </a:rPr>
              <a:t>[Blocks] 297 Genotypes  297      0.3114      0.8170      0.0123      219</a:t>
            </a:r>
          </a:p>
        </p:txBody>
      </p:sp>
      <p:sp>
        <p:nvSpPr>
          <p:cNvPr id="4" name="Slide Number Placeholder 3"/>
          <p:cNvSpPr>
            <a:spLocks noGrp="1"/>
          </p:cNvSpPr>
          <p:nvPr>
            <p:ph type="sldNum" sz="quarter" idx="11"/>
          </p:nvPr>
        </p:nvSpPr>
        <p:spPr/>
        <p:txBody>
          <a:bodyPr/>
          <a:lstStyle/>
          <a:p>
            <a:fld id="{FF0418E0-E9F1-4C7F-BDD6-E3F7643D09C8}" type="slidenum">
              <a:rPr lang="en-AU" smtClean="0"/>
              <a:pPr/>
              <a:t>64</a:t>
            </a:fld>
            <a:endParaRPr lang="en-AU"/>
          </a:p>
        </p:txBody>
      </p:sp>
      <p:sp>
        <p:nvSpPr>
          <p:cNvPr id="5" name="Rounded Rectangle 4"/>
          <p:cNvSpPr/>
          <p:nvPr/>
        </p:nvSpPr>
        <p:spPr>
          <a:xfrm>
            <a:off x="675703" y="1500279"/>
            <a:ext cx="9873277" cy="26017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10641682" y="1485275"/>
            <a:ext cx="1550318" cy="1323439"/>
          </a:xfrm>
          <a:prstGeom prst="rect">
            <a:avLst/>
          </a:prstGeom>
          <a:noFill/>
        </p:spPr>
        <p:txBody>
          <a:bodyPr wrap="square" rtlCol="0">
            <a:spAutoFit/>
          </a:bodyPr>
          <a:lstStyle/>
          <a:p>
            <a:r>
              <a:rPr lang="en-AU" sz="2000" dirty="0">
                <a:solidFill>
                  <a:srgbClr val="7030A0"/>
                </a:solidFill>
              </a:rPr>
              <a:t>Much of the </a:t>
            </a:r>
            <a:r>
              <a:rPr lang="en-AU" sz="2000" b="1" dirty="0">
                <a:solidFill>
                  <a:srgbClr val="7030A0"/>
                </a:solidFill>
                <a:latin typeface="Courier New" panose="02070309020205020404" pitchFamily="49" charset="0"/>
                <a:cs typeface="Courier New" panose="02070309020205020404" pitchFamily="49" charset="0"/>
              </a:rPr>
              <a:t>Blocks</a:t>
            </a:r>
            <a:r>
              <a:rPr lang="en-AU" sz="2000" dirty="0">
                <a:solidFill>
                  <a:srgbClr val="7030A0"/>
                </a:solidFill>
              </a:rPr>
              <a:t> confounded here.</a:t>
            </a:r>
          </a:p>
        </p:txBody>
      </p:sp>
      <p:cxnSp>
        <p:nvCxnSpPr>
          <p:cNvPr id="7" name="Straight Arrow Connector 6"/>
          <p:cNvCxnSpPr>
            <a:cxnSpLocks/>
            <a:stCxn id="6" idx="1"/>
          </p:cNvCxnSpPr>
          <p:nvPr/>
        </p:nvCxnSpPr>
        <p:spPr>
          <a:xfrm flipH="1" flipV="1">
            <a:off x="9859224" y="1758996"/>
            <a:ext cx="782458" cy="387999"/>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69477" y="3525393"/>
            <a:ext cx="9873276" cy="512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8864087" y="5089822"/>
            <a:ext cx="3369788" cy="707886"/>
          </a:xfrm>
          <a:prstGeom prst="rect">
            <a:avLst/>
          </a:prstGeom>
          <a:noFill/>
        </p:spPr>
        <p:txBody>
          <a:bodyPr wrap="square" rtlCol="0">
            <a:spAutoFit/>
          </a:bodyPr>
          <a:lstStyle/>
          <a:p>
            <a:r>
              <a:rPr lang="en-AU" sz="2000" dirty="0">
                <a:solidFill>
                  <a:srgbClr val="7030A0"/>
                </a:solidFill>
              </a:rPr>
              <a:t>Much of </a:t>
            </a:r>
            <a:r>
              <a:rPr lang="en-AU" sz="2000" b="1" dirty="0" err="1">
                <a:solidFill>
                  <a:srgbClr val="7030A0"/>
                </a:solidFill>
                <a:latin typeface="Courier New" panose="02070309020205020404" pitchFamily="49" charset="0"/>
                <a:cs typeface="Courier New" panose="02070309020205020404" pitchFamily="49" charset="0"/>
              </a:rPr>
              <a:t>WRows</a:t>
            </a:r>
            <a:r>
              <a:rPr lang="en-AU" sz="2000" b="1" dirty="0">
                <a:solidFill>
                  <a:srgbClr val="7030A0"/>
                </a:solidFill>
                <a:latin typeface="Courier New" panose="02070309020205020404" pitchFamily="49" charset="0"/>
                <a:cs typeface="Courier New" panose="02070309020205020404" pitchFamily="49" charset="0"/>
              </a:rPr>
              <a:t>[Blocks]</a:t>
            </a:r>
            <a:r>
              <a:rPr lang="en-AU" sz="2000" dirty="0">
                <a:solidFill>
                  <a:srgbClr val="7030A0"/>
                </a:solidFill>
              </a:rPr>
              <a:t> and </a:t>
            </a:r>
            <a:r>
              <a:rPr lang="en-AU" sz="2000" b="1" dirty="0">
                <a:solidFill>
                  <a:srgbClr val="7030A0"/>
                </a:solidFill>
                <a:latin typeface="Courier New" panose="02070309020205020404" pitchFamily="49" charset="0"/>
                <a:cs typeface="Courier New" panose="02070309020205020404" pitchFamily="49" charset="0"/>
              </a:rPr>
              <a:t>Cols</a:t>
            </a:r>
            <a:r>
              <a:rPr lang="en-AU" sz="2000" dirty="0">
                <a:solidFill>
                  <a:srgbClr val="7030A0"/>
                </a:solidFill>
              </a:rPr>
              <a:t> confounded here.</a:t>
            </a:r>
          </a:p>
        </p:txBody>
      </p:sp>
      <p:cxnSp>
        <p:nvCxnSpPr>
          <p:cNvPr id="13" name="Straight Arrow Connector 12"/>
          <p:cNvCxnSpPr>
            <a:cxnSpLocks/>
            <a:stCxn id="12" idx="0"/>
          </p:cNvCxnSpPr>
          <p:nvPr/>
        </p:nvCxnSpPr>
        <p:spPr>
          <a:xfrm flipH="1" flipV="1">
            <a:off x="9605727" y="3911936"/>
            <a:ext cx="943254" cy="1177886"/>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69476" y="4038598"/>
            <a:ext cx="9873275" cy="256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214581" y="5219232"/>
            <a:ext cx="2780546" cy="707886"/>
          </a:xfrm>
          <a:prstGeom prst="rect">
            <a:avLst/>
          </a:prstGeom>
          <a:noFill/>
        </p:spPr>
        <p:txBody>
          <a:bodyPr wrap="square" rtlCol="0">
            <a:spAutoFit/>
          </a:bodyPr>
          <a:lstStyle/>
          <a:p>
            <a:r>
              <a:rPr lang="en-AU" sz="2000" b="1" dirty="0" err="1">
                <a:solidFill>
                  <a:srgbClr val="7030A0"/>
                </a:solidFill>
                <a:latin typeface="Courier New" panose="02070309020205020404" pitchFamily="49" charset="0"/>
                <a:cs typeface="Courier New" panose="02070309020205020404" pitchFamily="49" charset="0"/>
              </a:rPr>
              <a:t>Blocks#Cols</a:t>
            </a:r>
            <a:r>
              <a:rPr lang="en-AU" sz="2000" dirty="0">
                <a:solidFill>
                  <a:srgbClr val="7030A0"/>
                </a:solidFill>
              </a:rPr>
              <a:t> mainly confounded here.</a:t>
            </a:r>
          </a:p>
        </p:txBody>
      </p:sp>
      <p:cxnSp>
        <p:nvCxnSpPr>
          <p:cNvPr id="16" name="Straight Arrow Connector 15"/>
          <p:cNvCxnSpPr>
            <a:cxnSpLocks/>
            <a:stCxn id="15" idx="0"/>
          </p:cNvCxnSpPr>
          <p:nvPr/>
        </p:nvCxnSpPr>
        <p:spPr>
          <a:xfrm flipV="1">
            <a:off x="1604854" y="4169719"/>
            <a:ext cx="1157578" cy="1049513"/>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69477" y="4299866"/>
            <a:ext cx="9873274" cy="256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TextBox 46"/>
          <p:cNvSpPr txBox="1"/>
          <p:nvPr/>
        </p:nvSpPr>
        <p:spPr>
          <a:xfrm>
            <a:off x="3015748" y="5182467"/>
            <a:ext cx="5412132" cy="1015663"/>
          </a:xfrm>
          <a:prstGeom prst="rect">
            <a:avLst/>
          </a:prstGeom>
          <a:noFill/>
        </p:spPr>
        <p:txBody>
          <a:bodyPr wrap="square" rtlCol="0">
            <a:spAutoFit/>
          </a:bodyPr>
          <a:lstStyle/>
          <a:p>
            <a:r>
              <a:rPr lang="en-AU" sz="2000" dirty="0">
                <a:solidFill>
                  <a:srgbClr val="7030A0"/>
                </a:solidFill>
              </a:rPr>
              <a:t>The estimable df for </a:t>
            </a:r>
            <a:r>
              <a:rPr lang="en-AU" sz="2000" b="1" dirty="0" err="1">
                <a:solidFill>
                  <a:srgbClr val="7030A0"/>
                </a:solidFill>
                <a:latin typeface="Courier New" panose="02070309020205020404" pitchFamily="49" charset="0"/>
                <a:cs typeface="Courier New" panose="02070309020205020404" pitchFamily="49" charset="0"/>
              </a:rPr>
              <a:t>WRows#Cols</a:t>
            </a:r>
            <a:r>
              <a:rPr lang="en-AU" sz="2000" b="1" dirty="0">
                <a:solidFill>
                  <a:srgbClr val="7030A0"/>
                </a:solidFill>
                <a:latin typeface="Courier New" panose="02070309020205020404" pitchFamily="49" charset="0"/>
                <a:cs typeface="Courier New" panose="02070309020205020404" pitchFamily="49" charset="0"/>
              </a:rPr>
              <a:t>[Blocks]</a:t>
            </a:r>
            <a:r>
              <a:rPr lang="en-AU" sz="2000" dirty="0">
                <a:solidFill>
                  <a:srgbClr val="7030A0"/>
                </a:solidFill>
              </a:rPr>
              <a:t> has gone from 638 (first-phase) to 325 (fraction) to 297.</a:t>
            </a:r>
          </a:p>
        </p:txBody>
      </p:sp>
      <p:cxnSp>
        <p:nvCxnSpPr>
          <p:cNvPr id="48" name="Straight Arrow Connector 47"/>
          <p:cNvCxnSpPr>
            <a:cxnSpLocks/>
            <a:stCxn id="47" idx="0"/>
          </p:cNvCxnSpPr>
          <p:nvPr/>
        </p:nvCxnSpPr>
        <p:spPr>
          <a:xfrm flipH="1" flipV="1">
            <a:off x="5069941" y="4474093"/>
            <a:ext cx="651873" cy="708374"/>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34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1" grpId="0" animBg="1"/>
      <p:bldP spid="12" grpId="0"/>
      <p:bldP spid="14" grpId="0" animBg="1"/>
      <p:bldP spid="15" grpId="0"/>
      <p:bldP spid="36" grpId="0" animBg="1"/>
      <p:bldP spid="4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52199"/>
            <a:ext cx="11520000" cy="720000"/>
          </a:xfrm>
        </p:spPr>
        <p:txBody>
          <a:bodyPr/>
          <a:lstStyle/>
          <a:p>
            <a:r>
              <a:rPr lang="en-AU" dirty="0"/>
              <a:t>Anatomy of the two-phase design</a:t>
            </a:r>
          </a:p>
        </p:txBody>
      </p:sp>
      <p:sp>
        <p:nvSpPr>
          <p:cNvPr id="3" name="Content Placeholder 2"/>
          <p:cNvSpPr>
            <a:spLocks noGrp="1"/>
          </p:cNvSpPr>
          <p:nvPr>
            <p:ph idx="1"/>
          </p:nvPr>
        </p:nvSpPr>
        <p:spPr>
          <a:xfrm>
            <a:off x="531195" y="807651"/>
            <a:ext cx="11520000" cy="3469878"/>
          </a:xfrm>
        </p:spPr>
        <p:txBody>
          <a:bodyPr/>
          <a:lstStyle/>
          <a:p>
            <a:pPr marL="0" indent="0">
              <a:buNone/>
            </a:pPr>
            <a:r>
              <a:rPr lang="en-AU" sz="1400" b="1" dirty="0" err="1">
                <a:latin typeface="Courier New" panose="02070309020205020404" pitchFamily="49" charset="0"/>
                <a:cs typeface="Courier New" panose="02070309020205020404" pitchFamily="49" charset="0"/>
              </a:rPr>
              <a:t>Source.lab</a:t>
            </a:r>
            <a:r>
              <a:rPr lang="en-AU" sz="1400" b="1" dirty="0">
                <a:latin typeface="Courier New" panose="02070309020205020404" pitchFamily="49" charset="0"/>
                <a:cs typeface="Courier New" panose="02070309020205020404" pitchFamily="49" charset="0"/>
              </a:rPr>
              <a:t>     df1 </a:t>
            </a:r>
            <a:r>
              <a:rPr lang="en-AU" sz="1400" b="1" dirty="0" err="1">
                <a:latin typeface="Courier New" panose="02070309020205020404" pitchFamily="49" charset="0"/>
                <a:cs typeface="Courier New" panose="02070309020205020404" pitchFamily="49" charset="0"/>
              </a:rPr>
              <a:t>Source.plot</a:t>
            </a:r>
            <a:r>
              <a:rPr lang="en-AU" sz="1400" b="1" dirty="0">
                <a:latin typeface="Courier New" panose="02070309020205020404" pitchFamily="49" charset="0"/>
                <a:cs typeface="Courier New" panose="02070309020205020404" pitchFamily="49" charset="0"/>
              </a:rPr>
              <a:t>        df2 </a:t>
            </a:r>
            <a:r>
              <a:rPr lang="en-AU" sz="1400" b="1" dirty="0" err="1">
                <a:latin typeface="Courier New" panose="02070309020205020404" pitchFamily="49" charset="0"/>
                <a:cs typeface="Courier New" panose="02070309020205020404" pitchFamily="49" charset="0"/>
              </a:rPr>
              <a:t>aefficiency</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mefficiency</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eefficiency</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dforthog</a:t>
            </a:r>
            <a:endParaRPr lang="en-AU" sz="1400" b="1" dirty="0">
              <a:latin typeface="Courier New" panose="02070309020205020404" pitchFamily="49" charset="0"/>
              <a:cs typeface="Courier New" panose="02070309020205020404" pitchFamily="49" charset="0"/>
            </a:endParaRPr>
          </a:p>
          <a:p>
            <a:pPr marL="0" indent="0">
              <a:buNone/>
            </a:pPr>
            <a:r>
              <a:rPr lang="en-AU" sz="1400" b="1" dirty="0">
                <a:latin typeface="Courier New" panose="02070309020205020404" pitchFamily="49" charset="0"/>
                <a:cs typeface="Courier New" panose="02070309020205020404" pitchFamily="49" charset="0"/>
              </a:rPr>
              <a:t>Int              1 Blocks               1      0.6747      0.6747      0.6747        0</a:t>
            </a:r>
          </a:p>
          <a:p>
            <a:pPr marL="0" indent="0">
              <a:buNone/>
            </a:pPr>
            <a:r>
              <a:rPr lang="en-AU" sz="1400" b="1" dirty="0">
                <a:latin typeface="Courier New" panose="02070309020205020404" pitchFamily="49" charset="0"/>
                <a:cs typeface="Courier New" panose="02070309020205020404" pitchFamily="49" charset="0"/>
              </a:rPr>
              <a:t>Days[Int]       14 Blocks               1      0.0108      0.0108      0.0108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WRows</a:t>
            </a:r>
            <a:r>
              <a:rPr lang="en-AU" sz="1400" b="1" dirty="0">
                <a:latin typeface="Courier New" panose="02070309020205020404" pitchFamily="49" charset="0"/>
                <a:cs typeface="Courier New" panose="02070309020205020404" pitchFamily="49" charset="0"/>
              </a:rPr>
              <a:t>[Blocks]       13      0.6245      0.6532      0.4009        0</a:t>
            </a:r>
          </a:p>
          <a:p>
            <a:pPr marL="0" indent="0">
              <a:buNone/>
            </a:pPr>
            <a:r>
              <a:rPr lang="en-AU" sz="1400" b="1" dirty="0" err="1">
                <a:latin typeface="Courier New" panose="02070309020205020404" pitchFamily="49" charset="0"/>
                <a:cs typeface="Courier New" panose="02070309020205020404" pitchFamily="49" charset="0"/>
              </a:rPr>
              <a:t>Locn</a:t>
            </a:r>
            <a:r>
              <a:rPr lang="en-AU" sz="1400" b="1" dirty="0">
                <a:latin typeface="Courier New" panose="02070309020205020404" pitchFamily="49" charset="0"/>
                <a:cs typeface="Courier New" panose="02070309020205020404" pitchFamily="49" charset="0"/>
              </a:rPr>
              <a:t>            27 Blocks               1      0.0156      0.0156      0.0156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WRows</a:t>
            </a:r>
            <a:r>
              <a:rPr lang="en-AU" sz="1400" b="1" dirty="0">
                <a:latin typeface="Courier New" panose="02070309020205020404" pitchFamily="49" charset="0"/>
                <a:cs typeface="Courier New" panose="02070309020205020404" pitchFamily="49" charset="0"/>
              </a:rPr>
              <a:t>[Blocks]       26      0.0363      0.1171      0.0095        0</a:t>
            </a:r>
          </a:p>
          <a:p>
            <a:pPr marL="0" indent="0">
              <a:buNone/>
            </a:pPr>
            <a:r>
              <a:rPr lang="en-AU" sz="1400" b="1" dirty="0" err="1">
                <a:latin typeface="Courier New" panose="02070309020205020404" pitchFamily="49" charset="0"/>
                <a:cs typeface="Courier New" panose="02070309020205020404" pitchFamily="49" charset="0"/>
              </a:rPr>
              <a:t>Int#Locn</a:t>
            </a:r>
            <a:r>
              <a:rPr lang="en-AU" sz="1400" b="1" dirty="0">
                <a:latin typeface="Courier New" panose="02070309020205020404" pitchFamily="49" charset="0"/>
                <a:cs typeface="Courier New" panose="02070309020205020404" pitchFamily="49" charset="0"/>
              </a:rPr>
              <a:t>        27 Blocks               1      0.0217      0.0217      0.0217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WRows</a:t>
            </a:r>
            <a:r>
              <a:rPr lang="en-AU" sz="1400" b="1" dirty="0">
                <a:latin typeface="Courier New" panose="02070309020205020404" pitchFamily="49" charset="0"/>
                <a:cs typeface="Courier New" panose="02070309020205020404" pitchFamily="49" charset="0"/>
              </a:rPr>
              <a:t>[Blocks]       26      0.0347      0.1099      0.0087        0</a:t>
            </a:r>
          </a:p>
          <a:p>
            <a:pPr marL="0" indent="0">
              <a:buNone/>
            </a:pPr>
            <a:r>
              <a:rPr lang="en-AU" sz="1400" b="1" dirty="0" err="1">
                <a:latin typeface="Courier New" panose="02070309020205020404" pitchFamily="49" charset="0"/>
                <a:cs typeface="Courier New" panose="02070309020205020404" pitchFamily="49" charset="0"/>
              </a:rPr>
              <a:t>Days#Locn</a:t>
            </a:r>
            <a:r>
              <a:rPr lang="en-AU" sz="1400" b="1" dirty="0">
                <a:latin typeface="Courier New" panose="02070309020205020404" pitchFamily="49" charset="0"/>
                <a:cs typeface="Courier New" panose="02070309020205020404" pitchFamily="49" charset="0"/>
              </a:rPr>
              <a:t>[Int] 378 Blocks               1      0.2771      0.2771      0.2771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WRows</a:t>
            </a:r>
            <a:r>
              <a:rPr lang="en-AU" sz="1400" b="1" dirty="0">
                <a:latin typeface="Courier New" panose="02070309020205020404" pitchFamily="49" charset="0"/>
                <a:cs typeface="Courier New" panose="02070309020205020404" pitchFamily="49" charset="0"/>
              </a:rPr>
              <a:t>[Blocks]       58      0.5339      0.7347      0.1217        0</a:t>
            </a:r>
          </a:p>
          <a:p>
            <a:pPr marL="0" indent="0">
              <a:buNone/>
            </a:pPr>
            <a:r>
              <a:rPr lang="en-AU" sz="1400" b="1" dirty="0">
                <a:latin typeface="Courier New" panose="02070309020205020404" pitchFamily="49" charset="0"/>
                <a:cs typeface="Courier New" panose="02070309020205020404" pitchFamily="49" charset="0"/>
              </a:rPr>
              <a:t>                   Cols                11      0.7908      0.7989      0.6696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Blocks#Cols</a:t>
            </a:r>
            <a:r>
              <a:rPr lang="en-AU" sz="1400" b="1" dirty="0">
                <a:latin typeface="Courier New" panose="02070309020205020404" pitchFamily="49" charset="0"/>
                <a:cs typeface="Courier New" panose="02070309020205020404" pitchFamily="49" charset="0"/>
              </a:rPr>
              <a:t>         11      0.7929      0.8001      0.6678        0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WRows#Cols</a:t>
            </a:r>
            <a:r>
              <a:rPr lang="en-AU" sz="1400" b="1" dirty="0">
                <a:latin typeface="Courier New" panose="02070309020205020404" pitchFamily="49" charset="0"/>
                <a:cs typeface="Courier New" panose="02070309020205020404" pitchFamily="49" charset="0"/>
              </a:rPr>
              <a:t>[Blocks] 297      0.4658      0.8967      0.0187      256</a:t>
            </a:r>
          </a:p>
        </p:txBody>
      </p:sp>
      <p:sp>
        <p:nvSpPr>
          <p:cNvPr id="4" name="Slide Number Placeholder 3"/>
          <p:cNvSpPr>
            <a:spLocks noGrp="1"/>
          </p:cNvSpPr>
          <p:nvPr>
            <p:ph type="sldNum" sz="quarter" idx="11"/>
          </p:nvPr>
        </p:nvSpPr>
        <p:spPr/>
        <p:txBody>
          <a:bodyPr/>
          <a:lstStyle/>
          <a:p>
            <a:fld id="{FF0418E0-E9F1-4C7F-BDD6-E3F7643D09C8}" type="slidenum">
              <a:rPr lang="en-AU" smtClean="0"/>
              <a:pPr/>
              <a:t>65</a:t>
            </a:fld>
            <a:endParaRPr lang="en-AU"/>
          </a:p>
        </p:txBody>
      </p:sp>
      <p:sp>
        <p:nvSpPr>
          <p:cNvPr id="5" name="Rounded Rectangle 4"/>
          <p:cNvSpPr/>
          <p:nvPr/>
        </p:nvSpPr>
        <p:spPr>
          <a:xfrm>
            <a:off x="503974" y="3884579"/>
            <a:ext cx="11592026" cy="27435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1026725" y="4629748"/>
            <a:ext cx="10286593" cy="2246769"/>
          </a:xfrm>
          <a:prstGeom prst="rect">
            <a:avLst/>
          </a:prstGeom>
          <a:noFill/>
        </p:spPr>
        <p:txBody>
          <a:bodyPr wrap="square" rtlCol="0">
            <a:spAutoFit/>
          </a:bodyPr>
          <a:lstStyle/>
          <a:p>
            <a:pPr marL="342900" indent="-342900">
              <a:buFont typeface="Wingdings" panose="05000000000000000000" pitchFamily="2" charset="2"/>
              <a:buChar char="n"/>
            </a:pPr>
            <a:r>
              <a:rPr lang="en-AU" sz="2000" dirty="0">
                <a:solidFill>
                  <a:srgbClr val="7030A0"/>
                </a:solidFill>
              </a:rPr>
              <a:t>Just 297 of the total 369 </a:t>
            </a:r>
            <a:r>
              <a:rPr lang="en-AU" sz="2000" dirty="0" err="1">
                <a:solidFill>
                  <a:srgbClr val="7030A0"/>
                </a:solidFill>
              </a:rPr>
              <a:t>df</a:t>
            </a:r>
            <a:r>
              <a:rPr lang="en-AU" sz="2000" dirty="0">
                <a:solidFill>
                  <a:srgbClr val="7030A0"/>
                </a:solidFill>
              </a:rPr>
              <a:t> for </a:t>
            </a:r>
            <a:r>
              <a:rPr lang="en-AU" sz="2000" b="1" dirty="0">
                <a:solidFill>
                  <a:srgbClr val="7030A0"/>
                </a:solidFill>
                <a:latin typeface="Courier New" panose="02070309020205020404" pitchFamily="49" charset="0"/>
                <a:cs typeface="Courier New" panose="02070309020205020404" pitchFamily="49" charset="0"/>
              </a:rPr>
              <a:t>Genotypes</a:t>
            </a:r>
            <a:r>
              <a:rPr lang="en-AU" sz="2000" dirty="0">
                <a:solidFill>
                  <a:srgbClr val="7030A0"/>
                </a:solidFill>
              </a:rPr>
              <a:t> is estimable from  </a:t>
            </a:r>
            <a:r>
              <a:rPr lang="en-AU" sz="2000" b="1" dirty="0" err="1">
                <a:solidFill>
                  <a:srgbClr val="7030A0"/>
                </a:solidFill>
                <a:latin typeface="Courier New" panose="02070309020205020404" pitchFamily="49" charset="0"/>
                <a:cs typeface="Courier New" panose="02070309020205020404" pitchFamily="49" charset="0"/>
              </a:rPr>
              <a:t>WRows#Cols</a:t>
            </a:r>
            <a:r>
              <a:rPr lang="en-AU" sz="2000" b="1" dirty="0">
                <a:solidFill>
                  <a:srgbClr val="7030A0"/>
                </a:solidFill>
                <a:latin typeface="Courier New" panose="02070309020205020404" pitchFamily="49" charset="0"/>
                <a:cs typeface="Courier New" panose="02070309020205020404" pitchFamily="49" charset="0"/>
              </a:rPr>
              <a:t>[Blocks]</a:t>
            </a:r>
            <a:r>
              <a:rPr lang="en-AU" sz="2000" dirty="0">
                <a:solidFill>
                  <a:srgbClr val="7030A0"/>
                </a:solidFill>
              </a:rPr>
              <a:t>. </a:t>
            </a:r>
          </a:p>
          <a:p>
            <a:pPr marL="342900" indent="-342900">
              <a:buFont typeface="Wingdings" panose="05000000000000000000" pitchFamily="2" charset="2"/>
              <a:buChar char="n"/>
            </a:pPr>
            <a:r>
              <a:rPr lang="en-AU" sz="2000" dirty="0">
                <a:solidFill>
                  <a:srgbClr val="7030A0"/>
                </a:solidFill>
              </a:rPr>
              <a:t>In all 72.1% (0.8967 * 297 / 369) of the </a:t>
            </a:r>
            <a:r>
              <a:rPr lang="en-AU" sz="2000" b="1" dirty="0">
                <a:solidFill>
                  <a:srgbClr val="7030A0"/>
                </a:solidFill>
                <a:latin typeface="Courier New" panose="02070309020205020404" pitchFamily="49" charset="0"/>
                <a:cs typeface="Courier New" panose="02070309020205020404" pitchFamily="49" charset="0"/>
              </a:rPr>
              <a:t>Genotypes</a:t>
            </a:r>
            <a:r>
              <a:rPr lang="en-AU" sz="2000" dirty="0">
                <a:solidFill>
                  <a:srgbClr val="7030A0"/>
                </a:solidFill>
              </a:rPr>
              <a:t> information is estimable here.</a:t>
            </a:r>
          </a:p>
          <a:p>
            <a:pPr marL="800100" lvl="1" indent="-342900">
              <a:buFont typeface="Wingdings" panose="05000000000000000000" pitchFamily="2" charset="2"/>
              <a:buChar char="Ø"/>
            </a:pPr>
            <a:r>
              <a:rPr lang="en-AU" sz="2000" dirty="0">
                <a:solidFill>
                  <a:srgbClr val="7030A0"/>
                </a:solidFill>
              </a:rPr>
              <a:t>This compares with 66.0% for the initial design.</a:t>
            </a:r>
          </a:p>
          <a:p>
            <a:pPr marL="800100" lvl="1" indent="-342900">
              <a:buFont typeface="Wingdings" panose="05000000000000000000" pitchFamily="2" charset="2"/>
              <a:buChar char="Ø"/>
            </a:pPr>
            <a:r>
              <a:rPr lang="en-AU" sz="2000" dirty="0">
                <a:solidFill>
                  <a:srgbClr val="7030A0"/>
                </a:solidFill>
              </a:rPr>
              <a:t>cf. 0.7918 and 0.7868 for the A-values.</a:t>
            </a:r>
          </a:p>
          <a:p>
            <a:pPr marL="800100" lvl="1" indent="-342900">
              <a:buFont typeface="Wingdings" panose="05000000000000000000" pitchFamily="2" charset="2"/>
              <a:buChar char="Ø"/>
            </a:pPr>
            <a:r>
              <a:rPr lang="en-AU" sz="2000" dirty="0">
                <a:solidFill>
                  <a:srgbClr val="7030A0"/>
                </a:solidFill>
              </a:rPr>
              <a:t>Differences between initial and optimized design are small.</a:t>
            </a:r>
          </a:p>
          <a:p>
            <a:pPr marL="342900" indent="-342900">
              <a:buFont typeface="Wingdings" panose="05000000000000000000" pitchFamily="2" charset="2"/>
              <a:buChar char="n"/>
            </a:pPr>
            <a:r>
              <a:rPr lang="en-AU" sz="2000" dirty="0">
                <a:solidFill>
                  <a:srgbClr val="7030A0"/>
                </a:solidFill>
              </a:rPr>
              <a:t>A lot of </a:t>
            </a:r>
            <a:r>
              <a:rPr lang="en-AU" sz="2000" b="1" dirty="0">
                <a:solidFill>
                  <a:srgbClr val="7030A0"/>
                </a:solidFill>
                <a:latin typeface="Courier New" panose="02070309020205020404" pitchFamily="49" charset="0"/>
                <a:cs typeface="Courier New" panose="02070309020205020404" pitchFamily="49" charset="0"/>
              </a:rPr>
              <a:t>Genotypes</a:t>
            </a:r>
            <a:r>
              <a:rPr lang="en-AU" sz="2000" dirty="0">
                <a:solidFill>
                  <a:srgbClr val="7030A0"/>
                </a:solidFill>
              </a:rPr>
              <a:t> information is confounded with the variation from other field and milling phase sources of variation.</a:t>
            </a:r>
          </a:p>
        </p:txBody>
      </p:sp>
      <p:cxnSp>
        <p:nvCxnSpPr>
          <p:cNvPr id="9" name="Straight Arrow Connector 8"/>
          <p:cNvCxnSpPr>
            <a:cxnSpLocks/>
            <a:stCxn id="8" idx="0"/>
          </p:cNvCxnSpPr>
          <p:nvPr/>
        </p:nvCxnSpPr>
        <p:spPr>
          <a:xfrm flipV="1">
            <a:off x="6170022" y="4110223"/>
            <a:ext cx="165978" cy="51952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72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06029"/>
            <a:ext cx="11520000" cy="720000"/>
          </a:xfrm>
        </p:spPr>
        <p:txBody>
          <a:bodyPr/>
          <a:lstStyle/>
          <a:p>
            <a:r>
              <a:rPr lang="en-AU" dirty="0">
                <a:latin typeface="+mn-lt"/>
                <a:cs typeface="Courier New" panose="02070309020205020404" pitchFamily="49" charset="0"/>
              </a:rPr>
              <a:t>Substituting a linear </a:t>
            </a:r>
            <a:r>
              <a:rPr lang="en-AU" dirty="0">
                <a:latin typeface="Courier New" panose="02070309020205020404" pitchFamily="49" charset="0"/>
                <a:cs typeface="Courier New" panose="02070309020205020404" pitchFamily="49" charset="0"/>
              </a:rPr>
              <a:t>Locations</a:t>
            </a:r>
            <a:r>
              <a:rPr lang="en-AU" dirty="0">
                <a:latin typeface="+mn-lt"/>
                <a:cs typeface="Courier New" panose="02070309020205020404" pitchFamily="49" charset="0"/>
              </a:rPr>
              <a:t> term</a:t>
            </a:r>
            <a:endParaRPr lang="en-AU" dirty="0">
              <a:latin typeface="+mn-lt"/>
            </a:endParaRPr>
          </a:p>
        </p:txBody>
      </p:sp>
      <p:sp>
        <p:nvSpPr>
          <p:cNvPr id="3" name="Content Placeholder 2"/>
          <p:cNvSpPr>
            <a:spLocks noGrp="1"/>
          </p:cNvSpPr>
          <p:nvPr>
            <p:ph idx="1"/>
          </p:nvPr>
        </p:nvSpPr>
        <p:spPr>
          <a:xfrm>
            <a:off x="576000" y="962485"/>
            <a:ext cx="11520000" cy="4040338"/>
          </a:xfrm>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 Look at the effect of substituting a linear Columns term for the Column variation term</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ph2sys.lin.canon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(formulae   = list(lab  =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IntDays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xLocn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IntDays:Locn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plot = ~ (Rows*Cols)/</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Samp</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trt</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 Genotypes),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keep.order</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TRUE, data = layout)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print(summary(ph2sys.lin.canon,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c("ae", "me",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ee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dfor</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endParaRPr lang="en-AU" sz="1400" b="1" dirty="0">
              <a:latin typeface="Courier New" panose="02070309020205020404" pitchFamily="49" charset="0"/>
              <a:cs typeface="Courier New" panose="02070309020205020404" pitchFamily="49" charset="0"/>
            </a:endParaRPr>
          </a:p>
          <a:p>
            <a:pPr marL="0" indent="0">
              <a:buNone/>
            </a:pPr>
            <a:endParaRPr lang="en-AU" sz="1400" b="1" dirty="0">
              <a:latin typeface="Courier New" panose="02070309020205020404" pitchFamily="49" charset="0"/>
              <a:cs typeface="Courier New" panose="02070309020205020404" pitchFamily="49" charset="0"/>
            </a:endParaRPr>
          </a:p>
          <a:p>
            <a:pPr marL="0" indent="0">
              <a:buNone/>
            </a:pPr>
            <a:r>
              <a:rPr lang="en-AU" sz="1400" b="1" dirty="0" err="1">
                <a:latin typeface="Courier New" panose="02070309020205020404" pitchFamily="49" charset="0"/>
                <a:cs typeface="Courier New" panose="02070309020205020404" pitchFamily="49" charset="0"/>
              </a:rPr>
              <a:t>Source.lab</a:t>
            </a:r>
            <a:r>
              <a:rPr lang="en-AU" sz="1400" b="1" dirty="0">
                <a:latin typeface="Courier New" panose="02070309020205020404" pitchFamily="49" charset="0"/>
                <a:cs typeface="Courier New" panose="02070309020205020404" pitchFamily="49" charset="0"/>
              </a:rPr>
              <a:t>   df1 </a:t>
            </a:r>
            <a:r>
              <a:rPr lang="en-AU" sz="1400" b="1" dirty="0" err="1">
                <a:latin typeface="Courier New" panose="02070309020205020404" pitchFamily="49" charset="0"/>
                <a:cs typeface="Courier New" panose="02070309020205020404" pitchFamily="49" charset="0"/>
              </a:rPr>
              <a:t>Source.plot</a:t>
            </a:r>
            <a:r>
              <a:rPr lang="en-AU" sz="1400" b="1" dirty="0">
                <a:latin typeface="Courier New" panose="02070309020205020404" pitchFamily="49" charset="0"/>
                <a:cs typeface="Courier New" panose="02070309020205020404" pitchFamily="49" charset="0"/>
              </a:rPr>
              <a:t>     df2 </a:t>
            </a:r>
            <a:r>
              <a:rPr lang="en-AU" sz="1400" b="1" dirty="0" err="1">
                <a:latin typeface="Courier New" panose="02070309020205020404" pitchFamily="49" charset="0"/>
                <a:cs typeface="Courier New" panose="02070309020205020404" pitchFamily="49" charset="0"/>
              </a:rPr>
              <a:t>Source.trt</a:t>
            </a:r>
            <a:r>
              <a:rPr lang="en-AU" sz="1400" b="1" dirty="0">
                <a:latin typeface="Courier New" panose="02070309020205020404" pitchFamily="49" charset="0"/>
                <a:cs typeface="Courier New" panose="02070309020205020404" pitchFamily="49" charset="0"/>
              </a:rPr>
              <a:t> df3 </a:t>
            </a:r>
            <a:r>
              <a:rPr lang="en-AU" sz="1400" b="1" dirty="0" err="1">
                <a:latin typeface="Courier New" panose="02070309020205020404" pitchFamily="49" charset="0"/>
                <a:cs typeface="Courier New" panose="02070309020205020404" pitchFamily="49" charset="0"/>
              </a:rPr>
              <a:t>aefficiency</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mefficiency</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eefficiency</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dforthog</a:t>
            </a:r>
            <a:endParaRPr lang="en-AU" sz="1400" b="1" dirty="0">
              <a:latin typeface="Courier New" panose="02070309020205020404" pitchFamily="49" charset="0"/>
              <a:cs typeface="Courier New" panose="02070309020205020404" pitchFamily="49" charset="0"/>
            </a:endParaRPr>
          </a:p>
          <a:p>
            <a:pPr marL="0" indent="0">
              <a:buNone/>
            </a:pPr>
            <a:r>
              <a:rPr lang="en-AU" sz="1400" b="1" dirty="0" err="1">
                <a:latin typeface="Courier New" panose="02070309020205020404" pitchFamily="49" charset="0"/>
                <a:cs typeface="Courier New" panose="02070309020205020404" pitchFamily="49" charset="0"/>
              </a:rPr>
              <a:t>IntDays</a:t>
            </a:r>
            <a:r>
              <a:rPr lang="en-AU" sz="1400" b="1" dirty="0">
                <a:latin typeface="Courier New" panose="02070309020205020404" pitchFamily="49" charset="0"/>
                <a:cs typeface="Courier New" panose="02070309020205020404" pitchFamily="49" charset="0"/>
              </a:rPr>
              <a:t>       15 Rows             15 Genotypes   15      0.8087      0.8167      0.6353        0</a:t>
            </a:r>
          </a:p>
          <a:p>
            <a:pPr marL="0" indent="0">
              <a:buNone/>
            </a:pPr>
            <a:r>
              <a:rPr lang="en-AU" sz="1400" b="1" dirty="0" err="1">
                <a:latin typeface="Courier New" panose="02070309020205020404" pitchFamily="49" charset="0"/>
                <a:cs typeface="Courier New" panose="02070309020205020404" pitchFamily="49" charset="0"/>
              </a:rPr>
              <a:t>xLocn</a:t>
            </a:r>
            <a:r>
              <a:rPr lang="en-AU" sz="1400" b="1" dirty="0">
                <a:latin typeface="Courier New" panose="02070309020205020404" pitchFamily="49" charset="0"/>
                <a:cs typeface="Courier New" panose="02070309020205020404" pitchFamily="49" charset="0"/>
              </a:rPr>
              <a:t>          1 Rows              1 Genotypes    1      0.8124      0.8124      0.8124        0</a:t>
            </a:r>
          </a:p>
          <a:p>
            <a:pPr marL="0" indent="0">
              <a:buNone/>
            </a:pPr>
            <a:r>
              <a:rPr lang="en-AU" sz="1400" b="1" dirty="0" err="1">
                <a:latin typeface="Courier New" panose="02070309020205020404" pitchFamily="49" charset="0"/>
                <a:cs typeface="Courier New" panose="02070309020205020404" pitchFamily="49" charset="0"/>
              </a:rPr>
              <a:t>IntDays#Locn</a:t>
            </a:r>
            <a:r>
              <a:rPr lang="en-AU" sz="1400" b="1" dirty="0">
                <a:latin typeface="Courier New" panose="02070309020205020404" pitchFamily="49" charset="0"/>
                <a:cs typeface="Courier New" panose="02070309020205020404" pitchFamily="49" charset="0"/>
              </a:rPr>
              <a:t> 431 Rows             59 Genotypes   59      0.8305      0.8640      0.4322        8</a:t>
            </a:r>
          </a:p>
          <a:p>
            <a:pPr marL="0" indent="0">
              <a:buNone/>
            </a:pPr>
            <a:r>
              <a:rPr lang="en-AU" sz="1400" b="1" dirty="0">
                <a:latin typeface="Courier New" panose="02070309020205020404" pitchFamily="49" charset="0"/>
                <a:cs typeface="Courier New" panose="02070309020205020404" pitchFamily="49" charset="0"/>
              </a:rPr>
              <a:t>                 Cols             11 Genotypes   11      0.8383      0.8664      0.5509        0</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Rows#Cols</a:t>
            </a:r>
            <a:r>
              <a:rPr lang="en-AU" sz="1400" b="1" dirty="0">
                <a:latin typeface="Courier New" panose="02070309020205020404" pitchFamily="49" charset="0"/>
                <a:cs typeface="Courier New" panose="02070309020205020404" pitchFamily="49" charset="0"/>
              </a:rPr>
              <a:t>       336 Genotypes  336      0.3361      0.8793      0.0060      283</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Samp</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Rows:Cols</a:t>
            </a:r>
            <a:r>
              <a:rPr lang="en-AU" sz="1400" b="1" dirty="0">
                <a:latin typeface="Courier New" panose="02070309020205020404" pitchFamily="49" charset="0"/>
                <a:cs typeface="Courier New" panose="02070309020205020404" pitchFamily="49" charset="0"/>
              </a:rPr>
              <a:t>]  25                     1.0000      1.0000      1.0000       25</a:t>
            </a:r>
          </a:p>
        </p:txBody>
      </p:sp>
      <p:sp>
        <p:nvSpPr>
          <p:cNvPr id="4" name="Slide Number Placeholder 3"/>
          <p:cNvSpPr>
            <a:spLocks noGrp="1"/>
          </p:cNvSpPr>
          <p:nvPr>
            <p:ph type="sldNum" sz="quarter" idx="11"/>
          </p:nvPr>
        </p:nvSpPr>
        <p:spPr/>
        <p:txBody>
          <a:bodyPr/>
          <a:lstStyle/>
          <a:p>
            <a:fld id="{FF0418E0-E9F1-4C7F-BDD6-E3F7643D09C8}" type="slidenum">
              <a:rPr lang="en-AU" smtClean="0"/>
              <a:pPr/>
              <a:t>66</a:t>
            </a:fld>
            <a:endParaRPr lang="en-AU"/>
          </a:p>
        </p:txBody>
      </p:sp>
      <p:sp>
        <p:nvSpPr>
          <p:cNvPr id="5" name="Rounded Rectangle 4"/>
          <p:cNvSpPr/>
          <p:nvPr/>
        </p:nvSpPr>
        <p:spPr>
          <a:xfrm>
            <a:off x="8388109" y="1250292"/>
            <a:ext cx="699797" cy="28519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10151706" y="1443408"/>
            <a:ext cx="1968012" cy="707886"/>
          </a:xfrm>
          <a:prstGeom prst="rect">
            <a:avLst/>
          </a:prstGeom>
          <a:noFill/>
        </p:spPr>
        <p:txBody>
          <a:bodyPr wrap="square" rtlCol="0">
            <a:spAutoFit/>
          </a:bodyPr>
          <a:lstStyle/>
          <a:p>
            <a:r>
              <a:rPr lang="en-AU" sz="2000" dirty="0">
                <a:solidFill>
                  <a:srgbClr val="7030A0"/>
                </a:solidFill>
              </a:rPr>
              <a:t>Linear term for </a:t>
            </a:r>
            <a:r>
              <a:rPr lang="en-AU" sz="2000" b="1" dirty="0">
                <a:solidFill>
                  <a:srgbClr val="7030A0"/>
                </a:solidFill>
                <a:latin typeface="Courier New" panose="02070309020205020404" pitchFamily="49" charset="0"/>
                <a:cs typeface="Courier New" panose="02070309020205020404" pitchFamily="49" charset="0"/>
              </a:rPr>
              <a:t>Locations</a:t>
            </a:r>
            <a:r>
              <a:rPr lang="en-AU" sz="2000" dirty="0">
                <a:solidFill>
                  <a:srgbClr val="7030A0"/>
                </a:solidFill>
              </a:rPr>
              <a:t>.</a:t>
            </a:r>
          </a:p>
        </p:txBody>
      </p:sp>
      <p:cxnSp>
        <p:nvCxnSpPr>
          <p:cNvPr id="7" name="Straight Arrow Connector 6"/>
          <p:cNvCxnSpPr>
            <a:stCxn id="6" idx="1"/>
            <a:endCxn id="5" idx="3"/>
          </p:cNvCxnSpPr>
          <p:nvPr/>
        </p:nvCxnSpPr>
        <p:spPr>
          <a:xfrm flipH="1" flipV="1">
            <a:off x="9087906" y="1392889"/>
            <a:ext cx="1063800" cy="40446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348406" y="1511532"/>
            <a:ext cx="591946" cy="28519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10154810" y="2220988"/>
            <a:ext cx="1968012" cy="707886"/>
          </a:xfrm>
          <a:prstGeom prst="rect">
            <a:avLst/>
          </a:prstGeom>
          <a:noFill/>
        </p:spPr>
        <p:txBody>
          <a:bodyPr wrap="square" rtlCol="0">
            <a:spAutoFit/>
          </a:bodyPr>
          <a:lstStyle/>
          <a:p>
            <a:r>
              <a:rPr lang="en-AU" sz="2000" dirty="0">
                <a:solidFill>
                  <a:srgbClr val="7030A0"/>
                </a:solidFill>
              </a:rPr>
              <a:t>Pool to simplify the analysis.</a:t>
            </a:r>
          </a:p>
        </p:txBody>
      </p:sp>
      <p:cxnSp>
        <p:nvCxnSpPr>
          <p:cNvPr id="14" name="Straight Arrow Connector 13"/>
          <p:cNvCxnSpPr>
            <a:cxnSpLocks/>
            <a:stCxn id="13" idx="1"/>
            <a:endCxn id="12" idx="3"/>
          </p:cNvCxnSpPr>
          <p:nvPr/>
        </p:nvCxnSpPr>
        <p:spPr>
          <a:xfrm flipH="1" flipV="1">
            <a:off x="7940352" y="1654129"/>
            <a:ext cx="2214458" cy="92080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343192" y="1240002"/>
            <a:ext cx="830424" cy="28519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Arrow Connector 17"/>
          <p:cNvCxnSpPr>
            <a:cxnSpLocks/>
            <a:stCxn id="13" idx="1"/>
          </p:cNvCxnSpPr>
          <p:nvPr/>
        </p:nvCxnSpPr>
        <p:spPr>
          <a:xfrm flipH="1" flipV="1">
            <a:off x="8173616" y="1525195"/>
            <a:ext cx="1981194" cy="1049736"/>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397962" y="4305815"/>
            <a:ext cx="8699289" cy="57556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391886" y="5267082"/>
            <a:ext cx="11800115" cy="1631216"/>
          </a:xfrm>
          <a:prstGeom prst="rect">
            <a:avLst/>
          </a:prstGeom>
          <a:noFill/>
        </p:spPr>
        <p:txBody>
          <a:bodyPr wrap="square" rtlCol="0">
            <a:spAutoFit/>
          </a:bodyPr>
          <a:lstStyle/>
          <a:p>
            <a:pPr marL="342900" indent="-342900">
              <a:buFont typeface="Wingdings" panose="05000000000000000000" pitchFamily="2" charset="2"/>
              <a:buChar char="n"/>
            </a:pPr>
            <a:r>
              <a:rPr lang="en-AU" sz="2000" dirty="0">
                <a:solidFill>
                  <a:srgbClr val="7030A0"/>
                </a:solidFill>
              </a:rPr>
              <a:t>Now 336 of the total 638 df for </a:t>
            </a:r>
            <a:r>
              <a:rPr lang="en-AU" sz="2000" b="1" dirty="0" err="1">
                <a:solidFill>
                  <a:srgbClr val="7030A0"/>
                </a:solidFill>
                <a:latin typeface="Courier New" panose="02070309020205020404" pitchFamily="49" charset="0"/>
                <a:cs typeface="Courier New" panose="02070309020205020404" pitchFamily="49" charset="0"/>
              </a:rPr>
              <a:t>Rows#Cols</a:t>
            </a:r>
            <a:r>
              <a:rPr lang="en-AU" sz="2000" dirty="0">
                <a:solidFill>
                  <a:srgbClr val="7030A0"/>
                </a:solidFill>
              </a:rPr>
              <a:t> and of the total 369 df for </a:t>
            </a:r>
            <a:r>
              <a:rPr lang="en-AU" sz="2000" b="1" dirty="0">
                <a:solidFill>
                  <a:srgbClr val="7030A0"/>
                </a:solidFill>
                <a:latin typeface="Courier New" panose="02070309020205020404" pitchFamily="49" charset="0"/>
                <a:cs typeface="Courier New" panose="02070309020205020404" pitchFamily="49" charset="0"/>
              </a:rPr>
              <a:t>Genotypes</a:t>
            </a:r>
            <a:r>
              <a:rPr lang="en-AU" sz="2000" dirty="0">
                <a:solidFill>
                  <a:srgbClr val="7030A0"/>
                </a:solidFill>
              </a:rPr>
              <a:t> is estimable here. </a:t>
            </a:r>
          </a:p>
          <a:p>
            <a:pPr marL="342900" indent="-342900">
              <a:buFont typeface="Wingdings" panose="05000000000000000000" pitchFamily="2" charset="2"/>
              <a:buChar char="n"/>
            </a:pPr>
            <a:r>
              <a:rPr lang="en-AU" sz="2000" dirty="0">
                <a:solidFill>
                  <a:srgbClr val="7030A0"/>
                </a:solidFill>
              </a:rPr>
              <a:t>Overall, 80.1% (0.8793 * 336 / 369) of the </a:t>
            </a:r>
            <a:r>
              <a:rPr lang="en-AU" sz="2000" b="1" dirty="0">
                <a:solidFill>
                  <a:srgbClr val="7030A0"/>
                </a:solidFill>
                <a:latin typeface="Courier New" panose="02070309020205020404" pitchFamily="49" charset="0"/>
                <a:cs typeface="Courier New" panose="02070309020205020404" pitchFamily="49" charset="0"/>
              </a:rPr>
              <a:t>Genotypes</a:t>
            </a:r>
            <a:r>
              <a:rPr lang="en-AU" sz="2000" dirty="0">
                <a:solidFill>
                  <a:srgbClr val="7030A0"/>
                </a:solidFill>
              </a:rPr>
              <a:t> information is estimable here (cf. 66.1%  &amp; 0.8207  with B#C included).</a:t>
            </a:r>
          </a:p>
          <a:p>
            <a:pPr marL="342900" indent="-342900">
              <a:buFont typeface="Wingdings" panose="05000000000000000000" pitchFamily="2" charset="2"/>
              <a:buChar char="n"/>
            </a:pPr>
            <a:r>
              <a:rPr lang="en-AU" sz="2000" dirty="0">
                <a:solidFill>
                  <a:srgbClr val="7030A0"/>
                </a:solidFill>
              </a:rPr>
              <a:t>Also, 25 of the 41 df for </a:t>
            </a:r>
            <a:r>
              <a:rPr lang="en-AU" sz="2000" b="1" dirty="0" err="1">
                <a:solidFill>
                  <a:srgbClr val="7030A0"/>
                </a:solidFill>
                <a:latin typeface="Courier New" panose="02070309020205020404" pitchFamily="49" charset="0"/>
                <a:cs typeface="Courier New" panose="02070309020205020404" pitchFamily="49" charset="0"/>
              </a:rPr>
              <a:t>Samp</a:t>
            </a:r>
            <a:r>
              <a:rPr lang="en-AU" sz="2000" b="1" dirty="0">
                <a:solidFill>
                  <a:srgbClr val="7030A0"/>
                </a:solidFill>
                <a:latin typeface="Courier New" panose="02070309020205020404" pitchFamily="49" charset="0"/>
                <a:cs typeface="Courier New" panose="02070309020205020404" pitchFamily="49" charset="0"/>
              </a:rPr>
              <a:t>[</a:t>
            </a:r>
            <a:r>
              <a:rPr lang="en-AU" sz="2000" b="1" dirty="0" err="1">
                <a:solidFill>
                  <a:srgbClr val="7030A0"/>
                </a:solidFill>
                <a:latin typeface="Courier New" panose="02070309020205020404" pitchFamily="49" charset="0"/>
                <a:cs typeface="Courier New" panose="02070309020205020404" pitchFamily="49" charset="0"/>
              </a:rPr>
              <a:t>Rows:Cols</a:t>
            </a:r>
            <a:r>
              <a:rPr lang="en-AU" sz="2000" b="1" dirty="0">
                <a:solidFill>
                  <a:srgbClr val="7030A0"/>
                </a:solidFill>
                <a:latin typeface="Courier New" panose="02070309020205020404" pitchFamily="49" charset="0"/>
                <a:cs typeface="Courier New" panose="02070309020205020404" pitchFamily="49" charset="0"/>
              </a:rPr>
              <a:t>]</a:t>
            </a:r>
            <a:r>
              <a:rPr lang="en-AU" sz="2000" dirty="0">
                <a:solidFill>
                  <a:srgbClr val="7030A0"/>
                </a:solidFill>
              </a:rPr>
              <a:t> is available, although not separately estimable from </a:t>
            </a:r>
            <a:r>
              <a:rPr lang="en-AU" sz="2000" b="1" dirty="0" err="1">
                <a:solidFill>
                  <a:srgbClr val="7030A0"/>
                </a:solidFill>
                <a:latin typeface="Courier New" panose="02070309020205020404" pitchFamily="49" charset="0"/>
                <a:cs typeface="Courier New" panose="02070309020205020404" pitchFamily="49" charset="0"/>
              </a:rPr>
              <a:t>IntDays#Locn</a:t>
            </a:r>
            <a:r>
              <a:rPr lang="en-AU" sz="2000" dirty="0">
                <a:solidFill>
                  <a:srgbClr val="7030A0"/>
                </a:solidFill>
              </a:rPr>
              <a:t>, i.e. there is 25 Error </a:t>
            </a:r>
            <a:r>
              <a:rPr lang="en-AU" sz="2000" dirty="0" err="1">
                <a:solidFill>
                  <a:srgbClr val="7030A0"/>
                </a:solidFill>
              </a:rPr>
              <a:t>df</a:t>
            </a:r>
            <a:r>
              <a:rPr lang="en-AU" sz="2000" dirty="0">
                <a:solidFill>
                  <a:srgbClr val="7030A0"/>
                </a:solidFill>
              </a:rPr>
              <a:t>.</a:t>
            </a:r>
          </a:p>
        </p:txBody>
      </p:sp>
    </p:spTree>
    <p:extLst>
      <p:ext uri="{BB962C8B-B14F-4D97-AF65-F5344CB8AC3E}">
        <p14:creationId xmlns:p14="http://schemas.microsoft.com/office/powerpoint/2010/main" val="386674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13" grpId="0"/>
      <p:bldP spid="15" grpId="0" animBg="1"/>
      <p:bldP spid="21" grpId="0" animBg="1"/>
      <p:bldP spid="2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a:xfrm>
            <a:off x="576000" y="980728"/>
            <a:ext cx="11616000" cy="5643578"/>
          </a:xfrm>
        </p:spPr>
        <p:txBody>
          <a:bodyPr/>
          <a:lstStyle/>
          <a:p>
            <a:r>
              <a:rPr lang="en-AU" dirty="0">
                <a:cs typeface="Courier New" panose="02070309020205020404" pitchFamily="49" charset="0"/>
              </a:rPr>
              <a:t>Here, dividing the factors based on allocation of factors results in three sets of factors: only ever allocated; allocated and recipient; and only ever recipient.</a:t>
            </a:r>
          </a:p>
          <a:p>
            <a:r>
              <a:rPr lang="en-AU" dirty="0">
                <a:cs typeface="Courier New" panose="02070309020205020404" pitchFamily="49" charset="0"/>
              </a:rPr>
              <a:t>For a two-phase experiment there are four species of design: first-phase; combined-units; cross-phase; two-phase.</a:t>
            </a:r>
          </a:p>
          <a:p>
            <a:r>
              <a:rPr lang="en-AU" dirty="0">
                <a:cs typeface="Courier New" panose="02070309020205020404" pitchFamily="49" charset="0"/>
              </a:rPr>
              <a:t>The same methods of design selection apply, but need to consider three designs and how they combine.</a:t>
            </a:r>
          </a:p>
          <a:p>
            <a:r>
              <a:rPr lang="en-AU" dirty="0"/>
              <a:t>Again, </a:t>
            </a:r>
            <a:r>
              <a:rPr lang="en-AU" b="1" dirty="0" err="1">
                <a:latin typeface="Courier New" panose="02070309020205020404" pitchFamily="49" charset="0"/>
                <a:cs typeface="Courier New" panose="02070309020205020404" pitchFamily="49" charset="0"/>
              </a:rPr>
              <a:t>designRandomize</a:t>
            </a:r>
            <a:r>
              <a:rPr lang="en-AU" dirty="0"/>
              <a:t> can be used to randomize the experiment and </a:t>
            </a:r>
            <a:r>
              <a:rPr lang="en-AU" b="1" dirty="0" err="1">
                <a:latin typeface="Courier New" panose="02070309020205020404" pitchFamily="49" charset="0"/>
                <a:cs typeface="Courier New" panose="02070309020205020404" pitchFamily="49" charset="0"/>
              </a:rPr>
              <a:t>designAnatomy</a:t>
            </a:r>
            <a:r>
              <a:rPr lang="en-AU" dirty="0"/>
              <a:t> and </a:t>
            </a:r>
            <a:r>
              <a:rPr lang="en-AU" b="1" dirty="0" err="1">
                <a:latin typeface="Courier New" panose="02070309020205020404" pitchFamily="49" charset="0"/>
                <a:cs typeface="Courier New" panose="02070309020205020404" pitchFamily="49" charset="0"/>
              </a:rPr>
              <a:t>designTwophaseAnatomies</a:t>
            </a:r>
            <a:r>
              <a:rPr lang="en-AU" dirty="0"/>
              <a:t> can be used to check the properties of the design, irrespective of the nonorthogonality and the number of tiers e.g. </a:t>
            </a:r>
            <a:r>
              <a:rPr lang="en-AU" i="1" dirty="0"/>
              <a:t>p</a:t>
            </a:r>
            <a:r>
              <a:rPr lang="en-AU" dirty="0"/>
              <a:t>/</a:t>
            </a:r>
            <a:r>
              <a:rPr lang="en-AU" i="1" dirty="0"/>
              <a:t>q</a:t>
            </a:r>
            <a:r>
              <a:rPr lang="en-AU" dirty="0"/>
              <a:t>-rep designs.</a:t>
            </a:r>
          </a:p>
          <a:p>
            <a:pPr lvl="1"/>
            <a:r>
              <a:rPr lang="en-AU" dirty="0"/>
              <a:t>can be slow when the number of observations is large (several hundreds).</a:t>
            </a:r>
          </a:p>
        </p:txBody>
      </p:sp>
      <p:sp>
        <p:nvSpPr>
          <p:cNvPr id="4" name="Slide Number Placeholder 3"/>
          <p:cNvSpPr>
            <a:spLocks noGrp="1"/>
          </p:cNvSpPr>
          <p:nvPr>
            <p:ph type="sldNum" sz="quarter" idx="11"/>
          </p:nvPr>
        </p:nvSpPr>
        <p:spPr/>
        <p:txBody>
          <a:bodyPr/>
          <a:lstStyle/>
          <a:p>
            <a:fld id="{FF0418E0-E9F1-4C7F-BDD6-E3F7643D09C8}" type="slidenum">
              <a:rPr lang="en-AU" smtClean="0"/>
              <a:pPr/>
              <a:t>67</a:t>
            </a:fld>
            <a:endParaRPr lang="en-AU"/>
          </a:p>
        </p:txBody>
      </p:sp>
    </p:spTree>
    <p:extLst>
      <p:ext uri="{BB962C8B-B14F-4D97-AF65-F5344CB8AC3E}">
        <p14:creationId xmlns:p14="http://schemas.microsoft.com/office/powerpoint/2010/main" val="284812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08670"/>
            <a:ext cx="11520000" cy="1055926"/>
          </a:xfrm>
        </p:spPr>
        <p:txBody>
          <a:bodyPr/>
          <a:lstStyle/>
          <a:p>
            <a:pPr marL="541338" indent="-541338"/>
            <a:r>
              <a:rPr lang="en-AU" dirty="0"/>
              <a:t>Practical session for </a:t>
            </a:r>
            <a:r>
              <a:rPr lang="en-AU" i="1" dirty="0"/>
              <a:t>Using </a:t>
            </a:r>
            <a:r>
              <a:rPr lang="en-AU" i="1" dirty="0">
                <a:latin typeface="Courier New" panose="02070309020205020404" pitchFamily="49" charset="0"/>
                <a:cs typeface="Courier New" panose="02070309020205020404" pitchFamily="49" charset="0"/>
              </a:rPr>
              <a:t>R</a:t>
            </a:r>
            <a:r>
              <a:rPr lang="en-AU" i="1" dirty="0"/>
              <a:t> for advanced experimental design</a:t>
            </a:r>
            <a:endParaRPr lang="en-AU" i="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76000" y="1496534"/>
            <a:ext cx="11520000" cy="5085578"/>
          </a:xfrm>
        </p:spPr>
        <p:txBody>
          <a:bodyPr/>
          <a:lstStyle/>
          <a:p>
            <a:pPr marL="514350" indent="-514350">
              <a:buSzPct val="100000"/>
              <a:buFont typeface="+mj-lt"/>
              <a:buAutoNum type="arabicPeriod"/>
            </a:pPr>
            <a:r>
              <a:rPr lang="en-AU" dirty="0"/>
              <a:t>Using </a:t>
            </a:r>
            <a:r>
              <a:rPr lang="en-AU" b="1" dirty="0" err="1">
                <a:latin typeface="Courier New" panose="02070309020205020404" pitchFamily="49" charset="0"/>
                <a:cs typeface="Courier New" panose="02070309020205020404" pitchFamily="49" charset="0"/>
              </a:rPr>
              <a:t>dae</a:t>
            </a:r>
            <a:r>
              <a:rPr lang="en-AU" dirty="0"/>
              <a:t> and </a:t>
            </a:r>
            <a:r>
              <a:rPr lang="en-AU" b="1" dirty="0" err="1">
                <a:latin typeface="Courier New" panose="02070309020205020404" pitchFamily="49" charset="0"/>
                <a:cs typeface="Courier New" panose="02070309020205020404" pitchFamily="49" charset="0"/>
              </a:rPr>
              <a:t>odw</a:t>
            </a:r>
            <a:r>
              <a:rPr lang="en-AU" dirty="0"/>
              <a:t> to obtain randomized layouts for multiphase and </a:t>
            </a:r>
            <a:r>
              <a:rPr lang="en-AU" i="1" dirty="0"/>
              <a:t>p</a:t>
            </a:r>
            <a:r>
              <a:rPr lang="en-AU" dirty="0"/>
              <a:t>-rep designs.</a:t>
            </a:r>
          </a:p>
          <a:p>
            <a:pPr marL="914400" lvl="1" indent="-514350">
              <a:buSzPct val="100000"/>
              <a:buFont typeface="+mj-lt"/>
              <a:buAutoNum type="romanLcPeriod"/>
            </a:pPr>
            <a:r>
              <a:rPr lang="en-AU" dirty="0"/>
              <a:t>Athletic examples based on Brien et al. (2011).</a:t>
            </a:r>
          </a:p>
          <a:p>
            <a:pPr marL="914400" lvl="1" indent="-514350">
              <a:buSzPct val="100000"/>
              <a:buFont typeface="+mj-lt"/>
              <a:buAutoNum type="romanLcPeriod"/>
            </a:pPr>
            <a:r>
              <a:rPr lang="en-AU"/>
              <a:t>(McIntyre’s </a:t>
            </a:r>
            <a:r>
              <a:rPr lang="en-AU" dirty="0"/>
              <a:t>(1955) two-phase </a:t>
            </a:r>
            <a:r>
              <a:rPr lang="en-AU"/>
              <a:t>example.)</a:t>
            </a:r>
            <a:endParaRPr lang="en-AU" dirty="0"/>
          </a:p>
          <a:p>
            <a:pPr marL="914400" lvl="1" indent="-514350">
              <a:buSzPct val="100000"/>
              <a:buFont typeface="+mj-lt"/>
              <a:buAutoNum type="romanLcPeriod"/>
            </a:pPr>
            <a:r>
              <a:rPr lang="en-AU" dirty="0"/>
              <a:t>A </a:t>
            </a:r>
            <a:r>
              <a:rPr lang="en-AU" i="1" dirty="0"/>
              <a:t>p</a:t>
            </a:r>
            <a:r>
              <a:rPr lang="en-AU" dirty="0"/>
              <a:t>-rep design for a field experiment with 576 genotypes.</a:t>
            </a:r>
          </a:p>
          <a:p>
            <a:pPr marL="914400" lvl="1" indent="-514350">
              <a:buSzPct val="100000"/>
              <a:buFont typeface="+mj-lt"/>
              <a:buAutoNum type="romanLcPeriod"/>
            </a:pPr>
            <a:r>
              <a:rPr lang="en-AU" dirty="0"/>
              <a:t>A </a:t>
            </a:r>
            <a:r>
              <a:rPr lang="en-AU" i="1" dirty="0"/>
              <a:t>p/q</a:t>
            </a:r>
            <a:r>
              <a:rPr lang="en-AU" dirty="0"/>
              <a:t>-rep design for a field experiment with 576 genotypes.</a:t>
            </a:r>
          </a:p>
          <a:p>
            <a:pPr marL="514350" indent="-514350">
              <a:buSzPct val="100000"/>
              <a:buFont typeface="+mj-lt"/>
              <a:buAutoNum type="arabicPeriod"/>
            </a:pPr>
            <a:r>
              <a:rPr lang="en-AU" dirty="0"/>
              <a:t>Again, you have only to follow the script that has been given.</a:t>
            </a:r>
          </a:p>
          <a:p>
            <a:pPr marL="514350" indent="-514350">
              <a:buSzPct val="100000"/>
              <a:buFont typeface="+mj-lt"/>
              <a:buAutoNum type="arabicPeriod"/>
            </a:pPr>
            <a:r>
              <a:rPr lang="en-AU" dirty="0"/>
              <a:t>There are some questions for you to answer about each design.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68</a:t>
            </a:fld>
            <a:endParaRPr lang="en-AU"/>
          </a:p>
        </p:txBody>
      </p:sp>
    </p:spTree>
    <p:extLst>
      <p:ext uri="{BB962C8B-B14F-4D97-AF65-F5344CB8AC3E}">
        <p14:creationId xmlns:p14="http://schemas.microsoft.com/office/powerpoint/2010/main" val="345676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p:txBody>
          <a:bodyPr/>
          <a:lstStyle/>
          <a:p>
            <a:r>
              <a:rPr lang="en-GB" sz="1600" dirty="0"/>
              <a:t>Brien, C. J. (2017). Multiphase experiments in practice: A look back. </a:t>
            </a:r>
            <a:r>
              <a:rPr lang="en-GB" sz="1600" i="1" dirty="0"/>
              <a:t>Australian &amp; New Zealand Journal of Statistics, </a:t>
            </a:r>
            <a:r>
              <a:rPr lang="en-GB" sz="1600" b="1" dirty="0"/>
              <a:t>59</a:t>
            </a:r>
            <a:r>
              <a:rPr lang="en-GB" sz="1600" dirty="0"/>
              <a:t>, 327-352.</a:t>
            </a:r>
          </a:p>
          <a:p>
            <a:r>
              <a:rPr lang="en-GB" sz="1600" dirty="0"/>
              <a:t>Brien, C. J. (2019). Multiphase experiments with at least one later laboratory phase. II. Nonorthogonal designs. </a:t>
            </a:r>
            <a:r>
              <a:rPr lang="en-GB" sz="1600" i="1" dirty="0"/>
              <a:t>Australian &amp; New Zealand Journal of Statistics, </a:t>
            </a:r>
            <a:r>
              <a:rPr lang="en-GB" sz="1600" b="1" dirty="0"/>
              <a:t>61</a:t>
            </a:r>
            <a:r>
              <a:rPr lang="en-GB" sz="1600" dirty="0"/>
              <a:t>, 234-268.</a:t>
            </a:r>
          </a:p>
          <a:p>
            <a:r>
              <a:rPr lang="en-GB" sz="1600" dirty="0"/>
              <a:t>Brien, C. J., &amp; Bailey, R. A. (2006). Multiple randomizations (with discussion). </a:t>
            </a:r>
            <a:r>
              <a:rPr lang="en-GB" sz="1600" i="1" dirty="0"/>
              <a:t>Journal of the Royal Statistical Society, Series B (Statistical Methodology), </a:t>
            </a:r>
            <a:r>
              <a:rPr lang="en-GB" sz="1600" b="1" dirty="0"/>
              <a:t>68</a:t>
            </a:r>
            <a:r>
              <a:rPr lang="en-GB" sz="1600" dirty="0"/>
              <a:t>, 571-609.</a:t>
            </a:r>
          </a:p>
          <a:p>
            <a:r>
              <a:rPr lang="en-GB" sz="1600" dirty="0"/>
              <a:t>Brien, C. J., Harch, B. D., Correll, R. L., &amp; Bailey, R. A. (2011). Multiphase experiments with at least one later laboratory phase. I. Orthogonal designs. </a:t>
            </a:r>
            <a:r>
              <a:rPr lang="en-GB" sz="1600" i="1" dirty="0"/>
              <a:t>Journal of Agricultural, Biological, and Environmental Statistics, </a:t>
            </a:r>
            <a:r>
              <a:rPr lang="en-GB" sz="1600" b="1" dirty="0"/>
              <a:t>16</a:t>
            </a:r>
            <a:r>
              <a:rPr lang="en-GB" sz="1600" dirty="0"/>
              <a:t>, 422-450.</a:t>
            </a:r>
          </a:p>
          <a:p>
            <a:r>
              <a:rPr lang="en-GB" sz="1600" dirty="0"/>
              <a:t>Cullis, B. R., Smith, A. B. &amp; Coombes, N. E. (2006) On the design of early generation variety trials with correlated data. </a:t>
            </a:r>
            <a:r>
              <a:rPr lang="en-GB" sz="1600" i="1" dirty="0"/>
              <a:t>Journal of Agricultural, Biological and Environmental Statistics</a:t>
            </a:r>
            <a:r>
              <a:rPr lang="en-GB" sz="1600" dirty="0"/>
              <a:t>, </a:t>
            </a:r>
            <a:r>
              <a:rPr lang="en-GB" sz="1600" b="1" dirty="0"/>
              <a:t>11</a:t>
            </a:r>
            <a:r>
              <a:rPr lang="en-GB" sz="1600" dirty="0"/>
              <a:t>, 381-393.</a:t>
            </a:r>
          </a:p>
          <a:p>
            <a:r>
              <a:rPr lang="en-GB" sz="1600" dirty="0"/>
              <a:t>Federer, W. T. (1956). Augmented (or </a:t>
            </a:r>
            <a:r>
              <a:rPr lang="en-GB" sz="1600" dirty="0" err="1"/>
              <a:t>hoonuiaku</a:t>
            </a:r>
            <a:r>
              <a:rPr lang="en-GB" sz="1600" dirty="0"/>
              <a:t>) designs. </a:t>
            </a:r>
            <a:r>
              <a:rPr lang="en-GB" sz="1600" i="1" dirty="0"/>
              <a:t>Hawaiian Planters' Record</a:t>
            </a:r>
            <a:r>
              <a:rPr lang="en-GB" sz="1600" dirty="0"/>
              <a:t>, </a:t>
            </a:r>
            <a:r>
              <a:rPr lang="en-GB" sz="1600" b="1" dirty="0"/>
              <a:t>55</a:t>
            </a:r>
            <a:r>
              <a:rPr lang="en-GB" sz="1600" dirty="0"/>
              <a:t>, 191-208.</a:t>
            </a:r>
          </a:p>
          <a:p>
            <a:r>
              <a:rPr lang="en-AU" sz="1600" dirty="0" err="1"/>
              <a:t>Hinkelmann</a:t>
            </a:r>
            <a:r>
              <a:rPr lang="en-AU" sz="1600" dirty="0"/>
              <a:t>, K., &amp; Kempthorne, O. (2005). </a:t>
            </a:r>
            <a:r>
              <a:rPr lang="en-AU" sz="1600" i="1" dirty="0"/>
              <a:t>Design and analysis of experiments Vol. 2 Advanced experimental design</a:t>
            </a:r>
            <a:r>
              <a:rPr lang="en-AU" sz="1600" dirty="0"/>
              <a:t>. Hoboken, N.J.: Wiley-</a:t>
            </a:r>
            <a:r>
              <a:rPr lang="en-AU" sz="1600" dirty="0" err="1"/>
              <a:t>Interscience</a:t>
            </a:r>
            <a:r>
              <a:rPr lang="en-AU" sz="1600" dirty="0"/>
              <a:t>.</a:t>
            </a:r>
          </a:p>
          <a:p>
            <a:r>
              <a:rPr lang="en-AU" sz="1600" dirty="0"/>
              <a:t>Jarret, R. G. (2019) </a:t>
            </a:r>
            <a:r>
              <a:rPr lang="en-AU" sz="1600" i="1" dirty="0"/>
              <a:t>Designs with many singly-replicated treatments</a:t>
            </a:r>
            <a:r>
              <a:rPr lang="en-AU" sz="1600" dirty="0"/>
              <a:t>. Contributed talk at Biometrics by the Botanic Gardens, International Biometric Society Australasian Region Conference, Adelaide.</a:t>
            </a:r>
            <a:endParaRPr lang="en-GB" sz="1600"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69</a:t>
            </a:fld>
            <a:endParaRPr lang="en-AU"/>
          </a:p>
        </p:txBody>
      </p:sp>
    </p:spTree>
    <p:extLst>
      <p:ext uri="{BB962C8B-B14F-4D97-AF65-F5344CB8AC3E}">
        <p14:creationId xmlns:p14="http://schemas.microsoft.com/office/powerpoint/2010/main" val="144194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09600" y="188640"/>
            <a:ext cx="10972800" cy="1003300"/>
          </a:xfrm>
        </p:spPr>
        <p:txBody>
          <a:bodyPr/>
          <a:lstStyle/>
          <a:p>
            <a:pPr marL="538163" indent="-538163" eaLnBrk="1" hangingPunct="1"/>
            <a:r>
              <a:rPr lang="en-US" dirty="0"/>
              <a:t>Factor-allocation diagram for the standard athlete training experiment </a:t>
            </a:r>
            <a:r>
              <a:rPr lang="en-US" sz="2800" dirty="0"/>
              <a:t>(cont’d)</a:t>
            </a:r>
            <a:endParaRPr lang="en-AU" dirty="0"/>
          </a:p>
        </p:txBody>
      </p:sp>
      <p:sp>
        <p:nvSpPr>
          <p:cNvPr id="20484" name="Slide Number Placeholder 4"/>
          <p:cNvSpPr>
            <a:spLocks noGrp="1"/>
          </p:cNvSpPr>
          <p:nvPr>
            <p:ph type="sldNum" sz="quarter" idx="11"/>
          </p:nvPr>
        </p:nvSpPr>
        <p:spPr>
          <a:noFill/>
        </p:spPr>
        <p:txBody>
          <a:bodyPr/>
          <a:lstStyle/>
          <a:p>
            <a:fld id="{9872CACB-18A2-4BE9-969F-F54B9F25E4DB}" type="slidenum">
              <a:rPr lang="en-AU" smtClean="0"/>
              <a:pPr/>
              <a:t>7</a:t>
            </a:fld>
            <a:endParaRPr lang="en-AU" dirty="0"/>
          </a:p>
        </p:txBody>
      </p:sp>
      <p:sp>
        <p:nvSpPr>
          <p:cNvPr id="14" name="Line 5"/>
          <p:cNvSpPr>
            <a:spLocks noChangeShapeType="1"/>
          </p:cNvSpPr>
          <p:nvPr/>
        </p:nvSpPr>
        <p:spPr bwMode="auto">
          <a:xfrm flipV="1">
            <a:off x="5253972" y="2176492"/>
            <a:ext cx="1201037" cy="31"/>
          </a:xfrm>
          <a:prstGeom prst="line">
            <a:avLst/>
          </a:prstGeom>
          <a:noFill/>
          <a:ln w="19050" cap="sq">
            <a:solidFill>
              <a:srgbClr val="000000"/>
            </a:solidFill>
            <a:round/>
            <a:headEnd type="none" w="sm" len="sm"/>
            <a:tailEnd type="triangle" w="lg" len="lg"/>
          </a:ln>
        </p:spPr>
        <p:txBody>
          <a:bodyPr/>
          <a:lstStyle/>
          <a:p>
            <a:endParaRPr lang="en-AU" dirty="0"/>
          </a:p>
        </p:txBody>
      </p:sp>
      <p:sp>
        <p:nvSpPr>
          <p:cNvPr id="17" name="Line 6"/>
          <p:cNvSpPr>
            <a:spLocks noChangeShapeType="1"/>
          </p:cNvSpPr>
          <p:nvPr/>
        </p:nvSpPr>
        <p:spPr bwMode="auto">
          <a:xfrm flipV="1">
            <a:off x="5026256" y="2449446"/>
            <a:ext cx="1446961" cy="3068"/>
          </a:xfrm>
          <a:prstGeom prst="line">
            <a:avLst/>
          </a:prstGeom>
          <a:noFill/>
          <a:ln w="19050" cap="sq">
            <a:solidFill>
              <a:srgbClr val="000000"/>
            </a:solidFill>
            <a:round/>
            <a:headEnd type="none" w="sm" len="sm"/>
            <a:tailEnd type="triangle" w="lg" len="lg"/>
          </a:ln>
        </p:spPr>
        <p:txBody>
          <a:bodyPr/>
          <a:lstStyle/>
          <a:p>
            <a:endParaRPr lang="en-AU" dirty="0"/>
          </a:p>
        </p:txBody>
      </p:sp>
      <p:grpSp>
        <p:nvGrpSpPr>
          <p:cNvPr id="18" name="Group 24"/>
          <p:cNvGrpSpPr>
            <a:grpSpLocks/>
          </p:cNvGrpSpPr>
          <p:nvPr/>
        </p:nvGrpSpPr>
        <p:grpSpPr bwMode="auto">
          <a:xfrm>
            <a:off x="2811991" y="1930130"/>
            <a:ext cx="2762251" cy="1101725"/>
            <a:chOff x="1085" y="1302"/>
            <a:chExt cx="1305" cy="694"/>
          </a:xfrm>
        </p:grpSpPr>
        <p:sp>
          <p:nvSpPr>
            <p:cNvPr id="19" name="AutoShape 8"/>
            <p:cNvSpPr>
              <a:spLocks noChangeArrowheads="1"/>
            </p:cNvSpPr>
            <p:nvPr/>
          </p:nvSpPr>
          <p:spPr bwMode="auto">
            <a:xfrm>
              <a:off x="1109" y="1302"/>
              <a:ext cx="1227" cy="458"/>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273050"/>
              <a:r>
                <a:rPr lang="en-US" dirty="0">
                  <a:solidFill>
                    <a:srgbClr val="000000"/>
                  </a:solidFill>
                </a:rPr>
                <a:t>3	</a:t>
              </a:r>
              <a:r>
                <a:rPr lang="en-US" b="1" dirty="0">
                  <a:solidFill>
                    <a:srgbClr val="000000"/>
                  </a:solidFill>
                </a:rPr>
                <a:t>Intensities</a:t>
              </a:r>
              <a:endParaRPr lang="en-US" dirty="0">
                <a:solidFill>
                  <a:srgbClr val="000000"/>
                </a:solidFill>
              </a:endParaRPr>
            </a:p>
            <a:p>
              <a:pPr marL="450850" indent="-273050"/>
              <a:r>
                <a:rPr lang="en-US" dirty="0">
                  <a:solidFill>
                    <a:srgbClr val="000000"/>
                  </a:solidFill>
                </a:rPr>
                <a:t>3	</a:t>
              </a:r>
              <a:r>
                <a:rPr lang="en-US" b="1" dirty="0">
                  <a:solidFill>
                    <a:srgbClr val="000000"/>
                  </a:solidFill>
                </a:rPr>
                <a:t>Surfaces</a:t>
              </a:r>
              <a:endParaRPr lang="en-AU" dirty="0">
                <a:solidFill>
                  <a:srgbClr val="000000"/>
                </a:solidFill>
              </a:endParaRPr>
            </a:p>
          </p:txBody>
        </p:sp>
        <p:sp>
          <p:nvSpPr>
            <p:cNvPr id="20" name="Text Box 9"/>
            <p:cNvSpPr txBox="1">
              <a:spLocks noChangeArrowheads="1"/>
            </p:cNvSpPr>
            <p:nvPr/>
          </p:nvSpPr>
          <p:spPr bwMode="auto">
            <a:xfrm>
              <a:off x="1085" y="1783"/>
              <a:ext cx="1305" cy="213"/>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9 training conditions</a:t>
              </a:r>
              <a:endParaRPr lang="en-AU" sz="1600" dirty="0">
                <a:solidFill>
                  <a:srgbClr val="000000"/>
                </a:solidFill>
              </a:endParaRPr>
            </a:p>
          </p:txBody>
        </p:sp>
      </p:grpSp>
      <p:grpSp>
        <p:nvGrpSpPr>
          <p:cNvPr id="21" name="Group 10"/>
          <p:cNvGrpSpPr>
            <a:grpSpLocks/>
          </p:cNvGrpSpPr>
          <p:nvPr/>
        </p:nvGrpSpPr>
        <p:grpSpPr bwMode="auto">
          <a:xfrm>
            <a:off x="6243094" y="1661273"/>
            <a:ext cx="3107268" cy="1360488"/>
            <a:chOff x="2706" y="1148"/>
            <a:chExt cx="1468" cy="857"/>
          </a:xfrm>
        </p:grpSpPr>
        <p:sp>
          <p:nvSpPr>
            <p:cNvPr id="22" name="AutoShape 11"/>
            <p:cNvSpPr>
              <a:spLocks noChangeArrowheads="1"/>
            </p:cNvSpPr>
            <p:nvPr/>
          </p:nvSpPr>
          <p:spPr bwMode="auto">
            <a:xfrm>
              <a:off x="2706" y="1148"/>
              <a:ext cx="1468" cy="632"/>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4	</a:t>
              </a:r>
              <a:r>
                <a:rPr lang="en-US" b="1" dirty="0">
                  <a:solidFill>
                    <a:srgbClr val="000000"/>
                  </a:solidFill>
                </a:rPr>
                <a:t>Months</a:t>
              </a:r>
              <a:endParaRPr lang="en-US" dirty="0">
                <a:solidFill>
                  <a:srgbClr val="000000"/>
                </a:solidFill>
              </a:endParaRPr>
            </a:p>
            <a:p>
              <a:pPr marL="355600" indent="-273050"/>
              <a:r>
                <a:rPr lang="en-US" dirty="0">
                  <a:solidFill>
                    <a:srgbClr val="000000"/>
                  </a:solidFill>
                </a:rPr>
                <a:t>3	</a:t>
              </a:r>
              <a:r>
                <a:rPr lang="en-US" b="1" dirty="0">
                  <a:solidFill>
                    <a:srgbClr val="000000"/>
                  </a:solidFill>
                </a:rPr>
                <a:t>Athletes</a:t>
              </a:r>
              <a:r>
                <a:rPr lang="en-US" dirty="0">
                  <a:solidFill>
                    <a:srgbClr val="000000"/>
                  </a:solidFill>
                </a:rPr>
                <a:t> in </a:t>
              </a:r>
              <a:r>
                <a:rPr lang="en-US" b="1" dirty="0">
                  <a:solidFill>
                    <a:srgbClr val="000000"/>
                  </a:solidFill>
                </a:rPr>
                <a:t>M</a:t>
              </a:r>
              <a:endParaRPr lang="en-US" dirty="0">
                <a:solidFill>
                  <a:srgbClr val="000000"/>
                </a:solidFill>
              </a:endParaRPr>
            </a:p>
            <a:p>
              <a:pPr marL="355600" indent="-273050"/>
              <a:r>
                <a:rPr lang="en-US" dirty="0">
                  <a:solidFill>
                    <a:srgbClr val="000000"/>
                  </a:solidFill>
                </a:rPr>
                <a:t>3	</a:t>
              </a:r>
              <a:r>
                <a:rPr lang="en-US" b="1" dirty="0">
                  <a:solidFill>
                    <a:srgbClr val="000000"/>
                  </a:solidFill>
                </a:rPr>
                <a:t>Tests</a:t>
              </a:r>
              <a:r>
                <a:rPr lang="en-US" dirty="0">
                  <a:solidFill>
                    <a:srgbClr val="000000"/>
                  </a:solidFill>
                </a:rPr>
                <a:t> in </a:t>
              </a:r>
              <a:r>
                <a:rPr lang="en-US" b="1" dirty="0">
                  <a:solidFill>
                    <a:srgbClr val="000000"/>
                  </a:solidFill>
                </a:rPr>
                <a:t>M</a:t>
              </a:r>
              <a:r>
                <a:rPr lang="en-US" dirty="0">
                  <a:solidFill>
                    <a:srgbClr val="000000"/>
                  </a:solidFill>
                </a:rPr>
                <a:t>, </a:t>
              </a:r>
              <a:r>
                <a:rPr lang="en-US" b="1" dirty="0">
                  <a:solidFill>
                    <a:srgbClr val="000000"/>
                  </a:solidFill>
                </a:rPr>
                <a:t>A</a:t>
              </a:r>
              <a:endParaRPr lang="en-AU" dirty="0">
                <a:solidFill>
                  <a:srgbClr val="000000"/>
                </a:solidFill>
              </a:endParaRPr>
            </a:p>
          </p:txBody>
        </p:sp>
        <p:sp>
          <p:nvSpPr>
            <p:cNvPr id="23" name="Text Box 12"/>
            <p:cNvSpPr txBox="1">
              <a:spLocks noChangeArrowheads="1"/>
            </p:cNvSpPr>
            <p:nvPr/>
          </p:nvSpPr>
          <p:spPr bwMode="auto">
            <a:xfrm>
              <a:off x="2882" y="1792"/>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36 tests</a:t>
              </a:r>
              <a:endParaRPr lang="en-AU" sz="1600" dirty="0">
                <a:solidFill>
                  <a:srgbClr val="000000"/>
                </a:solidFill>
              </a:endParaRPr>
            </a:p>
          </p:txBody>
        </p:sp>
      </p:grpSp>
      <p:sp>
        <p:nvSpPr>
          <p:cNvPr id="13" name="Rectangle 4"/>
          <p:cNvSpPr>
            <a:spLocks noChangeArrowheads="1"/>
          </p:cNvSpPr>
          <p:nvPr/>
        </p:nvSpPr>
        <p:spPr bwMode="auto">
          <a:xfrm>
            <a:off x="594835" y="3490976"/>
            <a:ext cx="11569701" cy="2861187"/>
          </a:xfrm>
          <a:prstGeom prst="rect">
            <a:avLst/>
          </a:prstGeom>
          <a:noFill/>
          <a:ln w="9525">
            <a:noFill/>
            <a:miter lim="800000"/>
            <a:headEnd/>
            <a:tailEnd/>
          </a:ln>
        </p:spPr>
        <p:txBody>
          <a:bodyPr/>
          <a:lstStyle/>
          <a:p>
            <a:pPr marL="354013" indent="-354013">
              <a:lnSpc>
                <a:spcPct val="90000"/>
              </a:lnSpc>
              <a:spcBef>
                <a:spcPts val="600"/>
              </a:spcBef>
              <a:buClr>
                <a:schemeClr val="tx2">
                  <a:lumMod val="75000"/>
                </a:schemeClr>
              </a:buClr>
              <a:buSzPct val="75000"/>
              <a:buFont typeface="Wingdings" pitchFamily="2" charset="2"/>
              <a:buChar char="n"/>
              <a:defRPr/>
            </a:pPr>
            <a:r>
              <a:rPr lang="en-US" sz="2400" dirty="0"/>
              <a:t>One allocation (randomization): </a:t>
            </a:r>
          </a:p>
          <a:p>
            <a:pPr marL="811213" lvl="1" indent="-354013">
              <a:lnSpc>
                <a:spcPct val="90000"/>
              </a:lnSpc>
              <a:spcBef>
                <a:spcPts val="600"/>
              </a:spcBef>
              <a:buClr>
                <a:schemeClr val="tx2">
                  <a:lumMod val="75000"/>
                </a:schemeClr>
              </a:buClr>
              <a:buSzPct val="90000"/>
              <a:buFont typeface="Wingdings" pitchFamily="2" charset="2"/>
              <a:buChar char="Ø"/>
              <a:defRPr/>
            </a:pPr>
            <a:r>
              <a:rPr lang="en-US" sz="2000" dirty="0"/>
              <a:t>a set of training conditions is allocated to a set of tests using a single permutation of the tests.</a:t>
            </a:r>
            <a:endParaRPr lang="en-US" sz="2000" dirty="0">
              <a:solidFill>
                <a:srgbClr val="000000"/>
              </a:solidFill>
            </a:endParaRPr>
          </a:p>
          <a:p>
            <a:pPr marL="811213" lvl="1" indent="-354013">
              <a:lnSpc>
                <a:spcPct val="90000"/>
              </a:lnSpc>
              <a:spcBef>
                <a:spcPts val="600"/>
              </a:spcBef>
              <a:buClr>
                <a:schemeClr val="tx2">
                  <a:lumMod val="75000"/>
                </a:schemeClr>
              </a:buClr>
              <a:buSzPct val="90000"/>
              <a:buFont typeface="Wingdings" pitchFamily="2" charset="2"/>
              <a:buChar char="Ø"/>
              <a:defRPr/>
            </a:pPr>
            <a:r>
              <a:rPr lang="en-AU" sz="2000" dirty="0">
                <a:solidFill>
                  <a:srgbClr val="000000"/>
                </a:solidFill>
              </a:rPr>
              <a:t>The recipient tier is {Months, Athletes, Tests};</a:t>
            </a:r>
          </a:p>
          <a:p>
            <a:pPr marL="811213" lvl="1" indent="-354013">
              <a:lnSpc>
                <a:spcPct val="90000"/>
              </a:lnSpc>
              <a:spcBef>
                <a:spcPts val="600"/>
              </a:spcBef>
              <a:buClr>
                <a:schemeClr val="tx2">
                  <a:lumMod val="75000"/>
                </a:schemeClr>
              </a:buClr>
              <a:buSzPct val="90000"/>
              <a:buFont typeface="Wingdings" pitchFamily="2" charset="2"/>
              <a:buChar char="Ø"/>
              <a:defRPr/>
            </a:pPr>
            <a:r>
              <a:rPr lang="en-AU" sz="2000" dirty="0">
                <a:solidFill>
                  <a:srgbClr val="000000"/>
                </a:solidFill>
              </a:rPr>
              <a:t>The allocated tier is {Intensities, Surfaces}.</a:t>
            </a:r>
          </a:p>
          <a:p>
            <a:pPr marL="354013" indent="-354013">
              <a:lnSpc>
                <a:spcPct val="90000"/>
              </a:lnSpc>
              <a:spcBef>
                <a:spcPts val="600"/>
              </a:spcBef>
              <a:buClr>
                <a:schemeClr val="tx2">
                  <a:lumMod val="75000"/>
                </a:schemeClr>
              </a:buClr>
              <a:buSzPct val="75000"/>
              <a:buFont typeface="Wingdings" pitchFamily="2" charset="2"/>
              <a:buChar char="n"/>
              <a:defRPr/>
            </a:pPr>
            <a:r>
              <a:rPr lang="en-US" sz="2400" dirty="0"/>
              <a:t>The initial allocation model is the same as the anticipated model.</a:t>
            </a:r>
          </a:p>
          <a:p>
            <a:pPr marL="354013" indent="-354013">
              <a:lnSpc>
                <a:spcPct val="90000"/>
              </a:lnSpc>
              <a:spcBef>
                <a:spcPts val="600"/>
              </a:spcBef>
              <a:buClr>
                <a:schemeClr val="tx2">
                  <a:lumMod val="75000"/>
                </a:schemeClr>
              </a:buClr>
              <a:buSzPct val="75000"/>
              <a:buFont typeface="Wingdings" pitchFamily="2" charset="2"/>
              <a:buChar char="n"/>
              <a:defRPr/>
            </a:pPr>
            <a:r>
              <a:rPr lang="en-US" sz="2400" dirty="0"/>
              <a:t>Because all allocation is by randomization the initial allocation model is equivalent to a randomization model.</a:t>
            </a:r>
          </a:p>
        </p:txBody>
      </p:sp>
    </p:spTree>
    <p:extLst>
      <p:ext uri="{BB962C8B-B14F-4D97-AF65-F5344CB8AC3E}">
        <p14:creationId xmlns:p14="http://schemas.microsoft.com/office/powerpoint/2010/main" val="23304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Analyses\Research\WorkshopsTalks\Workshop 2019\src\figures\SplitDes_v2-1.png">
            <a:extLst>
              <a:ext uri="{FF2B5EF4-FFF2-40B4-BE49-F238E27FC236}">
                <a16:creationId xmlns:a16="http://schemas.microsoft.com/office/drawing/2014/main" id="{CB2DC5D0-03BB-C820-4962-534A2AFE3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546" y="3245713"/>
            <a:ext cx="7257826" cy="36289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a:t>A randomized layout using </a:t>
            </a:r>
            <a:r>
              <a:rPr lang="en-AU" dirty="0">
                <a:latin typeface="Courier New" panose="02070309020205020404" pitchFamily="49" charset="0"/>
                <a:cs typeface="Courier New" panose="02070309020205020404" pitchFamily="49" charset="0"/>
              </a:rPr>
              <a:t>designRandomize</a:t>
            </a:r>
            <a:endParaRPr lang="en-AU" dirty="0"/>
          </a:p>
        </p:txBody>
      </p:sp>
      <p:sp>
        <p:nvSpPr>
          <p:cNvPr id="3" name="Content Placeholder 2"/>
          <p:cNvSpPr>
            <a:spLocks noGrp="1"/>
          </p:cNvSpPr>
          <p:nvPr>
            <p:ph idx="1"/>
          </p:nvPr>
        </p:nvSpPr>
        <p:spPr>
          <a:xfrm>
            <a:off x="576000" y="1011465"/>
            <a:ext cx="11616000" cy="2473373"/>
          </a:xfrm>
        </p:spPr>
        <p:txBody>
          <a:bodyPr/>
          <a:lstStyle/>
          <a:p>
            <a:pPr marL="0" lvl="1"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&gt; split.sys &lt;- cbind(fac.gen(list(Months = 4, Athletes = 3, Tests = 3)),</a:t>
            </a:r>
          </a:p>
          <a:p>
            <a:pPr marL="0" lvl="1"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fac.gen(list(Intensities = LETTERS[1:3], Surfaces = 3), </a:t>
            </a:r>
          </a:p>
          <a:p>
            <a:pPr marL="0" lvl="1"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times = 4))</a:t>
            </a:r>
          </a:p>
          <a:p>
            <a:pPr marL="0" lvl="1"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&gt; split.lay &lt;- designRandomize(allocated = split.sys[c("Intensities", "Surfaces")],</a:t>
            </a:r>
          </a:p>
          <a:p>
            <a:pPr marL="0" lvl="1"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recipient = split.sys[c("Months", "Athletes", "Tests")], </a:t>
            </a:r>
          </a:p>
          <a:p>
            <a:pPr marL="0" lvl="1"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nested.recipients = list(Athletes = "Months", </a:t>
            </a:r>
          </a:p>
          <a:p>
            <a:pPr marL="0" lvl="1"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Tests = c("Months", "Athletes")),</a:t>
            </a:r>
          </a:p>
          <a:p>
            <a:pPr marL="0" lvl="1"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seed = 2598)</a:t>
            </a:r>
          </a:p>
        </p:txBody>
      </p:sp>
      <p:sp>
        <p:nvSpPr>
          <p:cNvPr id="4" name="Slide Number Placeholder 3"/>
          <p:cNvSpPr>
            <a:spLocks noGrp="1"/>
          </p:cNvSpPr>
          <p:nvPr>
            <p:ph type="sldNum" sz="quarter" idx="11"/>
          </p:nvPr>
        </p:nvSpPr>
        <p:spPr/>
        <p:txBody>
          <a:bodyPr/>
          <a:lstStyle/>
          <a:p>
            <a:fld id="{FF0418E0-E9F1-4C7F-BDD6-E3F7643D09C8}" type="slidenum">
              <a:rPr lang="en-AU" smtClean="0"/>
              <a:pPr/>
              <a:t>8</a:t>
            </a:fld>
            <a:endParaRPr lang="en-AU" dirty="0"/>
          </a:p>
        </p:txBody>
      </p:sp>
      <p:sp>
        <p:nvSpPr>
          <p:cNvPr id="7" name="Title 1">
            <a:extLst>
              <a:ext uri="{FF2B5EF4-FFF2-40B4-BE49-F238E27FC236}">
                <a16:creationId xmlns:a16="http://schemas.microsoft.com/office/drawing/2014/main" id="{076C39ED-2D98-7BA2-4C3D-EDF9610B90A1}"/>
              </a:ext>
            </a:extLst>
          </p:cNvPr>
          <p:cNvSpPr txBox="1">
            <a:spLocks/>
          </p:cNvSpPr>
          <p:nvPr/>
        </p:nvSpPr>
        <p:spPr bwMode="auto">
          <a:xfrm>
            <a:off x="8413947" y="4880419"/>
            <a:ext cx="3125102" cy="720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chemeClr val="bg2">
                    <a:lumMod val="60000"/>
                    <a:lumOff val="40000"/>
                  </a:schemeClr>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a:lstStyle>
          <a:p>
            <a:r>
              <a:rPr lang="en-AU" sz="2800" kern="0" dirty="0" err="1">
                <a:latin typeface="Courier New" panose="02070309020205020404" pitchFamily="49" charset="0"/>
                <a:cs typeface="Courier New" panose="02070309020205020404" pitchFamily="49" charset="0"/>
              </a:rPr>
              <a:t>split.lay</a:t>
            </a:r>
            <a:endParaRPr lang="en-AU" sz="2800" kern="0" dirty="0">
              <a:latin typeface="+mn-lt"/>
            </a:endParaRPr>
          </a:p>
        </p:txBody>
      </p:sp>
    </p:spTree>
    <p:extLst>
      <p:ext uri="{BB962C8B-B14F-4D97-AF65-F5344CB8AC3E}">
        <p14:creationId xmlns:p14="http://schemas.microsoft.com/office/powerpoint/2010/main" val="78974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7384"/>
            <a:ext cx="11520000" cy="720000"/>
          </a:xfrm>
        </p:spPr>
        <p:txBody>
          <a:bodyPr/>
          <a:lstStyle/>
          <a:p>
            <a:r>
              <a:rPr lang="en-AU" sz="3200" dirty="0"/>
              <a:t>Using </a:t>
            </a:r>
            <a:r>
              <a:rPr lang="en-AU" sz="3200" dirty="0">
                <a:latin typeface="Courier New" panose="02070309020205020404" pitchFamily="49" charset="0"/>
                <a:cs typeface="Courier New" panose="02070309020205020404" pitchFamily="49" charset="0"/>
              </a:rPr>
              <a:t>designAnatomy</a:t>
            </a:r>
            <a:r>
              <a:rPr lang="en-AU" sz="3200" dirty="0">
                <a:latin typeface="+mn-lt"/>
                <a:cs typeface="Courier New" panose="02070309020205020404" pitchFamily="49" charset="0"/>
              </a:rPr>
              <a:t> to summarize the confounding</a:t>
            </a:r>
          </a:p>
        </p:txBody>
      </p:sp>
      <p:sp>
        <p:nvSpPr>
          <p:cNvPr id="3" name="Content Placeholder 2"/>
          <p:cNvSpPr>
            <a:spLocks noGrp="1"/>
          </p:cNvSpPr>
          <p:nvPr>
            <p:ph idx="1"/>
          </p:nvPr>
        </p:nvSpPr>
        <p:spPr>
          <a:xfrm>
            <a:off x="576000" y="1108330"/>
            <a:ext cx="11520000" cy="1245434"/>
          </a:xfrm>
        </p:spPr>
        <p:txBody>
          <a:bodyPr/>
          <a:lstStyle/>
          <a:p>
            <a:pPr marL="0" indent="0" latinLnBrk="1">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split.canon &lt;- designAnatomy(formulae = list(test = ~ Months/Athletes/Tests, </a:t>
            </a:r>
          </a:p>
          <a:p>
            <a:pPr marL="0" indent="0" latinLnBrk="1">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cond = ~ Intensities*Surfaces), </a:t>
            </a:r>
          </a:p>
          <a:p>
            <a:pPr marL="0" indent="0" latinLnBrk="1">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data = split.lay)</a:t>
            </a:r>
          </a:p>
          <a:p>
            <a:pPr marL="0" indent="0" latinLnBrk="1">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summary(split.canon, which.criteria="none")</a:t>
            </a:r>
          </a:p>
        </p:txBody>
      </p:sp>
      <p:sp>
        <p:nvSpPr>
          <p:cNvPr id="4" name="Slide Number Placeholder 3"/>
          <p:cNvSpPr>
            <a:spLocks noGrp="1"/>
          </p:cNvSpPr>
          <p:nvPr>
            <p:ph type="sldNum" sz="quarter" idx="11"/>
          </p:nvPr>
        </p:nvSpPr>
        <p:spPr/>
        <p:txBody>
          <a:bodyPr/>
          <a:lstStyle/>
          <a:p>
            <a:fld id="{FF0418E0-E9F1-4C7F-BDD6-E3F7643D09C8}" type="slidenum">
              <a:rPr lang="en-AU" smtClean="0"/>
              <a:pPr/>
              <a:t>9</a:t>
            </a:fld>
            <a:endParaRPr lang="en-AU" dirty="0"/>
          </a:p>
        </p:txBody>
      </p:sp>
      <p:sp>
        <p:nvSpPr>
          <p:cNvPr id="5" name="Content Placeholder 2"/>
          <p:cNvSpPr txBox="1">
            <a:spLocks/>
          </p:cNvSpPr>
          <p:nvPr/>
        </p:nvSpPr>
        <p:spPr bwMode="auto">
          <a:xfrm>
            <a:off x="551384" y="3113984"/>
            <a:ext cx="11520000" cy="2880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latinLnBrk="1">
              <a:spcBef>
                <a:spcPts val="0"/>
              </a:spcBef>
              <a:buNone/>
            </a:pPr>
            <a:r>
              <a:rPr lang="en-GB" sz="2000" b="1" kern="0" dirty="0">
                <a:latin typeface="Courier New" panose="02070309020205020404" pitchFamily="49" charset="0"/>
                <a:cs typeface="Courier New" panose="02070309020205020404" pitchFamily="49" charset="0"/>
              </a:rPr>
              <a:t>Summary table of the decomposition for tests &amp; cond</a:t>
            </a:r>
          </a:p>
          <a:p>
            <a:pPr marL="0" indent="0" latinLnBrk="1">
              <a:spcBef>
                <a:spcPts val="0"/>
              </a:spcBef>
              <a:buNone/>
            </a:pPr>
            <a:endParaRPr lang="en-GB" sz="2000" b="1" kern="0" dirty="0">
              <a:latin typeface="Courier New" panose="02070309020205020404" pitchFamily="49" charset="0"/>
              <a:cs typeface="Courier New" panose="02070309020205020404" pitchFamily="49" charset="0"/>
            </a:endParaRP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Source.test            df1 Source.cond          df2</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Months                   3                         </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Athletes[Months]         8 Intensities            2</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Residual               6</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Tests[Months:Athletes]  24 Surfaces               2</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Intensities#Surfaces   4</a:t>
            </a:r>
          </a:p>
          <a:p>
            <a:pPr marL="0" indent="0" latinLnBrk="1">
              <a:spcBef>
                <a:spcPts val="0"/>
              </a:spcBef>
              <a:buNone/>
            </a:pPr>
            <a:r>
              <a:rPr lang="en-GB" sz="2000" b="1" kern="0" dirty="0">
                <a:latin typeface="Courier New" panose="02070309020205020404" pitchFamily="49" charset="0"/>
                <a:cs typeface="Courier New" panose="02070309020205020404" pitchFamily="49" charset="0"/>
              </a:rPr>
              <a:t>                            Residual              18</a:t>
            </a:r>
            <a:endParaRPr lang="en-AU" sz="2400" b="1" kern="0" dirty="0">
              <a:latin typeface="Courier New" panose="02070309020205020404" pitchFamily="49" charset="0"/>
              <a:cs typeface="Courier New" panose="02070309020205020404" pitchFamily="49" charset="0"/>
            </a:endParaRPr>
          </a:p>
        </p:txBody>
      </p:sp>
      <p:sp>
        <p:nvSpPr>
          <p:cNvPr id="8" name="Rectangle 7"/>
          <p:cNvSpPr/>
          <p:nvPr/>
        </p:nvSpPr>
        <p:spPr>
          <a:xfrm>
            <a:off x="715617" y="4353342"/>
            <a:ext cx="8130209" cy="3081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TextBox 8"/>
          <p:cNvSpPr txBox="1"/>
          <p:nvPr/>
        </p:nvSpPr>
        <p:spPr>
          <a:xfrm>
            <a:off x="9312965" y="3396313"/>
            <a:ext cx="2758420" cy="1015663"/>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Intensities</a:t>
            </a:r>
            <a:r>
              <a:rPr lang="en-AU" sz="2000" dirty="0">
                <a:solidFill>
                  <a:srgbClr val="7030A0"/>
                </a:solidFill>
              </a:rPr>
              <a:t> is confounded with </a:t>
            </a:r>
            <a:r>
              <a:rPr lang="en-AU" sz="2000" b="1" dirty="0">
                <a:solidFill>
                  <a:srgbClr val="7030A0"/>
                </a:solidFill>
                <a:latin typeface="Courier New" panose="02070309020205020404" pitchFamily="49" charset="0"/>
                <a:cs typeface="Courier New" panose="02070309020205020404" pitchFamily="49" charset="0"/>
              </a:rPr>
              <a:t>Athletes[Months]</a:t>
            </a:r>
            <a:r>
              <a:rPr lang="en-AU" sz="2000" dirty="0">
                <a:solidFill>
                  <a:srgbClr val="7030A0"/>
                </a:solidFill>
              </a:rPr>
              <a:t>.</a:t>
            </a:r>
          </a:p>
        </p:txBody>
      </p:sp>
      <p:cxnSp>
        <p:nvCxnSpPr>
          <p:cNvPr id="10" name="Straight Arrow Connector 9"/>
          <p:cNvCxnSpPr>
            <a:stCxn id="9" idx="1"/>
          </p:cNvCxnSpPr>
          <p:nvPr/>
        </p:nvCxnSpPr>
        <p:spPr>
          <a:xfrm flipH="1">
            <a:off x="8358809" y="3904145"/>
            <a:ext cx="954156" cy="40943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8993" y="4982814"/>
            <a:ext cx="8130209" cy="6526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TextBox 16"/>
          <p:cNvSpPr txBox="1"/>
          <p:nvPr/>
        </p:nvSpPr>
        <p:spPr>
          <a:xfrm>
            <a:off x="6655936" y="5914789"/>
            <a:ext cx="5644046" cy="707886"/>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Surfaces</a:t>
            </a:r>
            <a:r>
              <a:rPr lang="en-AU" sz="2000" dirty="0">
                <a:solidFill>
                  <a:srgbClr val="7030A0"/>
                </a:solidFill>
              </a:rPr>
              <a:t> and </a:t>
            </a:r>
            <a:r>
              <a:rPr lang="en-AU" sz="2000" b="1" dirty="0">
                <a:solidFill>
                  <a:srgbClr val="7030A0"/>
                </a:solidFill>
                <a:latin typeface="Courier New" panose="02070309020205020404" pitchFamily="49" charset="0"/>
                <a:cs typeface="Courier New" panose="02070309020205020404" pitchFamily="49" charset="0"/>
              </a:rPr>
              <a:t>Intensities#Surfaces</a:t>
            </a:r>
            <a:r>
              <a:rPr lang="en-AU" sz="2000" dirty="0">
                <a:solidFill>
                  <a:srgbClr val="7030A0"/>
                </a:solidFill>
              </a:rPr>
              <a:t> is confounded with </a:t>
            </a:r>
            <a:r>
              <a:rPr lang="en-AU" sz="2000" b="1" dirty="0">
                <a:solidFill>
                  <a:srgbClr val="7030A0"/>
                </a:solidFill>
                <a:latin typeface="Courier New" panose="02070309020205020404" pitchFamily="49" charset="0"/>
                <a:cs typeface="Courier New" panose="02070309020205020404" pitchFamily="49" charset="0"/>
              </a:rPr>
              <a:t>Tests[Months:Athletes]</a:t>
            </a:r>
            <a:r>
              <a:rPr lang="en-AU" sz="2000" dirty="0">
                <a:solidFill>
                  <a:srgbClr val="7030A0"/>
                </a:solidFill>
              </a:rPr>
              <a:t>.</a:t>
            </a:r>
          </a:p>
        </p:txBody>
      </p:sp>
      <p:cxnSp>
        <p:nvCxnSpPr>
          <p:cNvPr id="23" name="Straight Arrow Connector 22"/>
          <p:cNvCxnSpPr/>
          <p:nvPr/>
        </p:nvCxnSpPr>
        <p:spPr>
          <a:xfrm flipH="1" flipV="1">
            <a:off x="8845827" y="5466523"/>
            <a:ext cx="1272208" cy="448266"/>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98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6" grpId="0" animBg="1"/>
      <p:bldP spid="17" grpId="0"/>
    </p:bldLst>
  </p:timing>
</p:sld>
</file>

<file path=ppt/theme/theme1.xml><?xml version="1.0" encoding="utf-8"?>
<a:theme xmlns:a="http://schemas.openxmlformats.org/drawingml/2006/main" name="My Purple Plain 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 Purple Plain theme</Template>
  <TotalTime>17744</TotalTime>
  <Words>10977</Words>
  <Application>Microsoft Office PowerPoint</Application>
  <PresentationFormat>Widescreen</PresentationFormat>
  <Paragraphs>1231</Paragraphs>
  <Slides>69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Arial Black</vt:lpstr>
      <vt:lpstr>Calibri</vt:lpstr>
      <vt:lpstr>Courier New</vt:lpstr>
      <vt:lpstr>Symbol</vt:lpstr>
      <vt:lpstr>Times New Roman</vt:lpstr>
      <vt:lpstr>Wingdings</vt:lpstr>
      <vt:lpstr>My Purple Plain theme</vt:lpstr>
      <vt:lpstr>Designing comparative experiments using R IV. Multiphase and partially replicated (p-rep) designs</vt:lpstr>
      <vt:lpstr>Topic outline</vt:lpstr>
      <vt:lpstr>1. Multiphase designs</vt:lpstr>
      <vt:lpstr>1.1 A simple two-phase athlete training experiment</vt:lpstr>
      <vt:lpstr>Testing Phase: an athlete training experiment</vt:lpstr>
      <vt:lpstr>Factor-allocation diagram for the standard athlete training experiment</vt:lpstr>
      <vt:lpstr>Factor-allocation diagram for the standard athlete training experiment (cont’d)</vt:lpstr>
      <vt:lpstr>A randomized layout using designRandomize</vt:lpstr>
      <vt:lpstr>Using designAnatomy to summarize the confounding</vt:lpstr>
      <vt:lpstr>Prior allocation model</vt:lpstr>
      <vt:lpstr>Second laboratory phase</vt:lpstr>
      <vt:lpstr>A simple two-phase athlete training experiment (cont’d)</vt:lpstr>
      <vt:lpstr>A simple two-phase athlete training experiment (cont’d)</vt:lpstr>
      <vt:lpstr>Randomization in the second phase</vt:lpstr>
      <vt:lpstr>The design species for a normal two-phase design</vt:lpstr>
      <vt:lpstr>The anatomy for the first phase design (from Session 1)</vt:lpstr>
      <vt:lpstr>Construct two-phase design</vt:lpstr>
      <vt:lpstr>Check properties of the multiphase design</vt:lpstr>
      <vt:lpstr>Initial allocation model</vt:lpstr>
      <vt:lpstr>Prior allocation model</vt:lpstr>
      <vt:lpstr>1.2 Allowing for lab order in the athletic experiment</vt:lpstr>
      <vt:lpstr>Design considerations</vt:lpstr>
      <vt:lpstr>Systematic cross-phase design</vt:lpstr>
      <vt:lpstr>Construct a systematic two-phase design and randomize it</vt:lpstr>
      <vt:lpstr>Systematic versus randomized designs</vt:lpstr>
      <vt:lpstr>Anatomy of the two-phase design allowing for lab processing order</vt:lpstr>
      <vt:lpstr>Prior allocation model</vt:lpstr>
      <vt:lpstr>Using odw to construct a design</vt:lpstr>
      <vt:lpstr>Optimizing the main-unit, cross-phase design</vt:lpstr>
      <vt:lpstr>Optimizing the sub-unit, cross-phase design</vt:lpstr>
      <vt:lpstr>Produce the two-phase design based on the odw designs</vt:lpstr>
      <vt:lpstr>Properties of the odw-based two-phase design</vt:lpstr>
      <vt:lpstr>Properties of the four species of odw-based designs</vt:lpstr>
      <vt:lpstr>2. Partially replicated (p-rep) designs</vt:lpstr>
      <vt:lpstr>2.1 A field experiment — a single-phase p-rep</vt:lpstr>
      <vt:lpstr>A field p-rep — variance parameters</vt:lpstr>
      <vt:lpstr>A field p-rep — setting up</vt:lpstr>
      <vt:lpstr>A field p-rep  — initial design</vt:lpstr>
      <vt:lpstr>A field p-rep  —  randomization of the systematic design</vt:lpstr>
      <vt:lpstr>A field p-rep — setting variance parameters in odw</vt:lpstr>
      <vt:lpstr>A field p-rep — generating the design</vt:lpstr>
      <vt:lpstr>Canonical analysis of the design: investigating its anatomy</vt:lpstr>
      <vt:lpstr>A field p-rep — anatomy</vt:lpstr>
      <vt:lpstr>A field p-rep — anatomy</vt:lpstr>
      <vt:lpstr>The effect on the anatomy of assuming that  Blocks#Columns is zero</vt:lpstr>
      <vt:lpstr>Calculating the A-measure (AVPD) using designAmeasures and mat.Vpredicts from dae</vt:lpstr>
      <vt:lpstr>Comparing spatial and nonspatial designs</vt:lpstr>
      <vt:lpstr>Comparing canonical analysis and A-measures (AVPD)</vt:lpstr>
      <vt:lpstr>2.2 Partially replicated designs in two phases</vt:lpstr>
      <vt:lpstr>The first phase design— a p-rep field experiment</vt:lpstr>
      <vt:lpstr>Sampling plots for the milling (second) phase</vt:lpstr>
      <vt:lpstr>First-phase anatomy for the fraction</vt:lpstr>
      <vt:lpstr>First-phase anatomy for the fraction</vt:lpstr>
      <vt:lpstr>Milling-phase allocation for the p/q-rep design</vt:lpstr>
      <vt:lpstr>Milling-phase allocation for the p/q-rep design</vt:lpstr>
      <vt:lpstr>The systematic design</vt:lpstr>
      <vt:lpstr>The model for optimizing the two-phase design</vt:lpstr>
      <vt:lpstr>Optimizing the two-phase design using odw</vt:lpstr>
      <vt:lpstr>Optimizing the two-phase design using odw (cont’d)</vt:lpstr>
      <vt:lpstr>Optimizing the two-phase design using odw</vt:lpstr>
      <vt:lpstr>PowerPoint Presentation</vt:lpstr>
      <vt:lpstr>PowerPoint Presentation</vt:lpstr>
      <vt:lpstr>Check properties of the multiphase design</vt:lpstr>
      <vt:lpstr>Anatomy of the combined-units design</vt:lpstr>
      <vt:lpstr>Anatomy of the two-phase design</vt:lpstr>
      <vt:lpstr>Substituting a linear Locations term</vt:lpstr>
      <vt:lpstr>Summary</vt:lpstr>
      <vt:lpstr>Practical session for Using R for advanced experimental design</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Packages of Briaen</dc:title>
  <dc:creator>Chris Brien</dc:creator>
  <cp:lastModifiedBy>Chris Brien</cp:lastModifiedBy>
  <cp:revision>504</cp:revision>
  <cp:lastPrinted>2015-10-27T08:38:14Z</cp:lastPrinted>
  <dcterms:created xsi:type="dcterms:W3CDTF">2015-06-09T07:00:31Z</dcterms:created>
  <dcterms:modified xsi:type="dcterms:W3CDTF">2023-04-04T12:39:16Z</dcterms:modified>
</cp:coreProperties>
</file>