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0" r:id="rId2"/>
    <p:sldId id="326" r:id="rId3"/>
    <p:sldId id="322" r:id="rId4"/>
    <p:sldId id="333" r:id="rId5"/>
    <p:sldId id="334" r:id="rId6"/>
    <p:sldId id="33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7755" autoAdjust="0"/>
  </p:normalViewPr>
  <p:slideViewPr>
    <p:cSldViewPr>
      <p:cViewPr varScale="1">
        <p:scale>
          <a:sx n="112" d="100"/>
          <a:sy n="112" d="100"/>
        </p:scale>
        <p:origin x="28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EDA40-2ED4-46A8-BC49-BAFC8045019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16AC-F0AE-4C37-82B5-D8978EEFC14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1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426C-0C28-3C4E-8A15-FB81863DF64E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 vol blauw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998" y="2688284"/>
            <a:ext cx="6696000" cy="1632000"/>
          </a:xfrm>
        </p:spPr>
        <p:txBody>
          <a:bodyPr anchor="t" anchorCtr="0"/>
          <a:lstStyle>
            <a:lvl1pPr marL="0" indent="0" algn="l">
              <a:lnSpc>
                <a:spcPct val="101000"/>
              </a:lnSpc>
              <a:buNone/>
              <a:defRPr sz="3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8" y="6360000"/>
            <a:ext cx="144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9 </a:t>
            </a:r>
            <a:r>
              <a:rPr lang="en-US">
                <a:solidFill>
                  <a:srgbClr val="FFFFFF"/>
                </a:solidFill>
              </a:rPr>
              <a:t>aprilt</a:t>
            </a:r>
            <a:r>
              <a:rPr lang="en-US" dirty="0">
                <a:solidFill>
                  <a:srgbClr val="FFFFFF"/>
                </a:solidFill>
              </a:rPr>
              <a:t> 2018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3998" y="6360000"/>
            <a:ext cx="432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>
                <a:solidFill>
                  <a:srgbClr val="FFFFFF"/>
                </a:solidFill>
              </a:rPr>
              <a:t>Plan van Aanpak Gemeentelijk Gegevensmodel Versie 0.9</a:t>
            </a:r>
          </a:p>
          <a:p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3998" y="552284"/>
            <a:ext cx="8064000" cy="2136000"/>
          </a:xfrm>
        </p:spPr>
        <p:txBody>
          <a:bodyPr anchor="t" anchorCtr="0"/>
          <a:lstStyle>
            <a:lvl1pPr algn="l">
              <a:lnSpc>
                <a:spcPct val="101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7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999" y="1534363"/>
            <a:ext cx="4966770" cy="4510247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8821" y="1534360"/>
            <a:ext cx="2949178" cy="4510248"/>
          </a:xfrm>
        </p:spPr>
        <p:txBody>
          <a:bodyPr anchor="b" anchorCtr="0"/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77C8"/>
                </a:solidFill>
              </a:rPr>
              <a:t>27 maart 2018</a:t>
            </a:r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77C8"/>
                </a:solidFill>
              </a:rPr>
              <a:t>Plan van Aanpak Gemeentelijk Gegevensmodel Versie 0.2 Concept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>
                <a:solidFill>
                  <a:srgbClr val="0077C8"/>
                </a:solidFill>
              </a:rPr>
              <a:pPr/>
              <a:t>‹nr.›</a:t>
            </a:fld>
            <a:endParaRPr lang="nl-NL">
              <a:solidFill>
                <a:srgbClr val="0077C8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7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77C8"/>
                </a:solidFill>
              </a:rPr>
              <a:t>9 </a:t>
            </a:r>
            <a:r>
              <a:rPr lang="en-US" dirty="0" err="1">
                <a:solidFill>
                  <a:srgbClr val="0077C8"/>
                </a:solidFill>
              </a:rPr>
              <a:t>april</a:t>
            </a:r>
            <a:r>
              <a:rPr lang="en-US" dirty="0">
                <a:solidFill>
                  <a:srgbClr val="0077C8"/>
                </a:solidFill>
              </a:rPr>
              <a:t> 2018</a:t>
            </a:r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77C8"/>
                </a:solidFill>
              </a:rPr>
              <a:t>Plan van Aanpak Gemeentelijk Gegevensmodel Versie 0.9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>
                <a:solidFill>
                  <a:srgbClr val="0077C8"/>
                </a:solidFill>
              </a:rPr>
              <a:pPr/>
              <a:t>‹nr.›</a:t>
            </a:fld>
            <a:endParaRPr lang="nl-NL">
              <a:solidFill>
                <a:srgbClr val="0077C8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504002" y="672000"/>
            <a:ext cx="8063999" cy="5376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6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77C8"/>
                </a:solidFill>
              </a:rPr>
              <a:t>9 </a:t>
            </a:r>
            <a:r>
              <a:rPr lang="en-US" dirty="0" err="1">
                <a:solidFill>
                  <a:srgbClr val="0077C8"/>
                </a:solidFill>
              </a:rPr>
              <a:t>april</a:t>
            </a:r>
            <a:r>
              <a:rPr lang="en-US" dirty="0">
                <a:solidFill>
                  <a:srgbClr val="0077C8"/>
                </a:solidFill>
              </a:rPr>
              <a:t> 2018</a:t>
            </a:r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77C8"/>
                </a:solidFill>
              </a:rPr>
              <a:t>Plan van Aanpak Gemeentelijk Gegevensmodel Versie 0.9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>
                <a:solidFill>
                  <a:srgbClr val="0077C8"/>
                </a:solidFill>
              </a:rPr>
              <a:pPr/>
              <a:t>‹nr.›</a:t>
            </a:fld>
            <a:endParaRPr lang="nl-NL">
              <a:solidFill>
                <a:srgbClr val="0077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0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77C8"/>
                </a:solidFill>
              </a:rPr>
              <a:t>9 </a:t>
            </a:r>
            <a:r>
              <a:rPr lang="en-US" dirty="0" err="1">
                <a:solidFill>
                  <a:srgbClr val="0077C8"/>
                </a:solidFill>
              </a:rPr>
              <a:t>april</a:t>
            </a:r>
            <a:r>
              <a:rPr lang="en-US" dirty="0">
                <a:solidFill>
                  <a:srgbClr val="0077C8"/>
                </a:solidFill>
              </a:rPr>
              <a:t> 2018</a:t>
            </a:r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77C8"/>
                </a:solidFill>
              </a:rPr>
              <a:t>Plan van Aanpak Gemeentelijk Gegevensmodel Versie 0.9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>
                <a:solidFill>
                  <a:srgbClr val="0077C8"/>
                </a:solidFill>
              </a:rPr>
              <a:pPr/>
              <a:t>‹nr.›</a:t>
            </a:fld>
            <a:endParaRPr lang="nl-NL">
              <a:solidFill>
                <a:srgbClr val="0077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18391"/>
            <a:ext cx="9144000" cy="6144000"/>
          </a:xfrm>
          <a:solidFill>
            <a:schemeClr val="bg1">
              <a:lumMod val="85000"/>
            </a:schemeClr>
          </a:solidFill>
        </p:spPr>
        <p:txBody>
          <a:bodyPr lIns="5580000" tIns="503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Foto invoegen: Sleep het grijze vlak naar rechts zodat het foto icoontje onder het blauwe tekstvlak vandaan verschijnt.</a:t>
            </a:r>
            <a:br>
              <a:rPr lang="nl-NL" dirty="0"/>
            </a:br>
            <a:r>
              <a:rPr lang="nl-NL" dirty="0"/>
              <a:t>Klik op het icoon, selecteer een foto en sleep het fotokader terug naar links.</a:t>
            </a:r>
            <a:br>
              <a:rPr lang="nl-NL" dirty="0"/>
            </a:br>
            <a:r>
              <a:rPr lang="nl-NL" dirty="0"/>
              <a:t>Let op: verander het logo niet.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3999" y="672000"/>
            <a:ext cx="4752000" cy="4512000"/>
          </a:xfrm>
          <a:solidFill>
            <a:schemeClr val="tx2">
              <a:alpha val="50000"/>
            </a:schemeClr>
          </a:solidFill>
        </p:spPr>
        <p:txBody>
          <a:bodyPr lIns="108000" tIns="108000" rIns="108000" bIns="108000" anchor="t" anchorCtr="0"/>
          <a:lstStyle>
            <a:lvl1pPr algn="l">
              <a:lnSpc>
                <a:spcPct val="101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00" y="3264000"/>
            <a:ext cx="4752000" cy="1920000"/>
          </a:xfrm>
        </p:spPr>
        <p:txBody>
          <a:bodyPr lIns="108000" tIns="108000" rIns="108000" bIns="108000" anchor="t" anchorCtr="0"/>
          <a:lstStyle>
            <a:lvl1pPr marL="0" indent="0" algn="l">
              <a:lnSpc>
                <a:spcPct val="101000"/>
              </a:lnSpc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360000"/>
            <a:ext cx="1440000" cy="288000"/>
          </a:xfrm>
        </p:spPr>
        <p:txBody>
          <a:bodyPr/>
          <a:lstStyle/>
          <a:p>
            <a:r>
              <a:rPr lang="en-US" dirty="0">
                <a:solidFill>
                  <a:srgbClr val="0077C8"/>
                </a:solidFill>
              </a:rPr>
              <a:t>27 maart 2018</a:t>
            </a:r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3999" y="6360000"/>
            <a:ext cx="4320000" cy="288000"/>
          </a:xfrm>
        </p:spPr>
        <p:txBody>
          <a:bodyPr/>
          <a:lstStyle/>
          <a:p>
            <a:r>
              <a:rPr lang="nl-NL" dirty="0">
                <a:solidFill>
                  <a:srgbClr val="0077C8"/>
                </a:solidFill>
              </a:rPr>
              <a:t>Plan van Aanpak Gemeentelijk Gegevensmodel Versie 0.2 Concept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660003" y="4320000"/>
            <a:ext cx="2015999" cy="864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272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18391"/>
            <a:ext cx="9144000" cy="6144000"/>
          </a:xfrm>
          <a:solidFill>
            <a:schemeClr val="bg1">
              <a:lumMod val="85000"/>
            </a:schemeClr>
          </a:solidFill>
        </p:spPr>
        <p:txBody>
          <a:bodyPr lIns="5580000" tIns="503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Foto invoegen: Sleep het grijze vlak naar rechts zodat het foto icoontje onder het blauwe tekstvlak vandaan verschijnt.</a:t>
            </a:r>
            <a:br>
              <a:rPr lang="nl-NL" dirty="0"/>
            </a:br>
            <a:r>
              <a:rPr lang="nl-NL" dirty="0"/>
              <a:t>Klik op het icoon, selecteer een foto en sleep het fotokader terug naar links.</a:t>
            </a:r>
            <a:br>
              <a:rPr lang="nl-NL" dirty="0"/>
            </a:br>
            <a:r>
              <a:rPr lang="nl-NL" dirty="0"/>
              <a:t>Let op: verander het logo niet.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3999" y="672000"/>
            <a:ext cx="4752000" cy="4512000"/>
          </a:xfrm>
          <a:solidFill>
            <a:schemeClr val="accent3">
              <a:alpha val="50000"/>
            </a:schemeClr>
          </a:solidFill>
        </p:spPr>
        <p:txBody>
          <a:bodyPr lIns="108000" tIns="108000" rIns="108000" bIns="108000" anchor="t" anchorCtr="0"/>
          <a:lstStyle>
            <a:lvl1pPr algn="l">
              <a:lnSpc>
                <a:spcPct val="101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00" y="3264000"/>
            <a:ext cx="4752000" cy="1920000"/>
          </a:xfrm>
        </p:spPr>
        <p:txBody>
          <a:bodyPr lIns="108000" tIns="108000" rIns="108000" bIns="108000" anchor="t" anchorCtr="0"/>
          <a:lstStyle>
            <a:lvl1pPr marL="0" indent="0" algn="l">
              <a:lnSpc>
                <a:spcPct val="101000"/>
              </a:lnSpc>
              <a:buNone/>
              <a:defRPr sz="2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360000"/>
            <a:ext cx="1440000" cy="288000"/>
          </a:xfrm>
        </p:spPr>
        <p:txBody>
          <a:bodyPr/>
          <a:lstStyle/>
          <a:p>
            <a:r>
              <a:rPr lang="en-US" dirty="0">
                <a:solidFill>
                  <a:srgbClr val="0077C8"/>
                </a:solidFill>
              </a:rPr>
              <a:t>27 maart 2018</a:t>
            </a:r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3999" y="6360000"/>
            <a:ext cx="4320000" cy="288000"/>
          </a:xfrm>
        </p:spPr>
        <p:txBody>
          <a:bodyPr/>
          <a:lstStyle/>
          <a:p>
            <a:r>
              <a:rPr lang="nl-NL" dirty="0">
                <a:solidFill>
                  <a:srgbClr val="0077C8"/>
                </a:solidFill>
              </a:rPr>
              <a:t>Plan van Aanpak Gemeentelijk Gegevensmodel Versie 0.2 Concept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660003" y="4320000"/>
            <a:ext cx="2015999" cy="864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3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18391"/>
            <a:ext cx="9144000" cy="6144000"/>
          </a:xfrm>
          <a:solidFill>
            <a:schemeClr val="bg1">
              <a:lumMod val="85000"/>
            </a:schemeClr>
          </a:solidFill>
        </p:spPr>
        <p:txBody>
          <a:bodyPr lIns="5580000" tIns="503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Foto invoegen: Sleep het grijze vlak naar rechts zodat het foto icoontje onder het blauwe tekstvlak vandaan verschijnt.</a:t>
            </a:r>
            <a:br>
              <a:rPr lang="nl-NL" dirty="0"/>
            </a:br>
            <a:r>
              <a:rPr lang="nl-NL" dirty="0"/>
              <a:t>Klik op het icoon, selecteer een foto en sleep het fotokader terug naar links.</a:t>
            </a:r>
            <a:br>
              <a:rPr lang="nl-NL" dirty="0"/>
            </a:br>
            <a:r>
              <a:rPr lang="nl-NL" dirty="0"/>
              <a:t>Let op: verander het logo niet.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3999" y="672000"/>
            <a:ext cx="4752000" cy="4512000"/>
          </a:xfrm>
          <a:solidFill>
            <a:schemeClr val="bg1">
              <a:alpha val="50000"/>
            </a:schemeClr>
          </a:solidFill>
        </p:spPr>
        <p:txBody>
          <a:bodyPr lIns="108000" tIns="108000" rIns="108000" bIns="108000" anchor="t" anchorCtr="0"/>
          <a:lstStyle>
            <a:lvl1pPr algn="l">
              <a:lnSpc>
                <a:spcPct val="101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00" y="3264000"/>
            <a:ext cx="4752000" cy="1920000"/>
          </a:xfrm>
        </p:spPr>
        <p:txBody>
          <a:bodyPr lIns="108000" tIns="108000" rIns="108000" bIns="108000" anchor="t" anchorCtr="0"/>
          <a:lstStyle>
            <a:lvl1pPr marL="0" indent="0" algn="l">
              <a:lnSpc>
                <a:spcPct val="101000"/>
              </a:lnSpc>
              <a:buNone/>
              <a:defRPr sz="2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360000"/>
            <a:ext cx="1440000" cy="288000"/>
          </a:xfrm>
        </p:spPr>
        <p:txBody>
          <a:bodyPr/>
          <a:lstStyle/>
          <a:p>
            <a:r>
              <a:rPr lang="en-US" dirty="0">
                <a:solidFill>
                  <a:srgbClr val="0077C8"/>
                </a:solidFill>
              </a:rPr>
              <a:t>27 maart 2018</a:t>
            </a:r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3999" y="6360000"/>
            <a:ext cx="4320000" cy="288000"/>
          </a:xfrm>
        </p:spPr>
        <p:txBody>
          <a:bodyPr/>
          <a:lstStyle/>
          <a:p>
            <a:r>
              <a:rPr lang="nl-NL" dirty="0">
                <a:solidFill>
                  <a:srgbClr val="0077C8"/>
                </a:solidFill>
              </a:rPr>
              <a:t>Plan van Aanpak Gemeentelijk Gegevensmodel Versie 0.2 Concept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660003" y="4320000"/>
            <a:ext cx="2015999" cy="864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380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18391"/>
            <a:ext cx="9144000" cy="6144000"/>
          </a:xfrm>
          <a:solidFill>
            <a:schemeClr val="bg1">
              <a:lumMod val="85000"/>
            </a:schemeClr>
          </a:solidFill>
        </p:spPr>
        <p:txBody>
          <a:bodyPr lIns="5580000" tIns="503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Foto invoegen: Sleep het grijze vlak naar rechts zodat het foto icoontje onder het blauwe tekstvlak vandaan verschijnt.</a:t>
            </a:r>
            <a:br>
              <a:rPr lang="nl-NL" dirty="0"/>
            </a:br>
            <a:r>
              <a:rPr lang="nl-NL" dirty="0"/>
              <a:t>Klik op het icoon, selecteer een foto en sleep het fotokader terug naar links.</a:t>
            </a:r>
            <a:br>
              <a:rPr lang="nl-NL" dirty="0"/>
            </a:br>
            <a:r>
              <a:rPr lang="nl-NL" dirty="0"/>
              <a:t>Let op: verander het logo niet.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3999" y="672000"/>
            <a:ext cx="4752000" cy="4512000"/>
          </a:xfrm>
          <a:solidFill>
            <a:schemeClr val="accent1">
              <a:alpha val="50000"/>
            </a:schemeClr>
          </a:solidFill>
        </p:spPr>
        <p:txBody>
          <a:bodyPr lIns="108000" tIns="108000" rIns="108000" bIns="108000" anchor="t" anchorCtr="0"/>
          <a:lstStyle>
            <a:lvl1pPr algn="l">
              <a:lnSpc>
                <a:spcPct val="101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00" y="3264000"/>
            <a:ext cx="4752000" cy="1920000"/>
          </a:xfrm>
        </p:spPr>
        <p:txBody>
          <a:bodyPr lIns="108000" tIns="108000" rIns="108000" bIns="108000" anchor="t" anchorCtr="0"/>
          <a:lstStyle>
            <a:lvl1pPr marL="0" indent="0" algn="l">
              <a:lnSpc>
                <a:spcPct val="101000"/>
              </a:lnSpc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360000"/>
            <a:ext cx="1440000" cy="288000"/>
          </a:xfrm>
        </p:spPr>
        <p:txBody>
          <a:bodyPr/>
          <a:lstStyle/>
          <a:p>
            <a:r>
              <a:rPr lang="en-US" dirty="0">
                <a:solidFill>
                  <a:srgbClr val="0077C8"/>
                </a:solidFill>
              </a:rPr>
              <a:t>27 maart 2018</a:t>
            </a:r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3999" y="6360000"/>
            <a:ext cx="4320000" cy="288000"/>
          </a:xfrm>
        </p:spPr>
        <p:txBody>
          <a:bodyPr/>
          <a:lstStyle/>
          <a:p>
            <a:r>
              <a:rPr lang="nl-NL" dirty="0">
                <a:solidFill>
                  <a:srgbClr val="0077C8"/>
                </a:solidFill>
              </a:rPr>
              <a:t>Plan van Aanpak Gemeentelijk Gegevensmodel Versie 0.2 Concept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660003" y="4320000"/>
            <a:ext cx="2015999" cy="864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527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77C8"/>
                </a:solidFill>
              </a:rPr>
              <a:t>9 </a:t>
            </a:r>
            <a:r>
              <a:rPr lang="en-US" dirty="0" err="1">
                <a:solidFill>
                  <a:srgbClr val="0077C8"/>
                </a:solidFill>
              </a:rPr>
              <a:t>april</a:t>
            </a:r>
            <a:r>
              <a:rPr lang="en-US" dirty="0">
                <a:solidFill>
                  <a:srgbClr val="0077C8"/>
                </a:solidFill>
              </a:rPr>
              <a:t> 2018</a:t>
            </a:r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77C8"/>
                </a:solidFill>
              </a:rPr>
              <a:t>Plan van Aanpak Gemeentelijk Gegevensmodel Versie 0.9</a:t>
            </a:r>
          </a:p>
          <a:p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>
                <a:solidFill>
                  <a:srgbClr val="0077C8"/>
                </a:solidFill>
              </a:rPr>
              <a:pPr/>
              <a:t>‹nr.›</a:t>
            </a:fld>
            <a:endParaRPr lang="nl-NL">
              <a:solidFill>
                <a:srgbClr val="0077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1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 op donkerblauw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solidFill>
                  <a:srgbClr val="0077C8"/>
                </a:solidFill>
              </a:rPr>
              <a:t>27 maart 2018</a:t>
            </a:r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3"/>
                </a:solidFill>
              </a:defRPr>
            </a:lvl1pPr>
          </a:lstStyle>
          <a:p>
            <a:r>
              <a:rPr lang="nl-NL" dirty="0">
                <a:solidFill>
                  <a:srgbClr val="A3CBEE"/>
                </a:solidFill>
              </a:rPr>
              <a:t>Plan van Aanpak Gemeentelijk Gegevensmodel Versie 0.2 Concept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14F1411D-0280-154F-AEAC-4C20B7AA46B2}" type="slidenum">
              <a:rPr lang="nl-NL" smtClean="0">
                <a:solidFill>
                  <a:srgbClr val="A3CBEE"/>
                </a:solidFill>
              </a:rPr>
              <a:pPr/>
              <a:t>‹nr.›</a:t>
            </a:fld>
            <a:endParaRPr lang="nl-NL">
              <a:solidFill>
                <a:srgbClr val="A3CBE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00" y="6240000"/>
            <a:ext cx="1008888" cy="4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8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1534360"/>
            <a:ext cx="3852000" cy="45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99" y="1534360"/>
            <a:ext cx="3888000" cy="45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77C8"/>
                </a:solidFill>
              </a:rPr>
              <a:t>27 maart 2018</a:t>
            </a:r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77C8"/>
                </a:solidFill>
              </a:rPr>
              <a:t>Plan van Aanpak Gemeentelijk Gegevensmodel Versie 0.2 Concept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>
                <a:solidFill>
                  <a:srgbClr val="0077C8"/>
                </a:solidFill>
              </a:rPr>
              <a:pPr/>
              <a:t>‹nr.›</a:t>
            </a:fld>
            <a:endParaRPr lang="nl-NL">
              <a:solidFill>
                <a:srgbClr val="0077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3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1534360"/>
            <a:ext cx="3852000" cy="45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77C8"/>
                </a:solidFill>
              </a:rPr>
              <a:t>27 maart 2018</a:t>
            </a:r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77C8"/>
                </a:solidFill>
              </a:rPr>
              <a:t>Plan van Aanpak Gemeentelijk Gegevensmodel Versie 0.2 Concept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>
                <a:solidFill>
                  <a:srgbClr val="0077C8"/>
                </a:solidFill>
              </a:rPr>
              <a:pPr/>
              <a:t>‹nr.›</a:t>
            </a:fld>
            <a:endParaRPr lang="nl-NL">
              <a:solidFill>
                <a:srgbClr val="0077C8"/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16003" y="1534360"/>
            <a:ext cx="3851999" cy="4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7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2" y="1534360"/>
            <a:ext cx="8063999" cy="451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000" y="6360000"/>
            <a:ext cx="144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 i="1">
                <a:solidFill>
                  <a:schemeClr val="tx2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77C8"/>
                </a:solidFill>
              </a:rPr>
              <a:t>9 </a:t>
            </a:r>
            <a:r>
              <a:rPr lang="en-US" dirty="0" err="1">
                <a:solidFill>
                  <a:srgbClr val="0077C8"/>
                </a:solidFill>
              </a:rPr>
              <a:t>april</a:t>
            </a:r>
            <a:r>
              <a:rPr lang="en-US" dirty="0">
                <a:solidFill>
                  <a:srgbClr val="0077C8"/>
                </a:solidFill>
              </a:rPr>
              <a:t> 2018</a:t>
            </a:r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0000" y="6360000"/>
            <a:ext cx="432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 i="1">
                <a:solidFill>
                  <a:schemeClr val="tx2"/>
                </a:solidFill>
              </a:defRPr>
            </a:lvl1pPr>
          </a:lstStyle>
          <a:p>
            <a:r>
              <a:rPr lang="nl-NL" dirty="0">
                <a:solidFill>
                  <a:srgbClr val="0077C8"/>
                </a:solidFill>
              </a:rPr>
              <a:t>Plan van Aanpak Gemeentelijk Gegevensmodel Versie 0.9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999" y="6360000"/>
            <a:ext cx="36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 i="1">
                <a:solidFill>
                  <a:schemeClr val="tx2"/>
                </a:solidFill>
              </a:defRPr>
            </a:lvl1pPr>
          </a:lstStyle>
          <a:p>
            <a:pPr defTabSz="685800"/>
            <a:fld id="{14F1411D-0280-154F-AEAC-4C20B7AA46B2}" type="slidenum">
              <a:rPr lang="nl-NL" smtClean="0">
                <a:solidFill>
                  <a:srgbClr val="0077C8"/>
                </a:solidFill>
              </a:rPr>
              <a:pPr defTabSz="685800"/>
              <a:t>‹nr.›</a:t>
            </a:fld>
            <a:endParaRPr lang="nl-NL" dirty="0">
              <a:solidFill>
                <a:srgbClr val="0077C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00" y="6240000"/>
            <a:ext cx="1008888" cy="4795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9473" y="0"/>
            <a:ext cx="502920" cy="65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1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file://localhost/Users/arjen/Dropbox/Projecten/Delft/Delft%20Gegevensarchitectuur/Inventarisatie%20en%20Advies%20Gegevensmodel/Afbeeldingen/Standaarden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Gemeentelijk Gegevensmodel en API’s</a:t>
            </a:r>
          </a:p>
        </p:txBody>
      </p:sp>
      <p:sp>
        <p:nvSpPr>
          <p:cNvPr id="6" name="Sub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lvl="1" indent="-342900">
              <a:buFont typeface="Arial"/>
              <a:buChar char="•"/>
            </a:pPr>
            <a:endParaRPr lang="nl-NL" sz="2400" dirty="0"/>
          </a:p>
          <a:p>
            <a:r>
              <a:rPr lang="nl-NL" sz="2400" dirty="0"/>
              <a:t>Hoe kan ik het GGM inzetten om API’s te realiseren?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2A44D53-B895-FD42-B530-E45E6E41F930}"/>
              </a:ext>
            </a:extLst>
          </p:cNvPr>
          <p:cNvSpPr txBox="1"/>
          <p:nvPr/>
        </p:nvSpPr>
        <p:spPr>
          <a:xfrm>
            <a:off x="395536" y="5842606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Arjen Brienen</a:t>
            </a:r>
          </a:p>
          <a:p>
            <a:r>
              <a:rPr lang="nl-NL" dirty="0" err="1">
                <a:solidFill>
                  <a:schemeClr val="bg1"/>
                </a:solidFill>
              </a:rPr>
              <a:t>brienen@e-space.nl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970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36377A-B797-7A42-8FDF-7BAB173C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000" y="6360000"/>
            <a:ext cx="1440000" cy="288000"/>
          </a:xfrm>
        </p:spPr>
        <p:txBody>
          <a:bodyPr/>
          <a:lstStyle/>
          <a:p>
            <a:r>
              <a:rPr lang="en-US" dirty="0">
                <a:solidFill>
                  <a:srgbClr val="0077C8"/>
                </a:solidFill>
              </a:rPr>
              <a:t>4 </a:t>
            </a:r>
            <a:r>
              <a:rPr lang="en-US" dirty="0" err="1">
                <a:solidFill>
                  <a:srgbClr val="0077C8"/>
                </a:solidFill>
              </a:rPr>
              <a:t>december</a:t>
            </a:r>
            <a:r>
              <a:rPr lang="en-US" dirty="0">
                <a:solidFill>
                  <a:srgbClr val="0077C8"/>
                </a:solidFill>
              </a:rPr>
              <a:t> 2019</a:t>
            </a:r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548CEC-A7C4-1544-ABE7-71A699BF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77C8"/>
                </a:solidFill>
              </a:rPr>
              <a:t>Gemeentelijk Gegevensmodel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43DBF24-819C-9340-A3BC-B13427AD48F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7225" y="1453426"/>
            <a:ext cx="4605304" cy="41697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FA439D6-B3C5-BE49-8964-3735DAF0C6F2}"/>
              </a:ext>
            </a:extLst>
          </p:cNvPr>
          <p:cNvSpPr txBox="1"/>
          <p:nvPr/>
        </p:nvSpPr>
        <p:spPr>
          <a:xfrm>
            <a:off x="1232625" y="50532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Burgerzaken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4082334-19D3-244F-81A2-AD1C09345136}"/>
              </a:ext>
            </a:extLst>
          </p:cNvPr>
          <p:cNvSpPr txBox="1"/>
          <p:nvPr/>
        </p:nvSpPr>
        <p:spPr>
          <a:xfrm>
            <a:off x="3825642" y="2100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Bestuur en Ondersteuning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D29072A-AAC9-AB4F-AA0D-A5CE1C456B14}"/>
              </a:ext>
            </a:extLst>
          </p:cNvPr>
          <p:cNvSpPr txBox="1"/>
          <p:nvPr/>
        </p:nvSpPr>
        <p:spPr>
          <a:xfrm>
            <a:off x="268517" y="1196295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Veiligheid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D3C8C6C-A023-A746-9949-EB01943B4850}"/>
              </a:ext>
            </a:extLst>
          </p:cNvPr>
          <p:cNvSpPr txBox="1"/>
          <p:nvPr/>
        </p:nvSpPr>
        <p:spPr>
          <a:xfrm>
            <a:off x="92637" y="2061479"/>
            <a:ext cx="226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Verkeer en Vervoer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915CFFE0-E8D5-2C44-81BF-00AC6195DF8A}"/>
              </a:ext>
            </a:extLst>
          </p:cNvPr>
          <p:cNvSpPr txBox="1"/>
          <p:nvPr/>
        </p:nvSpPr>
        <p:spPr>
          <a:xfrm>
            <a:off x="975950" y="36176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Economie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87FCF49-2FC3-BA4C-8582-EF26442C9E3E}"/>
              </a:ext>
            </a:extLst>
          </p:cNvPr>
          <p:cNvSpPr txBox="1"/>
          <p:nvPr/>
        </p:nvSpPr>
        <p:spPr>
          <a:xfrm>
            <a:off x="474706" y="499388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Onderwijs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E5FAD44-0461-2F49-A0FC-F86D7717E70A}"/>
              </a:ext>
            </a:extLst>
          </p:cNvPr>
          <p:cNvSpPr txBox="1"/>
          <p:nvPr/>
        </p:nvSpPr>
        <p:spPr>
          <a:xfrm>
            <a:off x="5856786" y="1084094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Sport, Cultuur en Recreatie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760CEDB9-A01E-5548-BAD9-FE29C3B129D8}"/>
              </a:ext>
            </a:extLst>
          </p:cNvPr>
          <p:cNvSpPr txBox="1"/>
          <p:nvPr/>
        </p:nvSpPr>
        <p:spPr>
          <a:xfrm>
            <a:off x="6729032" y="225991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Sociaal Domein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5BA22860-612C-DF42-89DC-5CC2FD6E6395}"/>
              </a:ext>
            </a:extLst>
          </p:cNvPr>
          <p:cNvSpPr txBox="1"/>
          <p:nvPr/>
        </p:nvSpPr>
        <p:spPr>
          <a:xfrm>
            <a:off x="5946627" y="3479883"/>
            <a:ext cx="311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Volksgezondheid en Milieu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EA77A084-C4B9-2746-B337-B8B1D677C656}"/>
              </a:ext>
            </a:extLst>
          </p:cNvPr>
          <p:cNvSpPr txBox="1"/>
          <p:nvPr/>
        </p:nvSpPr>
        <p:spPr>
          <a:xfrm>
            <a:off x="7555974" y="456723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Ruimte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5538C85-C833-F84D-AE62-4B1A24000352}"/>
              </a:ext>
            </a:extLst>
          </p:cNvPr>
          <p:cNvSpPr txBox="1"/>
          <p:nvPr/>
        </p:nvSpPr>
        <p:spPr>
          <a:xfrm>
            <a:off x="3387060" y="53194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Financiën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B64BFF9A-0AE5-6D4F-80A4-80CD7CDCF06D}"/>
              </a:ext>
            </a:extLst>
          </p:cNvPr>
          <p:cNvSpPr txBox="1"/>
          <p:nvPr/>
        </p:nvSpPr>
        <p:spPr>
          <a:xfrm>
            <a:off x="3635896" y="818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510D22B3-A731-754E-BEAE-8E43D4FA54EA}"/>
              </a:ext>
            </a:extLst>
          </p:cNvPr>
          <p:cNvSpPr txBox="1"/>
          <p:nvPr/>
        </p:nvSpPr>
        <p:spPr>
          <a:xfrm>
            <a:off x="4513059" y="8959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HR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C8EA8431-5084-184A-A44F-016D55FFCFE8}"/>
              </a:ext>
            </a:extLst>
          </p:cNvPr>
          <p:cNvSpPr txBox="1"/>
          <p:nvPr/>
        </p:nvSpPr>
        <p:spPr>
          <a:xfrm>
            <a:off x="4630943" y="55424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Juridische Zaken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84FF2FFB-27FD-FF4D-8C02-D45543D92412}"/>
              </a:ext>
            </a:extLst>
          </p:cNvPr>
          <p:cNvSpPr txBox="1"/>
          <p:nvPr/>
        </p:nvSpPr>
        <p:spPr>
          <a:xfrm>
            <a:off x="4748827" y="7987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…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B3AB5CCF-6922-7544-B742-398CD417FD0A}"/>
              </a:ext>
            </a:extLst>
          </p:cNvPr>
          <p:cNvSpPr txBox="1"/>
          <p:nvPr/>
        </p:nvSpPr>
        <p:spPr>
          <a:xfrm>
            <a:off x="6778224" y="14105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Musea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6E874EC-D92D-C141-8EF1-6DAC0BD3B7A6}"/>
              </a:ext>
            </a:extLst>
          </p:cNvPr>
          <p:cNvSpPr txBox="1"/>
          <p:nvPr/>
        </p:nvSpPr>
        <p:spPr>
          <a:xfrm>
            <a:off x="7588033" y="152125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Archief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4087E434-8C2A-954D-BAA6-5A196D41F1C2}"/>
              </a:ext>
            </a:extLst>
          </p:cNvPr>
          <p:cNvSpPr txBox="1"/>
          <p:nvPr/>
        </p:nvSpPr>
        <p:spPr>
          <a:xfrm>
            <a:off x="6857093" y="177990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Archeologie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A1C1F90A-5FEB-9743-967D-900894DFEBEF}"/>
              </a:ext>
            </a:extLst>
          </p:cNvPr>
          <p:cNvSpPr txBox="1"/>
          <p:nvPr/>
        </p:nvSpPr>
        <p:spPr>
          <a:xfrm>
            <a:off x="7076342" y="25668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WMO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800AB64B-58C2-044E-BA6E-96C266C79CAD}"/>
              </a:ext>
            </a:extLst>
          </p:cNvPr>
          <p:cNvSpPr txBox="1"/>
          <p:nvPr/>
        </p:nvSpPr>
        <p:spPr>
          <a:xfrm>
            <a:off x="7216805" y="28387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Jeugd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64B5229-061B-6846-BFB1-38FF8AA5A417}"/>
              </a:ext>
            </a:extLst>
          </p:cNvPr>
          <p:cNvSpPr txBox="1"/>
          <p:nvPr/>
        </p:nvSpPr>
        <p:spPr>
          <a:xfrm>
            <a:off x="7857546" y="261547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Participatie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05399315-19D7-D54F-AFD6-36F59235DEA3}"/>
              </a:ext>
            </a:extLst>
          </p:cNvPr>
          <p:cNvSpPr txBox="1"/>
          <p:nvPr/>
        </p:nvSpPr>
        <p:spPr>
          <a:xfrm>
            <a:off x="7817996" y="303529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Schuldhulp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8D89936E-EB01-8A44-9405-A5A88688B42F}"/>
              </a:ext>
            </a:extLst>
          </p:cNvPr>
          <p:cNvSpPr txBox="1"/>
          <p:nvPr/>
        </p:nvSpPr>
        <p:spPr>
          <a:xfrm>
            <a:off x="6411200" y="480922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Beheer Openbare Ruimte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1C1FD5F4-62A6-9A4B-BBE1-D5B9D1001137}"/>
              </a:ext>
            </a:extLst>
          </p:cNvPr>
          <p:cNvSpPr txBox="1"/>
          <p:nvPr/>
        </p:nvSpPr>
        <p:spPr>
          <a:xfrm>
            <a:off x="6816344" y="515208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Gebiedsontwikkeling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58836B9-F3C5-F64F-B4AE-EC8288A233FB}"/>
              </a:ext>
            </a:extLst>
          </p:cNvPr>
          <p:cNvSpPr txBox="1"/>
          <p:nvPr/>
        </p:nvSpPr>
        <p:spPr>
          <a:xfrm>
            <a:off x="6640655" y="556784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Omgevingswet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70CC4320-FED2-044B-B28E-1E1B44AE16C1}"/>
              </a:ext>
            </a:extLst>
          </p:cNvPr>
          <p:cNvSpPr txBox="1"/>
          <p:nvPr/>
        </p:nvSpPr>
        <p:spPr>
          <a:xfrm>
            <a:off x="181944" y="243618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Parkeren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41F0528E-9013-D746-B01D-9F9F631CE01E}"/>
              </a:ext>
            </a:extLst>
          </p:cNvPr>
          <p:cNvSpPr txBox="1"/>
          <p:nvPr/>
        </p:nvSpPr>
        <p:spPr>
          <a:xfrm>
            <a:off x="755355" y="2777847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Verkeer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1796123C-717B-E44B-80FC-6149CFA71E15}"/>
              </a:ext>
            </a:extLst>
          </p:cNvPr>
          <p:cNvSpPr txBox="1"/>
          <p:nvPr/>
        </p:nvSpPr>
        <p:spPr>
          <a:xfrm>
            <a:off x="198488" y="3090938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Openbaar Vervoer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5D73A22A-AF11-DC47-840A-067205F71E7A}"/>
              </a:ext>
            </a:extLst>
          </p:cNvPr>
          <p:cNvSpPr txBox="1"/>
          <p:nvPr/>
        </p:nvSpPr>
        <p:spPr>
          <a:xfrm>
            <a:off x="3119386" y="226125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Burgers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A39AEA78-A245-394F-8809-3B560A4D1749}"/>
              </a:ext>
            </a:extLst>
          </p:cNvPr>
          <p:cNvSpPr txBox="1"/>
          <p:nvPr/>
        </p:nvSpPr>
        <p:spPr>
          <a:xfrm>
            <a:off x="2947402" y="325681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Medewerkers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CEA34906-1DB4-FC4D-8757-9C630479BB37}"/>
              </a:ext>
            </a:extLst>
          </p:cNvPr>
          <p:cNvSpPr txBox="1"/>
          <p:nvPr/>
        </p:nvSpPr>
        <p:spPr>
          <a:xfrm>
            <a:off x="4338023" y="185235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Bedrijven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DC701FFC-EECD-644B-816C-66E2E23B6497}"/>
              </a:ext>
            </a:extLst>
          </p:cNvPr>
          <p:cNvSpPr txBox="1"/>
          <p:nvPr/>
        </p:nvSpPr>
        <p:spPr>
          <a:xfrm>
            <a:off x="4061882" y="402602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Processen</a:t>
            </a:r>
          </a:p>
        </p:txBody>
      </p:sp>
      <p:pic>
        <p:nvPicPr>
          <p:cNvPr id="39" name="Afbeelding 38">
            <a:extLst>
              <a:ext uri="{FF2B5EF4-FFF2-40B4-BE49-F238E27FC236}">
                <a16:creationId xmlns:a16="http://schemas.microsoft.com/office/drawing/2014/main" id="{2983ED68-8EDB-2D49-8EDA-A9E0E203BA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7963" y="319916"/>
            <a:ext cx="4602881" cy="4567239"/>
          </a:xfrm>
          <a:prstGeom prst="rect">
            <a:avLst/>
          </a:prstGeom>
          <a:noFill/>
        </p:spPr>
      </p:pic>
      <p:pic>
        <p:nvPicPr>
          <p:cNvPr id="40" name="Afbeelding 39">
            <a:extLst>
              <a:ext uri="{FF2B5EF4-FFF2-40B4-BE49-F238E27FC236}">
                <a16:creationId xmlns:a16="http://schemas.microsoft.com/office/drawing/2014/main" id="{8A765762-A5E7-1F45-80D0-73E914E238A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355" y="321902"/>
            <a:ext cx="4448600" cy="3373938"/>
          </a:xfrm>
          <a:prstGeom prst="rect">
            <a:avLst/>
          </a:prstGeom>
        </p:spPr>
      </p:pic>
      <p:pic>
        <p:nvPicPr>
          <p:cNvPr id="41" name="Afbeelding 40">
            <a:extLst>
              <a:ext uri="{FF2B5EF4-FFF2-40B4-BE49-F238E27FC236}">
                <a16:creationId xmlns:a16="http://schemas.microsoft.com/office/drawing/2014/main" id="{22D0C8B0-837F-D148-A717-7C86DC116D6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355" y="2915454"/>
            <a:ext cx="4562194" cy="341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5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inhoud 2" descr="Dienstverlening aan de balie.bmp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769" y="2995857"/>
            <a:ext cx="2016125" cy="2484437"/>
          </a:xfrm>
        </p:spPr>
      </p:pic>
      <p:pic>
        <p:nvPicPr>
          <p:cNvPr id="4" name="Afbeelding 3" descr="Authentieke Bronnen Dienstverlening.bmp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1331" y="2343915"/>
            <a:ext cx="1812020" cy="1815005"/>
          </a:xfrm>
          <a:prstGeom prst="rect">
            <a:avLst/>
          </a:prstGeom>
        </p:spPr>
      </p:pic>
      <p:pic>
        <p:nvPicPr>
          <p:cNvPr id="6" name="Afbeelding 5" descr="Personen.bmp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0827" y="1561299"/>
            <a:ext cx="2403558" cy="2088232"/>
          </a:xfrm>
          <a:prstGeom prst="rect">
            <a:avLst/>
          </a:prstGeom>
        </p:spPr>
      </p:pic>
      <p:pic>
        <p:nvPicPr>
          <p:cNvPr id="7" name="Afbeelding 6" descr="Tables.bmp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2149" y="4434422"/>
            <a:ext cx="2278693" cy="1844824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stCxn id="3" idx="3"/>
            <a:endCxn id="4" idx="1"/>
          </p:cNvCxnSpPr>
          <p:nvPr/>
        </p:nvCxnSpPr>
        <p:spPr>
          <a:xfrm flipV="1">
            <a:off x="2653894" y="3251418"/>
            <a:ext cx="1067437" cy="986658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>
            <a:stCxn id="4" idx="3"/>
            <a:endCxn id="6" idx="1"/>
          </p:cNvCxnSpPr>
          <p:nvPr/>
        </p:nvCxnSpPr>
        <p:spPr>
          <a:xfrm flipV="1">
            <a:off x="5533351" y="2605415"/>
            <a:ext cx="817476" cy="646003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stCxn id="6" idx="2"/>
            <a:endCxn id="7" idx="0"/>
          </p:cNvCxnSpPr>
          <p:nvPr/>
        </p:nvCxnSpPr>
        <p:spPr>
          <a:xfrm flipH="1">
            <a:off x="7461496" y="3649531"/>
            <a:ext cx="91110" cy="78489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3511217" y="544522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Rapportage</a:t>
            </a:r>
          </a:p>
          <a:p>
            <a:r>
              <a:rPr lang="nl-NL" dirty="0"/>
              <a:t>AVG-Inventarisatie</a:t>
            </a:r>
          </a:p>
        </p:txBody>
      </p:sp>
      <p:cxnSp>
        <p:nvCxnSpPr>
          <p:cNvPr id="22" name="Rechte verbindingslijn met pijl 21"/>
          <p:cNvCxnSpPr>
            <a:stCxn id="4" idx="2"/>
            <a:endCxn id="21" idx="0"/>
          </p:cNvCxnSpPr>
          <p:nvPr/>
        </p:nvCxnSpPr>
        <p:spPr>
          <a:xfrm>
            <a:off x="4627341" y="4158920"/>
            <a:ext cx="0" cy="1286304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637769" y="5454714"/>
            <a:ext cx="1968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Applicaties in</a:t>
            </a:r>
          </a:p>
          <a:p>
            <a:pPr algn="ctr"/>
            <a:r>
              <a:rPr lang="nl-NL" dirty="0"/>
              <a:t>Beleidsdomeinen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3810006" y="1697584"/>
            <a:ext cx="1634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Applicaties en </a:t>
            </a:r>
          </a:p>
          <a:p>
            <a:pPr algn="ctr"/>
            <a:r>
              <a:rPr lang="nl-NL" dirty="0"/>
              <a:t>Gegevens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619786" y="1106279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Gegevensmodel</a:t>
            </a:r>
          </a:p>
        </p:txBody>
      </p:sp>
      <p:sp>
        <p:nvSpPr>
          <p:cNvPr id="33" name="Tekstvak 32"/>
          <p:cNvSpPr txBox="1"/>
          <p:nvPr/>
        </p:nvSpPr>
        <p:spPr>
          <a:xfrm>
            <a:off x="6619786" y="6246604"/>
            <a:ext cx="198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Databaseschema</a:t>
            </a:r>
          </a:p>
        </p:txBody>
      </p:sp>
      <p:grpSp>
        <p:nvGrpSpPr>
          <p:cNvPr id="42" name="Groeperen 41"/>
          <p:cNvGrpSpPr/>
          <p:nvPr/>
        </p:nvGrpSpPr>
        <p:grpSpPr>
          <a:xfrm>
            <a:off x="193146" y="161320"/>
            <a:ext cx="1275442" cy="1654475"/>
            <a:chOff x="193146" y="161320"/>
            <a:chExt cx="1275442" cy="1654475"/>
          </a:xfrm>
        </p:grpSpPr>
        <p:pic>
          <p:nvPicPr>
            <p:cNvPr id="38" name="Afbeelding 3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146" y="161320"/>
              <a:ext cx="1275442" cy="1281187"/>
            </a:xfrm>
            <a:prstGeom prst="rect">
              <a:avLst/>
            </a:prstGeom>
          </p:spPr>
        </p:pic>
        <p:sp>
          <p:nvSpPr>
            <p:cNvPr id="39" name="Tekstvak 38"/>
            <p:cNvSpPr txBox="1"/>
            <p:nvPr/>
          </p:nvSpPr>
          <p:spPr>
            <a:xfrm>
              <a:off x="193146" y="1446463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/>
                <a:t>Applicaties</a:t>
              </a:r>
            </a:p>
          </p:txBody>
        </p:sp>
      </p:grpSp>
      <p:cxnSp>
        <p:nvCxnSpPr>
          <p:cNvPr id="43" name="Rechte verbindingslijn met pijl 42"/>
          <p:cNvCxnSpPr>
            <a:stCxn id="37" idx="2"/>
            <a:endCxn id="3" idx="0"/>
          </p:cNvCxnSpPr>
          <p:nvPr/>
        </p:nvCxnSpPr>
        <p:spPr>
          <a:xfrm flipH="1">
            <a:off x="1645832" y="1446463"/>
            <a:ext cx="1139450" cy="1549394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eperen 40"/>
          <p:cNvGrpSpPr/>
          <p:nvPr/>
        </p:nvGrpSpPr>
        <p:grpSpPr>
          <a:xfrm>
            <a:off x="1880245" y="251582"/>
            <a:ext cx="1810073" cy="1194881"/>
            <a:chOff x="2606176" y="247626"/>
            <a:chExt cx="1810073" cy="1194881"/>
          </a:xfrm>
        </p:grpSpPr>
        <p:pic>
          <p:nvPicPr>
            <p:cNvPr id="36" name="Afbeelding 35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99274" y="247626"/>
              <a:ext cx="1366761" cy="825549"/>
            </a:xfrm>
            <a:prstGeom prst="rect">
              <a:avLst/>
            </a:prstGeom>
          </p:spPr>
        </p:pic>
        <p:sp>
          <p:nvSpPr>
            <p:cNvPr id="37" name="Tekstvak 36"/>
            <p:cNvSpPr txBox="1"/>
            <p:nvPr/>
          </p:nvSpPr>
          <p:spPr>
            <a:xfrm>
              <a:off x="2606176" y="1073175"/>
              <a:ext cx="181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/>
                <a:t>Beleidsdomeinen</a:t>
              </a:r>
            </a:p>
          </p:txBody>
        </p:sp>
      </p:grpSp>
      <p:cxnSp>
        <p:nvCxnSpPr>
          <p:cNvPr id="47" name="Rechte verbindingslijn met pijl 46"/>
          <p:cNvCxnSpPr>
            <a:stCxn id="39" idx="2"/>
            <a:endCxn id="3" idx="0"/>
          </p:cNvCxnSpPr>
          <p:nvPr/>
        </p:nvCxnSpPr>
        <p:spPr>
          <a:xfrm>
            <a:off x="798440" y="1815795"/>
            <a:ext cx="847392" cy="1180062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eperen 52"/>
          <p:cNvGrpSpPr/>
          <p:nvPr/>
        </p:nvGrpSpPr>
        <p:grpSpPr>
          <a:xfrm>
            <a:off x="4357136" y="0"/>
            <a:ext cx="1741181" cy="1332720"/>
            <a:chOff x="4066851" y="117897"/>
            <a:chExt cx="1741181" cy="1332720"/>
          </a:xfrm>
        </p:grpSpPr>
        <p:pic>
          <p:nvPicPr>
            <p:cNvPr id="51" name="Standaarden.png" descr="/Users/arjen/Dropbox/Projecten/Delft/Delft Gegevensarchitectuur/Inventarisatie en Advies Gegevensmodel/Afbeeldingen/Standaarden.png"/>
            <p:cNvPicPr>
              <a:picLocks noChangeAspect="1"/>
            </p:cNvPicPr>
            <p:nvPr/>
          </p:nvPicPr>
          <p:blipFill>
            <a:blip r:embed="rId8" r:link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21500" y="117897"/>
              <a:ext cx="1621965" cy="1025680"/>
            </a:xfrm>
            <a:prstGeom prst="rect">
              <a:avLst/>
            </a:prstGeom>
          </p:spPr>
        </p:pic>
        <p:sp>
          <p:nvSpPr>
            <p:cNvPr id="52" name="Tekstvak 51"/>
            <p:cNvSpPr txBox="1"/>
            <p:nvPr/>
          </p:nvSpPr>
          <p:spPr>
            <a:xfrm>
              <a:off x="4066851" y="1081285"/>
              <a:ext cx="174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/>
                <a:t>Standaarden</a:t>
              </a:r>
            </a:p>
          </p:txBody>
        </p:sp>
      </p:grpSp>
      <p:cxnSp>
        <p:nvCxnSpPr>
          <p:cNvPr id="57" name="Rechte verbindingslijn met pijl 56"/>
          <p:cNvCxnSpPr>
            <a:stCxn id="51" idx="3"/>
            <a:endCxn id="32" idx="1"/>
          </p:cNvCxnSpPr>
          <p:nvPr/>
        </p:nvCxnSpPr>
        <p:spPr>
          <a:xfrm>
            <a:off x="6033750" y="512840"/>
            <a:ext cx="586036" cy="778105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5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Rechte verbindingslijn met pijl 17"/>
          <p:cNvCxnSpPr>
            <a:stCxn id="6" idx="2"/>
            <a:endCxn id="7" idx="0"/>
          </p:cNvCxnSpPr>
          <p:nvPr/>
        </p:nvCxnSpPr>
        <p:spPr>
          <a:xfrm flipH="1">
            <a:off x="1966931" y="2803900"/>
            <a:ext cx="2222672" cy="1489196"/>
          </a:xfrm>
          <a:prstGeom prst="straightConnector1">
            <a:avLst/>
          </a:prstGeom>
          <a:ln w="603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ep 7">
            <a:extLst>
              <a:ext uri="{FF2B5EF4-FFF2-40B4-BE49-F238E27FC236}">
                <a16:creationId xmlns:a16="http://schemas.microsoft.com/office/drawing/2014/main" id="{386796D2-70E1-CD4A-B936-11BDDFCBD464}"/>
              </a:ext>
            </a:extLst>
          </p:cNvPr>
          <p:cNvGrpSpPr/>
          <p:nvPr/>
        </p:nvGrpSpPr>
        <p:grpSpPr>
          <a:xfrm>
            <a:off x="2987824" y="260648"/>
            <a:ext cx="2403558" cy="2543252"/>
            <a:chOff x="6350827" y="1106279"/>
            <a:chExt cx="2403558" cy="2543252"/>
          </a:xfrm>
        </p:grpSpPr>
        <p:pic>
          <p:nvPicPr>
            <p:cNvPr id="6" name="Afbeelding 5" descr="Personen.bmp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0827" y="1561299"/>
              <a:ext cx="2403558" cy="2088232"/>
            </a:xfrm>
            <a:prstGeom prst="rect">
              <a:avLst/>
            </a:prstGeom>
          </p:spPr>
        </p:pic>
        <p:sp>
          <p:nvSpPr>
            <p:cNvPr id="32" name="Tekstvak 31"/>
            <p:cNvSpPr txBox="1"/>
            <p:nvPr/>
          </p:nvSpPr>
          <p:spPr>
            <a:xfrm>
              <a:off x="6619786" y="1106279"/>
              <a:ext cx="1865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/>
                <a:t>Gegevensmodel</a:t>
              </a:r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D172DCCB-8E46-DF4B-AAFD-455CE496C5EC}"/>
              </a:ext>
            </a:extLst>
          </p:cNvPr>
          <p:cNvGrpSpPr/>
          <p:nvPr/>
        </p:nvGrpSpPr>
        <p:grpSpPr>
          <a:xfrm>
            <a:off x="827584" y="4293096"/>
            <a:ext cx="2278693" cy="2181514"/>
            <a:chOff x="6322149" y="4434422"/>
            <a:chExt cx="2278693" cy="2181514"/>
          </a:xfrm>
        </p:grpSpPr>
        <p:pic>
          <p:nvPicPr>
            <p:cNvPr id="7" name="Afbeelding 6" descr="Tables.bmp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22149" y="4434422"/>
              <a:ext cx="2278693" cy="1844824"/>
            </a:xfrm>
            <a:prstGeom prst="rect">
              <a:avLst/>
            </a:prstGeom>
          </p:spPr>
        </p:pic>
        <p:sp>
          <p:nvSpPr>
            <p:cNvPr id="33" name="Tekstvak 32"/>
            <p:cNvSpPr txBox="1"/>
            <p:nvPr/>
          </p:nvSpPr>
          <p:spPr>
            <a:xfrm>
              <a:off x="6619786" y="6246604"/>
              <a:ext cx="1981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/>
                <a:t>Databaseschema</a:t>
              </a:r>
            </a:p>
          </p:txBody>
        </p:sp>
      </p:grpSp>
      <p:pic>
        <p:nvPicPr>
          <p:cNvPr id="1026" name="Picture 2" descr="What is the difference between GraphQL and SPARQL? - Stack Overflow">
            <a:extLst>
              <a:ext uri="{FF2B5EF4-FFF2-40B4-BE49-F238E27FC236}">
                <a16:creationId xmlns:a16="http://schemas.microsoft.com/office/drawing/2014/main" id="{D38FB9CD-6A6B-374F-B310-51887D0BD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357519"/>
            <a:ext cx="3491880" cy="17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ample of a GraphQL query for reactions, executed in the API web... |  Download Scientific Diagram">
            <a:extLst>
              <a:ext uri="{FF2B5EF4-FFF2-40B4-BE49-F238E27FC236}">
                <a16:creationId xmlns:a16="http://schemas.microsoft.com/office/drawing/2014/main" id="{23F54F59-FA48-284A-9DFC-B94535DB5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29" y="3451428"/>
            <a:ext cx="2438841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741FA9A6-46DA-D44A-A584-79AC2C605C7D}"/>
              </a:ext>
            </a:extLst>
          </p:cNvPr>
          <p:cNvCxnSpPr>
            <a:cxnSpLocks/>
            <a:stCxn id="6" idx="2"/>
            <a:endCxn id="1026" idx="0"/>
          </p:cNvCxnSpPr>
          <p:nvPr/>
        </p:nvCxnSpPr>
        <p:spPr>
          <a:xfrm>
            <a:off x="4189603" y="2803900"/>
            <a:ext cx="1624281" cy="1553619"/>
          </a:xfrm>
          <a:prstGeom prst="straightConnector1">
            <a:avLst/>
          </a:prstGeom>
          <a:ln w="603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54FB45A2-1AA4-3C46-AD90-AE62D29BAF4A}"/>
              </a:ext>
            </a:extLst>
          </p:cNvPr>
          <p:cNvSpPr txBox="1"/>
          <p:nvPr/>
        </p:nvSpPr>
        <p:spPr>
          <a:xfrm>
            <a:off x="4945520" y="613792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API-Gateway</a:t>
            </a:r>
          </a:p>
        </p:txBody>
      </p:sp>
      <p:grpSp>
        <p:nvGrpSpPr>
          <p:cNvPr id="20" name="Groep 19">
            <a:extLst>
              <a:ext uri="{FF2B5EF4-FFF2-40B4-BE49-F238E27FC236}">
                <a16:creationId xmlns:a16="http://schemas.microsoft.com/office/drawing/2014/main" id="{C58BBAE3-BFDE-A04A-BF77-6B31B52DA71C}"/>
              </a:ext>
            </a:extLst>
          </p:cNvPr>
          <p:cNvGrpSpPr/>
          <p:nvPr/>
        </p:nvGrpSpPr>
        <p:grpSpPr>
          <a:xfrm>
            <a:off x="61266" y="860810"/>
            <a:ext cx="2416111" cy="3230148"/>
            <a:chOff x="61266" y="860810"/>
            <a:chExt cx="2416111" cy="3230148"/>
          </a:xfrm>
        </p:grpSpPr>
        <p:sp>
          <p:nvSpPr>
            <p:cNvPr id="10" name="Blik 9">
              <a:extLst>
                <a:ext uri="{FF2B5EF4-FFF2-40B4-BE49-F238E27FC236}">
                  <a16:creationId xmlns:a16="http://schemas.microsoft.com/office/drawing/2014/main" id="{A08BBB59-720F-E948-B8B6-20600053D03E}"/>
                </a:ext>
              </a:extLst>
            </p:cNvPr>
            <p:cNvSpPr/>
            <p:nvPr/>
          </p:nvSpPr>
          <p:spPr>
            <a:xfrm>
              <a:off x="431356" y="860810"/>
              <a:ext cx="1224136" cy="1296144"/>
            </a:xfrm>
            <a:prstGeom prst="can">
              <a:avLst/>
            </a:prstGeom>
            <a:solidFill>
              <a:schemeClr val="accent2">
                <a:lumMod val="20000"/>
                <a:lumOff val="80000"/>
                <a:alpha val="20764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Echte Data</a:t>
              </a:r>
            </a:p>
          </p:txBody>
        </p:sp>
        <p:cxnSp>
          <p:nvCxnSpPr>
            <p:cNvPr id="34" name="Rechte verbindingslijn met pijl 33">
              <a:extLst>
                <a:ext uri="{FF2B5EF4-FFF2-40B4-BE49-F238E27FC236}">
                  <a16:creationId xmlns:a16="http://schemas.microsoft.com/office/drawing/2014/main" id="{15EE538E-C0BB-A04B-94F4-33532A8EA2D0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043424" y="2156954"/>
              <a:ext cx="324036" cy="1934004"/>
            </a:xfrm>
            <a:prstGeom prst="straightConnector1">
              <a:avLst/>
            </a:prstGeom>
            <a:ln w="603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9A8426FB-7485-9E44-A534-DD6C5305A4F8}"/>
                </a:ext>
              </a:extLst>
            </p:cNvPr>
            <p:cNvSpPr txBox="1"/>
            <p:nvPr/>
          </p:nvSpPr>
          <p:spPr>
            <a:xfrm>
              <a:off x="61266" y="2585563"/>
              <a:ext cx="241611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/>
                <a:t>Datawarehouse: </a:t>
              </a:r>
            </a:p>
            <a:p>
              <a:pPr algn="ctr"/>
              <a:r>
                <a:rPr lang="nl-NL" dirty="0"/>
                <a:t>Veelal bulkverwerking</a:t>
              </a:r>
            </a:p>
          </p:txBody>
        </p: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6992FD7F-60CB-1249-B100-169E7BB167B9}"/>
              </a:ext>
            </a:extLst>
          </p:cNvPr>
          <p:cNvGrpSpPr/>
          <p:nvPr/>
        </p:nvGrpSpPr>
        <p:grpSpPr>
          <a:xfrm>
            <a:off x="6084168" y="882321"/>
            <a:ext cx="2560127" cy="3475198"/>
            <a:chOff x="6084168" y="882321"/>
            <a:chExt cx="2560127" cy="3475198"/>
          </a:xfrm>
        </p:grpSpPr>
        <p:sp>
          <p:nvSpPr>
            <p:cNvPr id="45" name="Blik 44">
              <a:extLst>
                <a:ext uri="{FF2B5EF4-FFF2-40B4-BE49-F238E27FC236}">
                  <a16:creationId xmlns:a16="http://schemas.microsoft.com/office/drawing/2014/main" id="{E12D456E-293D-ED48-B670-738EB6B43507}"/>
                </a:ext>
              </a:extLst>
            </p:cNvPr>
            <p:cNvSpPr/>
            <p:nvPr/>
          </p:nvSpPr>
          <p:spPr>
            <a:xfrm>
              <a:off x="6897210" y="882321"/>
              <a:ext cx="1224136" cy="1296144"/>
            </a:xfrm>
            <a:prstGeom prst="can">
              <a:avLst/>
            </a:prstGeom>
            <a:solidFill>
              <a:schemeClr val="accent2">
                <a:lumMod val="20000"/>
                <a:lumOff val="80000"/>
                <a:alpha val="20764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Echte Data</a:t>
              </a:r>
            </a:p>
          </p:txBody>
        </p:sp>
        <p:cxnSp>
          <p:nvCxnSpPr>
            <p:cNvPr id="46" name="Rechte verbindingslijn met pijl 45">
              <a:extLst>
                <a:ext uri="{FF2B5EF4-FFF2-40B4-BE49-F238E27FC236}">
                  <a16:creationId xmlns:a16="http://schemas.microsoft.com/office/drawing/2014/main" id="{47DF2A73-A31F-CE47-8A7A-0FD4141B4C1D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H="1">
              <a:off x="6084168" y="2178465"/>
              <a:ext cx="1425110" cy="2179054"/>
            </a:xfrm>
            <a:prstGeom prst="straightConnector1">
              <a:avLst/>
            </a:prstGeom>
            <a:ln w="6032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kstvak 47">
              <a:extLst>
                <a:ext uri="{FF2B5EF4-FFF2-40B4-BE49-F238E27FC236}">
                  <a16:creationId xmlns:a16="http://schemas.microsoft.com/office/drawing/2014/main" id="{D5F83F3C-BF09-1D4F-9856-F3BBAC1A7AB6}"/>
                </a:ext>
              </a:extLst>
            </p:cNvPr>
            <p:cNvSpPr txBox="1"/>
            <p:nvPr/>
          </p:nvSpPr>
          <p:spPr>
            <a:xfrm>
              <a:off x="6228184" y="2765394"/>
              <a:ext cx="24161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/>
                <a:t>Services: </a:t>
              </a:r>
              <a:r>
                <a:rPr lang="nl-NL" dirty="0" err="1"/>
                <a:t>realtime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3104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386796D2-70E1-CD4A-B936-11BDDFCBD464}"/>
              </a:ext>
            </a:extLst>
          </p:cNvPr>
          <p:cNvGrpSpPr/>
          <p:nvPr/>
        </p:nvGrpSpPr>
        <p:grpSpPr>
          <a:xfrm>
            <a:off x="3131840" y="102666"/>
            <a:ext cx="2403558" cy="2543252"/>
            <a:chOff x="6350827" y="1106279"/>
            <a:chExt cx="2403558" cy="2543252"/>
          </a:xfrm>
        </p:grpSpPr>
        <p:pic>
          <p:nvPicPr>
            <p:cNvPr id="6" name="Afbeelding 5" descr="Personen.bmp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0827" y="1561299"/>
              <a:ext cx="2403558" cy="2088232"/>
            </a:xfrm>
            <a:prstGeom prst="rect">
              <a:avLst/>
            </a:prstGeom>
          </p:spPr>
        </p:pic>
        <p:sp>
          <p:nvSpPr>
            <p:cNvPr id="32" name="Tekstvak 31"/>
            <p:cNvSpPr txBox="1"/>
            <p:nvPr/>
          </p:nvSpPr>
          <p:spPr>
            <a:xfrm>
              <a:off x="6619786" y="1106279"/>
              <a:ext cx="1865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/>
                <a:t>Gegevensmodel</a:t>
              </a:r>
            </a:p>
          </p:txBody>
        </p:sp>
      </p:grp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741FA9A6-46DA-D44A-A584-79AC2C605C7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333619" y="2645918"/>
            <a:ext cx="1482846" cy="868160"/>
          </a:xfrm>
          <a:prstGeom prst="straightConnector1">
            <a:avLst/>
          </a:prstGeom>
          <a:ln w="603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ep 1">
            <a:extLst>
              <a:ext uri="{FF2B5EF4-FFF2-40B4-BE49-F238E27FC236}">
                <a16:creationId xmlns:a16="http://schemas.microsoft.com/office/drawing/2014/main" id="{7D081186-9D55-3F47-8E1F-A186251381D4}"/>
              </a:ext>
            </a:extLst>
          </p:cNvPr>
          <p:cNvGrpSpPr/>
          <p:nvPr/>
        </p:nvGrpSpPr>
        <p:grpSpPr>
          <a:xfrm>
            <a:off x="2488740" y="4605601"/>
            <a:ext cx="3491880" cy="2149733"/>
            <a:chOff x="4067944" y="4357519"/>
            <a:chExt cx="3491880" cy="2149733"/>
          </a:xfrm>
        </p:grpSpPr>
        <p:pic>
          <p:nvPicPr>
            <p:cNvPr id="1026" name="Picture 2" descr="What is the difference between GraphQL and SPARQL? - Stack Overflow">
              <a:extLst>
                <a:ext uri="{FF2B5EF4-FFF2-40B4-BE49-F238E27FC236}">
                  <a16:creationId xmlns:a16="http://schemas.microsoft.com/office/drawing/2014/main" id="{D38FB9CD-6A6B-374F-B310-51887D0BD2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4357519"/>
              <a:ext cx="3491880" cy="174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kstvak 43">
              <a:extLst>
                <a:ext uri="{FF2B5EF4-FFF2-40B4-BE49-F238E27FC236}">
                  <a16:creationId xmlns:a16="http://schemas.microsoft.com/office/drawing/2014/main" id="{54FB45A2-1AA4-3C46-AD90-AE62D29BAF4A}"/>
                </a:ext>
              </a:extLst>
            </p:cNvPr>
            <p:cNvSpPr txBox="1"/>
            <p:nvPr/>
          </p:nvSpPr>
          <p:spPr>
            <a:xfrm>
              <a:off x="4945520" y="6137920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/>
                <a:t>API-Gateway</a:t>
              </a:r>
            </a:p>
          </p:txBody>
        </p:sp>
      </p:grpSp>
      <p:sp>
        <p:nvSpPr>
          <p:cNvPr id="45" name="Blik 44">
            <a:extLst>
              <a:ext uri="{FF2B5EF4-FFF2-40B4-BE49-F238E27FC236}">
                <a16:creationId xmlns:a16="http://schemas.microsoft.com/office/drawing/2014/main" id="{E12D456E-293D-ED48-B670-738EB6B43507}"/>
              </a:ext>
            </a:extLst>
          </p:cNvPr>
          <p:cNvSpPr/>
          <p:nvPr/>
        </p:nvSpPr>
        <p:spPr>
          <a:xfrm>
            <a:off x="1691680" y="3792422"/>
            <a:ext cx="1224136" cy="1296144"/>
          </a:xfrm>
          <a:prstGeom prst="can">
            <a:avLst/>
          </a:prstGeom>
          <a:solidFill>
            <a:schemeClr val="accent2">
              <a:lumMod val="20000"/>
              <a:lumOff val="80000"/>
              <a:alpha val="2076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Cache-database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D5F83F3C-BF09-1D4F-9856-F3BBAC1A7AB6}"/>
              </a:ext>
            </a:extLst>
          </p:cNvPr>
          <p:cNvSpPr txBox="1"/>
          <p:nvPr/>
        </p:nvSpPr>
        <p:spPr>
          <a:xfrm>
            <a:off x="6012160" y="5046031"/>
            <a:ext cx="241611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Python met Graphene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D2061B6-12C2-7643-8C11-CFF7F2851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3350735"/>
            <a:ext cx="3100118" cy="1680631"/>
          </a:xfrm>
          <a:prstGeom prst="rect">
            <a:avLst/>
          </a:prstGeom>
        </p:spPr>
      </p:pic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789AE507-FD23-7D4C-90CF-017D221DF508}"/>
              </a:ext>
            </a:extLst>
          </p:cNvPr>
          <p:cNvCxnSpPr>
            <a:cxnSpLocks/>
            <a:stCxn id="6" idx="2"/>
            <a:endCxn id="45" idx="1"/>
          </p:cNvCxnSpPr>
          <p:nvPr/>
        </p:nvCxnSpPr>
        <p:spPr>
          <a:xfrm flipH="1">
            <a:off x="2303748" y="2645918"/>
            <a:ext cx="2029871" cy="1146504"/>
          </a:xfrm>
          <a:prstGeom prst="straightConnector1">
            <a:avLst/>
          </a:prstGeom>
          <a:ln w="603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10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1CA156-7764-2043-8D64-EB53EACF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77C8"/>
                </a:solidFill>
              </a:rPr>
              <a:t>9 april 2018</a:t>
            </a:r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03FAA8-1816-B940-9F5E-0ED8F8EB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0077C8"/>
                </a:solidFill>
              </a:rPr>
              <a:t>Plan van Aanpak Gemeentelijk Gegevensmodel Versie 0.9</a:t>
            </a:r>
          </a:p>
          <a:p>
            <a:endParaRPr lang="nl-NL" dirty="0">
              <a:solidFill>
                <a:srgbClr val="0077C8"/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6747615-37D7-284C-97CB-102181558CBF}"/>
              </a:ext>
            </a:extLst>
          </p:cNvPr>
          <p:cNvSpPr txBox="1"/>
          <p:nvPr/>
        </p:nvSpPr>
        <p:spPr>
          <a:xfrm>
            <a:off x="3493356" y="1556792"/>
            <a:ext cx="1863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800" b="1" dirty="0">
                <a:solidFill>
                  <a:schemeClr val="bg1"/>
                </a:solidFill>
              </a:rPr>
              <a:t>Einde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3B27DAC-2A93-E843-9ECF-E367F140BD23}"/>
              </a:ext>
            </a:extLst>
          </p:cNvPr>
          <p:cNvSpPr txBox="1"/>
          <p:nvPr/>
        </p:nvSpPr>
        <p:spPr>
          <a:xfrm>
            <a:off x="1940847" y="3675824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https</a:t>
            </a:r>
            <a:r>
              <a:rPr lang="nl-NL" dirty="0">
                <a:solidFill>
                  <a:schemeClr val="bg1"/>
                </a:solidFill>
              </a:rPr>
              <a:t>://</a:t>
            </a:r>
            <a:r>
              <a:rPr lang="nl-NL" dirty="0" err="1">
                <a:solidFill>
                  <a:schemeClr val="bg1"/>
                </a:solidFill>
              </a:rPr>
              <a:t>github.com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brienen</a:t>
            </a:r>
            <a:r>
              <a:rPr lang="nl-NL" dirty="0">
                <a:solidFill>
                  <a:schemeClr val="bg1"/>
                </a:solidFill>
              </a:rPr>
              <a:t>/GGM-API-generator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3954E59-F45B-3E46-BFD0-86D5144D160F}"/>
              </a:ext>
            </a:extLst>
          </p:cNvPr>
          <p:cNvSpPr txBox="1"/>
          <p:nvPr/>
        </p:nvSpPr>
        <p:spPr>
          <a:xfrm>
            <a:off x="539552" y="5846595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Arjen Brienen</a:t>
            </a:r>
          </a:p>
          <a:p>
            <a:r>
              <a:rPr lang="nl-NL" dirty="0" err="1">
                <a:solidFill>
                  <a:schemeClr val="bg1"/>
                </a:solidFill>
              </a:rPr>
              <a:t>brienen@e-space.nl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37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GemeenteDelft_Kleuren">
      <a:dk1>
        <a:srgbClr val="000000"/>
      </a:dk1>
      <a:lt1>
        <a:srgbClr val="FFFFFF"/>
      </a:lt1>
      <a:dk2>
        <a:srgbClr val="0077C8"/>
      </a:dk2>
      <a:lt2>
        <a:srgbClr val="C0C0C0"/>
      </a:lt2>
      <a:accent1>
        <a:srgbClr val="002855"/>
      </a:accent1>
      <a:accent2>
        <a:srgbClr val="0077C8"/>
      </a:accent2>
      <a:accent3>
        <a:srgbClr val="A3CBEE"/>
      </a:accent3>
      <a:accent4>
        <a:srgbClr val="2E4837"/>
      </a:accent4>
      <a:accent5>
        <a:srgbClr val="97930E"/>
      </a:accent5>
      <a:accent6>
        <a:srgbClr val="D1DA28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8BD001E-F546-4C49-AC02-EB555FBB44DD}" vid="{9DB7A5E1-FBDF-4747-94DC-CB833BA5A4E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135</Words>
  <Application>Microsoft Macintosh PowerPoint</Application>
  <PresentationFormat>Diavoorstelling (4:3)</PresentationFormat>
  <Paragraphs>69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Office-thema</vt:lpstr>
      <vt:lpstr>Gemeentelijk Gegevensmodel en API’s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Gemeente Delft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Gemeentelijk Gegevensmodel</dc:title>
  <dc:subject>Plan van Aanpak Gemeentelijk Gegevensmodel</dc:subject>
  <dc:creator>Arjen Brienen</dc:creator>
  <cp:lastModifiedBy>Arjen Brienen</cp:lastModifiedBy>
  <cp:revision>198</cp:revision>
  <dcterms:created xsi:type="dcterms:W3CDTF">2018-02-27T10:48:58Z</dcterms:created>
  <dcterms:modified xsi:type="dcterms:W3CDTF">2022-03-16T15:52:00Z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e">
    <vt:lpwstr>Concept v0.1</vt:lpwstr>
  </property>
  <property fmtid="{D5CDD505-2E9C-101B-9397-08002B2CF9AE}" pid="3" name="Datum voltooid">
    <vt:lpwstr>13 maart 2018</vt:lpwstr>
  </property>
</Properties>
</file>