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96" r:id="rId2"/>
    <p:sldId id="317" r:id="rId3"/>
    <p:sldId id="298" r:id="rId4"/>
    <p:sldId id="300" r:id="rId5"/>
    <p:sldId id="299" r:id="rId6"/>
    <p:sldId id="301" r:id="rId7"/>
    <p:sldId id="297" r:id="rId8"/>
    <p:sldId id="302" r:id="rId9"/>
    <p:sldId id="303" r:id="rId10"/>
    <p:sldId id="304" r:id="rId11"/>
    <p:sldId id="265" r:id="rId12"/>
    <p:sldId id="305" r:id="rId13"/>
    <p:sldId id="306" r:id="rId14"/>
    <p:sldId id="276" r:id="rId15"/>
    <p:sldId id="277" r:id="rId16"/>
    <p:sldId id="278" r:id="rId17"/>
    <p:sldId id="279" r:id="rId18"/>
    <p:sldId id="280" r:id="rId19"/>
    <p:sldId id="281" r:id="rId20"/>
    <p:sldId id="256" r:id="rId21"/>
    <p:sldId id="314" r:id="rId22"/>
    <p:sldId id="315" r:id="rId23"/>
    <p:sldId id="259" r:id="rId24"/>
    <p:sldId id="312" r:id="rId25"/>
    <p:sldId id="316" r:id="rId26"/>
    <p:sldId id="313" r:id="rId27"/>
    <p:sldId id="263" r:id="rId28"/>
    <p:sldId id="307" r:id="rId29"/>
    <p:sldId id="261" r:id="rId30"/>
    <p:sldId id="257" r:id="rId31"/>
    <p:sldId id="308" r:id="rId32"/>
    <p:sldId id="262" r:id="rId33"/>
    <p:sldId id="260" r:id="rId34"/>
    <p:sldId id="258" r:id="rId35"/>
    <p:sldId id="309" r:id="rId36"/>
    <p:sldId id="310" r:id="rId37"/>
    <p:sldId id="311" r:id="rId38"/>
    <p:sldId id="31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 J" initials="PJ" lastIdx="1" clrIdx="0">
    <p:extLst>
      <p:ext uri="{19B8F6BF-5375-455C-9EA6-DF929625EA0E}">
        <p15:presenceInfo xmlns:p15="http://schemas.microsoft.com/office/powerpoint/2012/main" userId="2e2f14950ff64a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0T19:32:59.064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8656F-14D6-4D85-9AC0-287E6FF2C941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2D319-E0EF-4FBC-9141-68439542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41D28-AF1E-4716-AB44-2284CB4CF3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FG% does drop off when the shot clock is under 5 seconds.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FG% is under 40% in the final 5 seconds of the shot clock.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 FG% is highest in the first 5 seconds of the shot clock.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This could be because of ‘put-back’ dunks or tip ins from offensive rebounds</a:t>
            </a:r>
          </a:p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41D28-AF1E-4716-AB44-2284CB4CF3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5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41D28-AF1E-4716-AB44-2284CB4CF3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84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just realized that I never reran the code with Charlie’s shot clock conversion, so there are still some </a:t>
            </a:r>
            <a:r>
              <a:rPr lang="en-US" dirty="0" err="1"/>
              <a:t>NaN</a:t>
            </a:r>
            <a:r>
              <a:rPr lang="en-US" dirty="0"/>
              <a:t> values showing.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41D28-AF1E-4716-AB44-2284CB4CF3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9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41D28-AF1E-4716-AB44-2284CB4CF3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sketball on the hardwood of an indoor court">
            <a:extLst>
              <a:ext uri="{FF2B5EF4-FFF2-40B4-BE49-F238E27FC236}">
                <a16:creationId xmlns:a16="http://schemas.microsoft.com/office/drawing/2014/main" id="{8EFA1E83-1A61-433A-9D48-6B9D84DB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78D9AE-998D-4881-88E5-EA006F3B2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NBA Shot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01CF4-9203-4363-9054-6EA19937C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Chelsea Chaussee, Brienne Cole, Pete Johnson, </a:t>
            </a:r>
          </a:p>
          <a:p>
            <a:r>
              <a:rPr lang="en-US" dirty="0">
                <a:solidFill>
                  <a:srgbClr val="FFFFFF"/>
                </a:solidFill>
              </a:rPr>
              <a:t>and Charlie </a:t>
            </a:r>
            <a:r>
              <a:rPr lang="en-US" dirty="0" err="1">
                <a:solidFill>
                  <a:srgbClr val="FFFFFF"/>
                </a:solidFill>
              </a:rPr>
              <a:t>Loveall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19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F491-D508-4EEA-A35D-A761843F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pointers v 2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F3CC0-F7A7-4ACD-8188-38DEC7D8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05951"/>
            <a:ext cx="4800598" cy="3814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2D773-D11F-4A2B-BF1C-E723336D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5951"/>
            <a:ext cx="4660679" cy="38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2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D506-933C-42B7-A04E-BC9B14ED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Winners v Losers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1C702-EFD3-47BD-AAEE-370FEFC35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201" y="2485645"/>
            <a:ext cx="5306799" cy="31033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B28BF-0A29-415A-BC0B-478698847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5645"/>
            <a:ext cx="5476572" cy="31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6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0C76-782C-45F8-A2B3-E4E6B3EA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Winners 3 and 2 pointers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55DD01-4258-4E30-9130-F86E31A7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8877"/>
            <a:ext cx="5287604" cy="3725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67612B-85B6-4553-AF2F-1711824F4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97" y="2478877"/>
            <a:ext cx="5287604" cy="37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0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776B-8024-44E0-BB03-89B36FEB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Losers 3 and 2 pointers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7FDC9-5C4D-455B-8A95-F317F5E3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86" y="2493249"/>
            <a:ext cx="5256413" cy="35881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88407A-7E2F-4000-ACA1-6EF931AB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493249"/>
            <a:ext cx="5256413" cy="358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1CDA-31C4-417C-8E79-AE6BDAF2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Open Shots Made More Often Than Contested Shots?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01EF-E1B4-4268-AEA5-09151DC6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distance from the defender is considered open?	</a:t>
            </a:r>
          </a:p>
          <a:p>
            <a:pPr lvl="1"/>
            <a:r>
              <a:rPr lang="en-US" dirty="0"/>
              <a:t>We used 6ft as the cut off.</a:t>
            </a:r>
          </a:p>
          <a:p>
            <a:endParaRPr lang="en-US" dirty="0"/>
          </a:p>
          <a:p>
            <a:r>
              <a:rPr lang="en-US" dirty="0"/>
              <a:t>Our hypothesis: Open shots will be made at a higher frequency than contested shots.</a:t>
            </a:r>
          </a:p>
        </p:txBody>
      </p:sp>
    </p:spTree>
    <p:extLst>
      <p:ext uri="{BB962C8B-B14F-4D97-AF65-F5344CB8AC3E}">
        <p14:creationId xmlns:p14="http://schemas.microsoft.com/office/powerpoint/2010/main" val="100180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8D37-F2A5-42EF-ABC3-C9B7CC90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Defender Distance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138597E-2224-496D-84B5-F6DB908B7E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2596590"/>
            <a:ext cx="4718050" cy="3279278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731AC93A-770E-42F5-86C5-08FA8F93FE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5831" y="2732755"/>
            <a:ext cx="4868842" cy="29048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952FD0-5469-4A18-BF12-494B5B1EC907}"/>
              </a:ext>
            </a:extLst>
          </p:cNvPr>
          <p:cNvSpPr txBox="1"/>
          <p:nvPr/>
        </p:nvSpPr>
        <p:spPr>
          <a:xfrm>
            <a:off x="3042240" y="24065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2389B-2B1D-4CDB-A35C-C8C4ED265C69}"/>
              </a:ext>
            </a:extLst>
          </p:cNvPr>
          <p:cNvSpPr txBox="1"/>
          <p:nvPr/>
        </p:nvSpPr>
        <p:spPr>
          <a:xfrm>
            <a:off x="7760290" y="236342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Contested</a:t>
            </a:r>
          </a:p>
        </p:txBody>
      </p:sp>
    </p:spTree>
    <p:extLst>
      <p:ext uri="{BB962C8B-B14F-4D97-AF65-F5344CB8AC3E}">
        <p14:creationId xmlns:p14="http://schemas.microsoft.com/office/powerpoint/2010/main" val="197149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5E93-D682-4ADD-BA8B-BDE0BE7D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Goals Made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6AA9C71-1478-48A6-BF8B-3E2D6587D0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0077" y="2038740"/>
            <a:ext cx="5345923" cy="2780520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2205C256-0C71-44A9-AF93-B8D8E1572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3342607"/>
            <a:ext cx="5159699" cy="267512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DA27B-366F-48D7-BA13-4B8031B34EB8}"/>
              </a:ext>
            </a:extLst>
          </p:cNvPr>
          <p:cNvSpPr txBox="1"/>
          <p:nvPr/>
        </p:nvSpPr>
        <p:spPr>
          <a:xfrm>
            <a:off x="658846" y="163406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4CFDF-3CEF-4C05-8E17-CB2E872068C1}"/>
              </a:ext>
            </a:extLst>
          </p:cNvPr>
          <p:cNvSpPr txBox="1"/>
          <p:nvPr/>
        </p:nvSpPr>
        <p:spPr>
          <a:xfrm>
            <a:off x="6176865" y="305966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Contested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65B8E-62E1-4EB0-A77F-39E08CEEF7BF}"/>
              </a:ext>
            </a:extLst>
          </p:cNvPr>
          <p:cNvSpPr txBox="1"/>
          <p:nvPr/>
        </p:nvSpPr>
        <p:spPr>
          <a:xfrm>
            <a:off x="1171193" y="4835202"/>
            <a:ext cx="1585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Open Shots Attempted: 10,226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B5E36B-A546-4B86-9043-039B210A6CB5}"/>
              </a:ext>
            </a:extLst>
          </p:cNvPr>
          <p:cNvSpPr txBox="1"/>
          <p:nvPr/>
        </p:nvSpPr>
        <p:spPr>
          <a:xfrm>
            <a:off x="3943386" y="4854603"/>
            <a:ext cx="1704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Total </a:t>
            </a:r>
          </a:p>
          <a:p>
            <a:pPr algn="ctr"/>
            <a:r>
              <a:rPr lang="en-US" dirty="0"/>
              <a:t>Contested Shots </a:t>
            </a:r>
          </a:p>
          <a:p>
            <a:pPr algn="ctr"/>
            <a:r>
              <a:rPr lang="en-US" dirty="0"/>
              <a:t>Attempted:</a:t>
            </a:r>
          </a:p>
          <a:p>
            <a:pPr algn="ctr"/>
            <a:r>
              <a:rPr lang="en-US" dirty="0"/>
              <a:t>47,679</a:t>
            </a:r>
          </a:p>
        </p:txBody>
      </p:sp>
    </p:spTree>
    <p:extLst>
      <p:ext uri="{BB962C8B-B14F-4D97-AF65-F5344CB8AC3E}">
        <p14:creationId xmlns:p14="http://schemas.microsoft.com/office/powerpoint/2010/main" val="87043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C7B4-D800-41C5-9598-DD36A074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Open Made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AB839D7-8C80-4A4B-BD74-A9A1E56E14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6189" y="2509837"/>
            <a:ext cx="4295775" cy="1838325"/>
          </a:xfrm>
        </p:spPr>
      </p:pic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9E41CA0E-3CFD-43CB-9CE3-209CD9F32B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0038" y="2509837"/>
            <a:ext cx="3781425" cy="2929813"/>
          </a:xfr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DB5FD490-6A2B-4315-A0C8-C9BC7FC83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189" y="4572000"/>
            <a:ext cx="34004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1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DAF8-97C9-4F0C-BDD0-7F6103A4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Contested Made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1D387B1E-F051-45D4-8D29-106FDBA2AB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8132" y="2285999"/>
            <a:ext cx="4667250" cy="2114550"/>
          </a:xfrm>
        </p:spPr>
      </p:pic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C3846903-6561-4B80-8AB3-74841B45A7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1037" y="2796381"/>
            <a:ext cx="3019425" cy="2838450"/>
          </a:xfr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265245D-215A-4C40-A6D5-E65692C36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63" y="4623026"/>
            <a:ext cx="36195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1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89D2-C32A-4AD6-9807-7AAC1647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42FB-B2F6-4670-830B-BE6E9A11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Contested shots were made more often than open by only 0.68%.</a:t>
            </a:r>
          </a:p>
        </p:txBody>
      </p:sp>
    </p:spTree>
    <p:extLst>
      <p:ext uri="{BB962C8B-B14F-4D97-AF65-F5344CB8AC3E}">
        <p14:creationId xmlns:p14="http://schemas.microsoft.com/office/powerpoint/2010/main" val="275603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23A7-5EEB-47EE-A72C-6334213B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3631-DC25-4798-B113-9636C6DB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Shots under pressure are less likely to be successful</a:t>
            </a:r>
          </a:p>
        </p:txBody>
      </p:sp>
    </p:spTree>
    <p:extLst>
      <p:ext uri="{BB962C8B-B14F-4D97-AF65-F5344CB8AC3E}">
        <p14:creationId xmlns:p14="http://schemas.microsoft.com/office/powerpoint/2010/main" val="222671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9DE87CE-D00C-AC4E-BD37-AA04DC46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924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Who are the NBA’s best defensive players based on FG block %?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56DC0-8979-D247-87AC-C94E6F8E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How will this be determined/What are our parameters?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Hypothesis: Whoever they are, their block percentages should roughly add up to 100% when combined with FG success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88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0C84-3979-A54D-A523-81629621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09598"/>
          </a:xfrm>
        </p:spPr>
        <p:txBody>
          <a:bodyPr/>
          <a:lstStyle/>
          <a:p>
            <a:r>
              <a:rPr lang="en-US" dirty="0"/>
              <a:t>First Thought ….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FB9F5-66CD-3B49-8B53-456F33177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174" y="2631989"/>
            <a:ext cx="8283652" cy="3243350"/>
          </a:xfrm>
        </p:spPr>
      </p:pic>
    </p:spTree>
    <p:extLst>
      <p:ext uri="{BB962C8B-B14F-4D97-AF65-F5344CB8AC3E}">
        <p14:creationId xmlns:p14="http://schemas.microsoft.com/office/powerpoint/2010/main" val="2859707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22DD-96D5-A048-B42E-7A431AE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75697"/>
          </a:xfrm>
        </p:spPr>
        <p:txBody>
          <a:bodyPr/>
          <a:lstStyle/>
          <a:p>
            <a:r>
              <a:rPr lang="en-US" dirty="0"/>
              <a:t>Re-evaluate…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4F95C-D672-394C-852A-A1D2D068B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206" y="2557463"/>
            <a:ext cx="8545587" cy="3317875"/>
          </a:xfrm>
        </p:spPr>
      </p:pic>
    </p:spTree>
    <p:extLst>
      <p:ext uri="{BB962C8B-B14F-4D97-AF65-F5344CB8AC3E}">
        <p14:creationId xmlns:p14="http://schemas.microsoft.com/office/powerpoint/2010/main" val="41846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BC694BB5-1F6A-6440-8699-AF64F4FFEF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01130" y="656091"/>
            <a:ext cx="9789740" cy="5222194"/>
          </a:xfrm>
        </p:spPr>
      </p:pic>
    </p:spTree>
    <p:extLst>
      <p:ext uri="{BB962C8B-B14F-4D97-AF65-F5344CB8AC3E}">
        <p14:creationId xmlns:p14="http://schemas.microsoft.com/office/powerpoint/2010/main" val="3523244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7D3A-EB69-D94A-B674-4E042D07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FG success rate affected by quarter or total time left on GAME clock?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BE61-FEC5-0A45-8167-4BFE58663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Yes, the further along in the game, the more tired the players will be and thus, we will be likely to see a decrease in success rate as game progresses.</a:t>
            </a:r>
          </a:p>
          <a:p>
            <a:endParaRPr lang="en-US" dirty="0"/>
          </a:p>
          <a:p>
            <a:r>
              <a:rPr lang="en-US" dirty="0"/>
              <a:t>What calculations and functions did we use to determine this?</a:t>
            </a:r>
          </a:p>
        </p:txBody>
      </p:sp>
    </p:spTree>
    <p:extLst>
      <p:ext uri="{BB962C8B-B14F-4D97-AF65-F5344CB8AC3E}">
        <p14:creationId xmlns:p14="http://schemas.microsoft.com/office/powerpoint/2010/main" val="1606741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76504-BD56-4E43-BC31-B3FD9E78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- FG success rate does decrease by quarter except, it appears, right after half-time when they’ve all had time to rest.</a:t>
            </a:r>
            <a:br>
              <a:rPr lang="en-US" sz="2400" dirty="0"/>
            </a:br>
            <a:r>
              <a:rPr lang="en-US" sz="2400" dirty="0"/>
              <a:t>- NBA’s best defenders compared to FG success rates: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DD9E7B-9826-734B-B1FC-244E772FFD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348" y="2645452"/>
            <a:ext cx="4208097" cy="192655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36D0408-278E-8D4B-A7B7-697F54CC38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932445" y="3246781"/>
            <a:ext cx="6535207" cy="2929013"/>
          </a:xfrm>
        </p:spPr>
      </p:pic>
    </p:spTree>
    <p:extLst>
      <p:ext uri="{BB962C8B-B14F-4D97-AF65-F5344CB8AC3E}">
        <p14:creationId xmlns:p14="http://schemas.microsoft.com/office/powerpoint/2010/main" val="1576117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D80D-AE5F-044D-BCB7-746FB9D0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653" y="852756"/>
            <a:ext cx="4056769" cy="2020395"/>
          </a:xfrm>
        </p:spPr>
        <p:txBody>
          <a:bodyPr>
            <a:noAutofit/>
          </a:bodyPr>
          <a:lstStyle/>
          <a:p>
            <a:r>
              <a:rPr lang="en-US" sz="3200" dirty="0"/>
              <a:t>Is the FG success rate correlated to the remaining game clock?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72EE9A-25F7-C04B-A824-5E312930FF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892043"/>
            <a:ext cx="5470525" cy="307391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3C9905-9FD6-8B46-9DF3-9CF5B97BF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- Hypothesis: As the game goes on and players get tired, the success rate % will decrease slightly.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67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98C622-1D51-5249-A39C-030318E1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1" y="1448328"/>
            <a:ext cx="3718455" cy="13716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4</a:t>
            </a:r>
            <a:r>
              <a:rPr lang="en-US" sz="2800" baseline="30000" dirty="0"/>
              <a:t>th</a:t>
            </a:r>
            <a:r>
              <a:rPr lang="en-US" sz="2800" dirty="0"/>
              <a:t> Quarter slump: Fact or Fiction?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87983D16-9283-8F49-829B-425555146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4765" y="1309110"/>
            <a:ext cx="6879697" cy="458646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0BFA9-F9B9-AB48-858A-C5E5A9655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6310" y="3232851"/>
            <a:ext cx="3718455" cy="2438404"/>
          </a:xfrm>
        </p:spPr>
        <p:txBody>
          <a:bodyPr/>
          <a:lstStyle/>
          <a:p>
            <a:pPr algn="l"/>
            <a:r>
              <a:rPr lang="en-US" dirty="0"/>
              <a:t>- No strong correlation between FG success rate and game progression. (Very slightly negative as expected but not statistically significant.)</a:t>
            </a:r>
          </a:p>
        </p:txBody>
      </p:sp>
    </p:spTree>
    <p:extLst>
      <p:ext uri="{BB962C8B-B14F-4D97-AF65-F5344CB8AC3E}">
        <p14:creationId xmlns:p14="http://schemas.microsoft.com/office/powerpoint/2010/main" val="3977359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EBE6-A152-4830-AE88-F4078AAA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620"/>
            <a:ext cx="10515600" cy="1705722"/>
          </a:xfrm>
        </p:spPr>
        <p:txBody>
          <a:bodyPr/>
          <a:lstStyle/>
          <a:p>
            <a:pPr algn="ctr"/>
            <a:r>
              <a:rPr lang="en-US" sz="4400" dirty="0"/>
              <a:t>Does field goal percentage (FG%) decrease in the final 5 seconds of the shot clock?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2CC9-C947-40DD-ACCF-768CA1E72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833"/>
            <a:ext cx="10515600" cy="3423129"/>
          </a:xfrm>
        </p:spPr>
        <p:txBody>
          <a:bodyPr/>
          <a:lstStyle/>
          <a:p>
            <a:r>
              <a:rPr lang="en-US" dirty="0"/>
              <a:t>Is there a correlation between FG% and the time remaining on the 24 second shot clock?</a:t>
            </a:r>
          </a:p>
          <a:p>
            <a:endParaRPr lang="en-US" dirty="0"/>
          </a:p>
          <a:p>
            <a:r>
              <a:rPr lang="en-US" dirty="0"/>
              <a:t>Hypothesis – Yes, there is a correlation. We think the FG% will be lower in the last 5 seconds of the shot clock.</a:t>
            </a:r>
          </a:p>
          <a:p>
            <a:endParaRPr lang="en-US" dirty="0"/>
          </a:p>
          <a:p>
            <a:r>
              <a:rPr lang="en-US" dirty="0"/>
              <a:t>How will we test our hypothesis?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21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9864554-5AD7-4772-9A0F-FEFC46B8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78" y="548685"/>
            <a:ext cx="5776881" cy="57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4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33E6-A045-4EE6-874B-1AF8CA33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3298-A758-4EA0-A142-933F0112E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2014-15 NBA Season </a:t>
            </a:r>
          </a:p>
          <a:p>
            <a:r>
              <a:rPr lang="en-US" dirty="0"/>
              <a:t>281 Unique Shooters</a:t>
            </a:r>
          </a:p>
          <a:p>
            <a:r>
              <a:rPr lang="en-US" dirty="0"/>
              <a:t>474 Unique Defenders</a:t>
            </a:r>
          </a:p>
          <a:p>
            <a:r>
              <a:rPr lang="en-US" dirty="0"/>
              <a:t>128069 Shots Taken</a:t>
            </a:r>
          </a:p>
          <a:p>
            <a:r>
              <a:rPr lang="en-US" dirty="0"/>
              <a:t>We have 1 pair of players with the same name. </a:t>
            </a:r>
          </a:p>
        </p:txBody>
      </p:sp>
    </p:spTree>
    <p:extLst>
      <p:ext uri="{BB962C8B-B14F-4D97-AF65-F5344CB8AC3E}">
        <p14:creationId xmlns:p14="http://schemas.microsoft.com/office/powerpoint/2010/main" val="3502419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972A25-B67A-4B7A-8220-E9927DA3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altLang="en-US" sz="2800" b="1" i="0" u="none" strike="noStrike" normalizeH="0" baseline="0"/>
              <a:t>Correlation between FGs and time lef</a:t>
            </a:r>
            <a:r>
              <a:rPr lang="en-US" altLang="en-US" sz="2800" b="1"/>
              <a:t>t on </a:t>
            </a:r>
            <a:r>
              <a:rPr kumimoji="0" lang="en-US" altLang="en-US" sz="2800" b="1" i="0" u="none" strike="noStrike" normalizeH="0" baseline="0"/>
              <a:t>shot clock</a:t>
            </a:r>
            <a:endParaRPr lang="en-US" sz="28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19" descr="Chart, scatter chart&#10;&#10;Description automatically generated">
            <a:extLst>
              <a:ext uri="{FF2B5EF4-FFF2-40B4-BE49-F238E27FC236}">
                <a16:creationId xmlns:a16="http://schemas.microsoft.com/office/drawing/2014/main" id="{BA34D7FE-D137-4AE7-9177-EB854A821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" r="3577" b="-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C1A84D-F082-49D5-9906-4408C4DEAC59}"/>
              </a:ext>
            </a:extLst>
          </p:cNvPr>
          <p:cNvSpPr txBox="1"/>
          <p:nvPr/>
        </p:nvSpPr>
        <p:spPr>
          <a:xfrm>
            <a:off x="7535824" y="2556932"/>
            <a:ext cx="336077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r-value is: 0.806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There is a strong correlation between these data points</a:t>
            </a:r>
          </a:p>
        </p:txBody>
      </p:sp>
    </p:spTree>
    <p:extLst>
      <p:ext uri="{BB962C8B-B14F-4D97-AF65-F5344CB8AC3E}">
        <p14:creationId xmlns:p14="http://schemas.microsoft.com/office/powerpoint/2010/main" val="901945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64C5-E7F8-48E1-AC5E-AE02C789D1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9369" y="1951831"/>
            <a:ext cx="9593262" cy="2954337"/>
          </a:xfrm>
        </p:spPr>
        <p:txBody>
          <a:bodyPr>
            <a:normAutofit/>
          </a:bodyPr>
          <a:lstStyle/>
          <a:p>
            <a:r>
              <a:rPr lang="en-US" dirty="0"/>
              <a:t>Is there a difference between 2-point shots and 3-point shots?</a:t>
            </a:r>
          </a:p>
        </p:txBody>
      </p:sp>
    </p:spTree>
    <p:extLst>
      <p:ext uri="{BB962C8B-B14F-4D97-AF65-F5344CB8AC3E}">
        <p14:creationId xmlns:p14="http://schemas.microsoft.com/office/powerpoint/2010/main" val="2914690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EFF439E-E3CC-4AE8-8FEE-77873BB2DA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F601766-12F7-40DB-9DB9-1335BA568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1576"/>
            <a:ext cx="5943600" cy="7429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6B466C-80C5-4A48-B945-423C479A2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684" y="937279"/>
            <a:ext cx="6698833" cy="30035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0B63836-DFE9-4521-B0ED-4DFFACA51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83" y="3802609"/>
            <a:ext cx="6137271" cy="27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15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FF7DECC9-628B-4071-8D62-503820FA4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5402" y="982132"/>
            <a:ext cx="3660056" cy="13253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normalizeH="0" baseline="0" dirty="0">
                <a:solidFill>
                  <a:srgbClr val="262626"/>
                </a:solidFill>
              </a:rPr>
              <a:t>Correlation between 2-point shots and time lef</a:t>
            </a:r>
            <a:r>
              <a:rPr lang="en-US" altLang="en-US" sz="2800" b="1" dirty="0">
                <a:solidFill>
                  <a:srgbClr val="262626"/>
                </a:solidFill>
              </a:rPr>
              <a:t>t on </a:t>
            </a:r>
            <a:r>
              <a:rPr kumimoji="0" lang="en-US" altLang="en-US" sz="2800" b="1" i="0" u="none" strike="noStrike" normalizeH="0" baseline="0" dirty="0">
                <a:solidFill>
                  <a:srgbClr val="262626"/>
                </a:solidFill>
              </a:rPr>
              <a:t>shot clock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24FD71-D616-4FDD-8C8A-5E2C51F458AF}"/>
              </a:ext>
            </a:extLst>
          </p:cNvPr>
          <p:cNvSpPr txBox="1"/>
          <p:nvPr/>
        </p:nvSpPr>
        <p:spPr>
          <a:xfrm>
            <a:off x="1295401" y="2493774"/>
            <a:ext cx="3660057" cy="3382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 dirty="0">
                <a:solidFill>
                  <a:srgbClr val="262626"/>
                </a:solidFill>
              </a:rPr>
              <a:t>The </a:t>
            </a:r>
            <a:r>
              <a:rPr lang="en-US" sz="1600">
                <a:solidFill>
                  <a:srgbClr val="262626"/>
                </a:solidFill>
              </a:rPr>
              <a:t>r-value</a:t>
            </a:r>
            <a:r>
              <a:rPr lang="en-US" sz="1600" dirty="0">
                <a:solidFill>
                  <a:srgbClr val="262626"/>
                </a:solidFill>
              </a:rPr>
              <a:t> is: 0.800</a:t>
            </a:r>
            <a:endParaRPr lang="en-US" sz="1600">
              <a:solidFill>
                <a:srgbClr val="262626"/>
              </a:solidFill>
            </a:endParaRP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600">
              <a:solidFill>
                <a:srgbClr val="262626"/>
              </a:solidFill>
            </a:endParaRP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 dirty="0">
                <a:solidFill>
                  <a:srgbClr val="262626"/>
                </a:solidFill>
              </a:rPr>
              <a:t>There is a strong correlation between these data points.</a:t>
            </a:r>
            <a:endParaRPr lang="en-US" sz="1600">
              <a:solidFill>
                <a:srgbClr val="262626"/>
              </a:solidFill>
            </a:endParaRP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5E6F09B-C8C6-4AC1-9A6B-4AFB097A9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18668" y="1603564"/>
            <a:ext cx="5469466" cy="365086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80366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4B4F5337-A0FF-4D46-8633-8D4D7EDEA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35825" y="982132"/>
            <a:ext cx="3360772" cy="1303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normalizeH="0" baseline="0"/>
              <a:t>Correlation between 3-point shots and time lef</a:t>
            </a:r>
            <a:r>
              <a:rPr lang="en-US" altLang="en-US" sz="2400" b="1"/>
              <a:t>t on </a:t>
            </a:r>
            <a:r>
              <a:rPr kumimoji="0" lang="en-US" altLang="en-US" sz="2400" b="1" i="0" u="none" strike="noStrike" normalizeH="0" baseline="0"/>
              <a:t>shot clock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4690E34-240B-4CB6-B783-EE0159A2D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3128" b="-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47E195-AA99-46D6-A92C-011462A3D39F}"/>
              </a:ext>
            </a:extLst>
          </p:cNvPr>
          <p:cNvSpPr txBox="1"/>
          <p:nvPr/>
        </p:nvSpPr>
        <p:spPr>
          <a:xfrm>
            <a:off x="7535824" y="2556932"/>
            <a:ext cx="336077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r-value is: 0.349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There is a weak correlation between these data points.</a:t>
            </a:r>
          </a:p>
        </p:txBody>
      </p:sp>
    </p:spTree>
    <p:extLst>
      <p:ext uri="{BB962C8B-B14F-4D97-AF65-F5344CB8AC3E}">
        <p14:creationId xmlns:p14="http://schemas.microsoft.com/office/powerpoint/2010/main" val="2636458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6DE8-E668-468E-A3EF-5A5D42CF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7E4C1-588E-426C-BE0D-3204847F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FG% is the lowest in the final 5 seconds of the shot clock.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11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B59C-9DA4-4714-A1B2-01074A80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58849"/>
            <a:ext cx="9601196" cy="80413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FG% at other timepoints on the shot clock?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40E087-3D64-467B-BC4B-FB98751C2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976" y="1801961"/>
            <a:ext cx="6636047" cy="4428659"/>
          </a:xfrm>
        </p:spPr>
      </p:pic>
    </p:spTree>
    <p:extLst>
      <p:ext uri="{BB962C8B-B14F-4D97-AF65-F5344CB8AC3E}">
        <p14:creationId xmlns:p14="http://schemas.microsoft.com/office/powerpoint/2010/main" val="468427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5A5A0F8-A16D-4548-8601-A42C45FC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FG% at other shot clock timepoints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B0B7C-8F9C-4AC7-B5B6-A3185A7BBB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1" r="1737" b="1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8ADF96-E081-40F9-91DB-864EF02F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/>
              <a:t>FG% decreases as shot clock decreases</a:t>
            </a:r>
          </a:p>
          <a:p>
            <a:r>
              <a:rPr lang="en-US"/>
              <a:t>Lowest in final 5 seconds</a:t>
            </a:r>
          </a:p>
          <a:p>
            <a:r>
              <a:rPr lang="en-US"/>
              <a:t>Highest in first 4 seconds</a:t>
            </a:r>
          </a:p>
        </p:txBody>
      </p:sp>
    </p:spTree>
    <p:extLst>
      <p:ext uri="{BB962C8B-B14F-4D97-AF65-F5344CB8AC3E}">
        <p14:creationId xmlns:p14="http://schemas.microsoft.com/office/powerpoint/2010/main" val="2376887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C381-7C6D-46A6-9189-6F28DD16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E8C3-02AB-4F44-A64C-331A2D6C7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Pressure does affect performance</a:t>
            </a:r>
          </a:p>
          <a:p>
            <a:endParaRPr lang="en-US" dirty="0"/>
          </a:p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9827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1BDB-BBD4-4D07-8C93-04252FC5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Clock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CA403A-71E0-435C-B8DE-A1C46C0F9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001" y="2455753"/>
            <a:ext cx="9555724" cy="895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61EA66-1B69-4AEB-810B-75083F19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13" y="3506756"/>
            <a:ext cx="9555724" cy="18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3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A0DE-C980-4172-AAFC-6BC5B497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75AF-C4ED-40CE-89D3-57446CCA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Shot clock is not started if there is &lt;24 seconds in the quarter. </a:t>
            </a:r>
          </a:p>
          <a:p>
            <a:pPr lvl="1"/>
            <a:r>
              <a:rPr lang="en-US" dirty="0"/>
              <a:t>As a result, I had to fill </a:t>
            </a:r>
            <a:r>
              <a:rPr lang="en-US" dirty="0" err="1"/>
              <a:t>NaN</a:t>
            </a:r>
            <a:r>
              <a:rPr lang="en-US" dirty="0"/>
              <a:t> with how many seconds were left on the game clock.</a:t>
            </a:r>
          </a:p>
          <a:p>
            <a:pPr lvl="1"/>
            <a:r>
              <a:rPr lang="en-US" dirty="0"/>
              <a:t>There were also </a:t>
            </a:r>
            <a:r>
              <a:rPr lang="en-US" dirty="0" err="1"/>
              <a:t>NaN</a:t>
            </a:r>
            <a:r>
              <a:rPr lang="en-US" dirty="0"/>
              <a:t> values for other game clock values, those had to be dropped.</a:t>
            </a:r>
          </a:p>
          <a:p>
            <a:pPr lvl="1"/>
            <a:endParaRPr lang="en-US" dirty="0"/>
          </a:p>
          <a:p>
            <a:r>
              <a:rPr lang="en-US" dirty="0"/>
              <a:t>Dropped some columns we weren’t using. </a:t>
            </a:r>
          </a:p>
          <a:p>
            <a:r>
              <a:rPr lang="en-US" dirty="0"/>
              <a:t>Game clock column is object due to “minutes: seconds”. Must convert.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2B2A1-5C9D-427A-9425-5034156C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6" y="3949700"/>
            <a:ext cx="53816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5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84ED-B984-4B1E-98AA-09B26E0D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Game Time in Seconds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06F7F-5857-4A1F-9417-FE11E1CBC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87" y="2754313"/>
            <a:ext cx="7743825" cy="2924175"/>
          </a:xfrm>
        </p:spPr>
      </p:pic>
    </p:spTree>
    <p:extLst>
      <p:ext uri="{BB962C8B-B14F-4D97-AF65-F5344CB8AC3E}">
        <p14:creationId xmlns:p14="http://schemas.microsoft.com/office/powerpoint/2010/main" val="91472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AD54-433B-456C-AE0D-377BD43D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Buzzer Beaters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324C-9D63-4C68-9EDD-7826A58D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remembers buzzer beaters, but how accurate are they? </a:t>
            </a:r>
          </a:p>
          <a:p>
            <a:r>
              <a:rPr lang="en-US" dirty="0"/>
              <a:t>Who is the best in the clutch?</a:t>
            </a:r>
          </a:p>
          <a:p>
            <a:r>
              <a:rPr lang="en-US" dirty="0"/>
              <a:t>When is the best time to shoot the ball?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3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CAF0-38FA-4EDF-8296-D64F4EE3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Who is the most clutch?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3482E-F048-4496-93C4-798F90C13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rgbClr val="262626"/>
                </a:solidFill>
              </a:rPr>
              <a:t>Clutch is &lt; 24 seconds left in game</a:t>
            </a:r>
          </a:p>
          <a:p>
            <a:pPr algn="ctr"/>
            <a:r>
              <a:rPr lang="en-US" sz="1600" dirty="0">
                <a:solidFill>
                  <a:srgbClr val="262626"/>
                </a:solidFill>
              </a:rPr>
              <a:t>1 score game (+/- 3 pts)</a:t>
            </a:r>
          </a:p>
          <a:p>
            <a:pPr algn="ctr"/>
            <a:r>
              <a:rPr lang="en-US" sz="1600" dirty="0">
                <a:solidFill>
                  <a:srgbClr val="262626"/>
                </a:solidFill>
              </a:rPr>
              <a:t>Ranking regardless of Win or Loss</a:t>
            </a: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588CA-3E20-4E15-BF85-DB3ED2E4F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68" y="1860318"/>
            <a:ext cx="5469466" cy="313736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9074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CA83-9984-4C78-9C33-35152A53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Pointers v 3 Pointers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41D004-EB6D-45AD-A786-CFDBE8683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951" y="2465046"/>
            <a:ext cx="5370451" cy="374857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AD6AD-83CF-4FBE-9EBB-388BC39E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23" y="2465046"/>
            <a:ext cx="5392128" cy="374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3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1124</TotalTime>
  <Words>824</Words>
  <Application>Microsoft Office PowerPoint</Application>
  <PresentationFormat>Widescreen</PresentationFormat>
  <Paragraphs>110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Garamond</vt:lpstr>
      <vt:lpstr>Organic</vt:lpstr>
      <vt:lpstr>NBA Shot Analysis</vt:lpstr>
      <vt:lpstr>Core Hypothesis</vt:lpstr>
      <vt:lpstr>About Our Data</vt:lpstr>
      <vt:lpstr>Splitting the Clock</vt:lpstr>
      <vt:lpstr>Data Wrangling</vt:lpstr>
      <vt:lpstr>Adding Game Time in Seconds</vt:lpstr>
      <vt:lpstr>Buzzer Beaters</vt:lpstr>
      <vt:lpstr>Who is the most clutch?</vt:lpstr>
      <vt:lpstr>2 Pointers v 3 Pointers</vt:lpstr>
      <vt:lpstr>3 pointers v 2 pointers</vt:lpstr>
      <vt:lpstr>Winners v Losers</vt:lpstr>
      <vt:lpstr>Winners 3 and 2 pointers</vt:lpstr>
      <vt:lpstr>Losers 3 and 2 pointers</vt:lpstr>
      <vt:lpstr>Are Open Shots Made More Often Than Contested Shots?</vt:lpstr>
      <vt:lpstr>Finding Defender Distance</vt:lpstr>
      <vt:lpstr>Finding Goals Made</vt:lpstr>
      <vt:lpstr>Percent Open Made</vt:lpstr>
      <vt:lpstr>Contested Made</vt:lpstr>
      <vt:lpstr>Conclusion</vt:lpstr>
      <vt:lpstr>Who are the NBA’s best defensive players based on FG block %?  </vt:lpstr>
      <vt:lpstr>First Thought ….</vt:lpstr>
      <vt:lpstr>Re-evaluate…</vt:lpstr>
      <vt:lpstr>PowerPoint Presentation</vt:lpstr>
      <vt:lpstr>Is FG success rate affected by quarter or total time left on GAME clock?</vt:lpstr>
      <vt:lpstr>- FG success rate does decrease by quarter except, it appears, right after half-time when they’ve all had time to rest. - NBA’s best defenders compared to FG success rates:</vt:lpstr>
      <vt:lpstr>Is the FG success rate correlated to the remaining game clock?</vt:lpstr>
      <vt:lpstr>4th Quarter slump: Fact or Fiction?</vt:lpstr>
      <vt:lpstr>Does field goal percentage (FG%) decrease in the final 5 seconds of the shot clock?</vt:lpstr>
      <vt:lpstr>PowerPoint Presentation</vt:lpstr>
      <vt:lpstr>Correlation between FGs and time left on shot clock</vt:lpstr>
      <vt:lpstr>Is there a difference between 2-point shots and 3-point shots?</vt:lpstr>
      <vt:lpstr> </vt:lpstr>
      <vt:lpstr>Correlation between 2-point shots and time left on shot clock</vt:lpstr>
      <vt:lpstr>Correlation between 3-point shots and time left on shot clock</vt:lpstr>
      <vt:lpstr>Conclusion</vt:lpstr>
      <vt:lpstr>What is the FG% at other timepoints on the shot clock?</vt:lpstr>
      <vt:lpstr>FG% at other shot clock timepoints</vt:lpstr>
      <vt:lpstr>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Vu</dc:creator>
  <cp:lastModifiedBy>Chelsea Chaussee</cp:lastModifiedBy>
  <cp:revision>41</cp:revision>
  <dcterms:created xsi:type="dcterms:W3CDTF">2021-02-11T02:33:58Z</dcterms:created>
  <dcterms:modified xsi:type="dcterms:W3CDTF">2021-02-13T17:49:16Z</dcterms:modified>
</cp:coreProperties>
</file>