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Roboto Condensed Light"/>
      <p:regular r:id="rId21"/>
      <p:bold r:id="rId22"/>
      <p:italic r:id="rId23"/>
      <p:boldItalic r:id="rId24"/>
    </p:embeddedFont>
    <p:embeddedFont>
      <p:font typeface="Roboto Light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RobotoCondensedLight-bold.fntdata"/><Relationship Id="rId21" Type="http://schemas.openxmlformats.org/officeDocument/2006/relationships/font" Target="fonts/RobotoCondensedLight-regular.fntdata"/><Relationship Id="rId24" Type="http://schemas.openxmlformats.org/officeDocument/2006/relationships/font" Target="fonts/RobotoCondensedLight-boldItalic.fntdata"/><Relationship Id="rId23" Type="http://schemas.openxmlformats.org/officeDocument/2006/relationships/font" Target="fonts/RobotoCondensedLigh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Light-bold.fntdata"/><Relationship Id="rId25" Type="http://schemas.openxmlformats.org/officeDocument/2006/relationships/font" Target="fonts/RobotoLight-regular.fntdata"/><Relationship Id="rId28" Type="http://schemas.openxmlformats.org/officeDocument/2006/relationships/font" Target="fonts/RobotoLight-boldItalic.fntdata"/><Relationship Id="rId27" Type="http://schemas.openxmlformats.org/officeDocument/2006/relationships/font" Target="fonts/Roboto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bb2419cddb_1_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bb2419cddb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6f73a04f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6f73a04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bb2419cddb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bb2419cddb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6f73a04f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6f73a04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bb2419cddb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bb2419cdd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bb2419cddb_1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bb2419cddb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bb2419cddb_1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bb2419cddb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digital-campus.fr/guide-metier/digital-marketeur" TargetMode="External"/><Relationship Id="rId4" Type="http://schemas.openxmlformats.org/officeDocument/2006/relationships/hyperlink" Target="https://learn.g2.com/digital-marketing-statistic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fr.wikipedia.org/wiki/Optimisation_pour_les_moteurs_de_recherche" TargetMode="External"/><Relationship Id="rId4" Type="http://schemas.openxmlformats.org/officeDocument/2006/relationships/hyperlink" Target="https://fr.wikipedia.org/wiki/Social_media_optimization" TargetMode="External"/><Relationship Id="rId5" Type="http://schemas.openxmlformats.org/officeDocument/2006/relationships/hyperlink" Target="https://fr.wikipedia.org/wiki/Search_engine_advertisin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statista.com/statistics/259379/social-media-platforms-used-by-marketers-worldwide/" TargetMode="External"/><Relationship Id="rId4" Type="http://schemas.openxmlformats.org/officeDocument/2006/relationships/hyperlink" Target="https://www.statista.com/statistics/264810/number-of-monthly-active-facebook-users-worldwide/%23:~:text=With%2520roughly%25202.89%2520billion%2520monthly,the%2520biggest%2520social%2520network%2520worldwide.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ifapme.be/formations/coordination-et-encadrement/gestionnaire-de-projet-en-digital-marketing-hfx" TargetMode="External"/><Relationship Id="rId4" Type="http://schemas.openxmlformats.org/officeDocument/2006/relationships/hyperlink" Target="https://www.ichecformationcontinue.be/fr/certificat-en-marketing-digital.html?IDC=138&amp;IDD=553648688" TargetMode="External"/><Relationship Id="rId5" Type="http://schemas.openxmlformats.org/officeDocument/2006/relationships/hyperlink" Target="https://www.bruxellesformation.brussels/catalogue-dorifor/strategies-de-marketing-digital/" TargetMode="External"/><Relationship Id="rId6" Type="http://schemas.openxmlformats.org/officeDocument/2006/relationships/hyperlink" Target="https://www.digital-campus.fr/guide-metier/digital-marketeur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row.google/intl/fr_fr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D9BB8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Marketer Presentation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by Kossi &amp; Brieuc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D9BB8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972700" y="563400"/>
            <a:ext cx="3889200" cy="64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Liens utiles</a:t>
            </a:r>
            <a:endParaRPr sz="3000"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5D9BB8"/>
              </a:buClr>
              <a:buSzPts val="2000"/>
              <a:buChar char="-"/>
            </a:pPr>
            <a:r>
              <a:rPr lang="en" sz="2000" u="sng">
                <a:solidFill>
                  <a:schemeClr val="hlink"/>
                </a:solidFill>
                <a:latin typeface="Roboto Light"/>
                <a:ea typeface="Roboto Light"/>
                <a:cs typeface="Roboto Light"/>
                <a:sym typeface="Roboto Light"/>
                <a:hlinkClick r:id="rId3"/>
              </a:rPr>
              <a:t>Digital Marketeur : métier, salaire et formations</a:t>
            </a:r>
            <a:r>
              <a:rPr lang="en" sz="2000">
                <a:solidFill>
                  <a:srgbClr val="5D9BB8"/>
                </a:solidFill>
                <a:highlight>
                  <a:schemeClr val="accent4"/>
                </a:highlight>
                <a:latin typeface="Roboto Light"/>
                <a:ea typeface="Roboto Light"/>
                <a:cs typeface="Roboto Light"/>
                <a:sym typeface="Roboto Light"/>
              </a:rPr>
              <a:t>.</a:t>
            </a:r>
            <a:endParaRPr sz="2000">
              <a:solidFill>
                <a:srgbClr val="5D9BB8"/>
              </a:solidFill>
              <a:highlight>
                <a:schemeClr val="accent4"/>
              </a:highlight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5D9BB8"/>
              </a:buClr>
              <a:buSzPts val="2000"/>
              <a:buFont typeface="Roboto Light"/>
              <a:buChar char="-"/>
            </a:pPr>
            <a:r>
              <a:rPr lang="en" sz="2000" u="sng">
                <a:solidFill>
                  <a:schemeClr val="hlink"/>
                </a:solidFill>
                <a:highlight>
                  <a:schemeClr val="accent4"/>
                </a:highlight>
                <a:latin typeface="Roboto Light"/>
                <a:ea typeface="Roboto Light"/>
                <a:cs typeface="Roboto Light"/>
                <a:sym typeface="Roboto Light"/>
                <a:hlinkClick r:id="rId4"/>
              </a:rPr>
              <a:t>Digital Marketing Stats</a:t>
            </a:r>
            <a:endParaRPr sz="2000">
              <a:solidFill>
                <a:srgbClr val="5D9BB8"/>
              </a:solidFill>
              <a:highlight>
                <a:schemeClr val="accent4"/>
              </a:highlight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5D9BB8"/>
              </a:buClr>
              <a:buSzPts val="2000"/>
              <a:buFont typeface="Roboto Light"/>
              <a:buChar char="-"/>
            </a:pPr>
            <a:r>
              <a:t/>
            </a:r>
            <a:endParaRPr sz="2000">
              <a:solidFill>
                <a:srgbClr val="5D9BB8"/>
              </a:solidFill>
              <a:highlight>
                <a:schemeClr val="accent4"/>
              </a:highlight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265500" y="771575"/>
            <a:ext cx="4045200" cy="80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D9BB8"/>
                </a:solidFill>
              </a:rPr>
              <a:t>Conclusion</a:t>
            </a:r>
            <a:endParaRPr sz="3000">
              <a:solidFill>
                <a:srgbClr val="5D9BB8"/>
              </a:solidFill>
            </a:endParaRPr>
          </a:p>
        </p:txBody>
      </p:sp>
      <p:sp>
        <p:nvSpPr>
          <p:cNvPr id="132" name="Google Shape;132;p23"/>
          <p:cNvSpPr txBox="1"/>
          <p:nvPr>
            <p:ph idx="1" type="subTitle"/>
          </p:nvPr>
        </p:nvSpPr>
        <p:spPr>
          <a:xfrm>
            <a:off x="0" y="2046142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5D9BB8"/>
              </a:buClr>
              <a:buSzPts val="2000"/>
              <a:buFont typeface="Roboto Light"/>
              <a:buChar char="-"/>
            </a:pPr>
            <a:r>
              <a:rPr lang="en" sz="2000">
                <a:solidFill>
                  <a:srgbClr val="5D9BB8"/>
                </a:solidFill>
                <a:latin typeface="Roboto Light"/>
                <a:ea typeface="Roboto Light"/>
                <a:cs typeface="Roboto Light"/>
                <a:sym typeface="Roboto Light"/>
              </a:rPr>
              <a:t>Bonnes perspectives d’emploi</a:t>
            </a:r>
            <a:endParaRPr sz="2000">
              <a:solidFill>
                <a:srgbClr val="5D9BB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5D9BB8"/>
              </a:buClr>
              <a:buSzPts val="2000"/>
              <a:buFont typeface="Roboto Light"/>
              <a:buChar char="-"/>
            </a:pPr>
            <a:r>
              <a:rPr lang="en" sz="2000">
                <a:solidFill>
                  <a:srgbClr val="5D9BB8"/>
                </a:solidFill>
                <a:latin typeface="Roboto Light"/>
                <a:ea typeface="Roboto Light"/>
                <a:cs typeface="Roboto Light"/>
                <a:sym typeface="Roboto Light"/>
              </a:rPr>
              <a:t>Métier de contact / diversifié</a:t>
            </a:r>
            <a:endParaRPr sz="2000">
              <a:solidFill>
                <a:srgbClr val="5D9BB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5D9BB8"/>
              </a:buClr>
              <a:buSzPts val="2000"/>
              <a:buFont typeface="Roboto Light"/>
              <a:buChar char="-"/>
            </a:pPr>
            <a:r>
              <a:rPr lang="en" sz="2000">
                <a:solidFill>
                  <a:srgbClr val="5D9BB8"/>
                </a:solidFill>
                <a:latin typeface="Roboto Light"/>
                <a:ea typeface="Roboto Light"/>
                <a:cs typeface="Roboto Light"/>
                <a:sym typeface="Roboto Light"/>
              </a:rPr>
              <a:t>Rémunération correcte</a:t>
            </a:r>
            <a:endParaRPr sz="2000">
              <a:solidFill>
                <a:srgbClr val="5D9BB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1775" y="0"/>
            <a:ext cx="5042227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idx="4294967295" type="title"/>
          </p:nvPr>
        </p:nvSpPr>
        <p:spPr>
          <a:xfrm>
            <a:off x="773700" y="694875"/>
            <a:ext cx="7596600" cy="7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D9BB8"/>
                </a:solidFill>
                <a:highlight>
                  <a:schemeClr val="accent4"/>
                </a:highlight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Optimiser le Taux de Conversion des Internautes</a:t>
            </a:r>
            <a:endParaRPr sz="2400">
              <a:solidFill>
                <a:srgbClr val="5D9BB8"/>
              </a:solidFill>
              <a:highlight>
                <a:schemeClr val="accent4"/>
              </a:highlight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2638" y="1456575"/>
            <a:ext cx="2938725" cy="293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D9BB8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693950" y="1723750"/>
            <a:ext cx="1711200" cy="5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Soft Skills</a:t>
            </a:r>
            <a:endParaRPr sz="3000"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691100" y="1218600"/>
            <a:ext cx="3483000" cy="13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5D9BB8"/>
              </a:buClr>
              <a:buSzPts val="2000"/>
              <a:buFont typeface="Roboto Light"/>
              <a:buChar char="●"/>
            </a:pPr>
            <a:r>
              <a:rPr lang="en" sz="2000">
                <a:solidFill>
                  <a:srgbClr val="5D9BB8"/>
                </a:solidFill>
                <a:latin typeface="Roboto Light"/>
                <a:ea typeface="Roboto Light"/>
                <a:cs typeface="Roboto Light"/>
                <a:sym typeface="Roboto Light"/>
              </a:rPr>
              <a:t>Ecouter       Client </a:t>
            </a:r>
            <a:endParaRPr sz="2000">
              <a:solidFill>
                <a:srgbClr val="5D9BB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5D9BB8"/>
              </a:buClr>
              <a:buSzPts val="2000"/>
              <a:buFont typeface="Roboto Light"/>
              <a:buChar char="●"/>
            </a:pPr>
            <a:r>
              <a:rPr lang="en" sz="2000">
                <a:solidFill>
                  <a:srgbClr val="5D9BB8"/>
                </a:solidFill>
                <a:latin typeface="Roboto Light"/>
                <a:ea typeface="Roboto Light"/>
                <a:cs typeface="Roboto Light"/>
                <a:sym typeface="Roboto Light"/>
              </a:rPr>
              <a:t>Coordonner       Equipe </a:t>
            </a:r>
            <a:endParaRPr sz="2000">
              <a:solidFill>
                <a:srgbClr val="5D9BB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5D9BB8"/>
              </a:buClr>
              <a:buSzPts val="2000"/>
              <a:buFont typeface="Roboto Light"/>
              <a:buChar char="●"/>
            </a:pPr>
            <a:r>
              <a:rPr lang="en" sz="2000">
                <a:solidFill>
                  <a:srgbClr val="5D9BB8"/>
                </a:solidFill>
                <a:latin typeface="Roboto Light"/>
                <a:ea typeface="Roboto Light"/>
                <a:cs typeface="Roboto Light"/>
                <a:sym typeface="Roboto Light"/>
              </a:rPr>
              <a:t>S’adapter       Stratégie</a:t>
            </a:r>
            <a:endParaRPr sz="2000">
              <a:solidFill>
                <a:srgbClr val="5D9BB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D9BB8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5D9BB8"/>
                </a:solidFill>
              </a:rPr>
              <a:t>         </a:t>
            </a:r>
            <a:r>
              <a:rPr lang="en" sz="2000">
                <a:solidFill>
                  <a:srgbClr val="5D9BB8"/>
                </a:solidFill>
              </a:rPr>
              <a:t>LEADERSHIP</a:t>
            </a:r>
            <a:endParaRPr sz="2000">
              <a:solidFill>
                <a:srgbClr val="5D9BB8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D9BB8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5D9BB8"/>
              </a:solidFill>
            </a:endParaRPr>
          </a:p>
        </p:txBody>
      </p:sp>
      <p:cxnSp>
        <p:nvCxnSpPr>
          <p:cNvPr id="81" name="Google Shape;81;p15"/>
          <p:cNvCxnSpPr/>
          <p:nvPr/>
        </p:nvCxnSpPr>
        <p:spPr>
          <a:xfrm flipH="1" rot="10800000">
            <a:off x="4234200" y="3298600"/>
            <a:ext cx="894600" cy="8100"/>
          </a:xfrm>
          <a:prstGeom prst="straightConnector1">
            <a:avLst/>
          </a:prstGeom>
          <a:noFill/>
          <a:ln cap="flat" cmpd="sng" w="76200">
            <a:solidFill>
              <a:srgbClr val="5D9BB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5"/>
          <p:cNvCxnSpPr/>
          <p:nvPr/>
        </p:nvCxnSpPr>
        <p:spPr>
          <a:xfrm>
            <a:off x="6212400" y="1500875"/>
            <a:ext cx="213300" cy="0"/>
          </a:xfrm>
          <a:prstGeom prst="straightConnector1">
            <a:avLst/>
          </a:prstGeom>
          <a:noFill/>
          <a:ln cap="flat" cmpd="sng" w="19050">
            <a:solidFill>
              <a:srgbClr val="5D9BB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5"/>
          <p:cNvCxnSpPr/>
          <p:nvPr/>
        </p:nvCxnSpPr>
        <p:spPr>
          <a:xfrm>
            <a:off x="6676750" y="1850275"/>
            <a:ext cx="213300" cy="0"/>
          </a:xfrm>
          <a:prstGeom prst="straightConnector1">
            <a:avLst/>
          </a:prstGeom>
          <a:noFill/>
          <a:ln cap="flat" cmpd="sng" w="19050">
            <a:solidFill>
              <a:srgbClr val="5D9BB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5"/>
          <p:cNvCxnSpPr/>
          <p:nvPr/>
        </p:nvCxnSpPr>
        <p:spPr>
          <a:xfrm>
            <a:off x="6425700" y="2207875"/>
            <a:ext cx="213300" cy="0"/>
          </a:xfrm>
          <a:prstGeom prst="straightConnector1">
            <a:avLst/>
          </a:prstGeom>
          <a:noFill/>
          <a:ln cap="flat" cmpd="sng" w="19050">
            <a:solidFill>
              <a:srgbClr val="5D9BB8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05200" y="0"/>
            <a:ext cx="95543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D9BB8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948000" y="426825"/>
            <a:ext cx="50277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Compétences</a:t>
            </a:r>
            <a:endParaRPr sz="3000"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471900" y="1995275"/>
            <a:ext cx="8222100" cy="31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D9BB8"/>
              </a:buClr>
              <a:buSzPts val="1800"/>
              <a:buChar char="-"/>
            </a:pPr>
            <a:r>
              <a:rPr lang="en">
                <a:solidFill>
                  <a:srgbClr val="5D9BB8"/>
                </a:solidFill>
              </a:rPr>
              <a:t>Langue: Anglais !!!</a:t>
            </a:r>
            <a:endParaRPr>
              <a:solidFill>
                <a:srgbClr val="5D9BB8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D9BB8"/>
              </a:buClr>
              <a:buSzPts val="1800"/>
              <a:buChar char="-"/>
            </a:pPr>
            <a:r>
              <a:rPr lang="en">
                <a:solidFill>
                  <a:srgbClr val="5D9BB8"/>
                </a:solidFill>
              </a:rPr>
              <a:t>Outils informatiques (suite office, google, CRM, e-mailing, ...)</a:t>
            </a:r>
            <a:endParaRPr>
              <a:solidFill>
                <a:srgbClr val="5D9BB8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D9BB8"/>
              </a:buClr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SEO</a:t>
            </a:r>
            <a:r>
              <a:rPr lang="en">
                <a:solidFill>
                  <a:srgbClr val="5D9BB8"/>
                </a:solidFill>
              </a:rPr>
              <a:t>, </a:t>
            </a:r>
            <a:r>
              <a:rPr lang="en" u="sng">
                <a:solidFill>
                  <a:schemeClr val="hlink"/>
                </a:solidFill>
                <a:hlinkClick r:id="rId4"/>
              </a:rPr>
              <a:t>SMO</a:t>
            </a:r>
            <a:r>
              <a:rPr lang="en">
                <a:solidFill>
                  <a:srgbClr val="5D9BB8"/>
                </a:solidFill>
              </a:rPr>
              <a:t>, </a:t>
            </a:r>
            <a:r>
              <a:rPr lang="en" u="sng">
                <a:solidFill>
                  <a:schemeClr val="hlink"/>
                </a:solidFill>
                <a:hlinkClick r:id="rId5"/>
              </a:rPr>
              <a:t>SEA</a:t>
            </a:r>
            <a:r>
              <a:rPr lang="en">
                <a:solidFill>
                  <a:srgbClr val="5D9BB8"/>
                </a:solidFill>
              </a:rPr>
              <a:t> (optimisation, référencement, reporting, ...)</a:t>
            </a:r>
            <a:endParaRPr>
              <a:solidFill>
                <a:srgbClr val="5D9BB8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D9BB8"/>
              </a:buClr>
              <a:buSzPts val="1800"/>
              <a:buChar char="-"/>
            </a:pPr>
            <a:r>
              <a:rPr lang="en">
                <a:solidFill>
                  <a:srgbClr val="5D9BB8"/>
                </a:solidFill>
              </a:rPr>
              <a:t>Content Marketing (production photos, vidéos, influenceurs, ...) </a:t>
            </a:r>
            <a:endParaRPr>
              <a:solidFill>
                <a:srgbClr val="5D9BB8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D9BB8"/>
              </a:buClr>
              <a:buSzPts val="1800"/>
              <a:buChar char="-"/>
            </a:pPr>
            <a:r>
              <a:rPr lang="en">
                <a:solidFill>
                  <a:srgbClr val="5D9BB8"/>
                </a:solidFill>
              </a:rPr>
              <a:t>                              </a:t>
            </a:r>
            <a:endParaRPr>
              <a:solidFill>
                <a:srgbClr val="5D9BB8"/>
              </a:solidFill>
            </a:endParaRPr>
          </a:p>
          <a:p>
            <a:pPr indent="457200" lvl="0" marL="18288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">
                <a:solidFill>
                  <a:srgbClr val="5D9BB8"/>
                </a:solidFill>
              </a:rPr>
              <a:t>Comment engager son audience?</a:t>
            </a:r>
            <a:endParaRPr i="1">
              <a:solidFill>
                <a:srgbClr val="5D9BB8"/>
              </a:solidFill>
            </a:endParaRPr>
          </a:p>
        </p:txBody>
      </p:sp>
      <p:cxnSp>
        <p:nvCxnSpPr>
          <p:cNvPr id="96" name="Google Shape;96;p17"/>
          <p:cNvCxnSpPr/>
          <p:nvPr/>
        </p:nvCxnSpPr>
        <p:spPr>
          <a:xfrm flipH="1" rot="10800000">
            <a:off x="1594650" y="4491125"/>
            <a:ext cx="894600" cy="8100"/>
          </a:xfrm>
          <a:prstGeom prst="straightConnector1">
            <a:avLst/>
          </a:prstGeom>
          <a:noFill/>
          <a:ln cap="flat" cmpd="sng" w="76200">
            <a:solidFill>
              <a:srgbClr val="5D9BB8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124922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D9BB8"/>
                </a:solidFill>
              </a:rPr>
              <a:t>89%</a:t>
            </a:r>
            <a:endParaRPr>
              <a:solidFill>
                <a:srgbClr val="5D9BB8"/>
              </a:solidFill>
            </a:endParaRPr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5D9BB8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en" sz="2000" u="sng">
                <a:solidFill>
                  <a:srgbClr val="5D9BB8"/>
                </a:solidFill>
                <a:latin typeface="Roboto Light"/>
                <a:ea typeface="Roboto Light"/>
                <a:cs typeface="Roboto Light"/>
                <a:sym typeface="Roboto Ligh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89% of marketers</a:t>
            </a:r>
            <a:r>
              <a:rPr lang="en" sz="2000">
                <a:solidFill>
                  <a:srgbClr val="5D9BB8"/>
                </a:solidFill>
                <a:latin typeface="Roboto Light"/>
                <a:ea typeface="Roboto Light"/>
                <a:cs typeface="Roboto Light"/>
                <a:sym typeface="Roboto Light"/>
              </a:rPr>
              <a:t> around the world use Facebook.</a:t>
            </a:r>
            <a:endParaRPr sz="2000">
              <a:solidFill>
                <a:srgbClr val="5D9BB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28600" lvl="0" marL="457200" rtl="0" algn="ctr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rgbClr val="5D9BB8"/>
              </a:buClr>
              <a:buSzPts val="2000"/>
              <a:buFont typeface="Roboto Light"/>
              <a:buNone/>
            </a:pPr>
            <a:r>
              <a:rPr lang="en" sz="2000">
                <a:solidFill>
                  <a:srgbClr val="5D9BB8"/>
                </a:solidFill>
                <a:latin typeface="Roboto Light"/>
                <a:ea typeface="Roboto Light"/>
                <a:cs typeface="Roboto Light"/>
                <a:sym typeface="Roboto Light"/>
              </a:rPr>
              <a:t>Facebook has roughly </a:t>
            </a:r>
            <a:r>
              <a:rPr lang="en" sz="2000" u="sng">
                <a:solidFill>
                  <a:srgbClr val="5D9BB8"/>
                </a:solidFill>
                <a:latin typeface="Roboto Light"/>
                <a:ea typeface="Roboto Light"/>
                <a:cs typeface="Roboto Light"/>
                <a:sym typeface="Roboto Ligh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3.049 billion users</a:t>
            </a:r>
            <a:r>
              <a:rPr lang="en" sz="2000">
                <a:solidFill>
                  <a:srgbClr val="5D9BB8"/>
                </a:solidFill>
                <a:latin typeface="Roboto Light"/>
                <a:ea typeface="Roboto Light"/>
                <a:cs typeface="Roboto Light"/>
                <a:sym typeface="Roboto Light"/>
              </a:rPr>
              <a:t> worldwide</a:t>
            </a:r>
            <a:r>
              <a:rPr lang="en" sz="2000">
                <a:solidFill>
                  <a:srgbClr val="5D9BB8"/>
                </a:solidFill>
                <a:latin typeface="Roboto Light"/>
                <a:ea typeface="Roboto Light"/>
                <a:cs typeface="Roboto Light"/>
                <a:sym typeface="Roboto Light"/>
              </a:rPr>
              <a:t>.</a:t>
            </a:r>
            <a:endParaRPr sz="2000">
              <a:solidFill>
                <a:srgbClr val="5D9BB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ctr">
              <a:spcBef>
                <a:spcPts val="24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D9BB8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972700" y="563400"/>
            <a:ext cx="2981400" cy="64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Quel cursus?</a:t>
            </a:r>
            <a:endParaRPr sz="3000"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471900" y="22238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IFAPME</a:t>
            </a:r>
            <a:r>
              <a:rPr lang="en"/>
              <a:t>: </a:t>
            </a:r>
            <a:r>
              <a:rPr lang="en"/>
              <a:t>2</a:t>
            </a:r>
            <a:r>
              <a:rPr lang="en"/>
              <a:t> ans en alternance (diplôme en gestionnaire de projet - marketing digital)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ICHEC</a:t>
            </a:r>
            <a:r>
              <a:rPr lang="en"/>
              <a:t>: formation en cours du soir en 8 mois (certificat).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5"/>
              </a:rPr>
              <a:t>Bruxelles Formation</a:t>
            </a:r>
            <a:r>
              <a:rPr lang="en"/>
              <a:t>: 4 mois temps plein (attestation de formation).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6"/>
              </a:rPr>
              <a:t>Digital Campus</a:t>
            </a:r>
            <a:r>
              <a:rPr lang="en"/>
              <a:t> : 3 ans (Bac) + 2 ans (Master)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D9BB8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972700" y="563400"/>
            <a:ext cx="3889200" cy="64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Quel cursus en ligne?</a:t>
            </a:r>
            <a:endParaRPr sz="3000"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471900" y="22238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Les Ateliers Numériques Google</a:t>
            </a:r>
            <a:r>
              <a:rPr lang="en">
                <a:solidFill>
                  <a:srgbClr val="5D9BB8"/>
                </a:solidFill>
              </a:rPr>
              <a:t> </a:t>
            </a:r>
            <a:r>
              <a:rPr lang="en"/>
              <a:t>(40h - Certification)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C’est le bordel…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D9BB8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972700" y="563400"/>
            <a:ext cx="3889200" cy="64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Salaire</a:t>
            </a:r>
            <a:endParaRPr sz="3000"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471900" y="23762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5D9BB8"/>
              </a:buClr>
              <a:buSzPts val="2000"/>
              <a:buFont typeface="Roboto Light"/>
              <a:buChar char="-"/>
            </a:pPr>
            <a:r>
              <a:rPr lang="en" sz="2000">
                <a:solidFill>
                  <a:srgbClr val="5D9BB8"/>
                </a:solidFill>
                <a:highlight>
                  <a:schemeClr val="accent4"/>
                </a:highlight>
                <a:latin typeface="Roboto Light"/>
                <a:ea typeface="Roboto Light"/>
                <a:cs typeface="Roboto Light"/>
                <a:sym typeface="Roboto Light"/>
              </a:rPr>
              <a:t>Métier en pénurie.</a:t>
            </a:r>
            <a:endParaRPr sz="2000">
              <a:solidFill>
                <a:srgbClr val="5D9BB8"/>
              </a:solidFill>
              <a:highlight>
                <a:schemeClr val="accent4"/>
              </a:highlight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5D9BB8"/>
              </a:buClr>
              <a:buSzPts val="2000"/>
              <a:buFont typeface="Roboto Light"/>
              <a:buChar char="-"/>
            </a:pPr>
            <a:r>
              <a:rPr lang="en" sz="2000">
                <a:solidFill>
                  <a:srgbClr val="5D9BB8"/>
                </a:solidFill>
                <a:highlight>
                  <a:schemeClr val="accent4"/>
                </a:highlight>
                <a:latin typeface="Roboto Light"/>
                <a:ea typeface="Roboto Light"/>
                <a:cs typeface="Roboto Light"/>
                <a:sym typeface="Roboto Light"/>
              </a:rPr>
              <a:t>Chef de projet digital: entre 40.000 et 63.000 € bruts par an.</a:t>
            </a:r>
            <a:endParaRPr sz="2000">
              <a:solidFill>
                <a:srgbClr val="5D9BB8"/>
              </a:solidFill>
              <a:highlight>
                <a:schemeClr val="accent4"/>
              </a:highlight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5D9BB8"/>
              </a:buClr>
              <a:buSzPts val="2000"/>
              <a:buFont typeface="Roboto Light"/>
              <a:buChar char="-"/>
            </a:pPr>
            <a:r>
              <a:rPr lang="en" sz="2000">
                <a:solidFill>
                  <a:srgbClr val="5D9BB8"/>
                </a:solidFill>
                <a:highlight>
                  <a:schemeClr val="accent4"/>
                </a:highlight>
                <a:latin typeface="Roboto Light"/>
                <a:ea typeface="Roboto Light"/>
                <a:cs typeface="Roboto Light"/>
                <a:sym typeface="Roboto Light"/>
              </a:rPr>
              <a:t>Community manager: entre 30 000 et 65 000 € bruts par an. </a:t>
            </a:r>
            <a:endParaRPr sz="2000">
              <a:solidFill>
                <a:srgbClr val="5D9BB8"/>
              </a:solidFill>
              <a:highlight>
                <a:schemeClr val="accent4"/>
              </a:highlight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5D9BB8"/>
              </a:buClr>
              <a:buSzPts val="2000"/>
              <a:buFont typeface="Roboto Light"/>
              <a:buChar char="-"/>
            </a:pPr>
            <a:r>
              <a:rPr lang="en" sz="2000">
                <a:solidFill>
                  <a:srgbClr val="5D9BB8"/>
                </a:solidFill>
                <a:highlight>
                  <a:schemeClr val="accent4"/>
                </a:highlight>
                <a:latin typeface="Roboto Light"/>
                <a:ea typeface="Roboto Light"/>
                <a:cs typeface="Roboto Light"/>
                <a:sym typeface="Roboto Light"/>
              </a:rPr>
              <a:t>Social media manager: entre 45 000 et 70 000 € bruts par an.</a:t>
            </a:r>
            <a:endParaRPr sz="2600">
              <a:solidFill>
                <a:srgbClr val="5D9BB8"/>
              </a:solidFill>
              <a:highlight>
                <a:schemeClr val="accent4"/>
              </a:highlight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