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Bree Serif"/>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b250658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b250658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b250658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b250658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b250658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b250658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250658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250658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2506580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b2506580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25065807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2506580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b2506580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b2506580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metiers.siep.be/metier/designer/" TargetMode="External"/><Relationship Id="rId4" Type="http://schemas.openxmlformats.org/officeDocument/2006/relationships/hyperlink" Target="https://openclassrooms.com/fr/paths/778-ux-designer" TargetMode="External"/><Relationship Id="rId5" Type="http://schemas.openxmlformats.org/officeDocument/2006/relationships/hyperlink" Target="https://www.bruxellesformation.brussels/catalogue-dorifor/ux-ui-designer/" TargetMode="External"/><Relationship Id="rId6" Type="http://schemas.openxmlformats.org/officeDocument/2006/relationships/hyperlink" Target="https://emplois.be.indeed.com/jobs?q=ui+ux+designer&amp;start=20&amp;vjk=9c366d93bf7e2e8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559200" y="2177475"/>
            <a:ext cx="5092200" cy="461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fr"/>
              <a:t>Définition de la profession</a:t>
            </a:r>
            <a:endParaRPr/>
          </a:p>
        </p:txBody>
      </p:sp>
      <p:pic>
        <p:nvPicPr>
          <p:cNvPr id="55" name="Google Shape;55;p13"/>
          <p:cNvPicPr preferRelativeResize="0"/>
          <p:nvPr/>
        </p:nvPicPr>
        <p:blipFill>
          <a:blip r:embed="rId3">
            <a:alphaModFix/>
          </a:blip>
          <a:stretch>
            <a:fillRect/>
          </a:stretch>
        </p:blipFill>
        <p:spPr>
          <a:xfrm>
            <a:off x="7851325" y="779046"/>
            <a:ext cx="1251925" cy="1251950"/>
          </a:xfrm>
          <a:prstGeom prst="rect">
            <a:avLst/>
          </a:prstGeom>
          <a:noFill/>
          <a:ln>
            <a:noFill/>
          </a:ln>
        </p:spPr>
      </p:pic>
      <p:sp>
        <p:nvSpPr>
          <p:cNvPr id="56" name="Google Shape;56;p13"/>
          <p:cNvSpPr txBox="1"/>
          <p:nvPr/>
        </p:nvSpPr>
        <p:spPr>
          <a:xfrm>
            <a:off x="992125" y="2995700"/>
            <a:ext cx="619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solidFill>
                  <a:schemeClr val="dk2"/>
                </a:solidFill>
              </a:rPr>
              <a:t>I</a:t>
            </a:r>
            <a:r>
              <a:rPr lang="fr" sz="1800">
                <a:solidFill>
                  <a:schemeClr val="dk2"/>
                </a:solidFill>
              </a:rPr>
              <a:t>nterface </a:t>
            </a:r>
            <a:r>
              <a:rPr b="1" lang="fr" sz="1800">
                <a:solidFill>
                  <a:schemeClr val="dk2"/>
                </a:solidFill>
              </a:rPr>
              <a:t>U</a:t>
            </a:r>
            <a:r>
              <a:rPr lang="fr" sz="1800">
                <a:solidFill>
                  <a:schemeClr val="dk2"/>
                </a:solidFill>
              </a:rPr>
              <a:t>tilisateur (UI)</a:t>
            </a:r>
            <a:endParaRPr sz="1800">
              <a:solidFill>
                <a:schemeClr val="dk2"/>
              </a:solidFill>
            </a:endParaRPr>
          </a:p>
        </p:txBody>
      </p:sp>
      <p:sp>
        <p:nvSpPr>
          <p:cNvPr id="57" name="Google Shape;57;p13"/>
          <p:cNvSpPr txBox="1"/>
          <p:nvPr/>
        </p:nvSpPr>
        <p:spPr>
          <a:xfrm>
            <a:off x="992125" y="3813525"/>
            <a:ext cx="397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e</a:t>
            </a:r>
            <a:r>
              <a:rPr b="1" lang="fr" sz="1800">
                <a:solidFill>
                  <a:schemeClr val="dk2"/>
                </a:solidFill>
              </a:rPr>
              <a:t>X</a:t>
            </a:r>
            <a:r>
              <a:rPr lang="fr" sz="1800">
                <a:solidFill>
                  <a:schemeClr val="dk2"/>
                </a:solidFill>
              </a:rPr>
              <a:t>périence </a:t>
            </a:r>
            <a:r>
              <a:rPr b="1" lang="fr" sz="1800">
                <a:solidFill>
                  <a:schemeClr val="dk2"/>
                </a:solidFill>
              </a:rPr>
              <a:t>U</a:t>
            </a:r>
            <a:r>
              <a:rPr lang="fr" sz="1800">
                <a:solidFill>
                  <a:schemeClr val="dk2"/>
                </a:solidFill>
              </a:rPr>
              <a:t>tilisateur (UX)</a:t>
            </a:r>
            <a:endParaRPr sz="1800">
              <a:solidFill>
                <a:schemeClr val="dk2"/>
              </a:solidFill>
            </a:endParaRPr>
          </a:p>
        </p:txBody>
      </p:sp>
      <p:sp>
        <p:nvSpPr>
          <p:cNvPr id="58" name="Google Shape;58;p13"/>
          <p:cNvSpPr txBox="1"/>
          <p:nvPr/>
        </p:nvSpPr>
        <p:spPr>
          <a:xfrm>
            <a:off x="3757550" y="2339325"/>
            <a:ext cx="541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59" name="Google Shape;59;p13"/>
          <p:cNvSpPr/>
          <p:nvPr/>
        </p:nvSpPr>
        <p:spPr>
          <a:xfrm>
            <a:off x="3951250" y="3028000"/>
            <a:ext cx="7854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p:nvPr/>
        </p:nvSpPr>
        <p:spPr>
          <a:xfrm>
            <a:off x="3929725" y="3856550"/>
            <a:ext cx="7854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txBox="1"/>
          <p:nvPr/>
        </p:nvSpPr>
        <p:spPr>
          <a:xfrm>
            <a:off x="4941200" y="2995700"/>
            <a:ext cx="41427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Design, accessibilité, compréhension et engagement de l’utilisateur.</a:t>
            </a:r>
            <a:endParaRPr sz="1800">
              <a:solidFill>
                <a:schemeClr val="dk2"/>
              </a:solidFill>
            </a:endParaRPr>
          </a:p>
        </p:txBody>
      </p:sp>
      <p:sp>
        <p:nvSpPr>
          <p:cNvPr id="62" name="Google Shape;62;p13"/>
          <p:cNvSpPr txBox="1"/>
          <p:nvPr/>
        </p:nvSpPr>
        <p:spPr>
          <a:xfrm>
            <a:off x="4898150" y="3813925"/>
            <a:ext cx="3783600" cy="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Récolte, analyse et influence des habitudes de l’utilisateur.</a:t>
            </a:r>
            <a:endParaRPr sz="1800">
              <a:solidFill>
                <a:schemeClr val="dk2"/>
              </a:solidFill>
            </a:endParaRPr>
          </a:p>
        </p:txBody>
      </p:sp>
      <p:pic>
        <p:nvPicPr>
          <p:cNvPr id="63" name="Google Shape;63;p13"/>
          <p:cNvPicPr preferRelativeResize="0"/>
          <p:nvPr/>
        </p:nvPicPr>
        <p:blipFill>
          <a:blip r:embed="rId4">
            <a:alphaModFix/>
          </a:blip>
          <a:stretch>
            <a:fillRect/>
          </a:stretch>
        </p:blipFill>
        <p:spPr>
          <a:xfrm>
            <a:off x="1292676" y="245522"/>
            <a:ext cx="6558650" cy="193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latin typeface="Bree Serif"/>
                <a:ea typeface="Bree Serif"/>
                <a:cs typeface="Bree Serif"/>
                <a:sym typeface="Bree Serif"/>
              </a:rPr>
              <a:t>Les qualités essentielles d’un UX/UI Designer</a:t>
            </a:r>
            <a:endParaRPr>
              <a:latin typeface="Bree Serif"/>
              <a:ea typeface="Bree Serif"/>
              <a:cs typeface="Bree Serif"/>
              <a:sym typeface="Bree Serif"/>
            </a:endParaRPr>
          </a:p>
        </p:txBody>
      </p:sp>
      <p:sp>
        <p:nvSpPr>
          <p:cNvPr id="69" name="Google Shape;69;p14"/>
          <p:cNvSpPr txBox="1"/>
          <p:nvPr>
            <p:ph idx="1" type="body"/>
          </p:nvPr>
        </p:nvSpPr>
        <p:spPr>
          <a:xfrm>
            <a:off x="311700" y="1152475"/>
            <a:ext cx="8520600" cy="3726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fr"/>
              <a:t>Avoir un esprit d’</a:t>
            </a:r>
            <a:r>
              <a:rPr b="1" lang="fr"/>
              <a:t>analyse orienté solution</a:t>
            </a:r>
            <a:r>
              <a:rPr lang="fr"/>
              <a:t>.</a:t>
            </a:r>
            <a:endParaRPr/>
          </a:p>
          <a:p>
            <a:pPr indent="-342900" lvl="0" marL="457200" rtl="0" algn="l">
              <a:spcBef>
                <a:spcPts val="0"/>
              </a:spcBef>
              <a:spcAft>
                <a:spcPts val="0"/>
              </a:spcAft>
              <a:buSzPts val="1800"/>
              <a:buChar char="-"/>
            </a:pPr>
            <a:r>
              <a:rPr b="1" lang="fr"/>
              <a:t>Empathie</a:t>
            </a:r>
            <a:r>
              <a:rPr lang="fr"/>
              <a:t>. Pouvoir se mettre à la place de l’utilisateur afin de mieux comprendre ses choix, ses besoins, ses envies, son profil.</a:t>
            </a:r>
            <a:endParaRPr/>
          </a:p>
          <a:p>
            <a:pPr indent="-342900" lvl="0" marL="457200" rtl="0" algn="l">
              <a:spcBef>
                <a:spcPts val="0"/>
              </a:spcBef>
              <a:spcAft>
                <a:spcPts val="0"/>
              </a:spcAft>
              <a:buSzPts val="1800"/>
              <a:buChar char="-"/>
            </a:pPr>
            <a:r>
              <a:rPr b="1" lang="fr"/>
              <a:t>Adaptation</a:t>
            </a:r>
            <a:r>
              <a:rPr lang="fr"/>
              <a:t>. Le métier d’UX designer évolue au fur et à mesure que la technologie avance. Les nouveaux supports, les nouvelles interfaces, les nouveaux besoins des utilisateurs doivent être anticipés par l’UX designer.</a:t>
            </a:r>
            <a:endParaRPr/>
          </a:p>
          <a:p>
            <a:pPr indent="-342900" lvl="0" marL="457200" rtl="0" algn="l">
              <a:spcBef>
                <a:spcPts val="0"/>
              </a:spcBef>
              <a:spcAft>
                <a:spcPts val="0"/>
              </a:spcAft>
              <a:buSzPts val="1800"/>
              <a:buChar char="-"/>
            </a:pPr>
            <a:r>
              <a:rPr b="1" lang="fr"/>
              <a:t>Communication</a:t>
            </a:r>
            <a:r>
              <a:rPr lang="fr"/>
              <a:t>. L’UX Designer doit pouvoir communiquer sa vision et ses idées sous forme de concepts clairs et compréhensibles pour les autres acteurs du métier. </a:t>
            </a:r>
            <a:endParaRPr/>
          </a:p>
          <a:p>
            <a:pPr indent="-342900" lvl="0" marL="457200" rtl="0" algn="l">
              <a:spcBef>
                <a:spcPts val="0"/>
              </a:spcBef>
              <a:spcAft>
                <a:spcPts val="0"/>
              </a:spcAft>
              <a:buSzPts val="1800"/>
              <a:buChar char="-"/>
            </a:pPr>
            <a:r>
              <a:rPr lang="fr"/>
              <a:t>Être </a:t>
            </a:r>
            <a:r>
              <a:rPr b="1" lang="fr"/>
              <a:t>polyvalent</a:t>
            </a:r>
            <a:r>
              <a:rPr lang="fr"/>
              <a:t>. L’UX designer doit faire coexister les objectifs et la faisabilité d’un projet. Il est recommandé de posséder des bases en programmation web (html, css, Js) mais aussi en graphic design afin de communiquer objectivement avec ses collaborateurs.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3" name="Shape 73"/>
        <p:cNvGrpSpPr/>
        <p:nvPr/>
      </p:nvGrpSpPr>
      <p:grpSpPr>
        <a:xfrm>
          <a:off x="0" y="0"/>
          <a:ext cx="0" cy="0"/>
          <a:chOff x="0" y="0"/>
          <a:chExt cx="0" cy="0"/>
        </a:xfrm>
      </p:grpSpPr>
      <p:sp>
        <p:nvSpPr>
          <p:cNvPr id="74" name="Google Shape;74;p15"/>
          <p:cNvSpPr/>
          <p:nvPr/>
        </p:nvSpPr>
        <p:spPr>
          <a:xfrm>
            <a:off x="3757550" y="3953400"/>
            <a:ext cx="15279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nvSpPr>
        <p:spPr>
          <a:xfrm>
            <a:off x="4112625" y="4179450"/>
            <a:ext cx="11082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dk2"/>
                </a:solidFill>
              </a:rPr>
              <a:t>USER</a:t>
            </a:r>
            <a:endParaRPr b="1" sz="1800">
              <a:solidFill>
                <a:schemeClr val="dk2"/>
              </a:solidFill>
            </a:endParaRPr>
          </a:p>
        </p:txBody>
      </p:sp>
      <p:sp>
        <p:nvSpPr>
          <p:cNvPr id="76" name="Google Shape;76;p15"/>
          <p:cNvSpPr/>
          <p:nvPr/>
        </p:nvSpPr>
        <p:spPr>
          <a:xfrm>
            <a:off x="3364700" y="1840050"/>
            <a:ext cx="2313600" cy="1463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txBox="1"/>
          <p:nvPr/>
        </p:nvSpPr>
        <p:spPr>
          <a:xfrm>
            <a:off x="3614900" y="2345850"/>
            <a:ext cx="1928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dk2"/>
                </a:solidFill>
              </a:rPr>
              <a:t>UX/UI Designer</a:t>
            </a:r>
            <a:endParaRPr b="1" sz="1800">
              <a:solidFill>
                <a:schemeClr val="dk2"/>
              </a:solidFill>
            </a:endParaRPr>
          </a:p>
        </p:txBody>
      </p:sp>
      <p:sp>
        <p:nvSpPr>
          <p:cNvPr id="78" name="Google Shape;78;p15"/>
          <p:cNvSpPr/>
          <p:nvPr/>
        </p:nvSpPr>
        <p:spPr>
          <a:xfrm>
            <a:off x="4327850" y="3447650"/>
            <a:ext cx="322800" cy="37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787675" y="2113350"/>
            <a:ext cx="13989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6856425" y="2113350"/>
            <a:ext cx="12480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txBox="1"/>
          <p:nvPr/>
        </p:nvSpPr>
        <p:spPr>
          <a:xfrm>
            <a:off x="873750" y="2317800"/>
            <a:ext cx="13128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dk2"/>
                </a:solidFill>
              </a:rPr>
              <a:t>FrontEnd</a:t>
            </a:r>
            <a:endParaRPr b="1" sz="1800">
              <a:solidFill>
                <a:schemeClr val="dk2"/>
              </a:solidFill>
            </a:endParaRPr>
          </a:p>
        </p:txBody>
      </p:sp>
      <p:sp>
        <p:nvSpPr>
          <p:cNvPr id="82" name="Google Shape;82;p15"/>
          <p:cNvSpPr txBox="1"/>
          <p:nvPr/>
        </p:nvSpPr>
        <p:spPr>
          <a:xfrm>
            <a:off x="6964175" y="2339325"/>
            <a:ext cx="1248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dk2"/>
                </a:solidFill>
              </a:rPr>
              <a:t>Graphist</a:t>
            </a:r>
            <a:endParaRPr b="1" sz="1800">
              <a:solidFill>
                <a:schemeClr val="dk2"/>
              </a:solidFill>
            </a:endParaRPr>
          </a:p>
        </p:txBody>
      </p:sp>
      <p:sp>
        <p:nvSpPr>
          <p:cNvPr id="83" name="Google Shape;83;p15"/>
          <p:cNvSpPr/>
          <p:nvPr/>
        </p:nvSpPr>
        <p:spPr>
          <a:xfrm>
            <a:off x="2240325" y="219525"/>
            <a:ext cx="13128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5543625" y="219525"/>
            <a:ext cx="13128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txBox="1"/>
          <p:nvPr/>
        </p:nvSpPr>
        <p:spPr>
          <a:xfrm>
            <a:off x="2342625" y="477775"/>
            <a:ext cx="1248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2"/>
                </a:solidFill>
              </a:rPr>
              <a:t>Data Analyst</a:t>
            </a:r>
            <a:endParaRPr b="1" sz="1100">
              <a:solidFill>
                <a:schemeClr val="dk2"/>
              </a:solidFill>
            </a:endParaRPr>
          </a:p>
        </p:txBody>
      </p:sp>
      <p:sp>
        <p:nvSpPr>
          <p:cNvPr id="86" name="Google Shape;86;p15"/>
          <p:cNvSpPr txBox="1"/>
          <p:nvPr/>
        </p:nvSpPr>
        <p:spPr>
          <a:xfrm>
            <a:off x="5936550" y="429325"/>
            <a:ext cx="1108200" cy="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solidFill>
                  <a:schemeClr val="dk2"/>
                </a:solidFill>
              </a:rPr>
              <a:t>CM</a:t>
            </a:r>
            <a:endParaRPr b="1" sz="1800">
              <a:solidFill>
                <a:schemeClr val="dk2"/>
              </a:solidFill>
            </a:endParaRPr>
          </a:p>
        </p:txBody>
      </p:sp>
      <p:sp>
        <p:nvSpPr>
          <p:cNvPr id="87" name="Google Shape;87;p15"/>
          <p:cNvSpPr/>
          <p:nvPr/>
        </p:nvSpPr>
        <p:spPr>
          <a:xfrm>
            <a:off x="2337175" y="2307050"/>
            <a:ext cx="750600" cy="451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p:nvPr/>
        </p:nvSpPr>
        <p:spPr>
          <a:xfrm>
            <a:off x="5844361" y="2292950"/>
            <a:ext cx="846000" cy="480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5"/>
          <p:cNvSpPr/>
          <p:nvPr/>
        </p:nvSpPr>
        <p:spPr>
          <a:xfrm>
            <a:off x="3402450" y="1202925"/>
            <a:ext cx="430500" cy="48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5"/>
          <p:cNvSpPr/>
          <p:nvPr/>
        </p:nvSpPr>
        <p:spPr>
          <a:xfrm flipH="1">
            <a:off x="5113125" y="1202925"/>
            <a:ext cx="430500" cy="48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518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Bree Serif"/>
                <a:ea typeface="Bree Serif"/>
                <a:cs typeface="Bree Serif"/>
                <a:sym typeface="Bree Serif"/>
              </a:rPr>
              <a:t>La boîte à outils du UX/UI designer</a:t>
            </a:r>
            <a:endParaRPr>
              <a:latin typeface="Bree Serif"/>
              <a:ea typeface="Bree Serif"/>
              <a:cs typeface="Bree Serif"/>
              <a:sym typeface="Bree Serif"/>
            </a:endParaRPr>
          </a:p>
        </p:txBody>
      </p:sp>
      <p:sp>
        <p:nvSpPr>
          <p:cNvPr id="96" name="Google Shape;9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Polyvalence et curiosité sont indispensables.</a:t>
            </a:r>
            <a:endParaRPr/>
          </a:p>
          <a:p>
            <a:pPr indent="0" lvl="0" marL="0" rtl="0" algn="l">
              <a:spcBef>
                <a:spcPts val="1200"/>
              </a:spcBef>
              <a:spcAft>
                <a:spcPts val="0"/>
              </a:spcAft>
              <a:buNone/>
            </a:pPr>
            <a:r>
              <a:rPr lang="fr"/>
              <a:t>Afin de pouvoir collaborer avec les différents acteurs d’un projet, l’UX designer</a:t>
            </a:r>
            <a:endParaRPr/>
          </a:p>
          <a:p>
            <a:pPr indent="0" lvl="0" marL="0" rtl="0" algn="l">
              <a:spcBef>
                <a:spcPts val="1200"/>
              </a:spcBef>
              <a:spcAft>
                <a:spcPts val="0"/>
              </a:spcAft>
              <a:buNone/>
            </a:pPr>
            <a:r>
              <a:rPr lang="fr"/>
              <a:t>doit avoir une connaissance basique, mais très générale d’à peu près tous les outils utilisés.</a:t>
            </a:r>
            <a:endParaRPr/>
          </a:p>
          <a:p>
            <a:pPr indent="0" lvl="0" marL="0" rtl="0" algn="l">
              <a:spcBef>
                <a:spcPts val="1200"/>
              </a:spcBef>
              <a:spcAft>
                <a:spcPts val="1200"/>
              </a:spcAft>
              <a:buNone/>
            </a:pPr>
            <a:r>
              <a:rPr lang="fr"/>
              <a:t>Il doit pouvoir comprendre la vision et les outils de chaque acteur, tant côté design que programmation, et connaître les possibilités et les limites de chaque outil.</a:t>
            </a:r>
            <a:endParaRPr/>
          </a:p>
        </p:txBody>
      </p:sp>
      <p:pic>
        <p:nvPicPr>
          <p:cNvPr id="97" name="Google Shape;97;p16"/>
          <p:cNvPicPr preferRelativeResize="0"/>
          <p:nvPr/>
        </p:nvPicPr>
        <p:blipFill>
          <a:blip r:embed="rId3">
            <a:alphaModFix/>
          </a:blip>
          <a:stretch>
            <a:fillRect/>
          </a:stretch>
        </p:blipFill>
        <p:spPr>
          <a:xfrm>
            <a:off x="5629875" y="-92657"/>
            <a:ext cx="2114000" cy="178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17"/>
          <p:cNvSpPr/>
          <p:nvPr/>
        </p:nvSpPr>
        <p:spPr>
          <a:xfrm>
            <a:off x="3757550" y="3953400"/>
            <a:ext cx="15279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7"/>
          <p:cNvSpPr txBox="1"/>
          <p:nvPr/>
        </p:nvSpPr>
        <p:spPr>
          <a:xfrm>
            <a:off x="4112625" y="4179450"/>
            <a:ext cx="11082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USER</a:t>
            </a:r>
            <a:endParaRPr sz="1800">
              <a:solidFill>
                <a:schemeClr val="dk2"/>
              </a:solidFill>
            </a:endParaRPr>
          </a:p>
        </p:txBody>
      </p:sp>
      <p:sp>
        <p:nvSpPr>
          <p:cNvPr id="104" name="Google Shape;104;p17"/>
          <p:cNvSpPr/>
          <p:nvPr/>
        </p:nvSpPr>
        <p:spPr>
          <a:xfrm>
            <a:off x="3364700" y="1840050"/>
            <a:ext cx="2313600" cy="1463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txBox="1"/>
          <p:nvPr/>
        </p:nvSpPr>
        <p:spPr>
          <a:xfrm>
            <a:off x="3614900" y="2345850"/>
            <a:ext cx="18132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UX/UI Designer</a:t>
            </a:r>
            <a:endParaRPr sz="1800">
              <a:solidFill>
                <a:schemeClr val="dk2"/>
              </a:solidFill>
            </a:endParaRPr>
          </a:p>
        </p:txBody>
      </p:sp>
      <p:sp>
        <p:nvSpPr>
          <p:cNvPr id="106" name="Google Shape;106;p17"/>
          <p:cNvSpPr/>
          <p:nvPr/>
        </p:nvSpPr>
        <p:spPr>
          <a:xfrm>
            <a:off x="4327850" y="3447650"/>
            <a:ext cx="322800" cy="37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7"/>
          <p:cNvSpPr/>
          <p:nvPr/>
        </p:nvSpPr>
        <p:spPr>
          <a:xfrm>
            <a:off x="787675" y="2113350"/>
            <a:ext cx="13989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p:nvPr/>
        </p:nvSpPr>
        <p:spPr>
          <a:xfrm>
            <a:off x="6856425" y="2113350"/>
            <a:ext cx="12480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txBox="1"/>
          <p:nvPr/>
        </p:nvSpPr>
        <p:spPr>
          <a:xfrm>
            <a:off x="873750" y="2317800"/>
            <a:ext cx="1173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FrontEnd</a:t>
            </a:r>
            <a:endParaRPr sz="1800">
              <a:solidFill>
                <a:schemeClr val="dk2"/>
              </a:solidFill>
            </a:endParaRPr>
          </a:p>
        </p:txBody>
      </p:sp>
      <p:sp>
        <p:nvSpPr>
          <p:cNvPr id="110" name="Google Shape;110;p17"/>
          <p:cNvSpPr txBox="1"/>
          <p:nvPr/>
        </p:nvSpPr>
        <p:spPr>
          <a:xfrm>
            <a:off x="6964175" y="2339325"/>
            <a:ext cx="11082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Graphist</a:t>
            </a:r>
            <a:endParaRPr sz="1800">
              <a:solidFill>
                <a:schemeClr val="dk2"/>
              </a:solidFill>
            </a:endParaRPr>
          </a:p>
        </p:txBody>
      </p:sp>
      <p:sp>
        <p:nvSpPr>
          <p:cNvPr id="111" name="Google Shape;111;p17"/>
          <p:cNvSpPr/>
          <p:nvPr/>
        </p:nvSpPr>
        <p:spPr>
          <a:xfrm>
            <a:off x="2240325" y="219525"/>
            <a:ext cx="13128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5543625" y="219525"/>
            <a:ext cx="1312800" cy="90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txBox="1"/>
          <p:nvPr/>
        </p:nvSpPr>
        <p:spPr>
          <a:xfrm>
            <a:off x="2342625" y="477775"/>
            <a:ext cx="12480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rPr>
              <a:t>Data Analyst</a:t>
            </a:r>
            <a:endParaRPr sz="1100">
              <a:solidFill>
                <a:schemeClr val="dk2"/>
              </a:solidFill>
            </a:endParaRPr>
          </a:p>
        </p:txBody>
      </p:sp>
      <p:sp>
        <p:nvSpPr>
          <p:cNvPr id="114" name="Google Shape;114;p17"/>
          <p:cNvSpPr txBox="1"/>
          <p:nvPr/>
        </p:nvSpPr>
        <p:spPr>
          <a:xfrm>
            <a:off x="5936550" y="429325"/>
            <a:ext cx="1108200" cy="5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CM</a:t>
            </a:r>
            <a:endParaRPr sz="1800">
              <a:solidFill>
                <a:schemeClr val="dk2"/>
              </a:solidFill>
            </a:endParaRPr>
          </a:p>
        </p:txBody>
      </p:sp>
      <p:sp>
        <p:nvSpPr>
          <p:cNvPr id="115" name="Google Shape;115;p17"/>
          <p:cNvSpPr/>
          <p:nvPr/>
        </p:nvSpPr>
        <p:spPr>
          <a:xfrm>
            <a:off x="2337175" y="2307050"/>
            <a:ext cx="750600" cy="451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p:nvPr/>
        </p:nvSpPr>
        <p:spPr>
          <a:xfrm>
            <a:off x="5844361" y="2292950"/>
            <a:ext cx="846000" cy="480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3402450" y="1202925"/>
            <a:ext cx="430500" cy="48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p:nvPr/>
        </p:nvSpPr>
        <p:spPr>
          <a:xfrm flipH="1">
            <a:off x="5113125" y="1202925"/>
            <a:ext cx="430500" cy="480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txBox="1"/>
          <p:nvPr/>
        </p:nvSpPr>
        <p:spPr>
          <a:xfrm>
            <a:off x="787675" y="3124650"/>
            <a:ext cx="1614000" cy="150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b="1" lang="fr" sz="1800">
                <a:solidFill>
                  <a:srgbClr val="FF0000"/>
                </a:solidFill>
              </a:rPr>
              <a:t>html</a:t>
            </a:r>
            <a:endParaRPr b="1" sz="1800">
              <a:solidFill>
                <a:srgbClr val="FF0000"/>
              </a:solidFill>
            </a:endParaRPr>
          </a:p>
          <a:p>
            <a:pPr indent="-342900" lvl="0" marL="457200" rtl="0" algn="l">
              <a:spcBef>
                <a:spcPts val="0"/>
              </a:spcBef>
              <a:spcAft>
                <a:spcPts val="0"/>
              </a:spcAft>
              <a:buClr>
                <a:srgbClr val="FF0000"/>
              </a:buClr>
              <a:buSzPts val="1800"/>
              <a:buChar char="●"/>
            </a:pPr>
            <a:r>
              <a:rPr b="1" lang="fr" sz="1800">
                <a:solidFill>
                  <a:srgbClr val="FF0000"/>
                </a:solidFill>
              </a:rPr>
              <a:t>css</a:t>
            </a:r>
            <a:endParaRPr b="1" sz="1800">
              <a:solidFill>
                <a:srgbClr val="FF0000"/>
              </a:solidFill>
            </a:endParaRPr>
          </a:p>
          <a:p>
            <a:pPr indent="-342900" lvl="0" marL="457200" rtl="0" algn="l">
              <a:spcBef>
                <a:spcPts val="0"/>
              </a:spcBef>
              <a:spcAft>
                <a:spcPts val="0"/>
              </a:spcAft>
              <a:buClr>
                <a:srgbClr val="FF0000"/>
              </a:buClr>
              <a:buSzPts val="1800"/>
              <a:buChar char="●"/>
            </a:pPr>
            <a:r>
              <a:rPr b="1" lang="fr" sz="1800">
                <a:solidFill>
                  <a:srgbClr val="FF0000"/>
                </a:solidFill>
              </a:rPr>
              <a:t>js</a:t>
            </a:r>
            <a:endParaRPr b="1" sz="1800">
              <a:solidFill>
                <a:srgbClr val="FF0000"/>
              </a:solidFill>
            </a:endParaRPr>
          </a:p>
        </p:txBody>
      </p:sp>
      <p:sp>
        <p:nvSpPr>
          <p:cNvPr id="120" name="Google Shape;120;p17"/>
          <p:cNvSpPr txBox="1"/>
          <p:nvPr/>
        </p:nvSpPr>
        <p:spPr>
          <a:xfrm>
            <a:off x="6598325" y="3200150"/>
            <a:ext cx="2313600" cy="129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b="1" lang="fr" sz="1800">
                <a:solidFill>
                  <a:srgbClr val="FF0000"/>
                </a:solidFill>
              </a:rPr>
              <a:t>Adobe Suite</a:t>
            </a:r>
            <a:endParaRPr b="1" sz="1800">
              <a:solidFill>
                <a:srgbClr val="FF0000"/>
              </a:solidFill>
            </a:endParaRPr>
          </a:p>
          <a:p>
            <a:pPr indent="0" lvl="0" marL="457200" rtl="0" algn="l">
              <a:spcBef>
                <a:spcPts val="0"/>
              </a:spcBef>
              <a:spcAft>
                <a:spcPts val="0"/>
              </a:spcAft>
              <a:buNone/>
            </a:pPr>
            <a:r>
              <a:t/>
            </a:r>
            <a:endParaRPr b="1" sz="1800">
              <a:solidFill>
                <a:srgbClr val="FF0000"/>
              </a:solidFill>
            </a:endParaRPr>
          </a:p>
        </p:txBody>
      </p:sp>
      <p:sp>
        <p:nvSpPr>
          <p:cNvPr id="121" name="Google Shape;121;p17"/>
          <p:cNvSpPr txBox="1"/>
          <p:nvPr/>
        </p:nvSpPr>
        <p:spPr>
          <a:xfrm>
            <a:off x="66725" y="208750"/>
            <a:ext cx="2055600" cy="105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b="1" lang="fr" sz="1800">
                <a:solidFill>
                  <a:srgbClr val="FF0000"/>
                </a:solidFill>
              </a:rPr>
              <a:t>Power BI</a:t>
            </a:r>
            <a:endParaRPr b="1" sz="1800">
              <a:solidFill>
                <a:srgbClr val="FF0000"/>
              </a:solidFill>
            </a:endParaRPr>
          </a:p>
          <a:p>
            <a:pPr indent="-342900" lvl="0" marL="457200" rtl="0" algn="l">
              <a:spcBef>
                <a:spcPts val="0"/>
              </a:spcBef>
              <a:spcAft>
                <a:spcPts val="0"/>
              </a:spcAft>
              <a:buClr>
                <a:srgbClr val="FF0000"/>
              </a:buClr>
              <a:buSzPts val="1800"/>
              <a:buChar char="●"/>
            </a:pPr>
            <a:r>
              <a:rPr b="1" lang="fr" sz="1800">
                <a:solidFill>
                  <a:srgbClr val="FF0000"/>
                </a:solidFill>
              </a:rPr>
              <a:t>Google Data Studio</a:t>
            </a:r>
            <a:endParaRPr b="1" sz="1800">
              <a:solidFill>
                <a:srgbClr val="FF0000"/>
              </a:solidFill>
            </a:endParaRPr>
          </a:p>
        </p:txBody>
      </p:sp>
      <p:sp>
        <p:nvSpPr>
          <p:cNvPr id="122" name="Google Shape;122;p17"/>
          <p:cNvSpPr txBox="1"/>
          <p:nvPr/>
        </p:nvSpPr>
        <p:spPr>
          <a:xfrm>
            <a:off x="7044750" y="219525"/>
            <a:ext cx="2055600" cy="111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b="1" lang="fr" sz="1800">
                <a:solidFill>
                  <a:srgbClr val="FF0000"/>
                </a:solidFill>
              </a:rPr>
              <a:t>Google Analytics</a:t>
            </a:r>
            <a:endParaRPr b="1" sz="1800">
              <a:solidFill>
                <a:srgbClr val="FF0000"/>
              </a:solidFill>
            </a:endParaRPr>
          </a:p>
          <a:p>
            <a:pPr indent="-342900" lvl="0" marL="457200" rtl="0" algn="l">
              <a:spcBef>
                <a:spcPts val="0"/>
              </a:spcBef>
              <a:spcAft>
                <a:spcPts val="0"/>
              </a:spcAft>
              <a:buClr>
                <a:srgbClr val="FF0000"/>
              </a:buClr>
              <a:buSzPts val="1800"/>
              <a:buChar char="●"/>
            </a:pPr>
            <a:r>
              <a:rPr b="1" lang="fr" sz="1800">
                <a:solidFill>
                  <a:srgbClr val="FF0000"/>
                </a:solidFill>
              </a:rPr>
              <a:t>Slack</a:t>
            </a:r>
            <a:endParaRPr b="1" sz="1800">
              <a:solidFill>
                <a:srgbClr val="FF0000"/>
              </a:solidFill>
            </a:endParaRPr>
          </a:p>
        </p:txBody>
      </p:sp>
      <p:sp>
        <p:nvSpPr>
          <p:cNvPr id="123" name="Google Shape;123;p17"/>
          <p:cNvSpPr txBox="1"/>
          <p:nvPr/>
        </p:nvSpPr>
        <p:spPr>
          <a:xfrm>
            <a:off x="5403900" y="4028725"/>
            <a:ext cx="1721700" cy="74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b="1" lang="fr" sz="1800">
                <a:solidFill>
                  <a:srgbClr val="FF0000"/>
                </a:solidFill>
              </a:rPr>
              <a:t>user data</a:t>
            </a:r>
            <a:endParaRPr b="1" sz="1800">
              <a:solidFill>
                <a:srgbClr val="FF0000"/>
              </a:solidFill>
            </a:endParaRPr>
          </a:p>
          <a:p>
            <a:pPr indent="-342900" lvl="0" marL="457200" rtl="0" algn="l">
              <a:spcBef>
                <a:spcPts val="0"/>
              </a:spcBef>
              <a:spcAft>
                <a:spcPts val="0"/>
              </a:spcAft>
              <a:buClr>
                <a:srgbClr val="FF0000"/>
              </a:buClr>
              <a:buSzPts val="1800"/>
              <a:buChar char="●"/>
            </a:pPr>
            <a:r>
              <a:rPr b="1" lang="fr" sz="1800">
                <a:solidFill>
                  <a:srgbClr val="FF0000"/>
                </a:solidFill>
              </a:rPr>
              <a:t>surveys</a:t>
            </a:r>
            <a:endParaRPr b="1" sz="1800">
              <a:solidFill>
                <a:srgbClr val="FF0000"/>
              </a:solidFill>
            </a:endParaRPr>
          </a:p>
        </p:txBody>
      </p:sp>
      <p:sp>
        <p:nvSpPr>
          <p:cNvPr id="124" name="Google Shape;124;p17"/>
          <p:cNvSpPr/>
          <p:nvPr/>
        </p:nvSpPr>
        <p:spPr>
          <a:xfrm>
            <a:off x="65212" y="79767"/>
            <a:ext cx="2185875" cy="1354525"/>
          </a:xfrm>
          <a:custGeom>
            <a:rect b="b" l="l" r="r" t="t"/>
            <a:pathLst>
              <a:path extrusionOk="0" h="54181" w="87435">
                <a:moveTo>
                  <a:pt x="87436" y="8602"/>
                </a:moveTo>
                <a:cubicBezTo>
                  <a:pt x="81591" y="5683"/>
                  <a:pt x="73911" y="8512"/>
                  <a:pt x="68067" y="5590"/>
                </a:cubicBezTo>
                <a:cubicBezTo>
                  <a:pt x="61295" y="2204"/>
                  <a:pt x="53030" y="3554"/>
                  <a:pt x="45685" y="1716"/>
                </a:cubicBezTo>
                <a:cubicBezTo>
                  <a:pt x="34132" y="-1176"/>
                  <a:pt x="21707" y="186"/>
                  <a:pt x="9960" y="2146"/>
                </a:cubicBezTo>
                <a:cubicBezTo>
                  <a:pt x="5273" y="2928"/>
                  <a:pt x="3856" y="9941"/>
                  <a:pt x="3074" y="14628"/>
                </a:cubicBezTo>
                <a:cubicBezTo>
                  <a:pt x="2099" y="20473"/>
                  <a:pt x="-1730" y="26975"/>
                  <a:pt x="921" y="32275"/>
                </a:cubicBezTo>
                <a:cubicBezTo>
                  <a:pt x="3477" y="37385"/>
                  <a:pt x="7642" y="41578"/>
                  <a:pt x="11682" y="45618"/>
                </a:cubicBezTo>
                <a:cubicBezTo>
                  <a:pt x="13267" y="47203"/>
                  <a:pt x="13905" y="49951"/>
                  <a:pt x="15986" y="50783"/>
                </a:cubicBezTo>
                <a:cubicBezTo>
                  <a:pt x="23875" y="53936"/>
                  <a:pt x="33213" y="55270"/>
                  <a:pt x="41381" y="52936"/>
                </a:cubicBezTo>
                <a:cubicBezTo>
                  <a:pt x="47084" y="51306"/>
                  <a:pt x="50818" y="45342"/>
                  <a:pt x="56445" y="43466"/>
                </a:cubicBezTo>
                <a:cubicBezTo>
                  <a:pt x="66161" y="40226"/>
                  <a:pt x="76333" y="37440"/>
                  <a:pt x="86575" y="37440"/>
                </a:cubicBezTo>
              </a:path>
            </a:pathLst>
          </a:custGeom>
          <a:noFill/>
          <a:ln cap="flat" cmpd="sng" w="9525">
            <a:solidFill>
              <a:schemeClr val="dk2"/>
            </a:solidFill>
            <a:prstDash val="solid"/>
            <a:round/>
            <a:headEnd len="med" w="med" type="none"/>
            <a:tailEnd len="med" w="med" type="none"/>
          </a:ln>
        </p:spPr>
      </p:sp>
      <p:sp>
        <p:nvSpPr>
          <p:cNvPr id="125" name="Google Shape;125;p17"/>
          <p:cNvSpPr/>
          <p:nvPr/>
        </p:nvSpPr>
        <p:spPr>
          <a:xfrm>
            <a:off x="6867325" y="111397"/>
            <a:ext cx="2009225" cy="1447500"/>
          </a:xfrm>
          <a:custGeom>
            <a:rect b="b" l="l" r="r" t="t"/>
            <a:pathLst>
              <a:path extrusionOk="0" h="57900" w="80369">
                <a:moveTo>
                  <a:pt x="861" y="6477"/>
                </a:moveTo>
                <a:cubicBezTo>
                  <a:pt x="9909" y="443"/>
                  <a:pt x="22414" y="3529"/>
                  <a:pt x="33142" y="1742"/>
                </a:cubicBezTo>
                <a:cubicBezTo>
                  <a:pt x="44991" y="-231"/>
                  <a:pt x="60373" y="-2017"/>
                  <a:pt x="68867" y="6477"/>
                </a:cubicBezTo>
                <a:cubicBezTo>
                  <a:pt x="77370" y="14980"/>
                  <a:pt x="81983" y="29118"/>
                  <a:pt x="79627" y="40910"/>
                </a:cubicBezTo>
                <a:cubicBezTo>
                  <a:pt x="77389" y="52112"/>
                  <a:pt x="59839" y="53302"/>
                  <a:pt x="48637" y="55544"/>
                </a:cubicBezTo>
                <a:cubicBezTo>
                  <a:pt x="42281" y="56816"/>
                  <a:pt x="35750" y="57266"/>
                  <a:pt x="29268" y="57266"/>
                </a:cubicBezTo>
                <a:cubicBezTo>
                  <a:pt x="26829" y="57266"/>
                  <a:pt x="23980" y="58619"/>
                  <a:pt x="21951" y="57266"/>
                </a:cubicBezTo>
                <a:cubicBezTo>
                  <a:pt x="17569" y="54343"/>
                  <a:pt x="11905" y="53241"/>
                  <a:pt x="8178" y="49518"/>
                </a:cubicBezTo>
                <a:cubicBezTo>
                  <a:pt x="4743" y="46087"/>
                  <a:pt x="4606" y="39001"/>
                  <a:pt x="0" y="37467"/>
                </a:cubicBezTo>
              </a:path>
            </a:pathLst>
          </a:custGeom>
          <a:noFill/>
          <a:ln cap="flat" cmpd="sng" w="9525">
            <a:solidFill>
              <a:schemeClr val="dk2"/>
            </a:solidFill>
            <a:prstDash val="solid"/>
            <a:round/>
            <a:headEnd len="med" w="med" type="none"/>
            <a:tailEnd len="med" w="med" type="none"/>
          </a:ln>
        </p:spPr>
      </p:sp>
      <p:sp>
        <p:nvSpPr>
          <p:cNvPr id="126" name="Google Shape;126;p17"/>
          <p:cNvSpPr/>
          <p:nvPr/>
        </p:nvSpPr>
        <p:spPr>
          <a:xfrm>
            <a:off x="6576882" y="2941900"/>
            <a:ext cx="2116700" cy="915100"/>
          </a:xfrm>
          <a:custGeom>
            <a:rect b="b" l="l" r="r" t="t"/>
            <a:pathLst>
              <a:path extrusionOk="0" h="36604" w="84668">
                <a:moveTo>
                  <a:pt x="12048" y="3013"/>
                </a:moveTo>
                <a:cubicBezTo>
                  <a:pt x="9062" y="2587"/>
                  <a:pt x="5143" y="1311"/>
                  <a:pt x="3010" y="3444"/>
                </a:cubicBezTo>
                <a:cubicBezTo>
                  <a:pt x="-979" y="7433"/>
                  <a:pt x="61" y="14645"/>
                  <a:pt x="858" y="20230"/>
                </a:cubicBezTo>
                <a:cubicBezTo>
                  <a:pt x="1691" y="26069"/>
                  <a:pt x="9143" y="28817"/>
                  <a:pt x="14201" y="31851"/>
                </a:cubicBezTo>
                <a:cubicBezTo>
                  <a:pt x="22640" y="36914"/>
                  <a:pt x="33628" y="35725"/>
                  <a:pt x="43469" y="35725"/>
                </a:cubicBezTo>
                <a:cubicBezTo>
                  <a:pt x="52796" y="35725"/>
                  <a:pt x="62478" y="37858"/>
                  <a:pt x="71446" y="35295"/>
                </a:cubicBezTo>
                <a:cubicBezTo>
                  <a:pt x="79651" y="32949"/>
                  <a:pt x="88186" y="19311"/>
                  <a:pt x="83067" y="12483"/>
                </a:cubicBezTo>
                <a:cubicBezTo>
                  <a:pt x="78093" y="5848"/>
                  <a:pt x="69413" y="2626"/>
                  <a:pt x="61547" y="0"/>
                </a:cubicBezTo>
              </a:path>
            </a:pathLst>
          </a:custGeom>
          <a:noFill/>
          <a:ln cap="flat" cmpd="sng" w="9525">
            <a:solidFill>
              <a:schemeClr val="dk2"/>
            </a:solidFill>
            <a:prstDash val="solid"/>
            <a:round/>
            <a:headEnd len="med" w="med" type="none"/>
            <a:tailEnd len="med" w="med" type="none"/>
          </a:ln>
        </p:spPr>
      </p:sp>
      <p:sp>
        <p:nvSpPr>
          <p:cNvPr id="127" name="Google Shape;127;p17"/>
          <p:cNvSpPr/>
          <p:nvPr/>
        </p:nvSpPr>
        <p:spPr>
          <a:xfrm>
            <a:off x="5307050" y="3812346"/>
            <a:ext cx="1947800" cy="1130575"/>
          </a:xfrm>
          <a:custGeom>
            <a:rect b="b" l="l" r="r" t="t"/>
            <a:pathLst>
              <a:path extrusionOk="0" h="45223" w="77912">
                <a:moveTo>
                  <a:pt x="0" y="7794"/>
                </a:moveTo>
                <a:cubicBezTo>
                  <a:pt x="19932" y="7794"/>
                  <a:pt x="39854" y="-3007"/>
                  <a:pt x="59398" y="907"/>
                </a:cubicBezTo>
                <a:cubicBezTo>
                  <a:pt x="71491" y="3329"/>
                  <a:pt x="79898" y="21095"/>
                  <a:pt x="77476" y="33188"/>
                </a:cubicBezTo>
                <a:cubicBezTo>
                  <a:pt x="75985" y="40634"/>
                  <a:pt x="63752" y="39955"/>
                  <a:pt x="56385" y="41797"/>
                </a:cubicBezTo>
                <a:cubicBezTo>
                  <a:pt x="42866" y="45177"/>
                  <a:pt x="28381" y="46237"/>
                  <a:pt x="14635" y="43949"/>
                </a:cubicBezTo>
                <a:cubicBezTo>
                  <a:pt x="9633" y="43116"/>
                  <a:pt x="5932" y="37493"/>
                  <a:pt x="861" y="37493"/>
                </a:cubicBezTo>
              </a:path>
            </a:pathLst>
          </a:custGeom>
          <a:noFill/>
          <a:ln cap="flat" cmpd="sng" w="9525">
            <a:solidFill>
              <a:schemeClr val="dk2"/>
            </a:solidFill>
            <a:prstDash val="solid"/>
            <a:round/>
            <a:headEnd len="med" w="med" type="none"/>
            <a:tailEnd len="med" w="med" type="none"/>
          </a:ln>
        </p:spPr>
      </p:sp>
      <p:sp>
        <p:nvSpPr>
          <p:cNvPr id="128" name="Google Shape;128;p17"/>
          <p:cNvSpPr/>
          <p:nvPr/>
        </p:nvSpPr>
        <p:spPr>
          <a:xfrm>
            <a:off x="364928" y="3060275"/>
            <a:ext cx="1568325" cy="1523325"/>
          </a:xfrm>
          <a:custGeom>
            <a:rect b="b" l="l" r="r" t="t"/>
            <a:pathLst>
              <a:path extrusionOk="0" h="60933" w="62733">
                <a:moveTo>
                  <a:pt x="21214" y="0"/>
                </a:moveTo>
                <a:cubicBezTo>
                  <a:pt x="7551" y="14713"/>
                  <a:pt x="-9697" y="47401"/>
                  <a:pt x="7010" y="58537"/>
                </a:cubicBezTo>
                <a:cubicBezTo>
                  <a:pt x="11704" y="61666"/>
                  <a:pt x="18155" y="60689"/>
                  <a:pt x="23796" y="60689"/>
                </a:cubicBezTo>
                <a:cubicBezTo>
                  <a:pt x="31226" y="60689"/>
                  <a:pt x="39805" y="61274"/>
                  <a:pt x="45748" y="56815"/>
                </a:cubicBezTo>
                <a:cubicBezTo>
                  <a:pt x="49950" y="53662"/>
                  <a:pt x="52436" y="48602"/>
                  <a:pt x="54786" y="43903"/>
                </a:cubicBezTo>
                <a:cubicBezTo>
                  <a:pt x="57055" y="39366"/>
                  <a:pt x="61108" y="35534"/>
                  <a:pt x="62104" y="30560"/>
                </a:cubicBezTo>
                <a:cubicBezTo>
                  <a:pt x="63907" y="21552"/>
                  <a:pt x="61243" y="12200"/>
                  <a:pt x="61243" y="3013"/>
                </a:cubicBezTo>
              </a:path>
            </a:pathLst>
          </a:custGeom>
          <a:noFill/>
          <a:ln cap="flat" cmpd="sng" w="9525">
            <a:solidFill>
              <a:schemeClr val="dk2"/>
            </a:solidFill>
            <a:prstDash val="solid"/>
            <a:round/>
            <a:headEnd len="med" w="med" type="none"/>
            <a:tailEnd len="med" w="med" type="none"/>
          </a:ln>
        </p:spPr>
      </p:sp>
      <p:pic>
        <p:nvPicPr>
          <p:cNvPr id="129" name="Google Shape;129;p17"/>
          <p:cNvPicPr preferRelativeResize="0"/>
          <p:nvPr/>
        </p:nvPicPr>
        <p:blipFill>
          <a:blip r:embed="rId3">
            <a:alphaModFix/>
          </a:blip>
          <a:stretch>
            <a:fillRect/>
          </a:stretch>
        </p:blipFill>
        <p:spPr>
          <a:xfrm>
            <a:off x="3605215" y="429321"/>
            <a:ext cx="1721700" cy="1957882"/>
          </a:xfrm>
          <a:prstGeom prst="rect">
            <a:avLst/>
          </a:prstGeom>
          <a:noFill/>
          <a:ln>
            <a:noFill/>
          </a:ln>
        </p:spPr>
      </p:pic>
      <p:pic>
        <p:nvPicPr>
          <p:cNvPr id="130" name="Google Shape;130;p17"/>
          <p:cNvPicPr preferRelativeResize="0"/>
          <p:nvPr/>
        </p:nvPicPr>
        <p:blipFill>
          <a:blip r:embed="rId4">
            <a:alphaModFix/>
          </a:blip>
          <a:stretch>
            <a:fillRect/>
          </a:stretch>
        </p:blipFill>
        <p:spPr>
          <a:xfrm>
            <a:off x="2081443" y="3559521"/>
            <a:ext cx="1527900" cy="14418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latin typeface="Bree Serif"/>
                <a:ea typeface="Bree Serif"/>
                <a:cs typeface="Bree Serif"/>
                <a:sym typeface="Bree Serif"/>
              </a:rPr>
              <a:t>La formation d’UX/UI designer</a:t>
            </a:r>
            <a:endParaRPr>
              <a:latin typeface="Bree Serif"/>
              <a:ea typeface="Bree Serif"/>
              <a:cs typeface="Bree Serif"/>
              <a:sym typeface="Bree Serif"/>
            </a:endParaRPr>
          </a:p>
        </p:txBody>
      </p:sp>
      <p:sp>
        <p:nvSpPr>
          <p:cNvPr id="136" name="Google Shape;136;p18"/>
          <p:cNvSpPr txBox="1"/>
          <p:nvPr>
            <p:ph idx="1" type="body"/>
          </p:nvPr>
        </p:nvSpPr>
        <p:spPr>
          <a:xfrm>
            <a:off x="311700" y="1152475"/>
            <a:ext cx="3999900" cy="22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Bruxelles Formation</a:t>
            </a:r>
            <a:endParaRPr b="1"/>
          </a:p>
          <a:p>
            <a:pPr indent="0" lvl="0" marL="0" rtl="0" algn="l">
              <a:spcBef>
                <a:spcPts val="1200"/>
              </a:spcBef>
              <a:spcAft>
                <a:spcPts val="0"/>
              </a:spcAft>
              <a:buNone/>
            </a:pPr>
            <a:r>
              <a:rPr b="1" lang="fr"/>
              <a:t>Durée </a:t>
            </a:r>
            <a:r>
              <a:rPr lang="fr"/>
              <a:t>: 4 mois + 2 mois de stage</a:t>
            </a:r>
            <a:endParaRPr/>
          </a:p>
          <a:p>
            <a:pPr indent="0" lvl="0" marL="0" rtl="0" algn="l">
              <a:spcBef>
                <a:spcPts val="1200"/>
              </a:spcBef>
              <a:spcAft>
                <a:spcPts val="0"/>
              </a:spcAft>
              <a:buNone/>
            </a:pPr>
            <a:r>
              <a:rPr b="1" lang="fr"/>
              <a:t>Coût </a:t>
            </a:r>
            <a:r>
              <a:rPr lang="fr"/>
              <a:t>: Gratuit.</a:t>
            </a:r>
            <a:endParaRPr/>
          </a:p>
          <a:p>
            <a:pPr indent="0" lvl="0" marL="0" rtl="0" algn="l">
              <a:spcBef>
                <a:spcPts val="1200"/>
              </a:spcBef>
              <a:spcAft>
                <a:spcPts val="0"/>
              </a:spcAft>
              <a:buNone/>
            </a:pPr>
            <a:r>
              <a:rPr b="1" lang="fr"/>
              <a:t>Diplôme </a:t>
            </a:r>
            <a:r>
              <a:rPr lang="fr"/>
              <a:t>: Non.</a:t>
            </a:r>
            <a:endParaRPr/>
          </a:p>
          <a:p>
            <a:pPr indent="0" lvl="0" marL="0" rtl="0" algn="l">
              <a:spcBef>
                <a:spcPts val="1200"/>
              </a:spcBef>
              <a:spcAft>
                <a:spcPts val="1200"/>
              </a:spcAft>
              <a:buNone/>
            </a:pPr>
            <a:r>
              <a:rPr b="1" lang="fr"/>
              <a:t>Accessibilité </a:t>
            </a:r>
            <a:r>
              <a:rPr lang="fr"/>
              <a:t>: Être demandeur d’emploi.</a:t>
            </a:r>
            <a:endParaRPr/>
          </a:p>
        </p:txBody>
      </p:sp>
      <p:sp>
        <p:nvSpPr>
          <p:cNvPr id="137" name="Google Shape;137;p18"/>
          <p:cNvSpPr txBox="1"/>
          <p:nvPr>
            <p:ph idx="2" type="body"/>
          </p:nvPr>
        </p:nvSpPr>
        <p:spPr>
          <a:xfrm>
            <a:off x="4832400" y="1152475"/>
            <a:ext cx="3999900" cy="237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OpenClassRooms</a:t>
            </a:r>
            <a:endParaRPr b="1"/>
          </a:p>
          <a:p>
            <a:pPr indent="0" lvl="0" marL="0" rtl="0" algn="l">
              <a:spcBef>
                <a:spcPts val="1200"/>
              </a:spcBef>
              <a:spcAft>
                <a:spcPts val="0"/>
              </a:spcAft>
              <a:buNone/>
            </a:pPr>
            <a:r>
              <a:rPr b="1" lang="fr"/>
              <a:t>Durée </a:t>
            </a:r>
            <a:r>
              <a:rPr lang="fr"/>
              <a:t>: 12 mois.</a:t>
            </a:r>
            <a:endParaRPr/>
          </a:p>
          <a:p>
            <a:pPr indent="0" lvl="0" marL="0" rtl="0" algn="l">
              <a:spcBef>
                <a:spcPts val="1200"/>
              </a:spcBef>
              <a:spcAft>
                <a:spcPts val="0"/>
              </a:spcAft>
              <a:buNone/>
            </a:pPr>
            <a:r>
              <a:rPr b="1" lang="fr"/>
              <a:t>Coût </a:t>
            </a:r>
            <a:r>
              <a:rPr lang="fr"/>
              <a:t>: 5760€</a:t>
            </a:r>
            <a:endParaRPr/>
          </a:p>
          <a:p>
            <a:pPr indent="0" lvl="0" marL="0" rtl="0" algn="l">
              <a:spcBef>
                <a:spcPts val="1200"/>
              </a:spcBef>
              <a:spcAft>
                <a:spcPts val="0"/>
              </a:spcAft>
              <a:buNone/>
            </a:pPr>
            <a:r>
              <a:rPr b="1" lang="fr"/>
              <a:t>Diplôme </a:t>
            </a:r>
            <a:r>
              <a:rPr lang="fr"/>
              <a:t>: Validation des compétences et certification professionnelle.</a:t>
            </a:r>
            <a:endParaRPr/>
          </a:p>
          <a:p>
            <a:pPr indent="0" lvl="0" marL="0" rtl="0" algn="l">
              <a:spcBef>
                <a:spcPts val="1200"/>
              </a:spcBef>
              <a:spcAft>
                <a:spcPts val="1200"/>
              </a:spcAft>
              <a:buNone/>
            </a:pPr>
            <a:r>
              <a:rPr b="1" lang="fr"/>
              <a:t>Accessibilité </a:t>
            </a:r>
            <a:r>
              <a:rPr lang="fr"/>
              <a:t>: Baccalauréat niveau 4 ou 5 dans le domaine numérique.</a:t>
            </a:r>
            <a:endParaRPr/>
          </a:p>
        </p:txBody>
      </p:sp>
      <p:sp>
        <p:nvSpPr>
          <p:cNvPr id="138" name="Google Shape;138;p18"/>
          <p:cNvSpPr txBox="1"/>
          <p:nvPr/>
        </p:nvSpPr>
        <p:spPr>
          <a:xfrm>
            <a:off x="895275" y="3974925"/>
            <a:ext cx="7327800" cy="7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400">
                <a:solidFill>
                  <a:srgbClr val="FF0000"/>
                </a:solidFill>
                <a:latin typeface="Bree Serif"/>
                <a:ea typeface="Bree Serif"/>
                <a:cs typeface="Bree Serif"/>
                <a:sym typeface="Bree Serif"/>
              </a:rPr>
              <a:t>EASY TO LEARN - HARD TO MASTER</a:t>
            </a:r>
            <a:endParaRPr b="1" sz="2400">
              <a:solidFill>
                <a:srgbClr val="FF0000"/>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2" name="Shape 142"/>
        <p:cNvGrpSpPr/>
        <p:nvPr/>
      </p:nvGrpSpPr>
      <p:grpSpPr>
        <a:xfrm>
          <a:off x="0" y="0"/>
          <a:ext cx="0" cy="0"/>
          <a:chOff x="0" y="0"/>
          <a:chExt cx="0" cy="0"/>
        </a:xfrm>
      </p:grpSpPr>
      <p:pic>
        <p:nvPicPr>
          <p:cNvPr id="143" name="Google Shape;143;p19"/>
          <p:cNvPicPr preferRelativeResize="0"/>
          <p:nvPr/>
        </p:nvPicPr>
        <p:blipFill>
          <a:blip r:embed="rId3">
            <a:alphaModFix/>
          </a:blip>
          <a:stretch>
            <a:fillRect/>
          </a:stretch>
        </p:blipFill>
        <p:spPr>
          <a:xfrm>
            <a:off x="808800" y="1275775"/>
            <a:ext cx="1695450" cy="1600200"/>
          </a:xfrm>
          <a:prstGeom prst="rect">
            <a:avLst/>
          </a:prstGeom>
          <a:noFill/>
          <a:ln>
            <a:noFill/>
          </a:ln>
        </p:spPr>
      </p:pic>
      <p:pic>
        <p:nvPicPr>
          <p:cNvPr id="144" name="Google Shape;144;p19"/>
          <p:cNvPicPr preferRelativeResize="0"/>
          <p:nvPr/>
        </p:nvPicPr>
        <p:blipFill>
          <a:blip r:embed="rId4">
            <a:alphaModFix/>
          </a:blip>
          <a:stretch>
            <a:fillRect/>
          </a:stretch>
        </p:blipFill>
        <p:spPr>
          <a:xfrm>
            <a:off x="3677900" y="1371025"/>
            <a:ext cx="1809750" cy="1409700"/>
          </a:xfrm>
          <a:prstGeom prst="rect">
            <a:avLst/>
          </a:prstGeom>
          <a:noFill/>
          <a:ln>
            <a:noFill/>
          </a:ln>
        </p:spPr>
      </p:pic>
      <p:pic>
        <p:nvPicPr>
          <p:cNvPr id="145" name="Google Shape;145;p19"/>
          <p:cNvPicPr preferRelativeResize="0"/>
          <p:nvPr/>
        </p:nvPicPr>
        <p:blipFill>
          <a:blip r:embed="rId5">
            <a:alphaModFix/>
          </a:blip>
          <a:stretch>
            <a:fillRect/>
          </a:stretch>
        </p:blipFill>
        <p:spPr>
          <a:xfrm>
            <a:off x="6522413" y="1371013"/>
            <a:ext cx="1990725" cy="2009775"/>
          </a:xfrm>
          <a:prstGeom prst="rect">
            <a:avLst/>
          </a:prstGeom>
          <a:noFill/>
          <a:ln>
            <a:noFill/>
          </a:ln>
        </p:spPr>
      </p:pic>
      <p:sp>
        <p:nvSpPr>
          <p:cNvPr id="146" name="Google Shape;146;p19"/>
          <p:cNvSpPr txBox="1"/>
          <p:nvPr/>
        </p:nvSpPr>
        <p:spPr>
          <a:xfrm>
            <a:off x="201450" y="779125"/>
            <a:ext cx="23028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solidFill>
                  <a:srgbClr val="FF0000"/>
                </a:solidFill>
              </a:rPr>
              <a:t>FREELANCE</a:t>
            </a:r>
            <a:endParaRPr b="1" sz="1800">
              <a:solidFill>
                <a:srgbClr val="FF0000"/>
              </a:solidFill>
            </a:endParaRPr>
          </a:p>
        </p:txBody>
      </p:sp>
      <p:sp>
        <p:nvSpPr>
          <p:cNvPr id="147" name="Google Shape;147;p19"/>
          <p:cNvSpPr txBox="1"/>
          <p:nvPr/>
        </p:nvSpPr>
        <p:spPr>
          <a:xfrm>
            <a:off x="3463613" y="779125"/>
            <a:ext cx="22383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solidFill>
                  <a:srgbClr val="FF0000"/>
                </a:solidFill>
              </a:rPr>
              <a:t>SMALL TEAM</a:t>
            </a:r>
            <a:endParaRPr b="1" sz="1800">
              <a:solidFill>
                <a:srgbClr val="FF0000"/>
              </a:solidFill>
            </a:endParaRPr>
          </a:p>
        </p:txBody>
      </p:sp>
      <p:sp>
        <p:nvSpPr>
          <p:cNvPr id="148" name="Google Shape;148;p19"/>
          <p:cNvSpPr txBox="1"/>
          <p:nvPr/>
        </p:nvSpPr>
        <p:spPr>
          <a:xfrm>
            <a:off x="6398638" y="822175"/>
            <a:ext cx="22383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solidFill>
                  <a:srgbClr val="FF0000"/>
                </a:solidFill>
              </a:rPr>
              <a:t>LARGE TEAM</a:t>
            </a:r>
            <a:endParaRPr b="1" sz="1800">
              <a:solidFill>
                <a:srgbClr val="FF0000"/>
              </a:solidFill>
            </a:endParaRPr>
          </a:p>
        </p:txBody>
      </p:sp>
      <p:sp>
        <p:nvSpPr>
          <p:cNvPr id="149" name="Google Shape;149;p19"/>
          <p:cNvSpPr txBox="1"/>
          <p:nvPr/>
        </p:nvSpPr>
        <p:spPr>
          <a:xfrm>
            <a:off x="723100" y="187225"/>
            <a:ext cx="77793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600">
                <a:solidFill>
                  <a:schemeClr val="dk2"/>
                </a:solidFill>
                <a:latin typeface="Bree Serif"/>
                <a:ea typeface="Bree Serif"/>
                <a:cs typeface="Bree Serif"/>
                <a:sym typeface="Bree Serif"/>
              </a:rPr>
              <a:t>Travailler en tant que UX/UI Designer</a:t>
            </a:r>
            <a:endParaRPr sz="2600">
              <a:solidFill>
                <a:schemeClr val="dk2"/>
              </a:solidFill>
              <a:latin typeface="Bree Serif"/>
              <a:ea typeface="Bree Serif"/>
              <a:cs typeface="Bree Serif"/>
              <a:sym typeface="Bree Serif"/>
            </a:endParaRPr>
          </a:p>
        </p:txBody>
      </p:sp>
      <p:sp>
        <p:nvSpPr>
          <p:cNvPr id="150" name="Google Shape;150;p19"/>
          <p:cNvSpPr txBox="1"/>
          <p:nvPr/>
        </p:nvSpPr>
        <p:spPr>
          <a:xfrm>
            <a:off x="411050" y="2931150"/>
            <a:ext cx="6187200" cy="21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La polyvalence du UX designer s’applique également à son employabilité. Il peut tout aussi bien offrir ses services en tant que Freelance pour des entreprises, comme il peut faire partie d’une petite entreprise où il devra endosser plusieurs rôles liés à ses compétences, ou une entreprise plus large où il sera mené à </a:t>
            </a:r>
            <a:r>
              <a:rPr lang="fr" sz="1800">
                <a:solidFill>
                  <a:schemeClr val="dk2"/>
                </a:solidFill>
              </a:rPr>
              <a:t>approfondir</a:t>
            </a:r>
            <a:r>
              <a:rPr lang="fr" sz="1800">
                <a:solidFill>
                  <a:schemeClr val="dk2"/>
                </a:solidFill>
              </a:rPr>
              <a:t> un sujet particulier au sein d’une équipe.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fr">
                <a:solidFill>
                  <a:srgbClr val="000000"/>
                </a:solidFill>
                <a:latin typeface="Bree Serif"/>
                <a:ea typeface="Bree Serif"/>
                <a:cs typeface="Bree Serif"/>
                <a:sym typeface="Bree Serif"/>
              </a:rPr>
              <a:t>SOURCES</a:t>
            </a:r>
            <a:endParaRPr b="1">
              <a:solidFill>
                <a:srgbClr val="000000"/>
              </a:solidFill>
              <a:latin typeface="Bree Serif"/>
              <a:ea typeface="Bree Serif"/>
              <a:cs typeface="Bree Serif"/>
              <a:sym typeface="Bree Serif"/>
            </a:endParaRPr>
          </a:p>
        </p:txBody>
      </p:sp>
      <p:sp>
        <p:nvSpPr>
          <p:cNvPr id="156" name="Google Shape;15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Conversation avec ChatGPT (déso pas déso)</a:t>
            </a:r>
            <a:endParaRPr/>
          </a:p>
          <a:p>
            <a:pPr indent="0" lvl="0" marL="0" rtl="0" algn="l">
              <a:spcBef>
                <a:spcPts val="1200"/>
              </a:spcBef>
              <a:spcAft>
                <a:spcPts val="0"/>
              </a:spcAft>
              <a:buNone/>
            </a:pPr>
            <a:r>
              <a:rPr lang="fr" u="sng">
                <a:solidFill>
                  <a:schemeClr val="hlink"/>
                </a:solidFill>
                <a:hlinkClick r:id="rId3"/>
              </a:rPr>
              <a:t>https://metiers.siep.be/metier/designer/</a:t>
            </a:r>
            <a:endParaRPr/>
          </a:p>
          <a:p>
            <a:pPr indent="0" lvl="0" marL="0" rtl="0" algn="l">
              <a:spcBef>
                <a:spcPts val="1200"/>
              </a:spcBef>
              <a:spcAft>
                <a:spcPts val="0"/>
              </a:spcAft>
              <a:buNone/>
            </a:pPr>
            <a:r>
              <a:rPr lang="fr" u="sng">
                <a:solidFill>
                  <a:schemeClr val="hlink"/>
                </a:solidFill>
                <a:hlinkClick r:id="rId4"/>
              </a:rPr>
              <a:t>https://openclassrooms.com/fr/paths/778-ux-designer</a:t>
            </a:r>
            <a:endParaRPr/>
          </a:p>
          <a:p>
            <a:pPr indent="0" lvl="0" marL="0" rtl="0" algn="l">
              <a:spcBef>
                <a:spcPts val="1200"/>
              </a:spcBef>
              <a:spcAft>
                <a:spcPts val="0"/>
              </a:spcAft>
              <a:buNone/>
            </a:pPr>
            <a:r>
              <a:rPr lang="fr" u="sng">
                <a:solidFill>
                  <a:schemeClr val="hlink"/>
                </a:solidFill>
                <a:hlinkClick r:id="rId5"/>
              </a:rPr>
              <a:t>https://www.bruxellesformation.brussels/catalogue-dorifor/ux-ui-designer/</a:t>
            </a:r>
            <a:endParaRPr/>
          </a:p>
          <a:p>
            <a:pPr indent="0" lvl="0" marL="0" rtl="0" algn="l">
              <a:spcBef>
                <a:spcPts val="1200"/>
              </a:spcBef>
              <a:spcAft>
                <a:spcPts val="0"/>
              </a:spcAft>
              <a:buNone/>
            </a:pPr>
            <a:r>
              <a:rPr lang="fr" u="sng">
                <a:solidFill>
                  <a:schemeClr val="hlink"/>
                </a:solidFill>
                <a:hlinkClick r:id="rId6"/>
              </a:rPr>
              <a:t>https://emplois.be.indeed.com/jobs?q=ui+ux+designer&amp;start=20&amp;vjk=9c366d93bf7e2e81</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