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20475355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20475355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20475355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20475355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20475355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20475355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f20475355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f20475355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20475355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20475355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20475355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20475355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hyperlink" Target="https://en.wikipedia.org/wiki/Framewor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hyperlink" Target="https://www.atlassian.com/agile/kanba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hyperlink" Target="https://www.000webhost.com/blog/svg-file" TargetMode="External"/><Relationship Id="rId5" Type="http://schemas.openxmlformats.org/officeDocument/2006/relationships/hyperlink" Target="https://developer.mozilla.org/fr/docs/Web/SV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IT Vocabulary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That I didn’t know this morning.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FrameWork</a:t>
            </a:r>
            <a:endParaRPr/>
          </a:p>
        </p:txBody>
      </p:sp>
      <p:sp>
        <p:nvSpPr>
          <p:cNvPr id="61" name="Google Shape;61;p14"/>
          <p:cNvSpPr txBox="1"/>
          <p:nvPr>
            <p:ph idx="1" type="body"/>
          </p:nvPr>
        </p:nvSpPr>
        <p:spPr>
          <a:xfrm>
            <a:off x="311700" y="1152475"/>
            <a:ext cx="8643300" cy="2865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fr"/>
              <a:t>Un framework est un ensemble d'outils qui offre une infrastructure commune aux développeurs.</a:t>
            </a:r>
            <a:endParaRPr/>
          </a:p>
          <a:p>
            <a:pPr indent="0" lvl="0" marL="0" rtl="0" algn="l">
              <a:spcBef>
                <a:spcPts val="1200"/>
              </a:spcBef>
              <a:spcAft>
                <a:spcPts val="0"/>
              </a:spcAft>
              <a:buNone/>
            </a:pPr>
            <a:r>
              <a:rPr lang="fr"/>
              <a:t>	Cet outil permet aux développeurs de visualiser le code et de le rendre compréhensible par d'autres.</a:t>
            </a:r>
            <a:endParaRPr/>
          </a:p>
          <a:p>
            <a:pPr indent="0" lvl="0" marL="0" rtl="0" algn="l">
              <a:spcBef>
                <a:spcPts val="1200"/>
              </a:spcBef>
              <a:spcAft>
                <a:spcPts val="0"/>
              </a:spcAft>
              <a:buNone/>
            </a:pPr>
            <a:r>
              <a:rPr lang="fr"/>
              <a:t>	</a:t>
            </a:r>
            <a:endParaRPr/>
          </a:p>
          <a:p>
            <a:pPr indent="0" lvl="0" marL="0" rtl="0" algn="l">
              <a:spcBef>
                <a:spcPts val="1200"/>
              </a:spcBef>
              <a:spcAft>
                <a:spcPts val="0"/>
              </a:spcAft>
              <a:buNone/>
            </a:pPr>
            <a:r>
              <a:rPr lang="fr"/>
              <a:t>	Chaque framework est spécifique au langage qu'il doit servir.</a:t>
            </a:r>
            <a:endParaRPr/>
          </a:p>
          <a:p>
            <a:pPr indent="0" lvl="0" marL="0" rtl="0" algn="l">
              <a:spcBef>
                <a:spcPts val="1200"/>
              </a:spcBef>
              <a:spcAft>
                <a:spcPts val="0"/>
              </a:spcAft>
              <a:buNone/>
            </a:pPr>
            <a:r>
              <a:rPr lang="fr"/>
              <a:t>	React et Angular sont des frameworks de FrontEnd Web dev. (html, css, js)</a:t>
            </a:r>
            <a:endParaRPr/>
          </a:p>
          <a:p>
            <a:pPr indent="0" lvl="0" marL="0" rtl="0" algn="l">
              <a:spcBef>
                <a:spcPts val="1200"/>
              </a:spcBef>
              <a:spcAft>
                <a:spcPts val="0"/>
              </a:spcAft>
              <a:buNone/>
            </a:pPr>
            <a:r>
              <a:rPr lang="fr"/>
              <a:t>	Spring servira pour Java.</a:t>
            </a:r>
            <a:endParaRPr/>
          </a:p>
          <a:p>
            <a:pPr indent="0" lvl="0" marL="0" rtl="0" algn="l">
              <a:spcBef>
                <a:spcPts val="1200"/>
              </a:spcBef>
              <a:spcAft>
                <a:spcPts val="0"/>
              </a:spcAft>
              <a:buNone/>
            </a:pPr>
            <a:r>
              <a:rPr lang="fr"/>
              <a:t>	Django et Flask pour Python.</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6942650" y="2571750"/>
            <a:ext cx="1263050" cy="505200"/>
          </a:xfrm>
          <a:prstGeom prst="rect">
            <a:avLst/>
          </a:prstGeom>
          <a:noFill/>
          <a:ln>
            <a:noFill/>
          </a:ln>
        </p:spPr>
      </p:pic>
      <p:pic>
        <p:nvPicPr>
          <p:cNvPr id="63" name="Google Shape;63;p14"/>
          <p:cNvPicPr preferRelativeResize="0"/>
          <p:nvPr/>
        </p:nvPicPr>
        <p:blipFill>
          <a:blip r:embed="rId4">
            <a:alphaModFix/>
          </a:blip>
          <a:stretch>
            <a:fillRect/>
          </a:stretch>
        </p:blipFill>
        <p:spPr>
          <a:xfrm>
            <a:off x="6942650" y="3076950"/>
            <a:ext cx="1424600" cy="638625"/>
          </a:xfrm>
          <a:prstGeom prst="rect">
            <a:avLst/>
          </a:prstGeom>
          <a:noFill/>
          <a:ln>
            <a:noFill/>
          </a:ln>
        </p:spPr>
      </p:pic>
      <p:pic>
        <p:nvPicPr>
          <p:cNvPr id="64" name="Google Shape;64;p14"/>
          <p:cNvPicPr preferRelativeResize="0"/>
          <p:nvPr/>
        </p:nvPicPr>
        <p:blipFill>
          <a:blip r:embed="rId5">
            <a:alphaModFix/>
          </a:blip>
          <a:stretch>
            <a:fillRect/>
          </a:stretch>
        </p:blipFill>
        <p:spPr>
          <a:xfrm>
            <a:off x="6942659" y="3715575"/>
            <a:ext cx="1714521" cy="572700"/>
          </a:xfrm>
          <a:prstGeom prst="rect">
            <a:avLst/>
          </a:prstGeom>
          <a:noFill/>
          <a:ln>
            <a:noFill/>
          </a:ln>
        </p:spPr>
      </p:pic>
      <p:pic>
        <p:nvPicPr>
          <p:cNvPr id="65" name="Google Shape;65;p14"/>
          <p:cNvPicPr preferRelativeResize="0"/>
          <p:nvPr/>
        </p:nvPicPr>
        <p:blipFill>
          <a:blip r:embed="rId6">
            <a:alphaModFix/>
          </a:blip>
          <a:stretch>
            <a:fillRect/>
          </a:stretch>
        </p:blipFill>
        <p:spPr>
          <a:xfrm>
            <a:off x="6942650" y="4288265"/>
            <a:ext cx="1424600" cy="734560"/>
          </a:xfrm>
          <a:prstGeom prst="rect">
            <a:avLst/>
          </a:prstGeom>
          <a:noFill/>
          <a:ln>
            <a:noFill/>
          </a:ln>
        </p:spPr>
      </p:pic>
      <p:sp>
        <p:nvSpPr>
          <p:cNvPr id="66" name="Google Shape;66;p14"/>
          <p:cNvSpPr txBox="1"/>
          <p:nvPr/>
        </p:nvSpPr>
        <p:spPr>
          <a:xfrm>
            <a:off x="400300" y="4273900"/>
            <a:ext cx="10869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u="sng">
                <a:solidFill>
                  <a:schemeClr val="hlink"/>
                </a:solidFill>
                <a:hlinkClick r:id="rId7"/>
              </a:rPr>
              <a:t>source</a:t>
            </a:r>
            <a:endParaRPr sz="18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KANBAN METHOD</a:t>
            </a:r>
            <a:endParaRPr/>
          </a:p>
        </p:txBody>
      </p:sp>
      <p:sp>
        <p:nvSpPr>
          <p:cNvPr id="72" name="Google Shape;72;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a:t>Kanban est une méthode de gestion de projet qui offre un support visuel.</a:t>
            </a:r>
            <a:endParaRPr/>
          </a:p>
          <a:p>
            <a:pPr indent="0" lvl="0" marL="0" rtl="0" algn="l">
              <a:spcBef>
                <a:spcPts val="1200"/>
              </a:spcBef>
              <a:spcAft>
                <a:spcPts val="0"/>
              </a:spcAft>
              <a:buNone/>
            </a:pPr>
            <a:r>
              <a:rPr lang="fr"/>
              <a:t>La méthode Kanban, initialement mise au point par Toyota, repose sur des principes fondamentaux :</a:t>
            </a:r>
            <a:endParaRPr/>
          </a:p>
          <a:p>
            <a:pPr indent="0" lvl="0" marL="0" rtl="0" algn="l">
              <a:spcBef>
                <a:spcPts val="1200"/>
              </a:spcBef>
              <a:spcAft>
                <a:spcPts val="0"/>
              </a:spcAft>
              <a:buNone/>
            </a:pPr>
            <a:r>
              <a:rPr lang="fr"/>
              <a:t>	-Votre projet commence là où vous êtes maintenant.</a:t>
            </a:r>
            <a:endParaRPr/>
          </a:p>
          <a:p>
            <a:pPr indent="0" lvl="0" marL="0" rtl="0" algn="l">
              <a:spcBef>
                <a:spcPts val="1200"/>
              </a:spcBef>
              <a:spcAft>
                <a:spcPts val="0"/>
              </a:spcAft>
              <a:buNone/>
            </a:pPr>
            <a:r>
              <a:rPr lang="fr"/>
              <a:t>	-Chaque acteur du projet est encouragé à prendre des initiatives afin d'encourager le travail d'équipe.</a:t>
            </a:r>
            <a:endParaRPr/>
          </a:p>
          <a:p>
            <a:pPr indent="0" lvl="0" marL="0" rtl="0" algn="l">
              <a:spcBef>
                <a:spcPts val="1200"/>
              </a:spcBef>
              <a:spcAft>
                <a:spcPts val="1200"/>
              </a:spcAft>
              <a:buNone/>
            </a:pPr>
            <a:r>
              <a:rPr lang="fr"/>
              <a:t>	-La méthode se base sur la réalisation des tâches par étape. Elle privilégie les petits changements aux grands remaniements qui peuvent nuire au travail d'une équipe.</a:t>
            </a:r>
            <a:endParaRPr/>
          </a:p>
        </p:txBody>
      </p:sp>
      <p:sp>
        <p:nvSpPr>
          <p:cNvPr id="73" name="Google Shape;73;p15"/>
          <p:cNvSpPr txBox="1"/>
          <p:nvPr>
            <p:ph idx="2" type="body"/>
          </p:nvPr>
        </p:nvSpPr>
        <p:spPr>
          <a:xfrm>
            <a:off x="4746325" y="4079325"/>
            <a:ext cx="3999900" cy="68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Trello est un outil d’organisation qui utilise la méthode kanban.</a:t>
            </a:r>
            <a:endParaRPr/>
          </a:p>
        </p:txBody>
      </p:sp>
      <p:sp>
        <p:nvSpPr>
          <p:cNvPr id="74" name="Google Shape;74;p15"/>
          <p:cNvSpPr txBox="1"/>
          <p:nvPr>
            <p:ph type="title"/>
          </p:nvPr>
        </p:nvSpPr>
        <p:spPr>
          <a:xfrm>
            <a:off x="4746325" y="342567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TRELLO</a:t>
            </a:r>
            <a:endParaRPr/>
          </a:p>
        </p:txBody>
      </p:sp>
      <p:sp>
        <p:nvSpPr>
          <p:cNvPr id="75" name="Google Shape;75;p15"/>
          <p:cNvSpPr txBox="1"/>
          <p:nvPr/>
        </p:nvSpPr>
        <p:spPr>
          <a:xfrm>
            <a:off x="4746325" y="2492625"/>
            <a:ext cx="4368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600">
                <a:solidFill>
                  <a:schemeClr val="lt2"/>
                </a:solidFill>
              </a:rPr>
              <a:t>En Japonais kanban  </a:t>
            </a:r>
            <a:r>
              <a:rPr lang="fr" sz="1500">
                <a:solidFill>
                  <a:srgbClr val="E8EAED"/>
                </a:solidFill>
                <a:highlight>
                  <a:srgbClr val="202124"/>
                </a:highlight>
              </a:rPr>
              <a:t>カンバン</a:t>
            </a:r>
            <a:r>
              <a:rPr lang="fr" sz="1600">
                <a:solidFill>
                  <a:schemeClr val="lt2"/>
                </a:solidFill>
              </a:rPr>
              <a:t> se traduit par support visuel, tableau blanc.</a:t>
            </a:r>
            <a:endParaRPr sz="1600">
              <a:solidFill>
                <a:schemeClr val="lt2"/>
              </a:solidFill>
            </a:endParaRPr>
          </a:p>
        </p:txBody>
      </p:sp>
      <p:pic>
        <p:nvPicPr>
          <p:cNvPr id="76" name="Google Shape;76;p15"/>
          <p:cNvPicPr preferRelativeResize="0"/>
          <p:nvPr/>
        </p:nvPicPr>
        <p:blipFill>
          <a:blip r:embed="rId3">
            <a:alphaModFix/>
          </a:blip>
          <a:stretch>
            <a:fillRect/>
          </a:stretch>
        </p:blipFill>
        <p:spPr>
          <a:xfrm>
            <a:off x="4430750" y="344975"/>
            <a:ext cx="4368900" cy="2147638"/>
          </a:xfrm>
          <a:prstGeom prst="rect">
            <a:avLst/>
          </a:prstGeom>
          <a:noFill/>
          <a:ln>
            <a:noFill/>
          </a:ln>
        </p:spPr>
      </p:pic>
      <p:pic>
        <p:nvPicPr>
          <p:cNvPr id="77" name="Google Shape;77;p15"/>
          <p:cNvPicPr preferRelativeResize="0"/>
          <p:nvPr/>
        </p:nvPicPr>
        <p:blipFill>
          <a:blip r:embed="rId4">
            <a:alphaModFix/>
          </a:blip>
          <a:stretch>
            <a:fillRect/>
          </a:stretch>
        </p:blipFill>
        <p:spPr>
          <a:xfrm>
            <a:off x="6210923" y="3146273"/>
            <a:ext cx="2588725" cy="852100"/>
          </a:xfrm>
          <a:prstGeom prst="rect">
            <a:avLst/>
          </a:prstGeom>
          <a:noFill/>
          <a:ln>
            <a:noFill/>
          </a:ln>
        </p:spPr>
      </p:pic>
      <p:sp>
        <p:nvSpPr>
          <p:cNvPr id="78" name="Google Shape;78;p15"/>
          <p:cNvSpPr txBox="1"/>
          <p:nvPr/>
        </p:nvSpPr>
        <p:spPr>
          <a:xfrm>
            <a:off x="454100" y="4588250"/>
            <a:ext cx="10329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u="sng">
                <a:solidFill>
                  <a:schemeClr val="hlink"/>
                </a:solidFill>
                <a:hlinkClick r:id="rId5"/>
              </a:rPr>
              <a:t>source</a:t>
            </a:r>
            <a:endParaRPr sz="18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Fichier .SVG  (Scalable Vector Graphic)	</a:t>
            </a:r>
            <a:endParaRPr/>
          </a:p>
        </p:txBody>
      </p:sp>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 format .SVG est un format d'image numérique </a:t>
            </a:r>
            <a:r>
              <a:rPr lang="fr"/>
              <a:t>dit</a:t>
            </a:r>
            <a:r>
              <a:rPr lang="fr"/>
              <a:t> "vectoriel". Ses données sont stockées sous forme de texte dans un fichier .XML</a:t>
            </a:r>
            <a:endParaRPr/>
          </a:p>
          <a:p>
            <a:pPr indent="0" lvl="0" marL="0" rtl="0" algn="l">
              <a:spcBef>
                <a:spcPts val="1200"/>
              </a:spcBef>
              <a:spcAft>
                <a:spcPts val="0"/>
              </a:spcAft>
              <a:buNone/>
            </a:pPr>
            <a:r>
              <a:rPr lang="fr"/>
              <a:t>	L'avantage du SVG face aux formats d'image tels que PNG ou JPG est que l'on peut modifier la taille de l'image sans perte de qualité. Ceci rend le SVG très adaptable au web et ses différents supports.</a:t>
            </a:r>
            <a:endParaRPr/>
          </a:p>
          <a:p>
            <a:pPr indent="0" lvl="0" marL="0" rtl="0" algn="l">
              <a:spcBef>
                <a:spcPts val="120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5565307" y="2742975"/>
            <a:ext cx="2338876" cy="2013150"/>
          </a:xfrm>
          <a:prstGeom prst="rect">
            <a:avLst/>
          </a:prstGeom>
          <a:noFill/>
          <a:ln>
            <a:noFill/>
          </a:ln>
        </p:spPr>
      </p:pic>
      <p:sp>
        <p:nvSpPr>
          <p:cNvPr id="86" name="Google Shape;86;p16"/>
          <p:cNvSpPr txBox="1"/>
          <p:nvPr/>
        </p:nvSpPr>
        <p:spPr>
          <a:xfrm>
            <a:off x="271175" y="4663575"/>
            <a:ext cx="12483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u="sng">
                <a:solidFill>
                  <a:schemeClr val="hlink"/>
                </a:solidFill>
                <a:hlinkClick r:id="rId4"/>
              </a:rPr>
              <a:t>source</a:t>
            </a:r>
            <a:endParaRPr sz="1800">
              <a:solidFill>
                <a:schemeClr val="lt2"/>
              </a:solidFill>
            </a:endParaRPr>
          </a:p>
        </p:txBody>
      </p:sp>
      <p:sp>
        <p:nvSpPr>
          <p:cNvPr id="87" name="Google Shape;87;p16"/>
          <p:cNvSpPr txBox="1"/>
          <p:nvPr/>
        </p:nvSpPr>
        <p:spPr>
          <a:xfrm>
            <a:off x="432575" y="3350800"/>
            <a:ext cx="4401000" cy="13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500">
                <a:solidFill>
                  <a:schemeClr val="lt2"/>
                </a:solidFill>
              </a:rPr>
              <a:t>Le .xml va conserver des données telles que les les couleurs, les lignes et les courbes d’une image. Le svg se servira ensuite de son .xml pour reconstituer l’image aux proportions voulues.</a:t>
            </a:r>
            <a:endParaRPr sz="1500">
              <a:solidFill>
                <a:schemeClr val="lt2"/>
              </a:solidFill>
            </a:endParaRPr>
          </a:p>
        </p:txBody>
      </p:sp>
      <p:sp>
        <p:nvSpPr>
          <p:cNvPr id="88" name="Google Shape;88;p16"/>
          <p:cNvSpPr txBox="1"/>
          <p:nvPr/>
        </p:nvSpPr>
        <p:spPr>
          <a:xfrm>
            <a:off x="1422525" y="4663575"/>
            <a:ext cx="1248300" cy="2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u="sng">
                <a:solidFill>
                  <a:schemeClr val="hlink"/>
                </a:solidFill>
                <a:hlinkClick r:id="rId5"/>
              </a:rPr>
              <a:t>source</a:t>
            </a:r>
            <a:endParaRPr sz="18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101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Git</a:t>
            </a:r>
            <a:endParaRPr/>
          </a:p>
        </p:txBody>
      </p:sp>
      <p:sp>
        <p:nvSpPr>
          <p:cNvPr id="94" name="Google Shape;94;p17"/>
          <p:cNvSpPr txBox="1"/>
          <p:nvPr>
            <p:ph idx="1" type="body"/>
          </p:nvPr>
        </p:nvSpPr>
        <p:spPr>
          <a:xfrm>
            <a:off x="311700" y="1017725"/>
            <a:ext cx="8520600" cy="230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est un système de contrôle de versions. Celui ci va stocker, ordonner et rendre accessibles les modifications apportées à un code.</a:t>
            </a:r>
            <a:endParaRPr/>
          </a:p>
          <a:p>
            <a:pPr indent="0" lvl="0" marL="0" rtl="0" algn="l">
              <a:spcBef>
                <a:spcPts val="1200"/>
              </a:spcBef>
              <a:spcAft>
                <a:spcPts val="1200"/>
              </a:spcAft>
              <a:buNone/>
            </a:pPr>
            <a:r>
              <a:rPr lang="fr"/>
              <a:t>	Quand plusieurs devs travaillent sur un code source, Git va faciliter leur collaboration en maintenant un historique précis des modifications apportées au code. Le Git est un historique de travail qui peut être comparé à l’historique d’entretien d’un véhicule partagé entre plusieurs conducteurs.</a:t>
            </a:r>
            <a:endParaRPr/>
          </a:p>
        </p:txBody>
      </p:sp>
      <p:sp>
        <p:nvSpPr>
          <p:cNvPr id="95" name="Google Shape;95;p17"/>
          <p:cNvSpPr txBox="1"/>
          <p:nvPr/>
        </p:nvSpPr>
        <p:spPr>
          <a:xfrm>
            <a:off x="432575" y="4157850"/>
            <a:ext cx="8102700" cy="10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lt2"/>
                </a:solidFill>
              </a:rPr>
              <a:t>GitHub, SourceForge et GitLab dont des plateformes d’hébergement de données Git, entièrement Open Source.</a:t>
            </a:r>
            <a:endParaRPr sz="1800">
              <a:solidFill>
                <a:schemeClr val="lt2"/>
              </a:solidFill>
            </a:endParaRPr>
          </a:p>
        </p:txBody>
      </p:sp>
      <p:pic>
        <p:nvPicPr>
          <p:cNvPr id="96" name="Google Shape;96;p17"/>
          <p:cNvPicPr preferRelativeResize="0"/>
          <p:nvPr/>
        </p:nvPicPr>
        <p:blipFill>
          <a:blip r:embed="rId3">
            <a:alphaModFix/>
          </a:blip>
          <a:stretch>
            <a:fillRect/>
          </a:stretch>
        </p:blipFill>
        <p:spPr>
          <a:xfrm>
            <a:off x="1408725" y="3188200"/>
            <a:ext cx="1953050" cy="1065300"/>
          </a:xfrm>
          <a:prstGeom prst="rect">
            <a:avLst/>
          </a:prstGeom>
          <a:noFill/>
          <a:ln>
            <a:noFill/>
          </a:ln>
        </p:spPr>
      </p:pic>
      <p:pic>
        <p:nvPicPr>
          <p:cNvPr id="97" name="Google Shape;97;p17"/>
          <p:cNvPicPr preferRelativeResize="0"/>
          <p:nvPr/>
        </p:nvPicPr>
        <p:blipFill>
          <a:blip r:embed="rId4">
            <a:alphaModFix/>
          </a:blip>
          <a:stretch>
            <a:fillRect/>
          </a:stretch>
        </p:blipFill>
        <p:spPr>
          <a:xfrm>
            <a:off x="3475688" y="3188200"/>
            <a:ext cx="1200687" cy="1184525"/>
          </a:xfrm>
          <a:prstGeom prst="rect">
            <a:avLst/>
          </a:prstGeom>
          <a:noFill/>
          <a:ln>
            <a:noFill/>
          </a:ln>
        </p:spPr>
      </p:pic>
      <p:pic>
        <p:nvPicPr>
          <p:cNvPr id="98" name="Google Shape;98;p17"/>
          <p:cNvPicPr preferRelativeResize="0"/>
          <p:nvPr/>
        </p:nvPicPr>
        <p:blipFill>
          <a:blip r:embed="rId5">
            <a:alphaModFix/>
          </a:blip>
          <a:stretch>
            <a:fillRect/>
          </a:stretch>
        </p:blipFill>
        <p:spPr>
          <a:xfrm>
            <a:off x="5545550" y="3424000"/>
            <a:ext cx="1958667" cy="712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ASCII (prononcez Aski)             &amp; UniCode</a:t>
            </a:r>
            <a:endParaRPr/>
          </a:p>
        </p:txBody>
      </p:sp>
      <p:sp>
        <p:nvSpPr>
          <p:cNvPr id="104" name="Google Shape;104;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ASCII est l’acronyme de American Standard Code for Information. Il permet le stockage de données textuelles sous forme binaire, c’est-à-dire en utilisant des 0 et des 1.</a:t>
            </a:r>
            <a:endParaRPr/>
          </a:p>
          <a:p>
            <a:pPr indent="0" lvl="0" marL="0" rtl="0" algn="l">
              <a:spcBef>
                <a:spcPts val="1200"/>
              </a:spcBef>
              <a:spcAft>
                <a:spcPts val="1200"/>
              </a:spcAft>
              <a:buNone/>
            </a:pPr>
            <a:r>
              <a:rPr lang="fr"/>
              <a:t>Le forme binaire permet la communication entre différents supports.</a:t>
            </a:r>
            <a:br>
              <a:rPr lang="fr"/>
            </a:br>
            <a:br>
              <a:rPr lang="fr"/>
            </a:br>
            <a:r>
              <a:rPr lang="fr"/>
              <a:t>ASCII peut exprimer jusqu’à 128 caractères différents (lettres minuscules, majuscules, ponctuation)</a:t>
            </a:r>
            <a:endParaRPr/>
          </a:p>
        </p:txBody>
      </p:sp>
      <p:sp>
        <p:nvSpPr>
          <p:cNvPr id="105" name="Google Shape;105;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UniCode est une évolution du langage ASCII.</a:t>
            </a:r>
            <a:br>
              <a:rPr lang="fr"/>
            </a:br>
            <a:br>
              <a:rPr lang="fr"/>
            </a:br>
            <a:r>
              <a:rPr lang="fr"/>
              <a:t>Celui ci peut stocker plus de données que le ASCII et est capable d’intégrer des caractères d’autres alphabets (cyrrilique, arabe, grec, </a:t>
            </a:r>
            <a:r>
              <a:rPr lang="fr"/>
              <a:t>hébreux</a:t>
            </a:r>
            <a:r>
              <a:rPr lang="fr"/>
              <a: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Avec 32 bits (contre 8 pour ASCII), UniCode peut comprendre plus de 2 milliards de caractères.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2" name="Google Shape;112;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