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ABA49B-9036-4761-98F4-3F2BB395AD83}">
  <a:tblStyle styleId="{AFABA49B-9036-4761-98F4-3F2BB395AD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2577a7b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2577a7b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2577a7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2577a7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2577a7b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2577a7b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8350"/>
            <a:ext cx="8520600" cy="43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/>
              <a:t>Salaire moyen d'un Pentester / Hacker </a:t>
            </a:r>
            <a:r>
              <a:rPr lang="fr" sz="1900"/>
              <a:t>Éthique</a:t>
            </a:r>
            <a:r>
              <a:rPr lang="fr" sz="1900"/>
              <a:t> en 2024 par pays :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/>
              <a:t>Salaire moyen en France : 3 950 euros brut par mois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/>
              <a:t>- Salaire moyen en Belgique : 4 120 euros brut par mois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/>
              <a:t>Salaire moyen en Suisse : 9 330 CHF brut par mois, soit environ 9 735 euros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/>
              <a:t>Salaire moyen au Luxembourg : 5 765 euros brut par mois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81625" y="-1471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21775"/>
            <a:ext cx="8520600" cy="3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Salaire d'un Pentester / Hacker Éthique en 2024 selon l'expérience 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Salaire moyen d'un Pentester junior ou débutant : entre 35 000€ et 40 000€ brut par an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Salaire moyen d'un Hacker Éthique senior ou confirmé : entre 45 000€ et 65 000€ brut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par an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 flipH="1" rot="10800000">
            <a:off x="311700" y="5619350"/>
            <a:ext cx="55902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10352700" cy="4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299150" y="10692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24282E"/>
                </a:solidFill>
                <a:tableStyleId>{AFABA49B-9036-4761-98F4-3F2BB395AD83}</a:tableStyleId>
              </a:tblPr>
              <a:tblGrid>
                <a:gridCol w="3272850"/>
                <a:gridCol w="3272850"/>
              </a:tblGrid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Niveau d’études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Bac+3 à Bac+5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Bac conseillé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Scientifique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Employabilité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Très bonne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Salaire débutant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3 000€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Salaire confirmé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5 000 €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2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Mobilité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Bonne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73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Code ROME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M1802, Expertise et support en systèmes d’information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Code FAP :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FFFFFF"/>
                          </a:solidFill>
                          <a:highlight>
                            <a:srgbClr val="24282E"/>
                          </a:highlight>
                        </a:rPr>
                        <a:t>M2Z, Informatique et Télécommunications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24282E"/>
                        </a:highlight>
                      </a:endParaRPr>
                    </a:p>
                  </a:txBody>
                  <a:tcPr marT="47625" marB="476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2275075" y="8368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fr" sz="1800">
                <a:solidFill>
                  <a:srgbClr val="D6BE91"/>
                </a:solidFill>
                <a:highlight>
                  <a:srgbClr val="24282E"/>
                </a:highlight>
              </a:rPr>
              <a:t>EN RÉSUMÉ</a:t>
            </a:r>
            <a:endParaRPr b="1" sz="1800">
              <a:solidFill>
                <a:srgbClr val="D6BE91"/>
              </a:solidFill>
              <a:highlight>
                <a:srgbClr val="24282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Stepstone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12" y="1176025"/>
            <a:ext cx="6404176" cy="27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