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17CA9-C612-4E9A-BF0A-16593377A593}" type="datetimeFigureOut">
              <a:rPr lang="en-US" smtClean="0"/>
              <a:t>12/07/2016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209313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17CA9-C612-4E9A-BF0A-16593377A593}" type="datetimeFigureOut">
              <a:rPr lang="en-US" smtClean="0"/>
              <a:t>12/07/2016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51616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17CA9-C612-4E9A-BF0A-16593377A593}" type="datetimeFigureOut">
              <a:rPr lang="en-US" smtClean="0"/>
              <a:t>12/07/2016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333022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17CA9-C612-4E9A-BF0A-16593377A593}" type="datetimeFigureOut">
              <a:rPr lang="en-US" smtClean="0"/>
              <a:t>12/07/2016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335415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17CA9-C612-4E9A-BF0A-16593377A593}" type="datetimeFigureOut">
              <a:rPr lang="en-US" smtClean="0"/>
              <a:t>12/07/2016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82976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17CA9-C612-4E9A-BF0A-16593377A593}" type="datetimeFigureOut">
              <a:rPr lang="en-US" smtClean="0"/>
              <a:t>12/07/2016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185537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17CA9-C612-4E9A-BF0A-16593377A593}" type="datetimeFigureOut">
              <a:rPr lang="en-US" smtClean="0"/>
              <a:t>12/07/2016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422890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17CA9-C612-4E9A-BF0A-16593377A593}" type="datetimeFigureOut">
              <a:rPr lang="en-US" smtClean="0"/>
              <a:t>12/07/2016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174290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17CA9-C612-4E9A-BF0A-16593377A593}" type="datetimeFigureOut">
              <a:rPr lang="en-US" smtClean="0"/>
              <a:t>12/07/2016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326028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17CA9-C612-4E9A-BF0A-16593377A593}" type="datetimeFigureOut">
              <a:rPr lang="en-US" smtClean="0"/>
              <a:t>12/07/2016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273166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17CA9-C612-4E9A-BF0A-16593377A593}" type="datetimeFigureOut">
              <a:rPr lang="en-US" smtClean="0"/>
              <a:t>12/07/2016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EC9F6-5882-48C5-ABDB-6C33470B2AC8}" type="slidenum">
              <a:rPr lang="en-US" smtClean="0"/>
              <a:t>‹#›</a:t>
            </a:fld>
            <a:endParaRPr lang="en-US"/>
          </a:p>
        </p:txBody>
      </p:sp>
    </p:spTree>
    <p:extLst>
      <p:ext uri="{BB962C8B-B14F-4D97-AF65-F5344CB8AC3E}">
        <p14:creationId xmlns:p14="http://schemas.microsoft.com/office/powerpoint/2010/main" val="246336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17CA9-C612-4E9A-BF0A-16593377A593}" type="datetimeFigureOut">
              <a:rPr lang="en-US" smtClean="0"/>
              <a:t>12/07/2016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EC9F6-5882-48C5-ABDB-6C33470B2AC8}" type="slidenum">
              <a:rPr lang="en-US" smtClean="0"/>
              <a:t>‹#›</a:t>
            </a:fld>
            <a:endParaRPr lang="en-US"/>
          </a:p>
        </p:txBody>
      </p:sp>
    </p:spTree>
    <p:extLst>
      <p:ext uri="{BB962C8B-B14F-4D97-AF65-F5344CB8AC3E}">
        <p14:creationId xmlns:p14="http://schemas.microsoft.com/office/powerpoint/2010/main" val="3979677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wmf"/><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Concorde Group Website</a:t>
            </a:r>
            <a:endParaRPr lang="en-US" dirty="0"/>
          </a:p>
        </p:txBody>
      </p:sp>
    </p:spTree>
    <p:extLst>
      <p:ext uri="{BB962C8B-B14F-4D97-AF65-F5344CB8AC3E}">
        <p14:creationId xmlns:p14="http://schemas.microsoft.com/office/powerpoint/2010/main" val="1524152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a:bodyPr>
          <a:lstStyle/>
          <a:p>
            <a:pPr marL="457200" indent="-457200" algn="just">
              <a:lnSpc>
                <a:spcPct val="80000"/>
              </a:lnSpc>
              <a:buFont typeface="+mj-lt"/>
              <a:buAutoNum type="arabicPeriod" startAt="7"/>
              <a:defRPr/>
            </a:pPr>
            <a:r>
              <a:rPr lang="en-US" sz="2000" b="1" dirty="0" smtClean="0"/>
              <a:t>Telecommunication</a:t>
            </a:r>
            <a:r>
              <a:rPr lang="en-US" sz="2000" dirty="0" smtClean="0"/>
              <a:t>: </a:t>
            </a:r>
            <a:r>
              <a:rPr lang="en-US" sz="2000" dirty="0"/>
              <a:t>Concorde Group </a:t>
            </a:r>
            <a:r>
              <a:rPr lang="en-US" sz="2000" dirty="0" smtClean="0"/>
              <a:t>is </a:t>
            </a:r>
            <a:r>
              <a:rPr lang="en-US" sz="2000" dirty="0"/>
              <a:t>a leading provider of value added Domestic and International Long Distance Telecommunication </a:t>
            </a:r>
            <a:r>
              <a:rPr lang="en-US" sz="2000" dirty="0" smtClean="0"/>
              <a:t>Services. This </a:t>
            </a:r>
            <a:r>
              <a:rPr lang="en-US" sz="2000" dirty="0"/>
              <a:t>Service allows residential users, business associates and agents global access to over 300 Countries through a reliable and high quality network. </a:t>
            </a:r>
          </a:p>
        </p:txBody>
      </p:sp>
    </p:spTree>
    <p:extLst>
      <p:ext uri="{BB962C8B-B14F-4D97-AF65-F5344CB8AC3E}">
        <p14:creationId xmlns:p14="http://schemas.microsoft.com/office/powerpoint/2010/main" val="130260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normAutofit/>
          </a:bodyPr>
          <a:lstStyle/>
          <a:p>
            <a:pPr marL="514350" indent="-514350">
              <a:buAutoNum type="romanUcPeriod"/>
            </a:pPr>
            <a:r>
              <a:rPr lang="en-US" sz="2000" b="1" dirty="0" smtClean="0"/>
              <a:t>WHO WE ARE</a:t>
            </a:r>
          </a:p>
          <a:p>
            <a:pPr algn="just">
              <a:buFont typeface="Wingdings" pitchFamily="2" charset="2"/>
              <a:buChar char="Ø"/>
            </a:pPr>
            <a:r>
              <a:rPr lang="en-US" sz="2000" dirty="0" smtClean="0"/>
              <a:t>The Group is a multi-faceted set of companies operating in several regions of the world.</a:t>
            </a:r>
          </a:p>
          <a:p>
            <a:pPr algn="just">
              <a:buFont typeface="Wingdings" pitchFamily="2" charset="2"/>
              <a:buChar char="Ø"/>
            </a:pPr>
            <a:r>
              <a:rPr lang="en-US" sz="2000" dirty="0" smtClean="0"/>
              <a:t> The Group is a leader in providing products and services in diversified business sectors in the areas of Mining, industrial, electronics, fashion, general trading, real estate, telecommunication and other investments.</a:t>
            </a:r>
          </a:p>
          <a:p>
            <a:pPr algn="just">
              <a:buFont typeface="Wingdings" pitchFamily="2" charset="2"/>
              <a:buChar char="Ø"/>
            </a:pPr>
            <a:r>
              <a:rPr lang="en-US" sz="2000" dirty="0" smtClean="0"/>
              <a:t>Concorde Group is present in several regions of the world like Africa (DRC, Brazzaville and Ivory Coast), USA, Middle East (UAE, Lebanon, and Egypt), China, Brazil and others.</a:t>
            </a:r>
          </a:p>
          <a:p>
            <a:pPr algn="just">
              <a:buFont typeface="Wingdings" pitchFamily="2" charset="2"/>
              <a:buChar char="Ø"/>
            </a:pPr>
            <a:endParaRPr lang="en-US" sz="2000" dirty="0" smtClean="0"/>
          </a:p>
          <a:p>
            <a:pPr marL="0" indent="0">
              <a:buNone/>
            </a:pPr>
            <a:endParaRPr lang="en-US" sz="2000" b="1" dirty="0"/>
          </a:p>
        </p:txBody>
      </p:sp>
      <p:pic>
        <p:nvPicPr>
          <p:cNvPr id="4" name="Picture 13" descr="spacer"/>
          <p:cNvPicPr>
            <a:picLocks noChangeAspect="1" noChangeArrowheads="1"/>
          </p:cNvPicPr>
          <p:nvPr/>
        </p:nvPicPr>
        <p:blipFill>
          <a:blip r:embed="rId2"/>
          <a:srcRect/>
          <a:stretch>
            <a:fillRect/>
          </a:stretch>
        </p:blipFill>
        <p:spPr bwMode="auto">
          <a:xfrm>
            <a:off x="2261554" y="3657600"/>
            <a:ext cx="9525" cy="76200"/>
          </a:xfrm>
          <a:prstGeom prst="rect">
            <a:avLst/>
          </a:prstGeom>
          <a:noFill/>
          <a:ln w="9525">
            <a:noFill/>
            <a:miter lim="800000"/>
            <a:headEnd/>
            <a:tailEnd/>
          </a:ln>
        </p:spPr>
      </p:pic>
      <p:pic>
        <p:nvPicPr>
          <p:cNvPr id="5" name="Picture 404" descr="worldmap"/>
          <p:cNvPicPr>
            <a:picLocks noChangeAspect="1" noChangeArrowheads="1"/>
          </p:cNvPicPr>
          <p:nvPr/>
        </p:nvPicPr>
        <p:blipFill>
          <a:blip r:embed="rId3" cstate="print"/>
          <a:srcRect/>
          <a:stretch>
            <a:fillRect/>
          </a:stretch>
        </p:blipFill>
        <p:spPr bwMode="auto">
          <a:xfrm>
            <a:off x="2133600" y="3859619"/>
            <a:ext cx="4551836" cy="2583756"/>
          </a:xfrm>
          <a:prstGeom prst="rect">
            <a:avLst/>
          </a:prstGeom>
          <a:noFill/>
          <a:ln w="9525">
            <a:noFill/>
            <a:miter lim="800000"/>
            <a:headEnd/>
            <a:tailEnd/>
          </a:ln>
        </p:spPr>
      </p:pic>
      <p:pic>
        <p:nvPicPr>
          <p:cNvPr id="6" name="Picture 405" descr="MCFL00160_0000[1]"/>
          <p:cNvPicPr>
            <a:picLocks noChangeAspect="1" noChangeArrowheads="1"/>
          </p:cNvPicPr>
          <p:nvPr/>
        </p:nvPicPr>
        <p:blipFill>
          <a:blip r:embed="rId4" cstate="print"/>
          <a:srcRect/>
          <a:stretch>
            <a:fillRect/>
          </a:stretch>
        </p:blipFill>
        <p:spPr bwMode="auto">
          <a:xfrm>
            <a:off x="3363380" y="5428105"/>
            <a:ext cx="214192" cy="161420"/>
          </a:xfrm>
          <a:prstGeom prst="rect">
            <a:avLst/>
          </a:prstGeom>
          <a:noFill/>
          <a:ln w="9525">
            <a:noFill/>
            <a:miter lim="800000"/>
            <a:headEnd/>
            <a:tailEnd/>
          </a:ln>
        </p:spPr>
      </p:pic>
      <p:sp>
        <p:nvSpPr>
          <p:cNvPr id="7" name="Text Box 406"/>
          <p:cNvSpPr txBox="1">
            <a:spLocks noChangeArrowheads="1"/>
          </p:cNvSpPr>
          <p:nvPr/>
        </p:nvSpPr>
        <p:spPr bwMode="auto">
          <a:xfrm>
            <a:off x="3135611" y="5192120"/>
            <a:ext cx="488398" cy="21544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BRAZIL</a:t>
            </a:r>
          </a:p>
        </p:txBody>
      </p:sp>
      <p:sp>
        <p:nvSpPr>
          <p:cNvPr id="8" name="Text Box 409"/>
          <p:cNvSpPr txBox="1">
            <a:spLocks noChangeArrowheads="1"/>
          </p:cNvSpPr>
          <p:nvPr/>
        </p:nvSpPr>
        <p:spPr bwMode="auto">
          <a:xfrm>
            <a:off x="2571895" y="4417609"/>
            <a:ext cx="610498" cy="21544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U.S.A.</a:t>
            </a:r>
          </a:p>
        </p:txBody>
      </p:sp>
      <p:pic>
        <p:nvPicPr>
          <p:cNvPr id="9" name="Picture 410" descr="MPj03138230000[1]"/>
          <p:cNvPicPr>
            <a:picLocks noChangeAspect="1" noChangeArrowheads="1"/>
          </p:cNvPicPr>
          <p:nvPr/>
        </p:nvPicPr>
        <p:blipFill>
          <a:blip r:embed="rId5" cstate="email"/>
          <a:srcRect/>
          <a:stretch>
            <a:fillRect/>
          </a:stretch>
        </p:blipFill>
        <p:spPr bwMode="auto">
          <a:xfrm>
            <a:off x="2614689" y="4631220"/>
            <a:ext cx="221434" cy="150038"/>
          </a:xfrm>
          <a:prstGeom prst="rect">
            <a:avLst/>
          </a:prstGeom>
          <a:noFill/>
          <a:ln w="9525">
            <a:noFill/>
            <a:miter lim="800000"/>
            <a:headEnd/>
            <a:tailEnd/>
          </a:ln>
        </p:spPr>
      </p:pic>
      <p:sp>
        <p:nvSpPr>
          <p:cNvPr id="10" name="Text Box 411"/>
          <p:cNvSpPr txBox="1">
            <a:spLocks noChangeArrowheads="1"/>
          </p:cNvSpPr>
          <p:nvPr/>
        </p:nvSpPr>
        <p:spPr bwMode="auto">
          <a:xfrm>
            <a:off x="4406379" y="4832729"/>
            <a:ext cx="610498" cy="21544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EGYPT</a:t>
            </a:r>
          </a:p>
        </p:txBody>
      </p:sp>
      <p:pic>
        <p:nvPicPr>
          <p:cNvPr id="11" name="Picture 412" descr="MPj03626630000[1]"/>
          <p:cNvPicPr>
            <a:picLocks noChangeAspect="1" noChangeArrowheads="1"/>
          </p:cNvPicPr>
          <p:nvPr/>
        </p:nvPicPr>
        <p:blipFill>
          <a:blip r:embed="rId6" cstate="email"/>
          <a:srcRect/>
          <a:stretch>
            <a:fillRect/>
          </a:stretch>
        </p:blipFill>
        <p:spPr bwMode="auto">
          <a:xfrm>
            <a:off x="4585259" y="5012931"/>
            <a:ext cx="198670" cy="131412"/>
          </a:xfrm>
          <a:prstGeom prst="rect">
            <a:avLst/>
          </a:prstGeom>
          <a:noFill/>
          <a:ln w="9525">
            <a:noFill/>
            <a:miter lim="800000"/>
            <a:headEnd/>
            <a:tailEnd/>
          </a:ln>
        </p:spPr>
      </p:pic>
      <p:sp>
        <p:nvSpPr>
          <p:cNvPr id="12" name="Text Box 414"/>
          <p:cNvSpPr txBox="1">
            <a:spLocks noChangeArrowheads="1"/>
          </p:cNvSpPr>
          <p:nvPr/>
        </p:nvSpPr>
        <p:spPr bwMode="auto">
          <a:xfrm>
            <a:off x="3759248" y="5007198"/>
            <a:ext cx="610498" cy="33855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IVORY COAST</a:t>
            </a:r>
          </a:p>
        </p:txBody>
      </p:sp>
      <p:pic>
        <p:nvPicPr>
          <p:cNvPr id="13" name="Picture 416" descr="ivory_coast_full"/>
          <p:cNvPicPr>
            <a:picLocks noChangeAspect="1" noChangeArrowheads="1"/>
          </p:cNvPicPr>
          <p:nvPr/>
        </p:nvPicPr>
        <p:blipFill>
          <a:blip r:embed="rId7" cstate="email"/>
          <a:srcRect/>
          <a:stretch>
            <a:fillRect/>
          </a:stretch>
        </p:blipFill>
        <p:spPr bwMode="auto">
          <a:xfrm>
            <a:off x="3994992" y="4942111"/>
            <a:ext cx="198670" cy="134514"/>
          </a:xfrm>
          <a:prstGeom prst="rect">
            <a:avLst/>
          </a:prstGeom>
          <a:noFill/>
          <a:ln w="9525">
            <a:noFill/>
            <a:miter lim="800000"/>
            <a:headEnd/>
            <a:tailEnd/>
          </a:ln>
        </p:spPr>
      </p:pic>
      <p:sp>
        <p:nvSpPr>
          <p:cNvPr id="14" name="Text Box 417"/>
          <p:cNvSpPr txBox="1">
            <a:spLocks noChangeArrowheads="1"/>
          </p:cNvSpPr>
          <p:nvPr/>
        </p:nvSpPr>
        <p:spPr bwMode="auto">
          <a:xfrm>
            <a:off x="4434794" y="4496084"/>
            <a:ext cx="797788" cy="21544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LEBANON</a:t>
            </a:r>
          </a:p>
        </p:txBody>
      </p:sp>
      <p:pic>
        <p:nvPicPr>
          <p:cNvPr id="15" name="Picture 419" descr="MPj03627240000[1]"/>
          <p:cNvPicPr>
            <a:picLocks noChangeAspect="1" noChangeArrowheads="1"/>
          </p:cNvPicPr>
          <p:nvPr/>
        </p:nvPicPr>
        <p:blipFill>
          <a:blip r:embed="rId8" cstate="email"/>
          <a:srcRect/>
          <a:stretch>
            <a:fillRect/>
          </a:stretch>
        </p:blipFill>
        <p:spPr bwMode="auto">
          <a:xfrm>
            <a:off x="4662967" y="4712160"/>
            <a:ext cx="187288" cy="125204"/>
          </a:xfrm>
          <a:prstGeom prst="rect">
            <a:avLst/>
          </a:prstGeom>
          <a:noFill/>
          <a:ln w="9525">
            <a:noFill/>
            <a:miter lim="800000"/>
            <a:headEnd/>
            <a:tailEnd/>
          </a:ln>
        </p:spPr>
      </p:pic>
      <p:pic>
        <p:nvPicPr>
          <p:cNvPr id="16" name="Picture 423" descr="CODR0001"/>
          <p:cNvPicPr>
            <a:picLocks noChangeAspect="1" noChangeArrowheads="1"/>
          </p:cNvPicPr>
          <p:nvPr/>
        </p:nvPicPr>
        <p:blipFill>
          <a:blip r:embed="rId9" cstate="print"/>
          <a:srcRect/>
          <a:stretch>
            <a:fillRect/>
          </a:stretch>
        </p:blipFill>
        <p:spPr bwMode="auto">
          <a:xfrm>
            <a:off x="4523778" y="5436809"/>
            <a:ext cx="206950" cy="138656"/>
          </a:xfrm>
          <a:prstGeom prst="rect">
            <a:avLst/>
          </a:prstGeom>
          <a:noFill/>
          <a:ln w="9525">
            <a:noFill/>
            <a:miter lim="800000"/>
            <a:headEnd/>
            <a:tailEnd/>
          </a:ln>
        </p:spPr>
      </p:pic>
      <p:sp>
        <p:nvSpPr>
          <p:cNvPr id="17" name="Text Box 424"/>
          <p:cNvSpPr txBox="1">
            <a:spLocks noChangeArrowheads="1"/>
          </p:cNvSpPr>
          <p:nvPr/>
        </p:nvSpPr>
        <p:spPr bwMode="auto">
          <a:xfrm>
            <a:off x="4344947" y="5208339"/>
            <a:ext cx="797788" cy="215444"/>
          </a:xfrm>
          <a:prstGeom prst="rect">
            <a:avLst/>
          </a:prstGeom>
          <a:noFill/>
          <a:ln w="9525">
            <a:noFill/>
            <a:miter lim="800000"/>
            <a:headEnd/>
            <a:tailEnd/>
          </a:ln>
        </p:spPr>
        <p:txBody>
          <a:bodyPr wrap="square">
            <a:spAutoFit/>
          </a:bodyPr>
          <a:lstStyle/>
          <a:p>
            <a:pPr>
              <a:spcBef>
                <a:spcPct val="50000"/>
              </a:spcBef>
            </a:pPr>
            <a:r>
              <a:rPr lang="en-US" sz="800" dirty="0" smtClean="0">
                <a:solidFill>
                  <a:schemeClr val="tx1"/>
                </a:solidFill>
                <a:latin typeface="Tw Cen MT Condensed Extra Bold" pitchFamily="34" charset="0"/>
              </a:rPr>
              <a:t>DRC</a:t>
            </a:r>
            <a:endParaRPr lang="en-US" sz="800" dirty="0">
              <a:solidFill>
                <a:schemeClr val="tx1"/>
              </a:solidFill>
              <a:latin typeface="Tw Cen MT Condensed Extra Bold" pitchFamily="34" charset="0"/>
            </a:endParaRPr>
          </a:p>
        </p:txBody>
      </p:sp>
      <p:pic>
        <p:nvPicPr>
          <p:cNvPr id="18" name="Picture 425" descr="MPj03628570000[1]"/>
          <p:cNvPicPr>
            <a:picLocks noChangeAspect="1" noChangeArrowheads="1"/>
          </p:cNvPicPr>
          <p:nvPr/>
        </p:nvPicPr>
        <p:blipFill>
          <a:blip r:embed="rId10" cstate="email"/>
          <a:srcRect/>
          <a:stretch>
            <a:fillRect/>
          </a:stretch>
        </p:blipFill>
        <p:spPr bwMode="auto">
          <a:xfrm>
            <a:off x="4883618" y="4911875"/>
            <a:ext cx="208428" cy="104214"/>
          </a:xfrm>
          <a:prstGeom prst="rect">
            <a:avLst/>
          </a:prstGeom>
          <a:noFill/>
          <a:ln w="9525">
            <a:noFill/>
            <a:miter lim="800000"/>
            <a:headEnd/>
            <a:tailEnd/>
          </a:ln>
        </p:spPr>
      </p:pic>
      <p:sp>
        <p:nvSpPr>
          <p:cNvPr id="19" name="Text Box 426"/>
          <p:cNvSpPr txBox="1">
            <a:spLocks noChangeArrowheads="1"/>
          </p:cNvSpPr>
          <p:nvPr/>
        </p:nvSpPr>
        <p:spPr bwMode="auto">
          <a:xfrm>
            <a:off x="4885132" y="4996501"/>
            <a:ext cx="469774" cy="21544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UAE</a:t>
            </a:r>
          </a:p>
        </p:txBody>
      </p:sp>
      <p:sp>
        <p:nvSpPr>
          <p:cNvPr id="20" name="Text Box 428"/>
          <p:cNvSpPr txBox="1">
            <a:spLocks noChangeArrowheads="1"/>
          </p:cNvSpPr>
          <p:nvPr/>
        </p:nvSpPr>
        <p:spPr bwMode="auto">
          <a:xfrm>
            <a:off x="5156258" y="4313761"/>
            <a:ext cx="513676" cy="215444"/>
          </a:xfrm>
          <a:prstGeom prst="rect">
            <a:avLst/>
          </a:prstGeom>
          <a:noFill/>
          <a:ln w="9525">
            <a:noFill/>
            <a:miter lim="800000"/>
            <a:headEnd/>
            <a:tailEnd/>
          </a:ln>
        </p:spPr>
        <p:txBody>
          <a:bodyPr wrap="square">
            <a:spAutoFit/>
          </a:bodyPr>
          <a:lstStyle/>
          <a:p>
            <a:pPr>
              <a:spcBef>
                <a:spcPct val="50000"/>
              </a:spcBef>
            </a:pPr>
            <a:r>
              <a:rPr lang="en-US" sz="800" dirty="0">
                <a:solidFill>
                  <a:schemeClr val="tx1"/>
                </a:solidFill>
                <a:latin typeface="Tw Cen MT Condensed Extra Bold" pitchFamily="34" charset="0"/>
              </a:rPr>
              <a:t>CHINA</a:t>
            </a:r>
          </a:p>
        </p:txBody>
      </p:sp>
      <p:pic>
        <p:nvPicPr>
          <p:cNvPr id="21" name="Picture 431" descr="Flag"/>
          <p:cNvPicPr>
            <a:picLocks noChangeAspect="1" noChangeArrowheads="1"/>
          </p:cNvPicPr>
          <p:nvPr/>
        </p:nvPicPr>
        <p:blipFill>
          <a:blip r:embed="rId11" cstate="email"/>
          <a:srcRect/>
          <a:stretch>
            <a:fillRect/>
          </a:stretch>
        </p:blipFill>
        <p:spPr bwMode="auto">
          <a:xfrm>
            <a:off x="5267913" y="4559814"/>
            <a:ext cx="237990" cy="155210"/>
          </a:xfrm>
          <a:prstGeom prst="rect">
            <a:avLst/>
          </a:prstGeom>
          <a:noFill/>
          <a:ln w="9525">
            <a:noFill/>
            <a:miter lim="800000"/>
            <a:headEnd/>
            <a:tailEnd/>
          </a:ln>
        </p:spPr>
      </p:pic>
    </p:spTree>
    <p:extLst>
      <p:ext uri="{BB962C8B-B14F-4D97-AF65-F5344CB8AC3E}">
        <p14:creationId xmlns:p14="http://schemas.microsoft.com/office/powerpoint/2010/main" val="182598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000" b="1" dirty="0" smtClean="0"/>
              <a:t>II. OUR MISSION</a:t>
            </a:r>
          </a:p>
          <a:p>
            <a:pPr marL="0" indent="0">
              <a:buNone/>
            </a:pPr>
            <a:r>
              <a:rPr lang="en-US" sz="2000" dirty="0" smtClean="0"/>
              <a:t>As a group with a diversified portfolio, Concorde Group mission is to provide exceptional products and services in different fields as well as meeting the needs to the clients and working to ensure successful outcomes.</a:t>
            </a:r>
          </a:p>
          <a:p>
            <a:pPr marL="0" indent="0">
              <a:buNone/>
            </a:pPr>
            <a:endParaRPr lang="en-US" sz="2000" dirty="0"/>
          </a:p>
          <a:p>
            <a:pPr marL="0" indent="0">
              <a:buNone/>
            </a:pPr>
            <a:r>
              <a:rPr lang="en-US" sz="2000" b="1" dirty="0" smtClean="0"/>
              <a:t>III. OUR GOALS</a:t>
            </a:r>
          </a:p>
          <a:p>
            <a:pPr algn="just">
              <a:buFont typeface="+mj-lt"/>
              <a:buAutoNum type="arabicPeriod"/>
              <a:defRPr/>
            </a:pPr>
            <a:r>
              <a:rPr lang="en-US" sz="2000" dirty="0"/>
              <a:t>Maximize Shareholders value by increasing revenues and controlling expenditures.</a:t>
            </a:r>
          </a:p>
          <a:p>
            <a:pPr algn="just">
              <a:buFont typeface="+mj-lt"/>
              <a:buAutoNum type="arabicPeriod"/>
              <a:defRPr/>
            </a:pPr>
            <a:r>
              <a:rPr lang="en-US" sz="2000" dirty="0"/>
              <a:t>Commitment to exceed customer’s expectation by providing high quality and innovative products and services.</a:t>
            </a:r>
          </a:p>
          <a:p>
            <a:pPr algn="just">
              <a:buFont typeface="+mj-lt"/>
              <a:buAutoNum type="arabicPeriod"/>
              <a:defRPr/>
            </a:pPr>
            <a:r>
              <a:rPr lang="en-US" sz="2000" dirty="0"/>
              <a:t>Work on geographical expansion, improving business processes and strengthening partners relationship.</a:t>
            </a:r>
          </a:p>
          <a:p>
            <a:pPr algn="just">
              <a:buFont typeface="+mj-lt"/>
              <a:buAutoNum type="arabicPeriod"/>
              <a:defRPr/>
            </a:pPr>
            <a:r>
              <a:rPr lang="en-US" sz="2000" dirty="0"/>
              <a:t>Acquire and retain skillful and talented human resources.</a:t>
            </a:r>
          </a:p>
          <a:p>
            <a:pPr algn="just">
              <a:buFont typeface="+mj-lt"/>
              <a:buAutoNum type="arabicPeriod"/>
              <a:defRPr/>
            </a:pPr>
            <a:r>
              <a:rPr lang="en-US" sz="2000" dirty="0"/>
              <a:t>Alliance with various international concepts and entities to realize the above.</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218290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590800"/>
          </a:xfrm>
        </p:spPr>
        <p:txBody>
          <a:bodyPr>
            <a:normAutofit/>
          </a:bodyPr>
          <a:lstStyle/>
          <a:p>
            <a:pPr marL="0" indent="0" algn="just">
              <a:buNone/>
            </a:pPr>
            <a:r>
              <a:rPr lang="en-US" sz="2000" b="1" dirty="0" smtClean="0"/>
              <a:t>IV. OUR PORTFOLIO</a:t>
            </a:r>
          </a:p>
          <a:p>
            <a:pPr marL="457200" indent="-457200" algn="just">
              <a:buFont typeface="+mj-lt"/>
              <a:buAutoNum type="arabicPeriod"/>
              <a:defRPr/>
            </a:pPr>
            <a:r>
              <a:rPr lang="en-US" sz="2000" b="1" dirty="0" smtClean="0"/>
              <a:t>Mining &amp; Processing</a:t>
            </a:r>
            <a:r>
              <a:rPr lang="en-US" sz="2000" dirty="0" smtClean="0"/>
              <a:t>: </a:t>
            </a:r>
            <a:r>
              <a:rPr lang="en-US" sz="2000" dirty="0"/>
              <a:t>Concorde Group is involved in major and massive </a:t>
            </a:r>
            <a:r>
              <a:rPr lang="en-US" sz="2000" dirty="0" smtClean="0"/>
              <a:t>Mining and processing </a:t>
            </a:r>
            <a:r>
              <a:rPr lang="en-US" sz="2000" dirty="0"/>
              <a:t>projects in </a:t>
            </a:r>
            <a:r>
              <a:rPr lang="en-US" sz="2000" dirty="0" smtClean="0"/>
              <a:t>African Region. In </a:t>
            </a:r>
            <a:r>
              <a:rPr lang="en-US" sz="2000" dirty="0"/>
              <a:t>the Democratic Republic of Congo the Group is involved in </a:t>
            </a:r>
            <a:r>
              <a:rPr lang="en-US" sz="2000" dirty="0" smtClean="0"/>
              <a:t>exploitation, exploration and processing of copper, cobalt, </a:t>
            </a:r>
            <a:r>
              <a:rPr lang="en-US" sz="2000" dirty="0" err="1" smtClean="0"/>
              <a:t>coltan</a:t>
            </a:r>
            <a:r>
              <a:rPr lang="en-US" sz="2000" dirty="0" smtClean="0"/>
              <a:t>, gold and other metals and minerals. Concorde Group </a:t>
            </a:r>
            <a:r>
              <a:rPr lang="en-US" sz="2000" kern="0" dirty="0" smtClean="0"/>
              <a:t>brings </a:t>
            </a:r>
            <a:r>
              <a:rPr lang="en-US" sz="2000" kern="0" dirty="0"/>
              <a:t>years of </a:t>
            </a:r>
            <a:r>
              <a:rPr lang="en-US" sz="2000" kern="0" dirty="0" smtClean="0"/>
              <a:t>expertise </a:t>
            </a:r>
            <a:r>
              <a:rPr lang="en-US" sz="2000" kern="0" dirty="0"/>
              <a:t>to the table with </a:t>
            </a:r>
            <a:r>
              <a:rPr lang="en-US" sz="2000" kern="0" dirty="0" smtClean="0"/>
              <a:t>an experienced </a:t>
            </a:r>
            <a:r>
              <a:rPr lang="en-US" sz="2000" kern="0" dirty="0"/>
              <a:t>staff and their know-how in </a:t>
            </a:r>
            <a:r>
              <a:rPr lang="en-US" sz="2000" kern="0" dirty="0" smtClean="0"/>
              <a:t>mineral and metal </a:t>
            </a:r>
            <a:r>
              <a:rPr lang="en-US" sz="2000" kern="0" dirty="0"/>
              <a:t>production </a:t>
            </a:r>
            <a:r>
              <a:rPr lang="en-US" sz="2000" kern="0" dirty="0" smtClean="0"/>
              <a:t>industry.</a:t>
            </a:r>
            <a:endParaRPr lang="en-US" sz="2000" dirty="0"/>
          </a:p>
        </p:txBody>
      </p:sp>
      <p:pic>
        <p:nvPicPr>
          <p:cNvPr id="4" name="Picture 2" descr="C:\Users\Abbas\Desktop\Karajipopo Satellit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799" y="2911228"/>
            <a:ext cx="3193462" cy="1907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bbas\Documents\Abbas\Likasi Factory\Pictures\Shokorosh1\S1\DSC0400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2895600"/>
            <a:ext cx="3080593" cy="19079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 name="Content Placeholder 4" descr="P1000456.jpg"/>
          <p:cNvPicPr>
            <a:picLocks noChangeAspect="1"/>
          </p:cNvPicPr>
          <p:nvPr/>
        </p:nvPicPr>
        <p:blipFill>
          <a:blip r:embed="rId4" cstate="email"/>
          <a:stretch>
            <a:fillRect/>
          </a:stretch>
        </p:blipFill>
        <p:spPr>
          <a:xfrm>
            <a:off x="1046016" y="4953000"/>
            <a:ext cx="3214245" cy="1905000"/>
          </a:xfrm>
          <a:prstGeom prst="rect">
            <a:avLst/>
          </a:prstGeom>
        </p:spPr>
      </p:pic>
      <p:pic>
        <p:nvPicPr>
          <p:cNvPr id="7" name="Content Placeholder 4" descr="P1050765.jpg"/>
          <p:cNvPicPr>
            <a:picLocks noChangeAspect="1"/>
          </p:cNvPicPr>
          <p:nvPr/>
        </p:nvPicPr>
        <p:blipFill>
          <a:blip r:embed="rId5" cstate="email"/>
          <a:stretch>
            <a:fillRect/>
          </a:stretch>
        </p:blipFill>
        <p:spPr bwMode="auto">
          <a:xfrm>
            <a:off x="4724400" y="4953000"/>
            <a:ext cx="3080593" cy="1877704"/>
          </a:xfrm>
          <a:prstGeom prst="rect">
            <a:avLst/>
          </a:prstGeom>
          <a:noFill/>
          <a:ln w="9525">
            <a:noFill/>
            <a:miter lim="800000"/>
            <a:headEnd/>
            <a:tailEnd/>
          </a:ln>
        </p:spPr>
      </p:pic>
    </p:spTree>
    <p:extLst>
      <p:ext uri="{BB962C8B-B14F-4D97-AF65-F5344CB8AC3E}">
        <p14:creationId xmlns:p14="http://schemas.microsoft.com/office/powerpoint/2010/main" val="301017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a:bodyPr>
          <a:lstStyle/>
          <a:p>
            <a:pPr marL="457200" indent="-457200" algn="just">
              <a:buFont typeface="+mj-lt"/>
              <a:buAutoNum type="arabicPeriod" startAt="2"/>
              <a:defRPr/>
            </a:pPr>
            <a:r>
              <a:rPr lang="en-US" sz="2000" b="1" dirty="0" smtClean="0"/>
              <a:t>Industrial &amp; Manufacturing</a:t>
            </a:r>
            <a:r>
              <a:rPr lang="en-US" sz="2000" dirty="0" smtClean="0"/>
              <a:t>: </a:t>
            </a:r>
            <a:r>
              <a:rPr lang="en-US" sz="2000" dirty="0"/>
              <a:t>Concorde Group has established in </a:t>
            </a:r>
            <a:r>
              <a:rPr lang="en-US" sz="2000" dirty="0" smtClean="0"/>
              <a:t>UAE </a:t>
            </a:r>
            <a:r>
              <a:rPr lang="en-US" sz="2000" dirty="0"/>
              <a:t>a Factory that produces </a:t>
            </a:r>
            <a:r>
              <a:rPr lang="en-US" sz="2000" dirty="0" smtClean="0"/>
              <a:t>PVC and RTP-Reinforced </a:t>
            </a:r>
            <a:r>
              <a:rPr lang="en-US" sz="2000" dirty="0"/>
              <a:t>Thermoplastic Pipes under license from Advance Tech, a global  leader in Engineering, Technologies and Construction services for oil and gas</a:t>
            </a:r>
            <a:r>
              <a:rPr lang="en-US" sz="2000" dirty="0" smtClean="0"/>
              <a:t>. </a:t>
            </a:r>
            <a:r>
              <a:rPr lang="en-US" sz="2000" dirty="0"/>
              <a:t>RTP-Reinforced Thermoplastic Pipes are high pressure flexible pipes mainly for deep water injection, oil production installations and gas transport, and can also be used for filtered /drinkable water pipelines. Reinforced Thermoplastic Pipe (RTP) is a possible substitute to steel pipelines for high pressure applications</a:t>
            </a:r>
          </a:p>
        </p:txBody>
      </p:sp>
      <p:pic>
        <p:nvPicPr>
          <p:cNvPr id="8" name="Picture 2" descr="C:\Users\Abbas\Desktop\MTC Build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390" y="3429000"/>
            <a:ext cx="2841010" cy="16764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bbas\Desktop\MT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3429000"/>
            <a:ext cx="2831006" cy="167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cstate="email"/>
          <a:srcRect/>
          <a:stretch>
            <a:fillRect/>
          </a:stretch>
        </p:blipFill>
        <p:spPr bwMode="auto">
          <a:xfrm>
            <a:off x="1116602" y="5181600"/>
            <a:ext cx="2831007" cy="1662770"/>
          </a:xfrm>
          <a:prstGeom prst="rect">
            <a:avLst/>
          </a:prstGeom>
          <a:noFill/>
          <a:ln w="9525">
            <a:noFill/>
            <a:miter lim="800000"/>
            <a:headEnd/>
            <a:tailEnd/>
          </a:ln>
          <a:effectLst/>
        </p:spPr>
      </p:pic>
      <p:pic>
        <p:nvPicPr>
          <p:cNvPr id="11" name="Picture 2" descr="C:\Documents and Settings\marwato\Desktop\Marwa Desktop\Concorde Square-UAE marwa\Website &amp; Portfolio\MTC pic.JPG"/>
          <p:cNvPicPr>
            <a:picLocks noChangeAspect="1" noChangeArrowheads="1"/>
          </p:cNvPicPr>
          <p:nvPr/>
        </p:nvPicPr>
        <p:blipFill>
          <a:blip r:embed="rId5"/>
          <a:srcRect/>
          <a:stretch>
            <a:fillRect/>
          </a:stretch>
        </p:blipFill>
        <p:spPr bwMode="auto">
          <a:xfrm>
            <a:off x="5174005" y="5203891"/>
            <a:ext cx="2826995" cy="1654109"/>
          </a:xfrm>
          <a:prstGeom prst="rect">
            <a:avLst/>
          </a:prstGeom>
          <a:noFill/>
        </p:spPr>
      </p:pic>
    </p:spTree>
    <p:extLst>
      <p:ext uri="{BB962C8B-B14F-4D97-AF65-F5344CB8AC3E}">
        <p14:creationId xmlns:p14="http://schemas.microsoft.com/office/powerpoint/2010/main" val="8198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a:bodyPr>
          <a:lstStyle/>
          <a:p>
            <a:pPr marL="457200" indent="-457200" algn="just">
              <a:buFont typeface="+mj-lt"/>
              <a:buAutoNum type="arabicPeriod" startAt="3"/>
            </a:pPr>
            <a:r>
              <a:rPr lang="en-US" sz="2000" b="1" dirty="0" smtClean="0"/>
              <a:t>Construction</a:t>
            </a:r>
            <a:r>
              <a:rPr lang="en-US" sz="2000" dirty="0" smtClean="0"/>
              <a:t>: Concorde Group is a primary contractor and infrastructure developer with colossal experience in building complex projects. Concorde Group operates in the Democratic republic of Congo as a national contractor and infrastructure development company. The group has a reputed record of completing projects on time without compromising on quality and durability. The projects are State-sponsored infrastructure projects such as water, sanitation, roads, bridges, energy facilities, low cost houses …</a:t>
            </a:r>
          </a:p>
        </p:txBody>
      </p:sp>
      <p:pic>
        <p:nvPicPr>
          <p:cNvPr id="1026" name="Picture 2" descr="C:\Users\marwa\Desktop\ongoing-construction-by-kalalu-building-contractors-kenya-east-afr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5045807"/>
            <a:ext cx="4227988" cy="16295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wa\Desktop\2009-02-23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2987489"/>
            <a:ext cx="2921000" cy="18131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rwa\Desktop\deloitte-warns-lack-of-monitoring-will-stall-mega-projec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875788"/>
            <a:ext cx="3581400" cy="207721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arwa\Desktop\imag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953000"/>
            <a:ext cx="26479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5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a:bodyPr>
          <a:lstStyle/>
          <a:p>
            <a:pPr marL="457200" indent="-457200" algn="just" eaLnBrk="0" hangingPunct="0">
              <a:spcBef>
                <a:spcPct val="10000"/>
              </a:spcBef>
              <a:spcAft>
                <a:spcPct val="10000"/>
              </a:spcAft>
              <a:buFont typeface="+mj-lt"/>
              <a:buAutoNum type="arabicPeriod" startAt="4"/>
              <a:defRPr/>
            </a:pPr>
            <a:r>
              <a:rPr lang="en-US" sz="2000" b="1" dirty="0" smtClean="0"/>
              <a:t>Consumer Electronics</a:t>
            </a:r>
            <a:r>
              <a:rPr lang="en-US" sz="2000" dirty="0" smtClean="0"/>
              <a:t>: Concorde Group have been in the electronics business several years ago and holds the exclusive distribution of more than 90 high end and premium brands in the Middle East and Africa Region. The group has </a:t>
            </a:r>
            <a:r>
              <a:rPr lang="en-GB" sz="2000" dirty="0"/>
              <a:t>local and regional </a:t>
            </a:r>
            <a:r>
              <a:rPr lang="en-GB" sz="2000" dirty="0" smtClean="0"/>
              <a:t>expertise </a:t>
            </a:r>
            <a:r>
              <a:rPr lang="en-GB" sz="2000" dirty="0"/>
              <a:t>to deliver an unparalleled level of service, support, logistics and competitive pricing to the marketplace. </a:t>
            </a:r>
            <a:r>
              <a:rPr lang="en-GB" sz="2000" dirty="0" smtClean="0"/>
              <a:t>The Group </a:t>
            </a:r>
            <a:r>
              <a:rPr lang="en-GB" sz="2000" dirty="0"/>
              <a:t>services all business sectors including wholesalers, small and medium retailers, value-added resellers, power retailers and corporate resellers</a:t>
            </a:r>
            <a:r>
              <a:rPr lang="en-GB" sz="2000" dirty="0" smtClean="0"/>
              <a:t>. Our </a:t>
            </a:r>
            <a:r>
              <a:rPr lang="en-US" sz="2000" dirty="0" smtClean="0"/>
              <a:t>rapid </a:t>
            </a:r>
            <a:r>
              <a:rPr lang="en-US" sz="2000" dirty="0"/>
              <a:t>expansion and commitment to service excellence has positioned </a:t>
            </a:r>
            <a:r>
              <a:rPr lang="en-US" sz="2000" dirty="0" smtClean="0"/>
              <a:t>the group as a leader </a:t>
            </a:r>
            <a:r>
              <a:rPr lang="en-US" sz="2000" dirty="0"/>
              <a:t>in the region and a favorite source of products. </a:t>
            </a:r>
            <a:endParaRPr lang="en-US" sz="2000" dirty="0" smtClean="0"/>
          </a:p>
        </p:txBody>
      </p:sp>
      <p:pic>
        <p:nvPicPr>
          <p:cNvPr id="2050" name="Picture 2" descr="C:\Users\marwa\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3810000"/>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arwa\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962400"/>
            <a:ext cx="3209925"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75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a:bodyPr>
          <a:lstStyle/>
          <a:p>
            <a:pPr marL="457200" indent="-457200" algn="just">
              <a:buFont typeface="+mj-lt"/>
              <a:buAutoNum type="arabicPeriod" startAt="5"/>
              <a:defRPr/>
            </a:pPr>
            <a:r>
              <a:rPr lang="en-US" sz="2000" b="1" dirty="0" smtClean="0"/>
              <a:t>General Trading</a:t>
            </a:r>
            <a:r>
              <a:rPr lang="en-US" sz="2000" dirty="0" smtClean="0"/>
              <a:t>: </a:t>
            </a:r>
            <a:r>
              <a:rPr lang="en-US" sz="2000" dirty="0"/>
              <a:t>in the enormous world of trading, Concorde Group stands to be a main provider of diversified goods and services in </a:t>
            </a:r>
            <a:r>
              <a:rPr lang="en-US" sz="2000" dirty="0" smtClean="0"/>
              <a:t>the African Region.  Concorde </a:t>
            </a:r>
            <a:r>
              <a:rPr lang="en-US" sz="2000" dirty="0"/>
              <a:t>Group owns an operates  several companies in the democratic republic of Congo and Ivory Coast as well as African regions which are responsible for all commercial activities in the trading of FMCGs, </a:t>
            </a:r>
            <a:r>
              <a:rPr lang="en-US" sz="2000" dirty="0" smtClean="0"/>
              <a:t>Commodities</a:t>
            </a:r>
            <a:r>
              <a:rPr lang="en-US" sz="2000" dirty="0"/>
              <a:t> </a:t>
            </a:r>
            <a:r>
              <a:rPr lang="en-US" sz="2000" dirty="0" smtClean="0"/>
              <a:t>and similar goods…. </a:t>
            </a:r>
            <a:r>
              <a:rPr lang="en-US" sz="2000" kern="0" dirty="0" smtClean="0"/>
              <a:t>Concorde </a:t>
            </a:r>
            <a:r>
              <a:rPr lang="en-US" sz="2000" kern="0" dirty="0"/>
              <a:t>Group </a:t>
            </a:r>
            <a:r>
              <a:rPr lang="en-US" sz="2000" dirty="0"/>
              <a:t>has more than 15 retail stores with massive warehouses strategically located to supply its local as well as surrounding African markets. </a:t>
            </a:r>
          </a:p>
        </p:txBody>
      </p:sp>
      <p:pic>
        <p:nvPicPr>
          <p:cNvPr id="6" name="Picture 12" descr="http://informafrica.com/wp-content/uploads/2011/03/high-food-price.jpg"/>
          <p:cNvPicPr>
            <a:picLocks noChangeAspect="1" noChangeArrowheads="1"/>
          </p:cNvPicPr>
          <p:nvPr/>
        </p:nvPicPr>
        <p:blipFill>
          <a:blip r:embed="rId2"/>
          <a:srcRect/>
          <a:stretch>
            <a:fillRect/>
          </a:stretch>
        </p:blipFill>
        <p:spPr bwMode="auto">
          <a:xfrm>
            <a:off x="1524000" y="3194338"/>
            <a:ext cx="2590800" cy="1390650"/>
          </a:xfrm>
          <a:prstGeom prst="rect">
            <a:avLst/>
          </a:prstGeom>
          <a:noFill/>
        </p:spPr>
      </p:pic>
      <p:pic>
        <p:nvPicPr>
          <p:cNvPr id="7" name="Picture 14" descr="http://cdn9.wn.com/pd/77/f7/d1ddb2a741775c094d6f14eebdac_grande.jpg"/>
          <p:cNvPicPr>
            <a:picLocks noChangeAspect="1" noChangeArrowheads="1"/>
          </p:cNvPicPr>
          <p:nvPr/>
        </p:nvPicPr>
        <p:blipFill>
          <a:blip r:embed="rId3"/>
          <a:srcRect/>
          <a:stretch>
            <a:fillRect/>
          </a:stretch>
        </p:blipFill>
        <p:spPr bwMode="auto">
          <a:xfrm>
            <a:off x="4648200" y="3073977"/>
            <a:ext cx="3048000" cy="1631373"/>
          </a:xfrm>
          <a:prstGeom prst="rect">
            <a:avLst/>
          </a:prstGeom>
          <a:noFill/>
        </p:spPr>
      </p:pic>
      <p:pic>
        <p:nvPicPr>
          <p:cNvPr id="3076" name="Picture 4" descr="C:\Users\marwa\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4890655"/>
            <a:ext cx="262890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marwa\Desktop\inde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636" y="4890655"/>
            <a:ext cx="262890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5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a:bodyPr>
          <a:lstStyle/>
          <a:p>
            <a:pPr marL="457200" indent="-457200" algn="just">
              <a:buFont typeface="+mj-lt"/>
              <a:buAutoNum type="arabicPeriod" startAt="6"/>
              <a:defRPr/>
            </a:pPr>
            <a:r>
              <a:rPr lang="en-US" sz="2000" b="1" dirty="0" smtClean="0"/>
              <a:t>Real Estate</a:t>
            </a:r>
            <a:r>
              <a:rPr lang="en-US" sz="2000" dirty="0" smtClean="0"/>
              <a:t>: </a:t>
            </a:r>
            <a:r>
              <a:rPr lang="en-US" sz="2000" kern="0" dirty="0"/>
              <a:t>Concorde Group holds a wide range of real estate in Africa, UAE and Lebanon. </a:t>
            </a:r>
            <a:r>
              <a:rPr lang="en-US" sz="2000" kern="0" dirty="0" smtClean="0"/>
              <a:t> </a:t>
            </a:r>
            <a:r>
              <a:rPr lang="en-US" sz="2000" dirty="0" smtClean="0"/>
              <a:t>The </a:t>
            </a:r>
            <a:r>
              <a:rPr lang="en-US" sz="2000" dirty="0"/>
              <a:t>range of the properties administered and leased in the UAE and Africa includes industrial lands, warehouses, showrooms, workshops, offices, villas and apartment </a:t>
            </a:r>
            <a:r>
              <a:rPr lang="en-US" sz="2000" dirty="0" smtClean="0"/>
              <a:t>buildings. Also</a:t>
            </a:r>
            <a:r>
              <a:rPr lang="en-US" sz="2000" dirty="0"/>
              <a:t>, the Group operates several real estate projects in prime areas in the Lebanese market by renting megastores, entertainment centers, cinemas, fast food chains, commercial stores and others to major clients. </a:t>
            </a:r>
            <a:endParaRPr lang="en-US" sz="2000" b="1" dirty="0"/>
          </a:p>
          <a:p>
            <a:pPr marL="457200" indent="-457200" algn="just">
              <a:buFont typeface="+mj-lt"/>
              <a:buAutoNum type="arabicPeriod" startAt="5"/>
              <a:defRPr/>
            </a:pPr>
            <a:endParaRPr lang="en-US" sz="2000" dirty="0"/>
          </a:p>
        </p:txBody>
      </p:sp>
    </p:spTree>
    <p:extLst>
      <p:ext uri="{BB962C8B-B14F-4D97-AF65-F5344CB8AC3E}">
        <p14:creationId xmlns:p14="http://schemas.microsoft.com/office/powerpoint/2010/main" val="1347838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786</Words>
  <Application>Microsoft Office PowerPoint</Application>
  <PresentationFormat>On-screen Show (4:3)</PresentationFormat>
  <Paragraphs>30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Concorde Group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Concorde Group Website</dc:title>
  <dc:creator>DR.Ahmed Saker</dc:creator>
  <cp:lastModifiedBy>DR.Ahmed Saker</cp:lastModifiedBy>
  <cp:revision>17</cp:revision>
  <dcterms:created xsi:type="dcterms:W3CDTF">2016-07-12T07:21:54Z</dcterms:created>
  <dcterms:modified xsi:type="dcterms:W3CDTF">2016-07-12T10:05:43Z</dcterms:modified>
</cp:coreProperties>
</file>