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d0657e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d0657e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arenR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d0657e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d0657e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d0657e6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d0657e6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d0657e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d0657e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d0657e6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d0657e6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fd0657e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fd0657e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d0657e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d0657e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d0657e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d0657e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rPr lang="en" sz="1000">
                <a:solidFill>
                  <a:schemeClr val="dk1"/>
                </a:solidFill>
              </a:rPr>
              <a:t>stress the importance of secure credential management (environment variables, IAM roles) over hardcoding.**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arenR"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fd0657e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fd0657e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d0657e6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d0657e6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-cortex.paloaltonetworks.com/r/Cortex-XDR-REST-API/Get-Alerts-Multi-Events-v2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us-east-2.console.aws.amazon.com/s3/buckets/gbcortex?region=us-east-2&amp;bucketType=general&amp;tab=object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ttack.mitre.org/tactics/TA0040/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drive/folders/1qfZr8ZIU5EMW7-EGSqYHUTwQNPdRTpv1?usp=drive_link" TargetMode="External"/><Relationship Id="rId4" Type="http://schemas.openxmlformats.org/officeDocument/2006/relationships/hyperlink" Target="https://cribldev.xdr.us.paloaltonetworks.com/dashboard/(commandCenter:main)" TargetMode="External"/><Relationship Id="rId5" Type="http://schemas.openxmlformats.org/officeDocument/2006/relationships/hyperlink" Target="https://docs-cortex.paloaltonetworks.com/r/Cortex-XDR-REST-API/Get-Alerts-Multi-Events-v2" TargetMode="External"/><Relationship Id="rId6" Type="http://schemas.openxmlformats.org/officeDocument/2006/relationships/hyperlink" Target="http://localhost:8888/lab/workspaces/auto-W/tree/llm_engineering/week1/community-contributions/gb_cortex.ipynb" TargetMode="External"/><Relationship Id="rId7" Type="http://schemas.openxmlformats.org/officeDocument/2006/relationships/hyperlink" Target="https://us-east-2.console.aws.amazon.com/s3/buckets/gbcortex?region=us-east-2&amp;bucketType=general&amp;tab=object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icar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Cortex Assignment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>
                <a:solidFill>
                  <a:srgbClr val="0000FF"/>
                </a:solidFill>
              </a:rPr>
              <a:t>Gennady (Gene) Brin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63975" y="0"/>
            <a:ext cx="85206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b="1" lang="en" sz="2120">
                <a:solidFill>
                  <a:srgbClr val="0000FF"/>
                </a:solidFill>
              </a:rPr>
              <a:t>Findings</a:t>
            </a:r>
            <a:endParaRPr b="1" sz="2120">
              <a:solidFill>
                <a:srgbClr val="0000FF"/>
              </a:solidFill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3975" y="401100"/>
            <a:ext cx="9019800" cy="45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Get Alerts Multi-Events v2 </a:t>
            </a:r>
            <a:r>
              <a:rPr lang="en" sz="1600"/>
              <a:t>- based on a description </a:t>
            </a:r>
            <a:endParaRPr sz="16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Boto 3 Client connectivity - </a:t>
            </a:r>
            <a:r>
              <a:rPr lang="en" sz="1300">
                <a:solidFill>
                  <a:schemeClr val="dk1"/>
                </a:solidFill>
              </a:rPr>
              <a:t>boto3.client()</a:t>
            </a: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Pagination</a:t>
            </a:r>
            <a:r>
              <a:rPr lang="en" sz="1600"/>
              <a:t> - limit 100 alerts per page (one page retrieved)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Headers </a:t>
            </a:r>
            <a:r>
              <a:rPr lang="en" sz="1600"/>
              <a:t>- right auth </a:t>
            </a:r>
            <a:r>
              <a:rPr lang="en" sz="1600"/>
              <a:t>credentials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Filters</a:t>
            </a:r>
            <a:r>
              <a:rPr lang="en" sz="1600"/>
              <a:t> - can request without filters or sort and filter per user’s need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Alerts Schema </a:t>
            </a:r>
            <a:r>
              <a:rPr lang="en" sz="1600"/>
              <a:t>- can add filters to pull alerts based on needed fields like timestamp, type, status, severity, incident id, XDR agent, etc.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AWS S3 connectivity</a:t>
            </a:r>
            <a:r>
              <a:rPr lang="en" sz="1600"/>
              <a:t> - appropriate IAM role with access policies for PUTs/GETs/DELETEs</a:t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script can be modified into a playbook for </a:t>
            </a:r>
            <a:r>
              <a:rPr lang="en" sz="1600"/>
              <a:t>automated</a:t>
            </a:r>
            <a:r>
              <a:rPr lang="en" sz="1600"/>
              <a:t> </a:t>
            </a:r>
            <a:r>
              <a:rPr lang="en" sz="1600"/>
              <a:t>investigation</a:t>
            </a:r>
            <a:r>
              <a:rPr lang="en" sz="1600"/>
              <a:t> during incident </a:t>
            </a:r>
            <a:r>
              <a:rPr lang="en" sz="1600"/>
              <a:t>triaging and investigations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11125" y="0"/>
            <a:ext cx="8520600" cy="4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6698"/>
              <a:buNone/>
            </a:pPr>
            <a:r>
              <a:rPr b="1" lang="en" sz="2120">
                <a:solidFill>
                  <a:srgbClr val="0000FF"/>
                </a:solidFill>
              </a:rPr>
              <a:t>Conclusion</a:t>
            </a:r>
            <a:endParaRPr b="1" sz="2120">
              <a:solidFill>
                <a:srgbClr val="0000FF"/>
              </a:solidFill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11125" y="507275"/>
            <a:ext cx="8972700" cy="45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rgbClr val="0000FF"/>
                </a:solidFill>
              </a:rPr>
              <a:t>Cortex XSIAM</a:t>
            </a:r>
            <a:r>
              <a:rPr lang="en" sz="1300"/>
              <a:t> - </a:t>
            </a:r>
            <a:r>
              <a:rPr lang="en" sz="1300">
                <a:solidFill>
                  <a:schemeClr val="dk1"/>
                </a:solidFill>
              </a:rPr>
              <a:t>Insider threats, ransomware, phishing, lateral movement, identity-based attacks, and more.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Automated Threat Detection and Response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Automates threat detection, triage, investigation, and remediation using </a:t>
            </a:r>
            <a:r>
              <a:rPr b="1" lang="en" sz="1300">
                <a:solidFill>
                  <a:schemeClr val="dk1"/>
                </a:solidFill>
              </a:rPr>
              <a:t>playbooks</a:t>
            </a:r>
            <a:r>
              <a:rPr lang="en" sz="1300">
                <a:solidFill>
                  <a:schemeClr val="dk1"/>
                </a:solidFill>
              </a:rPr>
              <a:t>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Reduces the mean time to detect (MTTD) and respond (MTTR) to incidents.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SOAR (Security Orchestration, Automation, and Response)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Built-in SOAR capabilities enable the automation of repetitive tasks and coordination across tools and teams.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b="1" lang="en" sz="1300">
                <a:solidFill>
                  <a:schemeClr val="dk1"/>
                </a:solidFill>
              </a:rPr>
              <a:t>XDR (Extended Detection and Response)</a:t>
            </a:r>
            <a:r>
              <a:rPr lang="en" sz="1300">
                <a:solidFill>
                  <a:schemeClr val="dk1"/>
                </a:solidFill>
              </a:rPr>
              <a:t>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Security Analyst Workflow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Provides dashboards, investigation tools, and case management to streamline analyst work.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Agenda: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689500" cy="3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Introduction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 Objectives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and Assets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Dashboard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Incident at a glance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Approach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Demo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Findings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FF"/>
                </a:solidFill>
              </a:rPr>
              <a:t>Conclusion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Introduction: assignment objectives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720"/>
              <a:t>Objectives for the </a:t>
            </a:r>
            <a:r>
              <a:rPr lang="en" sz="1720"/>
              <a:t>assessment</a:t>
            </a:r>
            <a:endParaRPr sz="1720"/>
          </a:p>
          <a:p>
            <a:pPr indent="-3225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Char char="●"/>
            </a:pPr>
            <a:r>
              <a:rPr b="1" lang="en" sz="1480">
                <a:solidFill>
                  <a:schemeClr val="dk1"/>
                </a:solidFill>
                <a:highlight>
                  <a:srgbClr val="FFFFFF"/>
                </a:highlight>
              </a:rPr>
              <a:t>Authenticate with Cortex XSIAM API</a:t>
            </a:r>
            <a:r>
              <a:rPr lang="en" sz="148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4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25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Char char="●"/>
            </a:pPr>
            <a:r>
              <a:rPr b="1" lang="en" sz="1480">
                <a:solidFill>
                  <a:schemeClr val="dk1"/>
                </a:solidFill>
                <a:highlight>
                  <a:srgbClr val="FFFFFF"/>
                </a:highlight>
              </a:rPr>
              <a:t>Pull Alerts from Cortex XSIAM</a:t>
            </a:r>
            <a:r>
              <a:rPr lang="en" sz="1480">
                <a:solidFill>
                  <a:schemeClr val="dk1"/>
                </a:solidFill>
                <a:highlight>
                  <a:srgbClr val="FFFFFF"/>
                </a:highlight>
              </a:rPr>
              <a:t>:API endpoints to pull alerts from Cortex XSIAM</a:t>
            </a:r>
            <a:endParaRPr sz="14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25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Char char="●"/>
            </a:pPr>
            <a:r>
              <a:rPr b="1" lang="en" sz="1480">
                <a:solidFill>
                  <a:schemeClr val="dk1"/>
                </a:solidFill>
                <a:highlight>
                  <a:srgbClr val="FFFFFF"/>
                </a:highlight>
              </a:rPr>
              <a:t>Store Alerts in Cloud Storage</a:t>
            </a:r>
            <a:r>
              <a:rPr lang="en" sz="1480">
                <a:solidFill>
                  <a:schemeClr val="dk1"/>
                </a:solidFill>
                <a:highlight>
                  <a:srgbClr val="FFFFFF"/>
                </a:highlight>
              </a:rPr>
              <a:t>: Store alerts in the cloud </a:t>
            </a:r>
            <a:endParaRPr sz="14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258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80"/>
              <a:buChar char="●"/>
            </a:pPr>
            <a:r>
              <a:rPr b="1" lang="en" sz="1480">
                <a:solidFill>
                  <a:schemeClr val="dk1"/>
                </a:solidFill>
                <a:highlight>
                  <a:srgbClr val="FFFFFF"/>
                </a:highlight>
              </a:rPr>
              <a:t>Presentation</a:t>
            </a:r>
            <a:r>
              <a:rPr lang="en" sz="1480">
                <a:solidFill>
                  <a:schemeClr val="dk1"/>
                </a:solidFill>
                <a:highlight>
                  <a:srgbClr val="FFFFFF"/>
                </a:highlight>
              </a:rPr>
              <a:t>: Approach Used; the API endpoints used, and any observations about the alert schema or Cortex XSIAM in general</a:t>
            </a:r>
            <a:br>
              <a:rPr lang="en" sz="1480">
                <a:solidFill>
                  <a:schemeClr val="dk1"/>
                </a:solidFill>
                <a:highlight>
                  <a:srgbClr val="FFFFFF"/>
                </a:highlight>
              </a:rPr>
            </a:br>
            <a:r>
              <a:rPr lang="en" sz="1480">
                <a:solidFill>
                  <a:schemeClr val="dk1"/>
                </a:solidFill>
                <a:highlight>
                  <a:srgbClr val="FFFFFF"/>
                </a:highlight>
              </a:rPr>
              <a:t> 							</a:t>
            </a:r>
            <a:endParaRPr sz="148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440">
                <a:solidFill>
                  <a:schemeClr val="dk1"/>
                </a:solidFill>
                <a:highlight>
                  <a:srgbClr val="FFFFFF"/>
                </a:highlight>
              </a:rPr>
              <a:t>						 					</a:t>
            </a:r>
            <a:endParaRPr sz="144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440">
                <a:solidFill>
                  <a:schemeClr val="dk1"/>
                </a:solidFill>
                <a:highlight>
                  <a:srgbClr val="FFFFFF"/>
                </a:highlight>
              </a:rPr>
              <a:t>				</a:t>
            </a:r>
            <a:endParaRPr sz="144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440">
                <a:solidFill>
                  <a:schemeClr val="dk1"/>
                </a:solidFill>
                <a:highlight>
                  <a:srgbClr val="FFFFFF"/>
                </a:highlight>
              </a:rPr>
              <a:t>			</a:t>
            </a:r>
            <a:endParaRPr sz="144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440">
                <a:solidFill>
                  <a:schemeClr val="dk1"/>
                </a:solidFill>
              </a:rPr>
              <a:t>		</a:t>
            </a:r>
            <a:endParaRPr sz="14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72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Introduction: tools and assets used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Language:</a:t>
            </a:r>
            <a:r>
              <a:rPr lang="en" sz="1400"/>
              <a:t> Python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IDE:</a:t>
            </a:r>
            <a:r>
              <a:rPr lang="en" sz="1400"/>
              <a:t> Jupyter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Notebook:</a:t>
            </a:r>
            <a:r>
              <a:rPr lang="en" sz="1400"/>
              <a:t> gb_cortex.ipynb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AWS S3 Bucket:</a:t>
            </a:r>
            <a:r>
              <a:rPr lang="en" sz="1400"/>
              <a:t>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gbcortex</a:t>
            </a:r>
            <a:endParaRPr sz="1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Cortex XSIAM demo </a:t>
            </a:r>
            <a:r>
              <a:rPr b="1" lang="en" sz="1400"/>
              <a:t>tenant</a:t>
            </a:r>
            <a:r>
              <a:rPr b="1" lang="en" sz="1400"/>
              <a:t>:</a:t>
            </a:r>
            <a:r>
              <a:rPr lang="en" sz="1400"/>
              <a:t> https://cribldev.xdr.us.paloaltonetworks.com/dashboard</a:t>
            </a:r>
            <a:endParaRPr i="1" sz="1400">
              <a:solidFill>
                <a:srgbClr val="929191"/>
              </a:solidFill>
              <a:highlight>
                <a:srgbClr val="171D24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dk1"/>
                </a:solidFill>
                <a:highlight>
                  <a:schemeClr val="lt1"/>
                </a:highlight>
              </a:rPr>
              <a:t>Region:United States - Americas</a:t>
            </a:r>
            <a:endParaRPr i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dk1"/>
                </a:solidFill>
                <a:highlight>
                  <a:schemeClr val="lt1"/>
                </a:highlight>
              </a:rPr>
              <a:t>Serial Number:0220980000031005</a:t>
            </a:r>
            <a:endParaRPr i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00">
                <a:solidFill>
                  <a:schemeClr val="dk1"/>
                </a:solidFill>
                <a:highlight>
                  <a:schemeClr val="lt1"/>
                </a:highlight>
              </a:rPr>
              <a:t>Tenant ID:549564700725053890</a:t>
            </a:r>
            <a:endParaRPr i="1" sz="1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3043"/>
            <a:ext cx="9144003" cy="4862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79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Introduction: </a:t>
            </a:r>
            <a:r>
              <a:rPr b="1" lang="en">
                <a:solidFill>
                  <a:srgbClr val="0000FF"/>
                </a:solidFill>
              </a:rPr>
              <a:t>Incident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75775" y="598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https://attack.mitre.org/tactics/TA0040/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585834"/>
            <a:ext cx="9143998" cy="1516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559119"/>
            <a:ext cx="9143999" cy="2025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62425" y="-32106"/>
            <a:ext cx="4972938" cy="15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25" y="936300"/>
            <a:ext cx="4086650" cy="76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Approach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762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Modular</a:t>
            </a:r>
            <a:endParaRPr>
              <a:solidFill>
                <a:srgbClr val="0000F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# === Main Execution ===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# Clear existing alerts folder in S3 for demo purposes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clear_s3_alerts_folder(S3_BUCKET_NAME, s3_client)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# Fetch all alerts and upload to S3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fetch_all_alerts(API_KEY)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# Verify the number of alerts uploaded to S3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verify_alerts_in_s3(S3_BUCKET_NAME, s3_client)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t/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Outh</a:t>
            </a:r>
            <a:r>
              <a:rPr lang="en"/>
              <a:t>  - to </a:t>
            </a:r>
            <a:r>
              <a:rPr lang="en">
                <a:solidFill>
                  <a:srgbClr val="0000FF"/>
                </a:solidFill>
              </a:rPr>
              <a:t>store keys in the </a:t>
            </a:r>
            <a:r>
              <a:rPr lang="en">
                <a:solidFill>
                  <a:srgbClr val="0000FF"/>
                </a:solidFill>
              </a:rPr>
              <a:t>environment</a:t>
            </a:r>
            <a:r>
              <a:rPr lang="en">
                <a:solidFill>
                  <a:srgbClr val="0000FF"/>
                </a:solidFill>
              </a:rPr>
              <a:t> variables</a:t>
            </a:r>
            <a:endParaRPr>
              <a:solidFill>
                <a:srgbClr val="0000FF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77777"/>
              <a:buChar char="○"/>
            </a:pPr>
            <a:r>
              <a:rPr lang="en" sz="1800"/>
              <a:t>*** </a:t>
            </a:r>
            <a:r>
              <a:rPr b="1" lang="en" sz="1800"/>
              <a:t>Demo only</a:t>
            </a:r>
            <a:r>
              <a:rPr lang="en" sz="1800"/>
              <a:t> - sensitive keys hard coded ***</a:t>
            </a:r>
            <a:endParaRPr>
              <a:solidFill>
                <a:srgbClr val="0000FF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Logging</a:t>
            </a:r>
            <a:r>
              <a:rPr lang="en"/>
              <a:t> with feedback for each step via print statements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0000FF"/>
                </a:solidFill>
              </a:rPr>
              <a:t>Sources:</a:t>
            </a:r>
            <a:r>
              <a:rPr lang="en"/>
              <a:t> Cortex API Docs, Live Community, StackOverflow, ChatGPT 4.5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Demonstration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760300" cy="3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Assignment docs walk through</a:t>
            </a:r>
            <a:r>
              <a:rPr lang="en"/>
              <a:t> (to be uploaded into GitHub after presentation)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Cortex XSIAM dashboard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Cortex XSIAM API Docs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Jupyter 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AWS S3 bucket with json objects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120">
                <a:solidFill>
                  <a:srgbClr val="0000FF"/>
                </a:solidFill>
              </a:rPr>
              <a:t>Findings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212350" y="1152475"/>
            <a:ext cx="861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Target Host - </a:t>
            </a:r>
            <a:r>
              <a:rPr lang="en" sz="1600"/>
              <a:t>EC2AMAZ-CQMLOOA - IPs: 172.30.2.130,172.30.1.133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10 alerts</a:t>
            </a:r>
            <a:r>
              <a:rPr lang="en" sz="1600"/>
              <a:t> for a single </a:t>
            </a:r>
            <a:r>
              <a:rPr b="1" lang="en" sz="1600"/>
              <a:t>incident:</a:t>
            </a:r>
            <a:r>
              <a:rPr lang="en" sz="1600"/>
              <a:t> </a:t>
            </a:r>
            <a:r>
              <a:rPr b="1" lang="en" sz="1600"/>
              <a:t>ID-1</a:t>
            </a:r>
            <a:r>
              <a:rPr lang="en" sz="1600"/>
              <a:t> (although 11 in total) on </a:t>
            </a:r>
            <a:r>
              <a:rPr b="1" lang="en" sz="1600"/>
              <a:t>03/04/25 </a:t>
            </a:r>
            <a:r>
              <a:rPr lang="en" sz="1600"/>
              <a:t>(09:04:01 - 09:24:38)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Attack was initiated at 09:04:01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 were three ping requests 09:04:01 - 03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Following by two nslookup requests 09:04:13 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Ransomware type activity (file encryption) was attempted on 09:24.38 from MS Edge Application</a:t>
            </a:r>
            <a:endParaRPr sz="1600"/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Attempt was Prevented by XDR Agent - blocked 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310 is a custom alert - Medium (dummy?) - 03/17/25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9 alerts - XDR IOC malware (</a:t>
            </a:r>
            <a:r>
              <a:rPr lang="en" sz="12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wicar.org</a:t>
            </a:r>
            <a:r>
              <a:rPr lang="en" sz="1200"/>
              <a:t>, 9.9.9.9) - </a:t>
            </a:r>
            <a:r>
              <a:rPr b="1" lang="en" sz="1200"/>
              <a:t>Detected</a:t>
            </a:r>
            <a:r>
              <a:rPr lang="en" sz="1200"/>
              <a:t> - High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#12  - XDR Agent - attempt to encrypt files (ransomware) - </a:t>
            </a:r>
            <a:r>
              <a:rPr b="1" lang="en" sz="1200"/>
              <a:t>Prevented</a:t>
            </a:r>
            <a:r>
              <a:rPr lang="en" sz="1200"/>
              <a:t> - initiated by </a:t>
            </a:r>
            <a:r>
              <a:rPr b="1" lang="en" sz="1200"/>
              <a:t>msedge.exe</a:t>
            </a:r>
            <a:endParaRPr b="1"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#2; #3; #4 - XDR IOC - initiated by </a:t>
            </a:r>
            <a:r>
              <a:rPr b="1" lang="en" sz="1200"/>
              <a:t>ping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#8, #9 - XDR IOC - initiated by </a:t>
            </a:r>
            <a:r>
              <a:rPr b="1" lang="en" sz="1200"/>
              <a:t>nslookup</a:t>
            </a:r>
            <a:r>
              <a:rPr lang="en" sz="1200"/>
              <a:t> </a:t>
            </a:r>
            <a:endParaRPr b="1"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User - admin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 alerts via MS Powershell</a:t>
            </a:r>
            <a:endParaRPr sz="1200"/>
          </a:p>
          <a:p>
            <a:pPr indent="-304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5 alerts via MS Edge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