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7" r:id="rId6"/>
    <p:sldId id="268" r:id="rId7"/>
    <p:sldId id="265" r:id="rId8"/>
    <p:sldId id="266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9751-D3EE-4345-B181-16BAD238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7CB89-B188-7040-B951-8754B1A9F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9F94-C067-3C43-8043-3C0FE3D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26D7-F1AD-B248-AA47-E713D7DE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70AC-506C-4745-881F-AB2B810E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D74-A375-D349-826F-9DC041E6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83868-6156-E245-85CC-82FB33357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119B-2D02-914E-BFB5-846697C7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2892-16C3-024E-9D04-B4B7F03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9272-C223-B141-9523-76CA5F1C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092B3-CD8B-4B4E-96D1-A6E9B616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AD07-6F96-5343-AE72-4738F164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5181-4FB6-F843-9C24-740E019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68D6-90AD-D543-9624-D7D8D999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24F8-4412-B84D-8894-BA43DE2E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DA9-A59F-394C-BFD2-D2027F28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C318-0E33-E149-B96E-31C5347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0F0-5960-C34C-90FF-8882EA64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A70-DFD7-6A43-9E08-8793457F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C2FE-2974-EB4D-AFDE-0F6EC36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F76D-F352-7240-A3CA-10A221FD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BE52-4951-4042-A587-110B2539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CBFD-9F81-8847-AE86-52EADD4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1181-87C3-1C4E-8BE5-C5A245E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A118-5779-C14F-A67B-63BEDB3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3C3-8775-E44A-A67F-794EF8C5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4B81-78E2-D244-A996-1887A1CF9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0392-5292-7C48-8F74-DFF555FE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187D-3B7D-FD45-A52F-4D9FE13C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A2BA-A7A7-2B49-80D5-03AA81F3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37BE-60EE-9D41-AB8E-8248F67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D967-CA18-654B-BD52-E8C92172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F4B3-4BEB-B649-B371-33109666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EECDA-D202-544B-86A9-02AC6DA3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759E4-090B-5D4C-8428-F2FF54725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C3AD-668D-884F-8806-4B0479B12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55004-C9AE-564A-AB9E-F5DD0DC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5437C-9ED9-D64A-89C5-2E0A650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0ACC-4D10-7642-BE05-EAF7AFEB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6DD9-4620-904D-939C-20828023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A5E45-65D6-AA43-A58A-1A538B96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A296C-105A-6441-830D-FB962991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4FD6-12C6-EE44-AFEF-D545A88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7705E-D06E-2940-8C31-974D9045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393D1-A5EB-884F-B494-FBE2A4E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5AD7-9E32-7149-8399-EF694D2C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5A6B-FE99-D74B-AB36-638052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436-D2F0-1544-AA98-6231CEB7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59B9C-29E7-704A-8A6B-3F6547B2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9425-40E6-7F42-AA65-F4AE7A7F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6960-2564-0045-A011-30651EE5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C0477-CF32-5147-93FF-6B562396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7B5A-AA8A-7149-8CAA-E3273667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35B7D-DF0E-354E-9FE0-02CDC140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40EE-50A5-F948-9E91-099ED509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9B97-4FFD-C94B-89C6-EB0F2F11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27E9-7FC3-BD4F-9832-3C76997C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7B0D-4DE2-0E4B-AC61-D007F3E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57451-9816-8644-8741-F06D0F30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D873-3633-CD4A-AF75-69058538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C682-3E20-4A43-BD99-532888823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8D7-D13D-CE4D-B2BF-891CB767B2D2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B312-AB3A-7A45-8B7D-D3B6F1B2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BA1C-A9F1-3F44-A3F4-DDAB2014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CB4-37D2-9340-B146-0C940CD5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55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244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8881-4465-8D49-B0EE-329FE4D7B022}"/>
              </a:ext>
            </a:extLst>
          </p:cNvPr>
          <p:cNvSpPr txBox="1"/>
          <p:nvPr/>
        </p:nvSpPr>
        <p:spPr>
          <a:xfrm>
            <a:off x="8467848" y="1702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177232" y="351673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581FDA-B2CE-9847-A1B2-DED54D6AFF73}"/>
              </a:ext>
            </a:extLst>
          </p:cNvPr>
          <p:cNvSpPr/>
          <p:nvPr/>
        </p:nvSpPr>
        <p:spPr>
          <a:xfrm>
            <a:off x="10128784" y="269610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FB6F5E-245A-954D-B8F7-B17D3816D4AC}"/>
              </a:ext>
            </a:extLst>
          </p:cNvPr>
          <p:cNvSpPr/>
          <p:nvPr/>
        </p:nvSpPr>
        <p:spPr>
          <a:xfrm>
            <a:off x="10116911" y="5012154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70AF7-D116-6545-8AED-C91793AB67A1}"/>
              </a:ext>
            </a:extLst>
          </p:cNvPr>
          <p:cNvSpPr/>
          <p:nvPr/>
        </p:nvSpPr>
        <p:spPr>
          <a:xfrm>
            <a:off x="8479723" y="4141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797B38-C00C-E748-B5BA-44374C110365}"/>
              </a:ext>
            </a:extLst>
          </p:cNvPr>
          <p:cNvSpPr/>
          <p:nvPr/>
        </p:nvSpPr>
        <p:spPr>
          <a:xfrm>
            <a:off x="8479722" y="4457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30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F9EFE1-0478-2449-98BA-9AFD1F2BE2FC}"/>
              </a:ext>
            </a:extLst>
          </p:cNvPr>
          <p:cNvSpPr txBox="1"/>
          <p:nvPr/>
        </p:nvSpPr>
        <p:spPr>
          <a:xfrm>
            <a:off x="8467847" y="48274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FAD9E9-7A75-AB4D-947C-FCFEBD9462D6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8788482" y="1173987"/>
            <a:ext cx="1328429" cy="58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8788481" y="1490910"/>
            <a:ext cx="1340303" cy="19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91" idx="1"/>
          </p:cNvCxnSpPr>
          <p:nvPr/>
        </p:nvCxnSpPr>
        <p:spPr>
          <a:xfrm>
            <a:off x="8788481" y="2256000"/>
            <a:ext cx="1328430" cy="350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76D786-D821-304B-B136-6FBBF09D6D85}"/>
              </a:ext>
            </a:extLst>
          </p:cNvPr>
          <p:cNvSpPr txBox="1"/>
          <p:nvPr/>
        </p:nvSpPr>
        <p:spPr>
          <a:xfrm>
            <a:off x="10628861" y="44172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75B72E-E813-CE44-9C52-676A08CA00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811212" y="1886668"/>
            <a:ext cx="1305698" cy="272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AD9582-8A92-0F4B-A517-7AB1A858D832}"/>
              </a:ext>
            </a:extLst>
          </p:cNvPr>
          <p:cNvCxnSpPr>
            <a:cxnSpLocks/>
            <a:stCxn id="94" idx="3"/>
            <a:endCxn id="16" idx="1"/>
          </p:cNvCxnSpPr>
          <p:nvPr/>
        </p:nvCxnSpPr>
        <p:spPr>
          <a:xfrm flipV="1">
            <a:off x="8788481" y="1760323"/>
            <a:ext cx="1328430" cy="25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EFC083-BEA4-CA4D-B54F-77861DD13DE1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8788480" y="3443883"/>
            <a:ext cx="1340304" cy="11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DDF1456-0B65-984C-B91A-76794E4558D8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8811211" y="4616395"/>
            <a:ext cx="1317572" cy="39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>
            <a:off x="8788480" y="5381486"/>
            <a:ext cx="1328431" cy="37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3C10247-63A2-174D-8395-986E8D06930F}"/>
              </a:ext>
            </a:extLst>
          </p:cNvPr>
          <p:cNvSpPr txBox="1"/>
          <p:nvPr/>
        </p:nvSpPr>
        <p:spPr>
          <a:xfrm>
            <a:off x="7338628" y="27169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150" name="Title 149">
            <a:extLst>
              <a:ext uri="{FF2B5EF4-FFF2-40B4-BE49-F238E27FC236}">
                <a16:creationId xmlns:a16="http://schemas.microsoft.com/office/drawing/2014/main" id="{0A4B69D3-B2B4-B14B-8692-C2A3275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– Basic Operation</a:t>
            </a:r>
          </a:p>
        </p:txBody>
      </p:sp>
      <p:sp>
        <p:nvSpPr>
          <p:cNvPr id="151" name="Content Placeholder 150">
            <a:extLst>
              <a:ext uri="{FF2B5EF4-FFF2-40B4-BE49-F238E27FC236}">
                <a16:creationId xmlns:a16="http://schemas.microsoft.com/office/drawing/2014/main" id="{EA24F3AD-3571-C04E-826B-FE123777F7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New (child) process inherits the file descriptors of the parent.</a:t>
            </a:r>
          </a:p>
          <a:p>
            <a:r>
              <a:rPr lang="en-US" dirty="0"/>
              <a:t>The file descriptors reference the same file description entries as those in the parent.</a:t>
            </a:r>
          </a:p>
        </p:txBody>
      </p:sp>
    </p:spTree>
    <p:extLst>
      <p:ext uri="{BB962C8B-B14F-4D97-AF65-F5344CB8AC3E}">
        <p14:creationId xmlns:p14="http://schemas.microsoft.com/office/powerpoint/2010/main" val="419074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/>
      <p:bldP spid="1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92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32219" y="227971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24547" y="232235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18074" y="263927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BEDFAE-4652-724E-A7C8-710158A2E3F8}"/>
              </a:ext>
            </a:extLst>
          </p:cNvPr>
          <p:cNvSpPr/>
          <p:nvPr/>
        </p:nvSpPr>
        <p:spPr>
          <a:xfrm>
            <a:off x="10125461" y="575396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53812" y="177244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53811" y="208937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62570" y="768204"/>
            <a:ext cx="1369649" cy="11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8762569" y="2247834"/>
            <a:ext cx="1361978" cy="23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16973" y="1671901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Multiple</a:t>
            </a:r>
            <a:br>
              <a:rPr lang="en-US" dirty="0"/>
            </a:br>
            <a:r>
              <a:rPr lang="en-US" dirty="0"/>
              <a:t>Children and Pipes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n commands in pipeline: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calls 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fork()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 times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calls 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pipe()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 - 1 times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child processes have the group ID matching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first child in the pipeline (i.e., prog 1).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reaps all children using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waitpid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Pipeline isn’t finished until last child terminates (i.e., prog 4).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has closed all references to pipes (or file descriptors) children have been created.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B7E7EB-A22C-BC44-A5CE-066CE402AAED}"/>
              </a:ext>
            </a:extLst>
          </p:cNvPr>
          <p:cNvSpPr/>
          <p:nvPr/>
        </p:nvSpPr>
        <p:spPr>
          <a:xfrm>
            <a:off x="8463101" y="29708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C0FA1B-5F31-A54F-8345-50B0C7B41DF3}"/>
              </a:ext>
            </a:extLst>
          </p:cNvPr>
          <p:cNvSpPr/>
          <p:nvPr/>
        </p:nvSpPr>
        <p:spPr>
          <a:xfrm>
            <a:off x="8463100" y="32877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A44A20-2B89-114A-BAE7-0AF75D09C65E}"/>
              </a:ext>
            </a:extLst>
          </p:cNvPr>
          <p:cNvSpPr/>
          <p:nvPr/>
        </p:nvSpPr>
        <p:spPr>
          <a:xfrm>
            <a:off x="7226262" y="2870308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6E454C-D618-4048-B1C0-99C2850DFB34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 flipV="1">
            <a:off x="8771859" y="2797735"/>
            <a:ext cx="1346215" cy="3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CF9EDB2-28FD-9D42-B061-C4BBA8C99247}"/>
              </a:ext>
            </a:extLst>
          </p:cNvPr>
          <p:cNvSpPr/>
          <p:nvPr/>
        </p:nvSpPr>
        <p:spPr>
          <a:xfrm>
            <a:off x="10141508" y="4676526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4A621-F006-3B45-9BE3-B8AB9CA29721}"/>
              </a:ext>
            </a:extLst>
          </p:cNvPr>
          <p:cNvSpPr/>
          <p:nvPr/>
        </p:nvSpPr>
        <p:spPr>
          <a:xfrm>
            <a:off x="10133836" y="47191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B91374-D517-A140-9691-C371257211E3}"/>
              </a:ext>
            </a:extLst>
          </p:cNvPr>
          <p:cNvSpPr/>
          <p:nvPr/>
        </p:nvSpPr>
        <p:spPr>
          <a:xfrm>
            <a:off x="10127363" y="503608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064768-15C6-984E-9FAA-FCD36F648BCC}"/>
              </a:ext>
            </a:extLst>
          </p:cNvPr>
          <p:cNvSpPr/>
          <p:nvPr/>
        </p:nvSpPr>
        <p:spPr>
          <a:xfrm>
            <a:off x="8463101" y="416926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E52B05-4522-4D46-B1CA-C54FC9B638F6}"/>
              </a:ext>
            </a:extLst>
          </p:cNvPr>
          <p:cNvSpPr/>
          <p:nvPr/>
        </p:nvSpPr>
        <p:spPr>
          <a:xfrm>
            <a:off x="8463100" y="448618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028BD-E8DC-3746-BB9C-9D33D715D7F7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>
            <a:off x="8771858" y="4644648"/>
            <a:ext cx="1361978" cy="23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259578-0728-254B-9024-A50213A9212D}"/>
              </a:ext>
            </a:extLst>
          </p:cNvPr>
          <p:cNvSpPr/>
          <p:nvPr/>
        </p:nvSpPr>
        <p:spPr>
          <a:xfrm>
            <a:off x="7226262" y="4068715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3</a:t>
            </a:r>
          </a:p>
          <a:p>
            <a:pPr algn="ctr"/>
            <a:r>
              <a:rPr lang="en-US" dirty="0"/>
              <a:t>(pid4)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5A58C-621C-0644-A63C-4376E9759E20}"/>
              </a:ext>
            </a:extLst>
          </p:cNvPr>
          <p:cNvSpPr/>
          <p:nvPr/>
        </p:nvSpPr>
        <p:spPr>
          <a:xfrm>
            <a:off x="8472390" y="53676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40DCF4-0784-2546-B217-FE985838440E}"/>
              </a:ext>
            </a:extLst>
          </p:cNvPr>
          <p:cNvSpPr/>
          <p:nvPr/>
        </p:nvSpPr>
        <p:spPr>
          <a:xfrm>
            <a:off x="8472389" y="56845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08117F-C2B6-F84D-A2AC-351245DA1862}"/>
              </a:ext>
            </a:extLst>
          </p:cNvPr>
          <p:cNvSpPr/>
          <p:nvPr/>
        </p:nvSpPr>
        <p:spPr>
          <a:xfrm>
            <a:off x="7235551" y="5267122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4</a:t>
            </a:r>
          </a:p>
          <a:p>
            <a:pPr algn="ctr"/>
            <a:r>
              <a:rPr lang="en-US" dirty="0"/>
              <a:t>(pid5)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48C647-8B24-7442-8EEF-3E8E496C1E00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8781148" y="5194549"/>
            <a:ext cx="1346215" cy="3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896D1-81F0-2448-BCBA-B599DC5398A4}"/>
              </a:ext>
            </a:extLst>
          </p:cNvPr>
          <p:cNvSpPr/>
          <p:nvPr/>
        </p:nvSpPr>
        <p:spPr>
          <a:xfrm>
            <a:off x="10155653" y="344543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4B08BE-9567-5F44-8DA0-335D4A6DCF36}"/>
              </a:ext>
            </a:extLst>
          </p:cNvPr>
          <p:cNvSpPr/>
          <p:nvPr/>
        </p:nvSpPr>
        <p:spPr>
          <a:xfrm>
            <a:off x="10147981" y="34880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93D036-7E2C-354B-856F-BEDB3D2B905F}"/>
              </a:ext>
            </a:extLst>
          </p:cNvPr>
          <p:cNvSpPr/>
          <p:nvPr/>
        </p:nvSpPr>
        <p:spPr>
          <a:xfrm>
            <a:off x="10141508" y="38049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228D2-7F31-3D4B-B68D-3C18DDF78798}"/>
              </a:ext>
            </a:extLst>
          </p:cNvPr>
          <p:cNvCxnSpPr>
            <a:cxnSpLocks/>
            <a:stCxn id="60" idx="3"/>
            <a:endCxn id="79" idx="1"/>
          </p:cNvCxnSpPr>
          <p:nvPr/>
        </p:nvCxnSpPr>
        <p:spPr>
          <a:xfrm>
            <a:off x="8771858" y="3446241"/>
            <a:ext cx="1376123" cy="20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43D42-1FB9-1045-B311-09F972C558CB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 flipV="1">
            <a:off x="8771859" y="3963455"/>
            <a:ext cx="1369649" cy="3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94A2CB-8621-5C41-96FE-EA22F2751068}"/>
              </a:ext>
            </a:extLst>
          </p:cNvPr>
          <p:cNvCxnSpPr>
            <a:cxnSpLocks/>
            <a:stCxn id="75" idx="3"/>
            <a:endCxn id="97" idx="1"/>
          </p:cNvCxnSpPr>
          <p:nvPr/>
        </p:nvCxnSpPr>
        <p:spPr>
          <a:xfrm flipV="1">
            <a:off x="8781147" y="1113868"/>
            <a:ext cx="1344314" cy="472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9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92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32219" y="227971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24547" y="232235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18074" y="263927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BEDFAE-4652-724E-A7C8-710158A2E3F8}"/>
              </a:ext>
            </a:extLst>
          </p:cNvPr>
          <p:cNvSpPr/>
          <p:nvPr/>
        </p:nvSpPr>
        <p:spPr>
          <a:xfrm>
            <a:off x="10125461" y="575396"/>
            <a:ext cx="1343518" cy="6338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53812" y="177244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53811" y="208937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  <a:endCxn id="43" idx="1"/>
          </p:cNvCxnSpPr>
          <p:nvPr/>
        </p:nvCxnSpPr>
        <p:spPr>
          <a:xfrm flipV="1">
            <a:off x="8762570" y="1739112"/>
            <a:ext cx="1378938" cy="1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8762569" y="2247834"/>
            <a:ext cx="1361978" cy="23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16973" y="1671901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File Redirection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child in pipeline has stdin redirected from file1.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child in pipeline has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redirected to file2.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B7E7EB-A22C-BC44-A5CE-066CE402AAED}"/>
              </a:ext>
            </a:extLst>
          </p:cNvPr>
          <p:cNvSpPr/>
          <p:nvPr/>
        </p:nvSpPr>
        <p:spPr>
          <a:xfrm>
            <a:off x="8463101" y="29708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C0FA1B-5F31-A54F-8345-50B0C7B41DF3}"/>
              </a:ext>
            </a:extLst>
          </p:cNvPr>
          <p:cNvSpPr/>
          <p:nvPr/>
        </p:nvSpPr>
        <p:spPr>
          <a:xfrm>
            <a:off x="8463100" y="32877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A44A20-2B89-114A-BAE7-0AF75D09C65E}"/>
              </a:ext>
            </a:extLst>
          </p:cNvPr>
          <p:cNvSpPr/>
          <p:nvPr/>
        </p:nvSpPr>
        <p:spPr>
          <a:xfrm>
            <a:off x="7226262" y="2870308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6E454C-D618-4048-B1C0-99C2850DFB34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 flipV="1">
            <a:off x="8771859" y="2797735"/>
            <a:ext cx="1346215" cy="3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CF9EDB2-28FD-9D42-B061-C4BBA8C99247}"/>
              </a:ext>
            </a:extLst>
          </p:cNvPr>
          <p:cNvSpPr/>
          <p:nvPr/>
        </p:nvSpPr>
        <p:spPr>
          <a:xfrm>
            <a:off x="10141508" y="4676526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4A621-F006-3B45-9BE3-B8AB9CA29721}"/>
              </a:ext>
            </a:extLst>
          </p:cNvPr>
          <p:cNvSpPr/>
          <p:nvPr/>
        </p:nvSpPr>
        <p:spPr>
          <a:xfrm>
            <a:off x="10133836" y="47191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B91374-D517-A140-9691-C371257211E3}"/>
              </a:ext>
            </a:extLst>
          </p:cNvPr>
          <p:cNvSpPr/>
          <p:nvPr/>
        </p:nvSpPr>
        <p:spPr>
          <a:xfrm>
            <a:off x="10127363" y="503608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064768-15C6-984E-9FAA-FCD36F648BCC}"/>
              </a:ext>
            </a:extLst>
          </p:cNvPr>
          <p:cNvSpPr/>
          <p:nvPr/>
        </p:nvSpPr>
        <p:spPr>
          <a:xfrm>
            <a:off x="8463101" y="416926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E52B05-4522-4D46-B1CA-C54FC9B638F6}"/>
              </a:ext>
            </a:extLst>
          </p:cNvPr>
          <p:cNvSpPr/>
          <p:nvPr/>
        </p:nvSpPr>
        <p:spPr>
          <a:xfrm>
            <a:off x="8463100" y="448618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A028BD-E8DC-3746-BB9C-9D33D715D7F7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>
            <a:off x="8771858" y="4644648"/>
            <a:ext cx="1361978" cy="23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259578-0728-254B-9024-A50213A9212D}"/>
              </a:ext>
            </a:extLst>
          </p:cNvPr>
          <p:cNvSpPr/>
          <p:nvPr/>
        </p:nvSpPr>
        <p:spPr>
          <a:xfrm>
            <a:off x="7226262" y="4068715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3</a:t>
            </a:r>
          </a:p>
          <a:p>
            <a:pPr algn="ctr"/>
            <a:r>
              <a:rPr lang="en-US" dirty="0"/>
              <a:t>(pid4)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65A58C-621C-0644-A63C-4376E9759E20}"/>
              </a:ext>
            </a:extLst>
          </p:cNvPr>
          <p:cNvSpPr/>
          <p:nvPr/>
        </p:nvSpPr>
        <p:spPr>
          <a:xfrm>
            <a:off x="8472390" y="53676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40DCF4-0784-2546-B217-FE985838440E}"/>
              </a:ext>
            </a:extLst>
          </p:cNvPr>
          <p:cNvSpPr/>
          <p:nvPr/>
        </p:nvSpPr>
        <p:spPr>
          <a:xfrm>
            <a:off x="8472389" y="56845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08117F-C2B6-F84D-A2AC-351245DA1862}"/>
              </a:ext>
            </a:extLst>
          </p:cNvPr>
          <p:cNvSpPr/>
          <p:nvPr/>
        </p:nvSpPr>
        <p:spPr>
          <a:xfrm>
            <a:off x="7235551" y="5267122"/>
            <a:ext cx="1246623" cy="780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4</a:t>
            </a:r>
          </a:p>
          <a:p>
            <a:pPr algn="ctr"/>
            <a:r>
              <a:rPr lang="en-US" dirty="0"/>
              <a:t>(pid5)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48C647-8B24-7442-8EEF-3E8E496C1E00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8781148" y="5194549"/>
            <a:ext cx="1346215" cy="3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896D1-81F0-2448-BCBA-B599DC5398A4}"/>
              </a:ext>
            </a:extLst>
          </p:cNvPr>
          <p:cNvSpPr/>
          <p:nvPr/>
        </p:nvSpPr>
        <p:spPr>
          <a:xfrm>
            <a:off x="10155653" y="3445432"/>
            <a:ext cx="1343518" cy="834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4B08BE-9567-5F44-8DA0-335D4A6DCF36}"/>
              </a:ext>
            </a:extLst>
          </p:cNvPr>
          <p:cNvSpPr/>
          <p:nvPr/>
        </p:nvSpPr>
        <p:spPr>
          <a:xfrm>
            <a:off x="10147981" y="348807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93D036-7E2C-354B-856F-BEDB3D2B905F}"/>
              </a:ext>
            </a:extLst>
          </p:cNvPr>
          <p:cNvSpPr/>
          <p:nvPr/>
        </p:nvSpPr>
        <p:spPr>
          <a:xfrm>
            <a:off x="10141508" y="380499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228D2-7F31-3D4B-B68D-3C18DDF78798}"/>
              </a:ext>
            </a:extLst>
          </p:cNvPr>
          <p:cNvCxnSpPr>
            <a:cxnSpLocks/>
            <a:stCxn id="60" idx="3"/>
            <a:endCxn id="79" idx="1"/>
          </p:cNvCxnSpPr>
          <p:nvPr/>
        </p:nvCxnSpPr>
        <p:spPr>
          <a:xfrm>
            <a:off x="8771858" y="3446241"/>
            <a:ext cx="1376123" cy="20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43D42-1FB9-1045-B311-09F972C558CB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 flipV="1">
            <a:off x="8771859" y="3963455"/>
            <a:ext cx="1369649" cy="3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594A2CB-8621-5C41-96FE-EA22F2751068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8781147" y="5843055"/>
            <a:ext cx="1323904" cy="2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EB8AD4-EDA9-4F46-9336-039773B5523B}"/>
              </a:ext>
            </a:extLst>
          </p:cNvPr>
          <p:cNvSpPr/>
          <p:nvPr/>
        </p:nvSpPr>
        <p:spPr>
          <a:xfrm>
            <a:off x="10141508" y="1466121"/>
            <a:ext cx="1343518" cy="545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F9D246-D8FF-5E42-BC5D-6E83EBA23C69}"/>
              </a:ext>
            </a:extLst>
          </p:cNvPr>
          <p:cNvSpPr/>
          <p:nvPr/>
        </p:nvSpPr>
        <p:spPr>
          <a:xfrm>
            <a:off x="10132219" y="5862260"/>
            <a:ext cx="1343518" cy="545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file2</a:t>
            </a:r>
          </a:p>
        </p:txBody>
      </p:sp>
    </p:spTree>
    <p:extLst>
      <p:ext uri="{BB962C8B-B14F-4D97-AF65-F5344CB8AC3E}">
        <p14:creationId xmlns:p14="http://schemas.microsoft.com/office/powerpoint/2010/main" val="11387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8087"/>
            <a:ext cx="1246623" cy="16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808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5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875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4538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277244" y="394538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FAD9E9-7A75-AB4D-947C-FCFEBD9462D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88482" y="1176550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8948F-3255-174A-A736-19BD82BCBDC5}"/>
              </a:ext>
            </a:extLst>
          </p:cNvPr>
          <p:cNvSpPr/>
          <p:nvPr/>
        </p:nvSpPr>
        <p:spPr>
          <a:xfrm>
            <a:off x="10128786" y="1018087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7ECFDC-D1BE-2341-99DC-78245B0564B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32CCC-7855-FD49-91A0-20DD721D3623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825E9-48EA-6340-BA73-9523044365CC}"/>
              </a:ext>
            </a:extLst>
          </p:cNvPr>
          <p:cNvSpPr/>
          <p:nvPr/>
        </p:nvSpPr>
        <p:spPr>
          <a:xfrm>
            <a:off x="7221225" y="4143573"/>
            <a:ext cx="1246623" cy="16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E2676B-4633-C84C-989B-9CA955B1E36C}"/>
              </a:ext>
            </a:extLst>
          </p:cNvPr>
          <p:cNvSpPr/>
          <p:nvPr/>
        </p:nvSpPr>
        <p:spPr>
          <a:xfrm>
            <a:off x="8467848" y="413053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E68DF-6131-3147-88E9-8327C23D07BD}"/>
              </a:ext>
            </a:extLst>
          </p:cNvPr>
          <p:cNvSpPr/>
          <p:nvPr/>
        </p:nvSpPr>
        <p:spPr>
          <a:xfrm>
            <a:off x="8467847" y="444745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C42A6C-1890-1947-9D83-59F235276057}"/>
              </a:ext>
            </a:extLst>
          </p:cNvPr>
          <p:cNvSpPr/>
          <p:nvPr/>
        </p:nvSpPr>
        <p:spPr>
          <a:xfrm>
            <a:off x="8467848" y="476438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5BB63-ACEA-FA44-85E4-E67A87C2D8F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776606" y="1201190"/>
            <a:ext cx="1340304" cy="308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CB0BD2-88CA-5E4C-8236-A0B504C3F721}"/>
              </a:ext>
            </a:extLst>
          </p:cNvPr>
          <p:cNvCxnSpPr>
            <a:cxnSpLocks/>
            <a:stCxn id="43" idx="3"/>
            <a:endCxn id="29" idx="1"/>
          </p:cNvCxnSpPr>
          <p:nvPr/>
        </p:nvCxnSpPr>
        <p:spPr>
          <a:xfrm flipV="1">
            <a:off x="8776605" y="1556559"/>
            <a:ext cx="1352181" cy="30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5B03B5-5D29-0942-9DA9-B6F2EB722E2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776606" y="1810395"/>
            <a:ext cx="1352177" cy="31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22F7D6-F357-F34B-AFEA-8601538707F2}"/>
              </a:ext>
            </a:extLst>
          </p:cNvPr>
          <p:cNvSpPr txBox="1"/>
          <p:nvPr/>
        </p:nvSpPr>
        <p:spPr>
          <a:xfrm>
            <a:off x="7338628" y="27274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C7CB737-6A07-A843-9DC4-7855F39C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30665" cy="4351338"/>
          </a:xfrm>
        </p:spPr>
        <p:txBody>
          <a:bodyPr/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 are open, referencing the terminal; no other files are open.</a:t>
            </a:r>
          </a:p>
          <a:p>
            <a:r>
              <a:rPr lang="en-US" dirty="0"/>
              <a:t>Child inherits file descriptors 0, 1, and 2.</a:t>
            </a:r>
          </a:p>
          <a:p>
            <a:r>
              <a:rPr lang="en-US" dirty="0"/>
              <a:t>Child’s output goes to terminal.</a:t>
            </a:r>
          </a:p>
        </p:txBody>
      </p:sp>
      <p:sp>
        <p:nvSpPr>
          <p:cNvPr id="59" name="Title 149">
            <a:extLst>
              <a:ext uri="{FF2B5EF4-FFF2-40B4-BE49-F238E27FC236}">
                <a16:creationId xmlns:a16="http://schemas.microsoft.com/office/drawing/2014/main" id="{277236F1-0287-2647-8FA3-27E524E5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– Example</a:t>
            </a:r>
          </a:p>
        </p:txBody>
      </p:sp>
    </p:spTree>
    <p:extLst>
      <p:ext uri="{BB962C8B-B14F-4D97-AF65-F5344CB8AC3E}">
        <p14:creationId xmlns:p14="http://schemas.microsoft.com/office/powerpoint/2010/main" val="1415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 animBg="1"/>
      <p:bldP spid="44" grpId="0" animBg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7201-13E6-6F47-9FB4-506C0C1744B9}"/>
              </a:ext>
            </a:extLst>
          </p:cNvPr>
          <p:cNvSpPr/>
          <p:nvPr/>
        </p:nvSpPr>
        <p:spPr>
          <a:xfrm>
            <a:off x="8479724" y="10155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BA45D-A6ED-6748-86F7-B34FEDF3EC4D}"/>
              </a:ext>
            </a:extLst>
          </p:cNvPr>
          <p:cNvSpPr/>
          <p:nvPr/>
        </p:nvSpPr>
        <p:spPr>
          <a:xfrm>
            <a:off x="8479723" y="133244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78881-4465-8D49-B0EE-329FE4D7B022}"/>
              </a:ext>
            </a:extLst>
          </p:cNvPr>
          <p:cNvSpPr txBox="1"/>
          <p:nvPr/>
        </p:nvSpPr>
        <p:spPr>
          <a:xfrm>
            <a:off x="8467848" y="1702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177232" y="351673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581FDA-B2CE-9847-A1B2-DED54D6AFF73}"/>
              </a:ext>
            </a:extLst>
          </p:cNvPr>
          <p:cNvSpPr/>
          <p:nvPr/>
        </p:nvSpPr>
        <p:spPr>
          <a:xfrm>
            <a:off x="10128784" y="269610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FB6F5E-245A-954D-B8F7-B17D3816D4AC}"/>
              </a:ext>
            </a:extLst>
          </p:cNvPr>
          <p:cNvSpPr/>
          <p:nvPr/>
        </p:nvSpPr>
        <p:spPr>
          <a:xfrm>
            <a:off x="10116911" y="5012154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69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70AF7-D116-6545-8AED-C91793AB67A1}"/>
              </a:ext>
            </a:extLst>
          </p:cNvPr>
          <p:cNvSpPr/>
          <p:nvPr/>
        </p:nvSpPr>
        <p:spPr>
          <a:xfrm>
            <a:off x="8479723" y="4141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797B38-C00C-E748-B5BA-44374C110365}"/>
              </a:ext>
            </a:extLst>
          </p:cNvPr>
          <p:cNvSpPr/>
          <p:nvPr/>
        </p:nvSpPr>
        <p:spPr>
          <a:xfrm>
            <a:off x="8479722" y="4457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30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F9EFE1-0478-2449-98BA-9AFD1F2BE2FC}"/>
              </a:ext>
            </a:extLst>
          </p:cNvPr>
          <p:cNvSpPr txBox="1"/>
          <p:nvPr/>
        </p:nvSpPr>
        <p:spPr>
          <a:xfrm>
            <a:off x="8467847" y="48274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FAD9E9-7A75-AB4D-947C-FCFEBD9462D6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8788482" y="1173987"/>
            <a:ext cx="1328429" cy="58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E7F0A-0014-A748-A412-1853EF70B0DA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8788481" y="1490910"/>
            <a:ext cx="1340303" cy="19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91" idx="1"/>
          </p:cNvCxnSpPr>
          <p:nvPr/>
        </p:nvCxnSpPr>
        <p:spPr>
          <a:xfrm>
            <a:off x="8788481" y="2256000"/>
            <a:ext cx="1328430" cy="350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76D786-D821-304B-B136-6FBBF09D6D85}"/>
              </a:ext>
            </a:extLst>
          </p:cNvPr>
          <p:cNvSpPr txBox="1"/>
          <p:nvPr/>
        </p:nvSpPr>
        <p:spPr>
          <a:xfrm>
            <a:off x="10628861" y="44172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75B72E-E813-CE44-9C52-676A08CA002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811212" y="1886668"/>
            <a:ext cx="1305698" cy="272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AD9582-8A92-0F4B-A517-7AB1A858D832}"/>
              </a:ext>
            </a:extLst>
          </p:cNvPr>
          <p:cNvCxnSpPr>
            <a:cxnSpLocks/>
            <a:stCxn id="94" idx="3"/>
            <a:endCxn id="16" idx="1"/>
          </p:cNvCxnSpPr>
          <p:nvPr/>
        </p:nvCxnSpPr>
        <p:spPr>
          <a:xfrm flipV="1">
            <a:off x="8788481" y="1760323"/>
            <a:ext cx="1328430" cy="25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EFC083-BEA4-CA4D-B54F-77861DD13DE1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8788480" y="3443883"/>
            <a:ext cx="1340304" cy="11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DDF1456-0B65-984C-B91A-76794E4558D8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8811211" y="4616395"/>
            <a:ext cx="1317572" cy="39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>
            <a:off x="8788480" y="5381486"/>
            <a:ext cx="1328431" cy="37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3C10247-63A2-174D-8395-986E8D06930F}"/>
              </a:ext>
            </a:extLst>
          </p:cNvPr>
          <p:cNvSpPr txBox="1"/>
          <p:nvPr/>
        </p:nvSpPr>
        <p:spPr>
          <a:xfrm>
            <a:off x="7338624" y="27431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C98ED5-741E-4543-AB3E-EA546FDEC737}"/>
              </a:ext>
            </a:extLst>
          </p:cNvPr>
          <p:cNvSpPr/>
          <p:nvPr/>
        </p:nvSpPr>
        <p:spPr>
          <a:xfrm>
            <a:off x="7229199" y="4153694"/>
            <a:ext cx="1246623" cy="1698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33" name="Content Placeholder 150">
            <a:extLst>
              <a:ext uri="{FF2B5EF4-FFF2-40B4-BE49-F238E27FC236}">
                <a16:creationId xmlns:a16="http://schemas.microsoft.com/office/drawing/2014/main" id="{D06448C5-602C-3F46-B3DF-6A58EA38B66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Memory (environment, stack, heap, code) is completely overwritten</a:t>
            </a:r>
          </a:p>
          <a:p>
            <a:r>
              <a:rPr lang="en-US" dirty="0"/>
              <a:t>Program counter is reset</a:t>
            </a:r>
          </a:p>
          <a:p>
            <a:r>
              <a:rPr lang="en-US" dirty="0"/>
              <a:t>PID is maintained</a:t>
            </a:r>
          </a:p>
          <a:p>
            <a:r>
              <a:rPr lang="en-US" dirty="0"/>
              <a:t>The file descriptors reference the same file description entries as those in the previous process.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7086C-4E2C-A94B-ABF7-0258D44A737A}"/>
              </a:ext>
            </a:extLst>
          </p:cNvPr>
          <p:cNvSpPr txBox="1"/>
          <p:nvPr/>
        </p:nvSpPr>
        <p:spPr>
          <a:xfrm>
            <a:off x="7200766" y="59354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35" name="Title 149">
            <a:extLst>
              <a:ext uri="{FF2B5EF4-FFF2-40B4-BE49-F238E27FC236}">
                <a16:creationId xmlns:a16="http://schemas.microsoft.com/office/drawing/2014/main" id="{E7CEDDEF-D1FE-494D-B85C-B1A3DA9D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Basic Operation</a:t>
            </a:r>
          </a:p>
        </p:txBody>
      </p:sp>
    </p:spTree>
    <p:extLst>
      <p:ext uri="{BB962C8B-B14F-4D97-AF65-F5344CB8AC3E}">
        <p14:creationId xmlns:p14="http://schemas.microsoft.com/office/powerpoint/2010/main" val="12775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177232" y="351673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7978-7657-E143-ADAE-D1DD9BAA8A76}"/>
              </a:ext>
            </a:extLst>
          </p:cNvPr>
          <p:cNvSpPr txBox="1"/>
          <p:nvPr/>
        </p:nvSpPr>
        <p:spPr>
          <a:xfrm>
            <a:off x="7338628" y="27182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79722" y="52230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788481" y="1760323"/>
            <a:ext cx="1328430" cy="49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16" idx="1"/>
          </p:cNvCxnSpPr>
          <p:nvPr/>
        </p:nvCxnSpPr>
        <p:spPr>
          <a:xfrm flipV="1">
            <a:off x="8788480" y="1760323"/>
            <a:ext cx="1328431" cy="362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0B1F9D-05DC-1648-A07C-2E816CB2FB63}"/>
              </a:ext>
            </a:extLst>
          </p:cNvPr>
          <p:cNvSpPr txBox="1"/>
          <p:nvPr/>
        </p:nvSpPr>
        <p:spPr>
          <a:xfrm rot="20397064">
            <a:off x="8790670" y="17091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4078B-D83C-6444-A869-783C684AA162}"/>
              </a:ext>
            </a:extLst>
          </p:cNvPr>
          <p:cNvSpPr txBox="1"/>
          <p:nvPr/>
        </p:nvSpPr>
        <p:spPr>
          <a:xfrm rot="17484551">
            <a:off x="8685003" y="33850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called on a file descriptor, the reference to the file description entry is removed.</a:t>
            </a:r>
          </a:p>
          <a:p>
            <a:r>
              <a:rPr lang="en-US" dirty="0"/>
              <a:t>When all references to the file description entry are removed, the entry is removed; it is “open” until then.</a:t>
            </a:r>
          </a:p>
        </p:txBody>
      </p:sp>
      <p:sp>
        <p:nvSpPr>
          <p:cNvPr id="41" name="Title 149">
            <a:extLst>
              <a:ext uri="{FF2B5EF4-FFF2-40B4-BE49-F238E27FC236}">
                <a16:creationId xmlns:a16="http://schemas.microsoft.com/office/drawing/2014/main" id="{AFFED0EC-0BA3-3149-BA19-86999F18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close()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69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20975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3104834"/>
            <a:ext cx="1343518" cy="1495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/</a:t>
            </a:r>
          </a:p>
          <a:p>
            <a:pPr algn="ctr"/>
            <a:r>
              <a:rPr lang="en-US" dirty="0"/>
              <a:t>device /</a:t>
            </a:r>
          </a:p>
          <a:p>
            <a:pPr algn="ctr"/>
            <a:r>
              <a:rPr lang="en-US" dirty="0"/>
              <a:t>pipe /</a:t>
            </a:r>
          </a:p>
          <a:p>
            <a:pPr algn="ctr"/>
            <a:r>
              <a:rPr lang="en-US" dirty="0"/>
              <a:t>socket /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177232" y="351673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8788481" y="2256000"/>
            <a:ext cx="1328430" cy="15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0B1F9D-05DC-1648-A07C-2E816CB2FB63}"/>
              </a:ext>
            </a:extLst>
          </p:cNvPr>
          <p:cNvSpPr txBox="1"/>
          <p:nvPr/>
        </p:nvSpPr>
        <p:spPr>
          <a:xfrm rot="3159781">
            <a:off x="8754126" y="26951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1)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Closes one file descriptor and points it at the same file description as another file description.</a:t>
            </a:r>
          </a:p>
          <a:p>
            <a:r>
              <a:rPr lang="en-US" dirty="0"/>
              <a:t>Example: file descriptor 1 (</a:t>
            </a:r>
            <a:r>
              <a:rPr lang="en-US" dirty="0" err="1"/>
              <a:t>stdout</a:t>
            </a:r>
            <a:r>
              <a:rPr lang="en-US" dirty="0"/>
              <a:t>) is closed, then file descriptor n is duplicated on file descriptor 1 (</a:t>
            </a:r>
            <a:r>
              <a:rPr lang="en-US" dirty="0" err="1"/>
              <a:t>stdout</a:t>
            </a:r>
            <a:r>
              <a:rPr lang="en-US" dirty="0"/>
              <a:t>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22D111-459B-8A42-902B-F6FFFB2BF9FE}"/>
              </a:ext>
            </a:extLst>
          </p:cNvPr>
          <p:cNvSpPr/>
          <p:nvPr/>
        </p:nvSpPr>
        <p:spPr>
          <a:xfrm>
            <a:off x="8479724" y="101808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82AB2-93A2-4A43-9445-4F1171A03283}"/>
              </a:ext>
            </a:extLst>
          </p:cNvPr>
          <p:cNvSpPr/>
          <p:nvPr/>
        </p:nvSpPr>
        <p:spPr>
          <a:xfrm>
            <a:off x="8479723" y="133501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490F9-9CF5-9F47-A8D9-1EAE5785287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788482" y="1176550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961B5B-29EB-814E-A953-FBDEB807563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B448D-D5AA-A64B-8582-32AE6BFE1ABF}"/>
              </a:ext>
            </a:extLst>
          </p:cNvPr>
          <p:cNvSpPr/>
          <p:nvPr/>
        </p:nvSpPr>
        <p:spPr>
          <a:xfrm>
            <a:off x="10128786" y="1018087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8A251-F2AC-9B42-AFC4-4A7F75AA212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904ED6-EF6D-EA42-8688-7C332DCC43E8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319B1-133B-B74F-A024-18B87CA3517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88481" y="1493473"/>
            <a:ext cx="1340302" cy="193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49">
            <a:extLst>
              <a:ext uri="{FF2B5EF4-FFF2-40B4-BE49-F238E27FC236}">
                <a16:creationId xmlns:a16="http://schemas.microsoft.com/office/drawing/2014/main" id="{61F38C28-1DB8-D14C-B69E-14BD70AE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dup2()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FDBCD7-BD19-1643-8464-27AE611ADB4D}"/>
              </a:ext>
            </a:extLst>
          </p:cNvPr>
          <p:cNvSpPr/>
          <p:nvPr/>
        </p:nvSpPr>
        <p:spPr>
          <a:xfrm>
            <a:off x="7221226" y="1015524"/>
            <a:ext cx="1246623" cy="144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BBA025-4748-CF4F-8B5E-3D913626125D}"/>
              </a:ext>
            </a:extLst>
          </p:cNvPr>
          <p:cNvSpPr/>
          <p:nvPr/>
        </p:nvSpPr>
        <p:spPr>
          <a:xfrm>
            <a:off x="8479724" y="10155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81201-C2BD-B340-B2E5-312332386CA9}"/>
              </a:ext>
            </a:extLst>
          </p:cNvPr>
          <p:cNvSpPr/>
          <p:nvPr/>
        </p:nvSpPr>
        <p:spPr>
          <a:xfrm>
            <a:off x="8479723" y="133244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44B0EC-0086-B94A-88CA-44BCEB2812FC}"/>
              </a:ext>
            </a:extLst>
          </p:cNvPr>
          <p:cNvSpPr/>
          <p:nvPr/>
        </p:nvSpPr>
        <p:spPr>
          <a:xfrm>
            <a:off x="8479723" y="536452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E1005-8ADA-ED4D-B3EC-2BBC2AB84F5C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80487-825D-FF4D-8D2F-9E821C9C0345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EF97E1-F3B9-C143-9720-C08805BF9113}"/>
              </a:ext>
            </a:extLst>
          </p:cNvPr>
          <p:cNvSpPr/>
          <p:nvPr/>
        </p:nvSpPr>
        <p:spPr>
          <a:xfrm>
            <a:off x="10128784" y="2696106"/>
            <a:ext cx="1343518" cy="1076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6361D5-C652-0C4F-BDFA-FB2E46C43466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60098-43A1-6A49-944A-C3E77E6837E3}"/>
              </a:ext>
            </a:extLst>
          </p:cNvPr>
          <p:cNvSpPr txBox="1"/>
          <p:nvPr/>
        </p:nvSpPr>
        <p:spPr>
          <a:xfrm>
            <a:off x="7256891" y="26478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95726-EC59-EC48-B863-B6F871998E8D}"/>
              </a:ext>
            </a:extLst>
          </p:cNvPr>
          <p:cNvSpPr/>
          <p:nvPr/>
        </p:nvSpPr>
        <p:spPr>
          <a:xfrm>
            <a:off x="7227161" y="4141010"/>
            <a:ext cx="1246623" cy="1701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8F5C24-7316-0640-913D-6CD17CEDB4FA}"/>
              </a:ext>
            </a:extLst>
          </p:cNvPr>
          <p:cNvCxnSpPr>
            <a:cxnSpLocks/>
          </p:cNvCxnSpPr>
          <p:nvPr/>
        </p:nvCxnSpPr>
        <p:spPr>
          <a:xfrm>
            <a:off x="8788482" y="1176550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A70D27-E319-684F-BC4D-51E93AFAC871}"/>
              </a:ext>
            </a:extLst>
          </p:cNvPr>
          <p:cNvCxnSpPr>
            <a:cxnSpLocks/>
          </p:cNvCxnSpPr>
          <p:nvPr/>
        </p:nvCxnSpPr>
        <p:spPr>
          <a:xfrm>
            <a:off x="8788481" y="1493473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4DFF77-8F29-F243-BC97-6E973A022EE2}"/>
              </a:ext>
            </a:extLst>
          </p:cNvPr>
          <p:cNvCxnSpPr>
            <a:cxnSpLocks/>
          </p:cNvCxnSpPr>
          <p:nvPr/>
        </p:nvCxnSpPr>
        <p:spPr>
          <a:xfrm>
            <a:off x="8788482" y="1810396"/>
            <a:ext cx="1340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7ECF487-B8BD-8E41-89AE-8B28A4B23B34}"/>
              </a:ext>
            </a:extLst>
          </p:cNvPr>
          <p:cNvSpPr/>
          <p:nvPr/>
        </p:nvSpPr>
        <p:spPr>
          <a:xfrm>
            <a:off x="8479724" y="165193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D051B-472E-F643-934E-D41691DD4FBA}"/>
              </a:ext>
            </a:extLst>
          </p:cNvPr>
          <p:cNvSpPr/>
          <p:nvPr/>
        </p:nvSpPr>
        <p:spPr>
          <a:xfrm>
            <a:off x="10128786" y="1018087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32F758-93CC-3946-A767-0CFB31844F2C}"/>
              </a:ext>
            </a:extLst>
          </p:cNvPr>
          <p:cNvSpPr/>
          <p:nvPr/>
        </p:nvSpPr>
        <p:spPr>
          <a:xfrm>
            <a:off x="8492631" y="415381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B13EFB-7537-DB4B-9333-06AF036F425E}"/>
              </a:ext>
            </a:extLst>
          </p:cNvPr>
          <p:cNvSpPr/>
          <p:nvPr/>
        </p:nvSpPr>
        <p:spPr>
          <a:xfrm>
            <a:off x="8492630" y="447073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645639-39E4-1545-9997-8E9099A18B38}"/>
              </a:ext>
            </a:extLst>
          </p:cNvPr>
          <p:cNvSpPr/>
          <p:nvPr/>
        </p:nvSpPr>
        <p:spPr>
          <a:xfrm>
            <a:off x="8492631" y="479022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846820-FDC8-2C44-808A-02AABE68A41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8801389" y="1226137"/>
            <a:ext cx="1315521" cy="308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2B0C1A-6532-5148-84CC-0F161B1E5846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 flipV="1">
            <a:off x="8801388" y="1556559"/>
            <a:ext cx="1327398" cy="307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D02FDD-E114-7349-910C-0F876759B792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801389" y="1859983"/>
            <a:ext cx="1324180" cy="308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AA5CF0A-B29A-FD42-B1C5-1DC5A79E5D4F}"/>
              </a:ext>
            </a:extLst>
          </p:cNvPr>
          <p:cNvSpPr txBox="1"/>
          <p:nvPr/>
        </p:nvSpPr>
        <p:spPr>
          <a:xfrm>
            <a:off x="7212745" y="58573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(“file”)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87D2D9-7E14-354F-9BEE-63FC76047C62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8788481" y="3234575"/>
            <a:ext cx="1340303" cy="228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F2543F-4E32-CF46-A653-708ABB3D0144}"/>
              </a:ext>
            </a:extLst>
          </p:cNvPr>
          <p:cNvSpPr txBox="1"/>
          <p:nvPr/>
        </p:nvSpPr>
        <p:spPr>
          <a:xfrm>
            <a:off x="7208315" y="612165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4AFC79-CB22-4542-BF8B-820B0C5D58AE}"/>
              </a:ext>
            </a:extLst>
          </p:cNvPr>
          <p:cNvSpPr txBox="1"/>
          <p:nvPr/>
        </p:nvSpPr>
        <p:spPr>
          <a:xfrm>
            <a:off x="7205098" y="63728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0CBF51-9BDB-E548-AD62-E0CD24660DA6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 flipV="1">
            <a:off x="8801388" y="3234575"/>
            <a:ext cx="1327396" cy="13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49">
            <a:extLst>
              <a:ext uri="{FF2B5EF4-FFF2-40B4-BE49-F238E27FC236}">
                <a16:creationId xmlns:a16="http://schemas.microsoft.com/office/drawing/2014/main" id="{64A3D260-AF1B-844A-84DB-60DBBDFB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File Redirection</a:t>
            </a:r>
          </a:p>
        </p:txBody>
      </p:sp>
      <p:sp>
        <p:nvSpPr>
          <p:cNvPr id="34" name="Content Placeholder 17">
            <a:extLst>
              <a:ext uri="{FF2B5EF4-FFF2-40B4-BE49-F238E27FC236}">
                <a16:creationId xmlns:a16="http://schemas.microsoft.com/office/drawing/2014/main" id="{FFF3EEC9-2040-734F-BDAB-19B68683703F}"/>
              </a:ext>
            </a:extLst>
          </p:cNvPr>
          <p:cNvSpPr txBox="1">
            <a:spLocks/>
          </p:cNvSpPr>
          <p:nvPr/>
        </p:nvSpPr>
        <p:spPr>
          <a:xfrm>
            <a:off x="232767" y="1480194"/>
            <a:ext cx="7011216" cy="566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" pitchFamily="2" charset="0"/>
              </a:rPr>
              <a:t>fork()</a:t>
            </a:r>
            <a:endParaRPr lang="en-US" dirty="0"/>
          </a:p>
          <a:p>
            <a:r>
              <a:rPr lang="en-US" dirty="0"/>
              <a:t>Child:</a:t>
            </a:r>
          </a:p>
          <a:p>
            <a:pPr lvl="1"/>
            <a:r>
              <a:rPr lang="en-US" dirty="0"/>
              <a:t>Opens “file” with 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and gets the file descriptor with </a:t>
            </a:r>
            <a:r>
              <a:rPr lang="en-US" dirty="0" err="1">
                <a:latin typeface="Courier" pitchFamily="2" charset="0"/>
              </a:rPr>
              <a:t>fileno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Duplicates the new file descriptor on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02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1" animBg="1"/>
      <p:bldP spid="39" grpId="0" animBg="1"/>
      <p:bldP spid="53" grpId="0"/>
      <p:bldP spid="54" grpId="0" animBg="1"/>
      <p:bldP spid="60" grpId="0" animBg="1"/>
      <p:bldP spid="61" grpId="0" animBg="1"/>
      <p:bldP spid="64" grpId="0" animBg="1"/>
      <p:bldP spid="68" grpId="0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EA800-14CF-5642-8BAF-C993B9182489}"/>
              </a:ext>
            </a:extLst>
          </p:cNvPr>
          <p:cNvSpPr/>
          <p:nvPr/>
        </p:nvSpPr>
        <p:spPr>
          <a:xfrm>
            <a:off x="7221226" y="1015524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0F09-72BC-7B40-B254-02B30DF48C9B}"/>
              </a:ext>
            </a:extLst>
          </p:cNvPr>
          <p:cNvSpPr/>
          <p:nvPr/>
        </p:nvSpPr>
        <p:spPr>
          <a:xfrm>
            <a:off x="8479723" y="192523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1F8C5-54F9-0F46-84F1-BF08385A1814}"/>
              </a:ext>
            </a:extLst>
          </p:cNvPr>
          <p:cNvSpPr/>
          <p:nvPr/>
        </p:nvSpPr>
        <p:spPr>
          <a:xfrm>
            <a:off x="10116911" y="1012546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BF167-31C2-904C-87AE-D355F317F1C9}"/>
              </a:ext>
            </a:extLst>
          </p:cNvPr>
          <p:cNvSpPr txBox="1"/>
          <p:nvPr/>
        </p:nvSpPr>
        <p:spPr>
          <a:xfrm>
            <a:off x="7397395" y="64619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82F60-0CAD-A942-A8C6-0A802E5DB95C}"/>
              </a:ext>
            </a:extLst>
          </p:cNvPr>
          <p:cNvSpPr txBox="1"/>
          <p:nvPr/>
        </p:nvSpPr>
        <p:spPr>
          <a:xfrm>
            <a:off x="8467848" y="391975"/>
            <a:ext cx="124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3B451-DA0A-4E47-80A5-74A32160D6D1}"/>
              </a:ext>
            </a:extLst>
          </p:cNvPr>
          <p:cNvSpPr txBox="1"/>
          <p:nvPr/>
        </p:nvSpPr>
        <p:spPr>
          <a:xfrm>
            <a:off x="10177232" y="351673"/>
            <a:ext cx="13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Descriptions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7978-7657-E143-ADAE-D1DD9BAA8A76}"/>
              </a:ext>
            </a:extLst>
          </p:cNvPr>
          <p:cNvSpPr txBox="1"/>
          <p:nvPr/>
        </p:nvSpPr>
        <p:spPr>
          <a:xfrm>
            <a:off x="7357452" y="300481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C3DA8-6AAD-3849-B7B3-7545FDD5FE5D}"/>
              </a:ext>
            </a:extLst>
          </p:cNvPr>
          <p:cNvSpPr/>
          <p:nvPr/>
        </p:nvSpPr>
        <p:spPr>
          <a:xfrm>
            <a:off x="7221225" y="4141010"/>
            <a:ext cx="1246623" cy="170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ABD8F1-8727-7941-B353-8EB5D70CCF8B}"/>
              </a:ext>
            </a:extLst>
          </p:cNvPr>
          <p:cNvSpPr/>
          <p:nvPr/>
        </p:nvSpPr>
        <p:spPr>
          <a:xfrm>
            <a:off x="8481539" y="500817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EB9CF-2985-2340-8EDD-FD63AA87C6C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788481" y="1613555"/>
            <a:ext cx="1328430" cy="47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CF8228-1FCD-3F45-BAF8-744BBC8C69FA}"/>
              </a:ext>
            </a:extLst>
          </p:cNvPr>
          <p:cNvCxnSpPr>
            <a:cxnSpLocks/>
            <a:stCxn id="96" idx="3"/>
            <a:endCxn id="16" idx="1"/>
          </p:cNvCxnSpPr>
          <p:nvPr/>
        </p:nvCxnSpPr>
        <p:spPr>
          <a:xfrm flipV="1">
            <a:off x="8790297" y="1613555"/>
            <a:ext cx="1326614" cy="355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pipe(</a:t>
            </a:r>
            <a:r>
              <a:rPr lang="en-US" dirty="0"/>
              <a:t>) creates a “pipe” with a read end and a write end.</a:t>
            </a:r>
          </a:p>
          <a:p>
            <a:r>
              <a:rPr lang="en-US" dirty="0"/>
              <a:t>It is most useful when shared with another process (e.g., using </a:t>
            </a:r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).</a:t>
            </a:r>
          </a:p>
          <a:p>
            <a:r>
              <a:rPr lang="en-US" dirty="0"/>
              <a:t>A process must </a:t>
            </a:r>
            <a:r>
              <a:rPr lang="en-US" dirty="0">
                <a:latin typeface="Courier" pitchFamily="2" charset="0"/>
              </a:rPr>
              <a:t>close()</a:t>
            </a:r>
            <a:r>
              <a:rPr lang="en-US" dirty="0"/>
              <a:t> descriptor for the end it isn’t using.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22902-F228-DE41-9D1D-B009D598FA4E}"/>
              </a:ext>
            </a:extLst>
          </p:cNvPr>
          <p:cNvSpPr/>
          <p:nvPr/>
        </p:nvSpPr>
        <p:spPr>
          <a:xfrm>
            <a:off x="8488607" y="225600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94BA09-724A-6E4B-9F6E-4C06B96BA49A}"/>
              </a:ext>
            </a:extLst>
          </p:cNvPr>
          <p:cNvSpPr/>
          <p:nvPr/>
        </p:nvSpPr>
        <p:spPr>
          <a:xfrm>
            <a:off x="8486689" y="533893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F18913-C115-664B-A2C1-591E2ECC49CE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 flipV="1">
            <a:off x="8797365" y="1889041"/>
            <a:ext cx="1305855" cy="52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EBB18-E4AF-544E-A2B5-C82ABCD63569}"/>
              </a:ext>
            </a:extLst>
          </p:cNvPr>
          <p:cNvSpPr/>
          <p:nvPr/>
        </p:nvSpPr>
        <p:spPr>
          <a:xfrm>
            <a:off x="10109693" y="14136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9A3F0C-505B-094D-8E46-EF383438049D}"/>
              </a:ext>
            </a:extLst>
          </p:cNvPr>
          <p:cNvSpPr/>
          <p:nvPr/>
        </p:nvSpPr>
        <p:spPr>
          <a:xfrm>
            <a:off x="10103220" y="173057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92DC1B-B67F-4E44-B267-09CB7065EC4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795447" y="2047502"/>
            <a:ext cx="1290857" cy="344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1ED046-7903-DE4E-953E-129E6C1AA840}"/>
              </a:ext>
            </a:extLst>
          </p:cNvPr>
          <p:cNvSpPr txBox="1"/>
          <p:nvPr/>
        </p:nvSpPr>
        <p:spPr>
          <a:xfrm rot="20316361">
            <a:off x="8745242" y="15676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9A073-7DEF-C348-83E3-25961002DBEB}"/>
              </a:ext>
            </a:extLst>
          </p:cNvPr>
          <p:cNvSpPr txBox="1"/>
          <p:nvPr/>
        </p:nvSpPr>
        <p:spPr>
          <a:xfrm rot="17401345">
            <a:off x="8873327" y="37413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4ADBD-00ED-2D4B-B5DD-7DB42C76AC29}"/>
              </a:ext>
            </a:extLst>
          </p:cNvPr>
          <p:cNvSpPr txBox="1"/>
          <p:nvPr/>
        </p:nvSpPr>
        <p:spPr>
          <a:xfrm>
            <a:off x="7357453" y="27134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pipe()</a:t>
            </a:r>
          </a:p>
        </p:txBody>
      </p:sp>
      <p:sp>
        <p:nvSpPr>
          <p:cNvPr id="38" name="Title 149">
            <a:extLst>
              <a:ext uri="{FF2B5EF4-FFF2-40B4-BE49-F238E27FC236}">
                <a16:creationId xmlns:a16="http://schemas.microsoft.com/office/drawing/2014/main" id="{9625C895-2E8F-7C43-B612-98A81CA7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pipe()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Basic Operation</a:t>
            </a:r>
          </a:p>
        </p:txBody>
      </p:sp>
    </p:spTree>
    <p:extLst>
      <p:ext uri="{BB962C8B-B14F-4D97-AF65-F5344CB8AC3E}">
        <p14:creationId xmlns:p14="http://schemas.microsoft.com/office/powerpoint/2010/main" val="20876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66" grpId="0"/>
      <p:bldP spid="93" grpId="0" animBg="1"/>
      <p:bldP spid="96" grpId="0" animBg="1"/>
      <p:bldP spid="17" grpId="0" animBg="1"/>
      <p:bldP spid="19" grpId="0" animBg="1"/>
      <p:bldP spid="19" grpId="1" animBg="1"/>
      <p:bldP spid="29" grpId="0" animBg="1"/>
      <p:bldP spid="30" grpId="0" animBg="1"/>
      <p:bldP spid="33" grpId="0"/>
      <p:bldP spid="33" grpId="1"/>
      <p:bldP spid="34" grpId="0"/>
      <p:bldP spid="34" grpId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6E2BE3-21F7-2949-9B0D-3F3A9462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323" y="670093"/>
            <a:ext cx="7011216" cy="5664163"/>
          </a:xfrm>
        </p:spPr>
        <p:txBody>
          <a:bodyPr>
            <a:noAutofit/>
          </a:bodyPr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dirty="0">
                <a:latin typeface="Courier" pitchFamily="2" charset="0"/>
              </a:rPr>
              <a:t>pipe()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>
                <a:latin typeface="Courier" pitchFamily="2" charset="0"/>
              </a:rPr>
              <a:t>fork()</a:t>
            </a:r>
            <a:r>
              <a:rPr lang="en-US" dirty="0"/>
              <a:t> once for each child</a:t>
            </a:r>
          </a:p>
          <a:p>
            <a:r>
              <a:rPr lang="en-US" dirty="0"/>
              <a:t>Parent:</a:t>
            </a:r>
          </a:p>
          <a:p>
            <a:pPr lvl="1"/>
            <a:r>
              <a:rPr lang="en-US" dirty="0"/>
              <a:t>Closes both its descriptors that go to the pipe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latin typeface="Courier" pitchFamily="2" charset="0"/>
              </a:rPr>
              <a:t>setpgid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to put both child processes into group pid2 (i.e., the first child in the pipeline)</a:t>
            </a:r>
          </a:p>
          <a:p>
            <a:r>
              <a:rPr lang="en-US" dirty="0"/>
              <a:t>Child 1:</a:t>
            </a:r>
          </a:p>
          <a:p>
            <a:pPr lvl="1"/>
            <a:r>
              <a:rPr lang="en-US" dirty="0"/>
              <a:t>Closes the read end of the pipe</a:t>
            </a:r>
          </a:p>
          <a:p>
            <a:pPr lvl="1"/>
            <a:r>
              <a:rPr lang="en-US" dirty="0"/>
              <a:t>Duplicates the write end of the pipe on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/>
              <a:t>Child 2:</a:t>
            </a:r>
          </a:p>
          <a:p>
            <a:pPr lvl="1"/>
            <a:r>
              <a:rPr lang="en-US" dirty="0"/>
              <a:t>Closes the write end of the pipe</a:t>
            </a:r>
          </a:p>
          <a:p>
            <a:pPr lvl="1"/>
            <a:r>
              <a:rPr lang="en-US" dirty="0"/>
              <a:t>Duplicates the read end of the pipe on stdin</a:t>
            </a:r>
          </a:p>
          <a:p>
            <a:pPr lvl="1"/>
            <a:r>
              <a:rPr lang="en-US" dirty="0"/>
              <a:t>Calls </a:t>
            </a:r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150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CF5320-0DDB-DA40-BD89-0DD9A884BAA5}"/>
              </a:ext>
            </a:extLst>
          </p:cNvPr>
          <p:cNvSpPr/>
          <p:nvPr/>
        </p:nvSpPr>
        <p:spPr>
          <a:xfrm>
            <a:off x="8454725" y="1524489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67391" y="2452837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935E75-7D76-FF45-B3D3-919AA7CE1DA2}"/>
              </a:ext>
            </a:extLst>
          </p:cNvPr>
          <p:cNvSpPr txBox="1"/>
          <p:nvPr/>
        </p:nvSpPr>
        <p:spPr>
          <a:xfrm>
            <a:off x="7388507" y="213701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49F80E-C1C0-034C-B937-9D0EC0257264}"/>
              </a:ext>
            </a:extLst>
          </p:cNvPr>
          <p:cNvSpPr/>
          <p:nvPr/>
        </p:nvSpPr>
        <p:spPr>
          <a:xfrm>
            <a:off x="7235512" y="2702714"/>
            <a:ext cx="1246623" cy="149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6BA8E-1FC9-D44B-ADCF-DC26D25CCE8F}"/>
              </a:ext>
            </a:extLst>
          </p:cNvPr>
          <p:cNvSpPr/>
          <p:nvPr/>
        </p:nvSpPr>
        <p:spPr>
          <a:xfrm>
            <a:off x="8499979" y="380183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B53A38-B7C2-0943-A9C7-661652991DEB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8770241" y="1372990"/>
            <a:ext cx="1399716" cy="129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40D5A4-6CB7-D343-9872-DF0AB832E49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8780223" y="2670818"/>
            <a:ext cx="1389734" cy="9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D5DBCC8-CE00-EA43-9D2D-C5FDB4BDF719}"/>
              </a:ext>
            </a:extLst>
          </p:cNvPr>
          <p:cNvSpPr/>
          <p:nvPr/>
        </p:nvSpPr>
        <p:spPr>
          <a:xfrm>
            <a:off x="8461483" y="1214528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A839A3-A12B-604B-8F74-514FC71FE3F7}"/>
              </a:ext>
            </a:extLst>
          </p:cNvPr>
          <p:cNvSpPr/>
          <p:nvPr/>
        </p:nvSpPr>
        <p:spPr>
          <a:xfrm>
            <a:off x="8471465" y="348658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62AA9-F577-E548-ACCD-5A70E282CB95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8763483" y="1682951"/>
            <a:ext cx="1406474" cy="129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69957" y="282270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69957" y="251235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0CFA6E-EB08-7749-96D8-24985F582056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8808737" y="2981162"/>
            <a:ext cx="1361220" cy="97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A90DD8D-712E-1A45-930D-3B79E5E87238}"/>
              </a:ext>
            </a:extLst>
          </p:cNvPr>
          <p:cNvSpPr txBox="1"/>
          <p:nvPr/>
        </p:nvSpPr>
        <p:spPr>
          <a:xfrm>
            <a:off x="7390705" y="188720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pipe()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A06B5-6397-6443-AAF7-C7488A15C5A9}"/>
              </a:ext>
            </a:extLst>
          </p:cNvPr>
          <p:cNvSpPr txBox="1"/>
          <p:nvPr/>
        </p:nvSpPr>
        <p:spPr>
          <a:xfrm>
            <a:off x="7394980" y="23758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fork()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BEDFAE-4652-724E-A7C8-710158A2E3F8}"/>
              </a:ext>
            </a:extLst>
          </p:cNvPr>
          <p:cNvSpPr/>
          <p:nvPr/>
        </p:nvSpPr>
        <p:spPr>
          <a:xfrm>
            <a:off x="10125461" y="575396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70089" y="283890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70088" y="31558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78847" y="772498"/>
            <a:ext cx="1325587" cy="222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C5AA5E-7567-7A47-99A2-B80A32DA69C3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 flipV="1">
            <a:off x="8778846" y="1113868"/>
            <a:ext cx="1346615" cy="22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6FE1C5-C16D-C344-B5ED-19647DB4D2AF}"/>
              </a:ext>
            </a:extLst>
          </p:cNvPr>
          <p:cNvSpPr/>
          <p:nvPr/>
        </p:nvSpPr>
        <p:spPr>
          <a:xfrm>
            <a:off x="7229775" y="4843654"/>
            <a:ext cx="1246623" cy="149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  <a:p>
            <a:pPr algn="ctr"/>
            <a:r>
              <a:rPr lang="en-US" dirty="0"/>
              <a:t>(pid3)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80A516-C59E-4440-9E0E-0FF218B9592E}"/>
              </a:ext>
            </a:extLst>
          </p:cNvPr>
          <p:cNvSpPr/>
          <p:nvPr/>
        </p:nvSpPr>
        <p:spPr>
          <a:xfrm>
            <a:off x="8479873" y="5922241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A179C14-B7E9-8546-95B3-1229145B04C8}"/>
              </a:ext>
            </a:extLst>
          </p:cNvPr>
          <p:cNvSpPr/>
          <p:nvPr/>
        </p:nvSpPr>
        <p:spPr>
          <a:xfrm>
            <a:off x="8469047" y="5618146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910530-DCB2-154C-A929-75EDD1292776}"/>
              </a:ext>
            </a:extLst>
          </p:cNvPr>
          <p:cNvSpPr/>
          <p:nvPr/>
        </p:nvSpPr>
        <p:spPr>
          <a:xfrm>
            <a:off x="8464352" y="497984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CEE4D9-6E4A-3D4F-B72D-542B2073BEF0}"/>
              </a:ext>
            </a:extLst>
          </p:cNvPr>
          <p:cNvSpPr/>
          <p:nvPr/>
        </p:nvSpPr>
        <p:spPr>
          <a:xfrm>
            <a:off x="8464351" y="529676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D4C9EBD-3C4C-1D46-A813-03D8C1180DBF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8773110" y="853682"/>
            <a:ext cx="1331324" cy="428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E1FBFA-7119-EC41-A8D9-ACDD351DF6A0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73109" y="1219728"/>
            <a:ext cx="1359110" cy="42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5CBEEBB-D405-C54F-B93A-2464AF356509}"/>
              </a:ext>
            </a:extLst>
          </p:cNvPr>
          <p:cNvCxnSpPr>
            <a:cxnSpLocks/>
            <a:stCxn id="109" idx="3"/>
            <a:endCxn id="49" idx="1"/>
          </p:cNvCxnSpPr>
          <p:nvPr/>
        </p:nvCxnSpPr>
        <p:spPr>
          <a:xfrm flipV="1">
            <a:off x="8788631" y="2981162"/>
            <a:ext cx="1381326" cy="30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BF4BCD-733A-1440-9699-005DE6494CA8}"/>
              </a:ext>
            </a:extLst>
          </p:cNvPr>
          <p:cNvCxnSpPr>
            <a:cxnSpLocks/>
            <a:stCxn id="110" idx="3"/>
            <a:endCxn id="50" idx="1"/>
          </p:cNvCxnSpPr>
          <p:nvPr/>
        </p:nvCxnSpPr>
        <p:spPr>
          <a:xfrm flipV="1">
            <a:off x="8777805" y="2670818"/>
            <a:ext cx="1392152" cy="31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05B99EE-7240-DB4F-A12E-04DED961794D}"/>
              </a:ext>
            </a:extLst>
          </p:cNvPr>
          <p:cNvSpPr txBox="1"/>
          <p:nvPr/>
        </p:nvSpPr>
        <p:spPr>
          <a:xfrm rot="2755688">
            <a:off x="8918511" y="17407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8CD08-86C7-AF41-A587-BB4500FD5547}"/>
              </a:ext>
            </a:extLst>
          </p:cNvPr>
          <p:cNvSpPr txBox="1"/>
          <p:nvPr/>
        </p:nvSpPr>
        <p:spPr>
          <a:xfrm rot="2650068">
            <a:off x="8601035" y="21382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94013B-469B-6A43-9416-C57CE9459109}"/>
              </a:ext>
            </a:extLst>
          </p:cNvPr>
          <p:cNvSpPr txBox="1"/>
          <p:nvPr/>
        </p:nvSpPr>
        <p:spPr>
          <a:xfrm rot="19511390">
            <a:off x="8826551" y="34652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close(n)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688ED0-2BAA-D840-BC06-E69DAD917D78}"/>
              </a:ext>
            </a:extLst>
          </p:cNvPr>
          <p:cNvSpPr txBox="1"/>
          <p:nvPr/>
        </p:nvSpPr>
        <p:spPr>
          <a:xfrm rot="17522957">
            <a:off x="8869326" y="432029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close(m)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B556F7-2553-424C-8A20-983AB3541D7C}"/>
              </a:ext>
            </a:extLst>
          </p:cNvPr>
          <p:cNvSpPr txBox="1"/>
          <p:nvPr/>
        </p:nvSpPr>
        <p:spPr>
          <a:xfrm>
            <a:off x="7122988" y="417912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dup2(m, 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CC15E1E-678E-D646-BBAD-A62876423D13}"/>
              </a:ext>
            </a:extLst>
          </p:cNvPr>
          <p:cNvSpPr txBox="1"/>
          <p:nvPr/>
        </p:nvSpPr>
        <p:spPr>
          <a:xfrm>
            <a:off x="7112790" y="63342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dup2(n, 0)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50" idx="1"/>
          </p:cNvCxnSpPr>
          <p:nvPr/>
        </p:nvCxnSpPr>
        <p:spPr>
          <a:xfrm flipV="1">
            <a:off x="8778846" y="2670818"/>
            <a:ext cx="1391111" cy="64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6160F9-F32D-E643-8D0D-EDA590CA2436}"/>
              </a:ext>
            </a:extLst>
          </p:cNvPr>
          <p:cNvCxnSpPr>
            <a:cxnSpLocks/>
            <a:stCxn id="111" idx="3"/>
            <a:endCxn id="49" idx="1"/>
          </p:cNvCxnSpPr>
          <p:nvPr/>
        </p:nvCxnSpPr>
        <p:spPr>
          <a:xfrm flipV="1">
            <a:off x="8773110" y="2981162"/>
            <a:ext cx="1396847" cy="215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1454ED3-2C7E-D84F-B109-DA1277E79D78}"/>
              </a:ext>
            </a:extLst>
          </p:cNvPr>
          <p:cNvSpPr txBox="1"/>
          <p:nvPr/>
        </p:nvSpPr>
        <p:spPr>
          <a:xfrm>
            <a:off x="7250648" y="43877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79115F-EC16-2342-8E9D-D315716C18E9}"/>
              </a:ext>
            </a:extLst>
          </p:cNvPr>
          <p:cNvSpPr txBox="1"/>
          <p:nvPr/>
        </p:nvSpPr>
        <p:spPr>
          <a:xfrm>
            <a:off x="7257121" y="653826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execve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8560B1-5A84-8A41-8DB5-10BDFA25C602}"/>
              </a:ext>
            </a:extLst>
          </p:cNvPr>
          <p:cNvSpPr/>
          <p:nvPr/>
        </p:nvSpPr>
        <p:spPr>
          <a:xfrm>
            <a:off x="7234313" y="2699845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D3C4EA4-AC66-D144-8ACF-A0A67D06A297}"/>
              </a:ext>
            </a:extLst>
          </p:cNvPr>
          <p:cNvSpPr/>
          <p:nvPr/>
        </p:nvSpPr>
        <p:spPr>
          <a:xfrm>
            <a:off x="7222424" y="4831839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(pid3)</a:t>
            </a:r>
          </a:p>
        </p:txBody>
      </p:sp>
      <p:sp>
        <p:nvSpPr>
          <p:cNvPr id="151" name="Title 148">
            <a:extLst>
              <a:ext uri="{FF2B5EF4-FFF2-40B4-BE49-F238E27FC236}">
                <a16:creationId xmlns:a16="http://schemas.microsoft.com/office/drawing/2014/main" id="{CB39754E-6B9B-3348-AD63-6E15A40B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3" y="-191174"/>
            <a:ext cx="10515600" cy="1325563"/>
          </a:xfrm>
        </p:spPr>
        <p:txBody>
          <a:bodyPr/>
          <a:lstStyle/>
          <a:p>
            <a:r>
              <a:rPr lang="en-US" dirty="0"/>
              <a:t>Pipeline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4579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41" grpId="0"/>
      <p:bldP spid="42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9" grpId="0" animBg="1"/>
      <p:bldP spid="50" grpId="0" animBg="1"/>
      <p:bldP spid="54" grpId="0"/>
      <p:bldP spid="55" grpId="0"/>
      <p:bldP spid="100" grpId="0" animBg="1"/>
      <p:bldP spid="101" grpId="0" animBg="1"/>
      <p:bldP spid="108" grpId="0" animBg="1"/>
      <p:bldP spid="109" grpId="0" animBg="1"/>
      <p:bldP spid="110" grpId="0" animBg="1"/>
      <p:bldP spid="110" grpId="1" animBg="1"/>
      <p:bldP spid="111" grpId="0" animBg="1"/>
      <p:bldP spid="112" grpId="0" animBg="1"/>
      <p:bldP spid="129" grpId="0"/>
      <p:bldP spid="129" grpId="2"/>
      <p:bldP spid="130" grpId="0"/>
      <p:bldP spid="130" grpId="2"/>
      <p:bldP spid="131" grpId="0"/>
      <p:bldP spid="131" grpId="1"/>
      <p:bldP spid="132" grpId="0"/>
      <p:bldP spid="132" grpId="1"/>
      <p:bldP spid="133" grpId="0"/>
      <p:bldP spid="134" grpId="0"/>
      <p:bldP spid="144" grpId="0"/>
      <p:bldP spid="145" grpId="0"/>
      <p:bldP spid="146" grpId="0" animBg="1"/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DE1E4C-8FDB-064C-A3E3-FEEEE18C3E2B}"/>
              </a:ext>
            </a:extLst>
          </p:cNvPr>
          <p:cNvSpPr/>
          <p:nvPr/>
        </p:nvSpPr>
        <p:spPr>
          <a:xfrm>
            <a:off x="7221226" y="407043"/>
            <a:ext cx="1246623" cy="150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(pid1)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49587-83AA-C74C-AFD0-32C5F5B560CC}"/>
              </a:ext>
            </a:extLst>
          </p:cNvPr>
          <p:cNvSpPr/>
          <p:nvPr/>
        </p:nvSpPr>
        <p:spPr>
          <a:xfrm>
            <a:off x="10167391" y="2452837"/>
            <a:ext cx="1343518" cy="1202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A370E-B0C7-2648-9650-8E89F686679F}"/>
              </a:ext>
            </a:extLst>
          </p:cNvPr>
          <p:cNvSpPr txBox="1"/>
          <p:nvPr/>
        </p:nvSpPr>
        <p:spPr>
          <a:xfrm>
            <a:off x="7366164" y="50071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692BE-A3A7-694E-948F-9689BCC295A4}"/>
              </a:ext>
            </a:extLst>
          </p:cNvPr>
          <p:cNvSpPr txBox="1"/>
          <p:nvPr/>
        </p:nvSpPr>
        <p:spPr>
          <a:xfrm>
            <a:off x="8479873" y="50071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91E2C-4A0F-1B48-9F03-A902831F533B}"/>
              </a:ext>
            </a:extLst>
          </p:cNvPr>
          <p:cNvSpPr txBox="1"/>
          <p:nvPr/>
        </p:nvSpPr>
        <p:spPr>
          <a:xfrm>
            <a:off x="10116911" y="50071"/>
            <a:ext cx="177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2C7AB0-CB55-B842-A725-739D5205C1EB}"/>
              </a:ext>
            </a:extLst>
          </p:cNvPr>
          <p:cNvSpPr/>
          <p:nvPr/>
        </p:nvSpPr>
        <p:spPr>
          <a:xfrm>
            <a:off x="10172901" y="2881764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5E1C2-7708-3847-9426-5AD7529126EE}"/>
              </a:ext>
            </a:extLst>
          </p:cNvPr>
          <p:cNvSpPr/>
          <p:nvPr/>
        </p:nvSpPr>
        <p:spPr>
          <a:xfrm>
            <a:off x="10167391" y="2578643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14E025-5BDC-9F48-AE2C-E3DF5F390FB9}"/>
              </a:ext>
            </a:extLst>
          </p:cNvPr>
          <p:cNvSpPr/>
          <p:nvPr/>
        </p:nvSpPr>
        <p:spPr>
          <a:xfrm>
            <a:off x="8476399" y="575397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326B97-C929-9C45-A235-98B91D855255}"/>
              </a:ext>
            </a:extLst>
          </p:cNvPr>
          <p:cNvSpPr/>
          <p:nvPr/>
        </p:nvSpPr>
        <p:spPr>
          <a:xfrm>
            <a:off x="8476398" y="892320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311D0D-BBDD-2449-BD4E-3E6E39A516E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8785157" y="733859"/>
            <a:ext cx="132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26C2CA-AA7E-9749-BBDB-67FA0011992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785156" y="1050782"/>
            <a:ext cx="134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BEDFAE-4652-724E-A7C8-710158A2E3F8}"/>
              </a:ext>
            </a:extLst>
          </p:cNvPr>
          <p:cNvSpPr/>
          <p:nvPr/>
        </p:nvSpPr>
        <p:spPr>
          <a:xfrm>
            <a:off x="10125461" y="575396"/>
            <a:ext cx="1343518" cy="1076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pty</a:t>
            </a:r>
            <a:endParaRPr lang="en-US" dirty="0"/>
          </a:p>
          <a:p>
            <a:pPr algn="ctr"/>
            <a:r>
              <a:rPr lang="en-US" dirty="0"/>
              <a:t>(terminal)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549AA-C57A-2545-BC47-BF6906986F30}"/>
              </a:ext>
            </a:extLst>
          </p:cNvPr>
          <p:cNvSpPr/>
          <p:nvPr/>
        </p:nvSpPr>
        <p:spPr>
          <a:xfrm>
            <a:off x="8470089" y="283890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AC2A02-17CC-B442-A31B-B36833F9B815}"/>
              </a:ext>
            </a:extLst>
          </p:cNvPr>
          <p:cNvSpPr/>
          <p:nvPr/>
        </p:nvSpPr>
        <p:spPr>
          <a:xfrm>
            <a:off x="8470088" y="315582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0F8E216-0B54-E143-AC97-3E39CA676EB2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8778847" y="772498"/>
            <a:ext cx="1325587" cy="222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910530-DCB2-154C-A929-75EDD1292776}"/>
              </a:ext>
            </a:extLst>
          </p:cNvPr>
          <p:cNvSpPr/>
          <p:nvPr/>
        </p:nvSpPr>
        <p:spPr>
          <a:xfrm>
            <a:off x="8464352" y="4979842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CCEE4D9-6E4A-3D4F-B72D-542B2073BEF0}"/>
              </a:ext>
            </a:extLst>
          </p:cNvPr>
          <p:cNvSpPr/>
          <p:nvPr/>
        </p:nvSpPr>
        <p:spPr>
          <a:xfrm>
            <a:off x="8464351" y="5296765"/>
            <a:ext cx="308758" cy="316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E1FBFA-7119-EC41-A8D9-ACDD351DF6A0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73109" y="1219728"/>
            <a:ext cx="1359110" cy="42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0749C05-89D7-A141-A51E-296C2AF291B3}"/>
              </a:ext>
            </a:extLst>
          </p:cNvPr>
          <p:cNvCxnSpPr>
            <a:cxnSpLocks/>
            <a:stCxn id="101" idx="3"/>
            <a:endCxn id="50" idx="1"/>
          </p:cNvCxnSpPr>
          <p:nvPr/>
        </p:nvCxnSpPr>
        <p:spPr>
          <a:xfrm flipV="1">
            <a:off x="8778846" y="2737105"/>
            <a:ext cx="1388545" cy="57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6160F9-F32D-E643-8D0D-EDA590CA2436}"/>
              </a:ext>
            </a:extLst>
          </p:cNvPr>
          <p:cNvCxnSpPr>
            <a:cxnSpLocks/>
            <a:stCxn id="111" idx="3"/>
            <a:endCxn id="49" idx="1"/>
          </p:cNvCxnSpPr>
          <p:nvPr/>
        </p:nvCxnSpPr>
        <p:spPr>
          <a:xfrm flipV="1">
            <a:off x="8773110" y="3040226"/>
            <a:ext cx="1399791" cy="209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18CFB-3F36-BD4B-9C43-ACA5238049BA}"/>
              </a:ext>
            </a:extLst>
          </p:cNvPr>
          <p:cNvSpPr/>
          <p:nvPr/>
        </p:nvSpPr>
        <p:spPr>
          <a:xfrm>
            <a:off x="7233250" y="2699845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1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CE53FE-2661-2249-80B4-0EA790566BBD}"/>
              </a:ext>
            </a:extLst>
          </p:cNvPr>
          <p:cNvSpPr/>
          <p:nvPr/>
        </p:nvSpPr>
        <p:spPr>
          <a:xfrm>
            <a:off x="7229774" y="4825391"/>
            <a:ext cx="1246623" cy="1508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2</a:t>
            </a:r>
          </a:p>
          <a:p>
            <a:pPr algn="ctr"/>
            <a:r>
              <a:rPr lang="en-US" dirty="0"/>
              <a:t>(pid2)</a:t>
            </a:r>
          </a:p>
        </p:txBody>
      </p:sp>
      <p:sp>
        <p:nvSpPr>
          <p:cNvPr id="56" name="Title 148">
            <a:extLst>
              <a:ext uri="{FF2B5EF4-FFF2-40B4-BE49-F238E27FC236}">
                <a16:creationId xmlns:a16="http://schemas.microsoft.com/office/drawing/2014/main" id="{4EF103B1-8512-F04B-9EDC-29C0B297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20" y="308063"/>
            <a:ext cx="10515600" cy="1325563"/>
          </a:xfrm>
        </p:spPr>
        <p:txBody>
          <a:bodyPr/>
          <a:lstStyle/>
          <a:p>
            <a:r>
              <a:rPr lang="en-US" dirty="0"/>
              <a:t>Pipeline with Two Children</a:t>
            </a:r>
            <a:br>
              <a:rPr lang="en-US" dirty="0"/>
            </a:br>
            <a:r>
              <a:rPr lang="en-US" dirty="0"/>
              <a:t>(End Result)</a:t>
            </a:r>
          </a:p>
        </p:txBody>
      </p: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B1DC1569-E44D-E247-BE52-96B4CA2F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40" y="1771650"/>
            <a:ext cx="6774586" cy="49796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still come from/go to terminal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child processes reaped using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waitpid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 1: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 coming from terminal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going to prog 2 (via pipe)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 prog 1 (called from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execve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 2: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stdin coming from prog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(via pipe)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going to terminal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Running prog 2 (called from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execve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894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1078</Words>
  <Application>Microsoft Macintosh PowerPoint</Application>
  <PresentationFormat>Widescreen</PresentationFormat>
  <Paragraphs>370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fork() – Basic Operation</vt:lpstr>
      <vt:lpstr>fork() – Example</vt:lpstr>
      <vt:lpstr>execve() – Basic Operation</vt:lpstr>
      <vt:lpstr>close()</vt:lpstr>
      <vt:lpstr>dup2()</vt:lpstr>
      <vt:lpstr>File Redirection</vt:lpstr>
      <vt:lpstr>pipe() – Basic Operation</vt:lpstr>
      <vt:lpstr>Pipeline with Two Children</vt:lpstr>
      <vt:lpstr>Pipeline with Two Children (End Result)</vt:lpstr>
      <vt:lpstr>Pipeline with Multiple Children and Pipes</vt:lpstr>
      <vt:lpstr>Pipeline with File Redirection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Deccio</dc:creator>
  <cp:lastModifiedBy>Casey Deccio</cp:lastModifiedBy>
  <cp:revision>49</cp:revision>
  <dcterms:created xsi:type="dcterms:W3CDTF">2020-01-17T04:55:09Z</dcterms:created>
  <dcterms:modified xsi:type="dcterms:W3CDTF">2020-01-18T15:09:58Z</dcterms:modified>
</cp:coreProperties>
</file>