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250" d="100"/>
          <a:sy n="250" d="100"/>
        </p:scale>
        <p:origin x="24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Bates" userId="3adf03ca97f40d84" providerId="LiveId" clId="{EF6479EC-0C43-47A2-9DFF-5E55ECC306F3}"/>
    <pc:docChg chg="delSld">
      <pc:chgData name="Brandon Bates" userId="3adf03ca97f40d84" providerId="LiveId" clId="{EF6479EC-0C43-47A2-9DFF-5E55ECC306F3}" dt="2020-11-07T01:15:33.981" v="1" actId="47"/>
      <pc:docMkLst>
        <pc:docMk/>
      </pc:docMkLst>
      <pc:sldChg chg="del">
        <pc:chgData name="Brandon Bates" userId="3adf03ca97f40d84" providerId="LiveId" clId="{EF6479EC-0C43-47A2-9DFF-5E55ECC306F3}" dt="2020-11-07T01:15:33.981" v="1" actId="47"/>
        <pc:sldMkLst>
          <pc:docMk/>
          <pc:sldMk cId="338420581" sldId="257"/>
        </pc:sldMkLst>
      </pc:sldChg>
      <pc:sldChg chg="del">
        <pc:chgData name="Brandon Bates" userId="3adf03ca97f40d84" providerId="LiveId" clId="{EF6479EC-0C43-47A2-9DFF-5E55ECC306F3}" dt="2020-11-07T01:15:32.910" v="0" actId="47"/>
        <pc:sldMkLst>
          <pc:docMk/>
          <pc:sldMk cId="158772559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0FA5-6C7D-493E-9923-B87CD1630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DCE81-7EFC-449C-817A-EF747E293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ACCE-34D3-4CA7-B0C1-41F91F2B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BEE6-8CCF-4C5A-B400-1BD424D5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E65B-7162-4DDB-9700-D01C4C00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E2C-7812-4687-8B76-164D1083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D886B-C2BC-49BA-AB6F-C64B1E74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5056-15BA-4032-87CC-5FB31363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37F6-A864-4043-B55C-EEBFFCDA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B13F-FB81-4EAC-B1D7-9319532A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7BE76-629F-459A-8260-E9FE99BF5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AF57D-1DB0-43B2-87A9-B4722EFB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3335-8BD1-4E3B-A7A4-A88827BA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2603-F8B1-41F5-A38C-46BCA2B6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0734-3768-4886-95F2-4451F17F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1D06-F0D9-4AB1-BC61-D8C11F54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36AF-643F-4970-9BD1-C79D5CA8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E756-19EE-4188-903A-5ECDFAA9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528E-8E07-4AC3-BC68-7963508A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4C4F-BB11-4E8D-B776-7A727127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0060-A3D0-4D8E-96F2-0CE2BD4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D6C3F-C0F3-43AD-9102-D714C7ECD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BF9E-3CF0-4F46-B8DF-A4F14866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6ABF-C639-4866-8B40-4A36AD40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573F-41ED-40D9-AA8E-A9493596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9483-2FCA-4018-ADD9-5968BEFE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E171-BC67-449C-91CB-B8B95E901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134D5-4D73-4B93-B0DD-E49BA2A8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55A56-4842-4175-8013-2F3C6B32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6FCB9-82C8-49B1-9785-33CF6236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B9C80-C18D-4603-A19F-1000A50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BD04-9666-4411-90F2-CFBF8767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3B6A-6B86-4031-9BA3-CFDB691B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CEA2-5964-4FB7-A35F-25360F2BE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49820-DA57-41CE-8B9D-9CBC9D783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89FF-3016-4E6B-9C2A-87C433C66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2B400-1EE6-4A4D-B827-3F04F628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D8D99-96BF-4777-88ED-3169C361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47C5C-DCBB-46CA-8FE1-378E79EE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AFE3-9E3E-43D9-A448-208CBDD5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8EBEB-162E-4ABC-B78F-B665DD64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2CEFD-C555-47BC-94E9-AEB8D564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72B8D-A5B3-450C-884D-25805972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E803F-FC77-4C74-9C4F-2B39706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68BC2-2024-4486-A5F1-709021B7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AD76B-153C-4672-8D8D-D875D97B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51C6-402A-484A-9897-041B425B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47D9-7D77-4C18-8FF3-D3FBC4EE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63147-428D-43A0-BF29-4646592CF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EC773-F010-4C34-9F96-3A8E0CB2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7CBBC-D1A9-48D0-B897-176A8F2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398F-497F-4B25-9627-9C86AB70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DD0-B935-4D60-8626-D1DD0EE7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49C03-9543-436C-B6BA-FFE99C885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6AF0F-23E1-4B91-AC19-94EBC3D02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93659-236F-48E5-8A57-BA072355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7D4DC-880E-4780-92C0-4C8FBFC1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954E-5132-467C-ADF1-69CA7DE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22026-26A6-4703-A786-3CEE3FD8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E9FD-5B3C-4EB0-B17E-B5069A47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44BB-C5B5-4C54-B3E5-36E05C7FE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1CF5-F934-445C-BCFE-8D4411D6B9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11BB-C9FC-42F2-9B5F-1B54106BC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85A5-E694-4D13-B249-B946E156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797D-36E4-4156-8371-9678994AF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34542E-4635-4623-AD22-7AE04AC6263D}"/>
              </a:ext>
            </a:extLst>
          </p:cNvPr>
          <p:cNvSpPr/>
          <p:nvPr/>
        </p:nvSpPr>
        <p:spPr>
          <a:xfrm>
            <a:off x="6918881" y="815554"/>
            <a:ext cx="4429698" cy="51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PULL-DOWN MENU FOR View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96ADB-D17B-4B15-A7C7-F381D91D4152}"/>
              </a:ext>
            </a:extLst>
          </p:cNvPr>
          <p:cNvSpPr/>
          <p:nvPr/>
        </p:nvSpPr>
        <p:spPr>
          <a:xfrm>
            <a:off x="7040488" y="1539620"/>
            <a:ext cx="4650768" cy="5015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Bar plot showing risk exposures by </a:t>
            </a:r>
            <a:r>
              <a:rPr lang="en-US" i="1" dirty="0"/>
              <a:t>stock, industry, and factor</a:t>
            </a:r>
            <a:r>
              <a:rPr lang="en-US" dirty="0"/>
              <a:t> based on selected view (depends both on the radio button and the pull-down menu)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9257D-A7CD-4BBD-9482-8F470823808A}"/>
              </a:ext>
            </a:extLst>
          </p:cNvPr>
          <p:cNvSpPr txBox="1"/>
          <p:nvPr/>
        </p:nvSpPr>
        <p:spPr>
          <a:xfrm>
            <a:off x="7695627" y="1328288"/>
            <a:ext cx="2669968" cy="3308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View Types:</a:t>
            </a:r>
          </a:p>
          <a:p>
            <a:pPr marL="228600" indent="-228600">
              <a:buAutoNum type="arabicPeriod"/>
            </a:pPr>
            <a:r>
              <a:rPr lang="en-US" sz="1100" dirty="0"/>
              <a:t>Bar chart for top 10 stocks by risk</a:t>
            </a:r>
          </a:p>
          <a:p>
            <a:pPr marL="228600" indent="-228600">
              <a:buAutoNum type="arabicPeriod"/>
            </a:pPr>
            <a:r>
              <a:rPr lang="en-US" sz="1100" dirty="0"/>
              <a:t>Bar chart for top 10 stocks by partial contribution to risk </a:t>
            </a:r>
          </a:p>
          <a:p>
            <a:pPr marL="228600" indent="-228600">
              <a:buAutoNum type="arabicPeriod"/>
            </a:pPr>
            <a:r>
              <a:rPr lang="en-US" sz="1100" dirty="0"/>
              <a:t>Bar chart for top 10 stocks by contribution to risk</a:t>
            </a:r>
          </a:p>
          <a:p>
            <a:pPr marL="228600" indent="-228600">
              <a:buAutoNum type="arabicPeriod"/>
            </a:pPr>
            <a:r>
              <a:rPr lang="en-US" sz="1100" dirty="0"/>
              <a:t>Bar chart for top 10 industries by risk</a:t>
            </a:r>
          </a:p>
          <a:p>
            <a:pPr marL="228600" indent="-228600">
              <a:buAutoNum type="arabicPeriod"/>
            </a:pPr>
            <a:r>
              <a:rPr lang="en-US" sz="1100" dirty="0"/>
              <a:t>Bar chart for top 10 industries by partial contribution to risk </a:t>
            </a:r>
          </a:p>
          <a:p>
            <a:pPr marL="228600" indent="-228600">
              <a:buAutoNum type="arabicPeriod"/>
            </a:pPr>
            <a:r>
              <a:rPr lang="en-US" sz="1100" dirty="0"/>
              <a:t>Bar chart for top 10 industries by contribution to risk</a:t>
            </a:r>
          </a:p>
          <a:p>
            <a:pPr marL="228600" indent="-228600">
              <a:buFontTx/>
              <a:buAutoNum type="arabicPeriod"/>
            </a:pPr>
            <a:r>
              <a:rPr lang="en-US" sz="1100" dirty="0"/>
              <a:t>Bar chart of all style exposures</a:t>
            </a:r>
          </a:p>
          <a:p>
            <a:pPr marL="228600" indent="-228600">
              <a:buAutoNum type="arabicPeriod"/>
            </a:pPr>
            <a:r>
              <a:rPr lang="en-US" sz="1100" dirty="0"/>
              <a:t>Bar chart for risk of each style factor</a:t>
            </a:r>
          </a:p>
          <a:p>
            <a:pPr marL="228600" indent="-228600">
              <a:buAutoNum type="arabicPeriod"/>
            </a:pPr>
            <a:r>
              <a:rPr lang="en-US" sz="1100" dirty="0"/>
              <a:t>Bar chart for partial contribution to risk by style factor</a:t>
            </a:r>
          </a:p>
          <a:p>
            <a:pPr marL="228600" indent="-228600">
              <a:buAutoNum type="arabicPeriod"/>
            </a:pPr>
            <a:r>
              <a:rPr lang="en-US" sz="1100" dirty="0"/>
              <a:t>Bar chart for contribution to risk by style factor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6E60-C769-4446-ABC9-A8A0752DD454}"/>
              </a:ext>
            </a:extLst>
          </p:cNvPr>
          <p:cNvSpPr txBox="1"/>
          <p:nvPr/>
        </p:nvSpPr>
        <p:spPr>
          <a:xfrm>
            <a:off x="3979967" y="33054"/>
            <a:ext cx="28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 Snapshot Risk Pane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13409-909D-4294-B1AC-9DB5EB150CFC}"/>
              </a:ext>
            </a:extLst>
          </p:cNvPr>
          <p:cNvSpPr/>
          <p:nvPr/>
        </p:nvSpPr>
        <p:spPr>
          <a:xfrm>
            <a:off x="646883" y="1520574"/>
            <a:ext cx="4650768" cy="5015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Ex-Ante (total, active) portfolio 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Ex-ante portfolio (total, active) benchmark beta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Portfolio diversification coefficient (total, active)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Ex-ante portfolio (total, active) exposure to style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Ex-ante portfolio (total, active) exposure to style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Ex-ante portfolio (total, active) exposure to style 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0E7D5-B1DF-4C91-B379-98F7C47A84A3}"/>
              </a:ext>
            </a:extLst>
          </p:cNvPr>
          <p:cNvSpPr txBox="1"/>
          <p:nvPr/>
        </p:nvSpPr>
        <p:spPr>
          <a:xfrm>
            <a:off x="646883" y="1528342"/>
            <a:ext cx="4529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Table Showing </a:t>
            </a:r>
            <a:r>
              <a:rPr lang="en-US" i="1" dirty="0"/>
              <a:t>Portfolio</a:t>
            </a:r>
            <a:r>
              <a:rPr lang="en-US" dirty="0"/>
              <a:t> Risk Exposures (depends only on the radio button for total vs. active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8A499-FDAF-47F3-8209-BCDF7A9319B9}"/>
              </a:ext>
            </a:extLst>
          </p:cNvPr>
          <p:cNvSpPr txBox="1"/>
          <p:nvPr/>
        </p:nvSpPr>
        <p:spPr>
          <a:xfrm>
            <a:off x="2717237" y="1134390"/>
            <a:ext cx="3517137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Radio Buttons to toggle between total risk and active risk views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2EE672-B376-4109-9B91-E18A1E10089E}"/>
              </a:ext>
            </a:extLst>
          </p:cNvPr>
          <p:cNvGrpSpPr/>
          <p:nvPr/>
        </p:nvGrpSpPr>
        <p:grpSpPr>
          <a:xfrm>
            <a:off x="1346091" y="342555"/>
            <a:ext cx="1895516" cy="502331"/>
            <a:chOff x="1346091" y="342555"/>
            <a:chExt cx="1895516" cy="502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CC3856-12BC-42BA-8612-2097D87976FE}"/>
                </a:ext>
              </a:extLst>
            </p:cNvPr>
            <p:cNvSpPr/>
            <p:nvPr/>
          </p:nvSpPr>
          <p:spPr>
            <a:xfrm>
              <a:off x="1346091" y="342555"/>
              <a:ext cx="1895516" cy="502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391E27-5646-44EB-B5A5-4E39488B6E7C}"/>
                </a:ext>
              </a:extLst>
            </p:cNvPr>
            <p:cNvSpPr/>
            <p:nvPr/>
          </p:nvSpPr>
          <p:spPr>
            <a:xfrm>
              <a:off x="1736248" y="589230"/>
              <a:ext cx="251166" cy="200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2F989C-9B28-4BFF-9E18-8706C57D2E2D}"/>
                </a:ext>
              </a:extLst>
            </p:cNvPr>
            <p:cNvSpPr/>
            <p:nvPr/>
          </p:nvSpPr>
          <p:spPr>
            <a:xfrm>
              <a:off x="2624812" y="579419"/>
              <a:ext cx="251166" cy="200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69F56F0-3AB2-40BE-BB06-26581C08314C}"/>
              </a:ext>
            </a:extLst>
          </p:cNvPr>
          <p:cNvSpPr txBox="1"/>
          <p:nvPr/>
        </p:nvSpPr>
        <p:spPr>
          <a:xfrm>
            <a:off x="1620963" y="362195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4BF3-9F2D-4C81-BA55-8F5FCBD191A0}"/>
              </a:ext>
            </a:extLst>
          </p:cNvPr>
          <p:cNvSpPr txBox="1"/>
          <p:nvPr/>
        </p:nvSpPr>
        <p:spPr>
          <a:xfrm>
            <a:off x="2461815" y="349097"/>
            <a:ext cx="571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6C2A2F-2D02-4AED-BD2C-A811FF369872}"/>
              </a:ext>
            </a:extLst>
          </p:cNvPr>
          <p:cNvSpPr txBox="1"/>
          <p:nvPr/>
        </p:nvSpPr>
        <p:spPr>
          <a:xfrm>
            <a:off x="1586429" y="8689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 View 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050C0A-B3DB-49B8-8957-109F460152AC}"/>
              </a:ext>
            </a:extLst>
          </p:cNvPr>
          <p:cNvCxnSpPr>
            <a:cxnSpLocks/>
            <a:stCxn id="5" idx="1"/>
            <a:endCxn id="11" idx="2"/>
          </p:cNvCxnSpPr>
          <p:nvPr/>
        </p:nvCxnSpPr>
        <p:spPr>
          <a:xfrm flipH="1" flipV="1">
            <a:off x="2293849" y="844886"/>
            <a:ext cx="423388" cy="41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9C5645-FD9F-408C-902D-9AB9ED908EC2}"/>
              </a:ext>
            </a:extLst>
          </p:cNvPr>
          <p:cNvSpPr txBox="1"/>
          <p:nvPr/>
        </p:nvSpPr>
        <p:spPr>
          <a:xfrm>
            <a:off x="4240444" y="402386"/>
            <a:ext cx="223208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Date Selector</a:t>
            </a:r>
          </a:p>
        </p:txBody>
      </p:sp>
    </p:spTree>
    <p:extLst>
      <p:ext uri="{BB962C8B-B14F-4D97-AF65-F5344CB8AC3E}">
        <p14:creationId xmlns:p14="http://schemas.microsoft.com/office/powerpoint/2010/main" val="90268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34542E-4635-4623-AD22-7AE04AC6263D}"/>
              </a:ext>
            </a:extLst>
          </p:cNvPr>
          <p:cNvSpPr/>
          <p:nvPr/>
        </p:nvSpPr>
        <p:spPr>
          <a:xfrm>
            <a:off x="869874" y="962787"/>
            <a:ext cx="2618120" cy="51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PULL-DOWN MENU FOR View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96ADB-D17B-4B15-A7C7-F381D91D4152}"/>
              </a:ext>
            </a:extLst>
          </p:cNvPr>
          <p:cNvSpPr/>
          <p:nvPr/>
        </p:nvSpPr>
        <p:spPr>
          <a:xfrm>
            <a:off x="836871" y="1499886"/>
            <a:ext cx="10518258" cy="5015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9257D-A7CD-4BBD-9482-8F470823808A}"/>
              </a:ext>
            </a:extLst>
          </p:cNvPr>
          <p:cNvSpPr txBox="1"/>
          <p:nvPr/>
        </p:nvSpPr>
        <p:spPr>
          <a:xfrm>
            <a:off x="1004603" y="1575662"/>
            <a:ext cx="2669968" cy="5001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View Types: (depends on risk type radio, aggregation radio, and search box selections)</a:t>
            </a:r>
          </a:p>
          <a:p>
            <a:pPr marL="228600" indent="-228600">
              <a:buAutoNum type="arabicPeriod"/>
            </a:pPr>
            <a:r>
              <a:rPr lang="en-US" sz="1100" dirty="0"/>
              <a:t>Ex-ante risk</a:t>
            </a:r>
          </a:p>
          <a:p>
            <a:pPr marL="228600" indent="-228600">
              <a:buAutoNum type="arabicPeriod"/>
            </a:pPr>
            <a:r>
              <a:rPr lang="en-US" sz="1100" dirty="0"/>
              <a:t>Realized risk</a:t>
            </a:r>
          </a:p>
          <a:p>
            <a:pPr marL="228600" indent="-228600">
              <a:buAutoNum type="arabicPeriod"/>
            </a:pPr>
            <a:r>
              <a:rPr lang="en-US" sz="1100" dirty="0"/>
              <a:t>Ex-ante vs realized</a:t>
            </a:r>
          </a:p>
          <a:p>
            <a:pPr marL="228600" indent="-228600">
              <a:buAutoNum type="arabicPeriod"/>
            </a:pPr>
            <a:r>
              <a:rPr lang="en-US" sz="1100" dirty="0"/>
              <a:t>Ex-ante beta to benchmark</a:t>
            </a:r>
          </a:p>
          <a:p>
            <a:pPr marL="228600" indent="-228600">
              <a:buFontTx/>
              <a:buAutoNum type="arabicPeriod"/>
            </a:pPr>
            <a:r>
              <a:rPr lang="en-US" sz="1100" dirty="0"/>
              <a:t>Realized beta to benchmark</a:t>
            </a:r>
          </a:p>
          <a:p>
            <a:pPr marL="228600" indent="-228600">
              <a:buFontTx/>
              <a:buAutoNum type="arabicPeriod"/>
            </a:pPr>
            <a:r>
              <a:rPr lang="en-US" sz="1100" dirty="0"/>
              <a:t>Ex-ante vs realized beta to benchmark</a:t>
            </a:r>
          </a:p>
          <a:p>
            <a:pPr marL="228600" indent="-228600">
              <a:buAutoNum type="arabicPeriod"/>
            </a:pPr>
            <a:r>
              <a:rPr lang="en-US" sz="1100" dirty="0"/>
              <a:t>Portfolio Diversification Coefficient (grayed out or removed from list if aggregation level not set to portfolio)</a:t>
            </a:r>
          </a:p>
          <a:p>
            <a:pPr marL="228600" indent="-228600">
              <a:buAutoNum type="arabicPeriod"/>
            </a:pPr>
            <a:r>
              <a:rPr lang="en-US" sz="1100" dirty="0"/>
              <a:t>exposures to style factors 1 through K (grayed out or removed from list if “factor” selected from aggregation level)</a:t>
            </a:r>
          </a:p>
          <a:p>
            <a:pPr marL="228600" indent="-228600">
              <a:buAutoNum type="arabicPeriod"/>
            </a:pPr>
            <a:r>
              <a:rPr lang="en-US" sz="1100" dirty="0"/>
              <a:t>Ex-ante partial contribution to risk (grayed out or missing for “portfolio” unit type)</a:t>
            </a:r>
          </a:p>
          <a:p>
            <a:pPr marL="228600" indent="-228600">
              <a:buAutoNum type="arabicPeriod"/>
            </a:pPr>
            <a:r>
              <a:rPr lang="en-US" sz="1100" dirty="0"/>
              <a:t>Realized partial contribution to risk (grayed out or missing for “portfolio” unit type)</a:t>
            </a:r>
          </a:p>
          <a:p>
            <a:pPr marL="228600" indent="-228600">
              <a:buAutoNum type="arabicPeriod"/>
            </a:pPr>
            <a:r>
              <a:rPr lang="en-US" sz="1100" dirty="0"/>
              <a:t>ex-ante contribution to risk (grayed out or missing for “portfolio” unit type)</a:t>
            </a:r>
          </a:p>
          <a:p>
            <a:pPr marL="228600" indent="-228600">
              <a:buAutoNum type="arabicPeriod"/>
            </a:pPr>
            <a:r>
              <a:rPr lang="en-US" sz="1100" dirty="0"/>
              <a:t>Realized contribution to risk (grayed out or missing for “portfolio” unit type)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6E60-C769-4446-ABC9-A8A0752DD454}"/>
              </a:ext>
            </a:extLst>
          </p:cNvPr>
          <p:cNvSpPr txBox="1"/>
          <p:nvPr/>
        </p:nvSpPr>
        <p:spPr>
          <a:xfrm>
            <a:off x="1818390" y="-36517"/>
            <a:ext cx="37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Risk Through Time Portfolio Risk Pane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E51FB-5115-468A-A62F-94152141FA75}"/>
              </a:ext>
            </a:extLst>
          </p:cNvPr>
          <p:cNvSpPr txBox="1"/>
          <p:nvPr/>
        </p:nvSpPr>
        <p:spPr>
          <a:xfrm>
            <a:off x="6914359" y="725999"/>
            <a:ext cx="409059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Search Box for Specific Industries, Factors, or Stocks with check boxes to select from results (allow for multiple searches and selections, including select all and unselect all)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BC9F8-7DE6-498F-A7B8-A85F6FC918D9}"/>
              </a:ext>
            </a:extLst>
          </p:cNvPr>
          <p:cNvSpPr txBox="1"/>
          <p:nvPr/>
        </p:nvSpPr>
        <p:spPr>
          <a:xfrm>
            <a:off x="869874" y="433997"/>
            <a:ext cx="223208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 Range Selector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0E661F-DC16-469C-910C-8DEBDDB223A9}"/>
              </a:ext>
            </a:extLst>
          </p:cNvPr>
          <p:cNvGrpSpPr/>
          <p:nvPr/>
        </p:nvGrpSpPr>
        <p:grpSpPr>
          <a:xfrm>
            <a:off x="3748823" y="240418"/>
            <a:ext cx="1465640" cy="596580"/>
            <a:chOff x="6645553" y="616710"/>
            <a:chExt cx="1895516" cy="8361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2EE672-B376-4109-9B91-E18A1E10089E}"/>
                </a:ext>
              </a:extLst>
            </p:cNvPr>
            <p:cNvGrpSpPr/>
            <p:nvPr/>
          </p:nvGrpSpPr>
          <p:grpSpPr>
            <a:xfrm>
              <a:off x="6645553" y="950576"/>
              <a:ext cx="1895516" cy="502331"/>
              <a:chOff x="1346091" y="342555"/>
              <a:chExt cx="1895516" cy="50233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CC3856-12BC-42BA-8612-2097D87976FE}"/>
                  </a:ext>
                </a:extLst>
              </p:cNvPr>
              <p:cNvSpPr/>
              <p:nvPr/>
            </p:nvSpPr>
            <p:spPr>
              <a:xfrm>
                <a:off x="1346091" y="342555"/>
                <a:ext cx="1895516" cy="5023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C391E27-5646-44EB-B5A5-4E39488B6E7C}"/>
                  </a:ext>
                </a:extLst>
              </p:cNvPr>
              <p:cNvSpPr/>
              <p:nvPr/>
            </p:nvSpPr>
            <p:spPr>
              <a:xfrm>
                <a:off x="1736248" y="589230"/>
                <a:ext cx="251166" cy="2001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02F989C-9B28-4BFF-9E18-8706C57D2E2D}"/>
                  </a:ext>
                </a:extLst>
              </p:cNvPr>
              <p:cNvSpPr/>
              <p:nvPr/>
            </p:nvSpPr>
            <p:spPr>
              <a:xfrm>
                <a:off x="2624812" y="579419"/>
                <a:ext cx="251166" cy="2001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324BF3-9F2D-4C81-BA55-8F5FCBD191A0}"/>
                </a:ext>
              </a:extLst>
            </p:cNvPr>
            <p:cNvSpPr txBox="1"/>
            <p:nvPr/>
          </p:nvSpPr>
          <p:spPr>
            <a:xfrm>
              <a:off x="7761277" y="957118"/>
              <a:ext cx="5711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Active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6C2A2F-2D02-4AED-BD2C-A811FF369872}"/>
                </a:ext>
              </a:extLst>
            </p:cNvPr>
            <p:cNvSpPr txBox="1"/>
            <p:nvPr/>
          </p:nvSpPr>
          <p:spPr>
            <a:xfrm>
              <a:off x="6885891" y="616710"/>
              <a:ext cx="1634817" cy="43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Risk View Type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7E7410-72C3-4A0C-8AC4-80A6BF19ED77}"/>
                </a:ext>
              </a:extLst>
            </p:cNvPr>
            <p:cNvSpPr txBox="1"/>
            <p:nvPr/>
          </p:nvSpPr>
          <p:spPr>
            <a:xfrm>
              <a:off x="6924690" y="96481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Total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814F34-0BE9-46A1-B17C-E21DA371988A}"/>
              </a:ext>
            </a:extLst>
          </p:cNvPr>
          <p:cNvGrpSpPr/>
          <p:nvPr/>
        </p:nvGrpSpPr>
        <p:grpSpPr>
          <a:xfrm>
            <a:off x="3797608" y="808713"/>
            <a:ext cx="2920180" cy="608009"/>
            <a:chOff x="7803228" y="556231"/>
            <a:chExt cx="3276497" cy="8420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90172D-FC01-4736-B945-87EEEDF595ED}"/>
                </a:ext>
              </a:extLst>
            </p:cNvPr>
            <p:cNvSpPr/>
            <p:nvPr/>
          </p:nvSpPr>
          <p:spPr>
            <a:xfrm>
              <a:off x="7803228" y="895926"/>
              <a:ext cx="3276497" cy="502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AA4C4E-609A-4AAD-8D07-7607C9C200FF}"/>
                </a:ext>
              </a:extLst>
            </p:cNvPr>
            <p:cNvSpPr/>
            <p:nvPr/>
          </p:nvSpPr>
          <p:spPr>
            <a:xfrm>
              <a:off x="8023784" y="1142601"/>
              <a:ext cx="251166" cy="200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0DEF47-9550-44E6-B69C-E5337609EDB3}"/>
                </a:ext>
              </a:extLst>
            </p:cNvPr>
            <p:cNvSpPr/>
            <p:nvPr/>
          </p:nvSpPr>
          <p:spPr>
            <a:xfrm>
              <a:off x="8669209" y="1135276"/>
              <a:ext cx="251166" cy="200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61CF1D-73F0-4692-96B7-3BAA62183B3C}"/>
                </a:ext>
              </a:extLst>
            </p:cNvPr>
            <p:cNvSpPr txBox="1"/>
            <p:nvPr/>
          </p:nvSpPr>
          <p:spPr>
            <a:xfrm>
              <a:off x="7848151" y="556231"/>
              <a:ext cx="1837737" cy="42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Analytical Unit Type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9F56F0-3AB2-40BE-BB06-26581C08314C}"/>
                </a:ext>
              </a:extLst>
            </p:cNvPr>
            <p:cNvSpPr txBox="1"/>
            <p:nvPr/>
          </p:nvSpPr>
          <p:spPr>
            <a:xfrm>
              <a:off x="7889131" y="91311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Portfolio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1EF8F8-6FE5-47E5-9541-A13019D792CA}"/>
                </a:ext>
              </a:extLst>
            </p:cNvPr>
            <p:cNvSpPr txBox="1"/>
            <p:nvPr/>
          </p:nvSpPr>
          <p:spPr>
            <a:xfrm>
              <a:off x="8558189" y="913117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Industry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2FA91D-53FC-4F3A-94D2-CD4CACC5ED57}"/>
                </a:ext>
              </a:extLst>
            </p:cNvPr>
            <p:cNvSpPr/>
            <p:nvPr/>
          </p:nvSpPr>
          <p:spPr>
            <a:xfrm>
              <a:off x="9339666" y="1146042"/>
              <a:ext cx="251166" cy="200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AE95AF-1B45-4F5A-AB9B-37370FBA52DB}"/>
                </a:ext>
              </a:extLst>
            </p:cNvPr>
            <p:cNvSpPr txBox="1"/>
            <p:nvPr/>
          </p:nvSpPr>
          <p:spPr>
            <a:xfrm>
              <a:off x="9228646" y="923883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Factor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CCCCB9-6EC1-44E4-8348-FD5F8312E76C}"/>
                </a:ext>
              </a:extLst>
            </p:cNvPr>
            <p:cNvSpPr/>
            <p:nvPr/>
          </p:nvSpPr>
          <p:spPr>
            <a:xfrm>
              <a:off x="10118345" y="1152234"/>
              <a:ext cx="251166" cy="200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479485-738C-41EB-B701-563BFE8A42BE}"/>
                </a:ext>
              </a:extLst>
            </p:cNvPr>
            <p:cNvSpPr txBox="1"/>
            <p:nvPr/>
          </p:nvSpPr>
          <p:spPr>
            <a:xfrm>
              <a:off x="10007325" y="930075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Stock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0CC252-0D0C-41ED-B22A-84A474E45301}"/>
              </a:ext>
            </a:extLst>
          </p:cNvPr>
          <p:cNvGrpSpPr/>
          <p:nvPr/>
        </p:nvGrpSpPr>
        <p:grpSpPr>
          <a:xfrm>
            <a:off x="7983618" y="41665"/>
            <a:ext cx="1652915" cy="608009"/>
            <a:chOff x="7803228" y="556231"/>
            <a:chExt cx="1854601" cy="84202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BEE701-9818-49BF-9B79-E35AC628CEF1}"/>
                </a:ext>
              </a:extLst>
            </p:cNvPr>
            <p:cNvSpPr/>
            <p:nvPr/>
          </p:nvSpPr>
          <p:spPr>
            <a:xfrm>
              <a:off x="7803228" y="895927"/>
              <a:ext cx="1584520" cy="502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218897-496A-44D6-ADB1-71E60977CC9C}"/>
                </a:ext>
              </a:extLst>
            </p:cNvPr>
            <p:cNvSpPr/>
            <p:nvPr/>
          </p:nvSpPr>
          <p:spPr>
            <a:xfrm>
              <a:off x="8023784" y="1142601"/>
              <a:ext cx="251166" cy="200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4E7092A-B384-408D-8B96-D040AAC1BE84}"/>
                </a:ext>
              </a:extLst>
            </p:cNvPr>
            <p:cNvSpPr/>
            <p:nvPr/>
          </p:nvSpPr>
          <p:spPr>
            <a:xfrm>
              <a:off x="8669209" y="1135276"/>
              <a:ext cx="251166" cy="200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3F1A45-12EF-4E3C-B780-D72EC5428FCD}"/>
                </a:ext>
              </a:extLst>
            </p:cNvPr>
            <p:cNvSpPr txBox="1"/>
            <p:nvPr/>
          </p:nvSpPr>
          <p:spPr>
            <a:xfrm>
              <a:off x="7848151" y="556231"/>
              <a:ext cx="1809678" cy="42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Aggregation Option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F77539-D154-4C06-B612-C3297EE6657D}"/>
                </a:ext>
              </a:extLst>
            </p:cNvPr>
            <p:cNvSpPr txBox="1"/>
            <p:nvPr/>
          </p:nvSpPr>
          <p:spPr>
            <a:xfrm>
              <a:off x="7820002" y="851967"/>
              <a:ext cx="833111" cy="362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Individual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4CD844-8135-4B3F-B787-ADE11B57CA86}"/>
                </a:ext>
              </a:extLst>
            </p:cNvPr>
            <p:cNvSpPr txBox="1"/>
            <p:nvPr/>
          </p:nvSpPr>
          <p:spPr>
            <a:xfrm>
              <a:off x="8653927" y="871824"/>
              <a:ext cx="487780" cy="362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Sum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A30A848C-C92F-4563-B4EE-F6690299355B}"/>
              </a:ext>
            </a:extLst>
          </p:cNvPr>
          <p:cNvSpPr/>
          <p:nvPr/>
        </p:nvSpPr>
        <p:spPr>
          <a:xfrm>
            <a:off x="6544992" y="-5067"/>
            <a:ext cx="4490884" cy="15049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1D1410-732F-44F2-9564-E2F350E5DDE3}"/>
              </a:ext>
            </a:extLst>
          </p:cNvPr>
          <p:cNvSpPr txBox="1"/>
          <p:nvPr/>
        </p:nvSpPr>
        <p:spPr>
          <a:xfrm>
            <a:off x="6731569" y="2363331"/>
            <a:ext cx="351713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The aggregation option radio and search box only appear (or probably should be that they are not grayed out) when the “portfolio” analytical unit type is </a:t>
            </a:r>
            <a:r>
              <a:rPr lang="en-US" sz="1000" i="1" dirty="0">
                <a:solidFill>
                  <a:srgbClr val="FF0000"/>
                </a:solidFill>
              </a:rPr>
              <a:t>not</a:t>
            </a:r>
            <a:r>
              <a:rPr lang="en-US" sz="1000" dirty="0">
                <a:solidFill>
                  <a:srgbClr val="FF0000"/>
                </a:solidFill>
              </a:rPr>
              <a:t> selected.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438C1C-482A-4D8F-82A3-6F6B766A0891}"/>
              </a:ext>
            </a:extLst>
          </p:cNvPr>
          <p:cNvCxnSpPr>
            <a:cxnSpLocks/>
          </p:cNvCxnSpPr>
          <p:nvPr/>
        </p:nvCxnSpPr>
        <p:spPr>
          <a:xfrm flipH="1" flipV="1">
            <a:off x="7997399" y="1455834"/>
            <a:ext cx="235888" cy="907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E61264-A102-4E2F-8C16-7F8BCEBF7A22}"/>
              </a:ext>
            </a:extLst>
          </p:cNvPr>
          <p:cNvSpPr txBox="1"/>
          <p:nvPr/>
        </p:nvSpPr>
        <p:spPr>
          <a:xfrm>
            <a:off x="4007402" y="4878946"/>
            <a:ext cx="702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Plot showing risk exposures through time based on selected view (depends on radio buttons, pull-down menu, date range selector, and sometimes the stock search box)</a:t>
            </a:r>
          </a:p>
        </p:txBody>
      </p:sp>
    </p:spTree>
    <p:extLst>
      <p:ext uri="{BB962C8B-B14F-4D97-AF65-F5344CB8AC3E}">
        <p14:creationId xmlns:p14="http://schemas.microsoft.com/office/powerpoint/2010/main" val="31648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096ADB-D17B-4B15-A7C7-F381D91D4152}"/>
              </a:ext>
            </a:extLst>
          </p:cNvPr>
          <p:cNvSpPr/>
          <p:nvPr/>
        </p:nvSpPr>
        <p:spPr>
          <a:xfrm>
            <a:off x="587806" y="1123939"/>
            <a:ext cx="5566503" cy="5371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6E60-C769-4446-ABC9-A8A0752DD454}"/>
              </a:ext>
            </a:extLst>
          </p:cNvPr>
          <p:cNvSpPr txBox="1"/>
          <p:nvPr/>
        </p:nvSpPr>
        <p:spPr>
          <a:xfrm>
            <a:off x="4799845" y="16755"/>
            <a:ext cx="167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8A499-FDAF-47F3-8209-BCDF7A9319B9}"/>
              </a:ext>
            </a:extLst>
          </p:cNvPr>
          <p:cNvSpPr txBox="1"/>
          <p:nvPr/>
        </p:nvSpPr>
        <p:spPr>
          <a:xfrm>
            <a:off x="5347372" y="459013"/>
            <a:ext cx="3517137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Radio Buttons to toggle between total risk and active risk views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2EE672-B376-4109-9B91-E18A1E10089E}"/>
              </a:ext>
            </a:extLst>
          </p:cNvPr>
          <p:cNvGrpSpPr/>
          <p:nvPr/>
        </p:nvGrpSpPr>
        <p:grpSpPr>
          <a:xfrm>
            <a:off x="1346091" y="342555"/>
            <a:ext cx="1895516" cy="502331"/>
            <a:chOff x="1346091" y="342555"/>
            <a:chExt cx="1895516" cy="502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CC3856-12BC-42BA-8612-2097D87976FE}"/>
                </a:ext>
              </a:extLst>
            </p:cNvPr>
            <p:cNvSpPr/>
            <p:nvPr/>
          </p:nvSpPr>
          <p:spPr>
            <a:xfrm>
              <a:off x="1346091" y="342555"/>
              <a:ext cx="1895516" cy="502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391E27-5646-44EB-B5A5-4E39488B6E7C}"/>
                </a:ext>
              </a:extLst>
            </p:cNvPr>
            <p:cNvSpPr/>
            <p:nvPr/>
          </p:nvSpPr>
          <p:spPr>
            <a:xfrm>
              <a:off x="1736248" y="589230"/>
              <a:ext cx="251166" cy="200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2F989C-9B28-4BFF-9E18-8706C57D2E2D}"/>
                </a:ext>
              </a:extLst>
            </p:cNvPr>
            <p:cNvSpPr/>
            <p:nvPr/>
          </p:nvSpPr>
          <p:spPr>
            <a:xfrm>
              <a:off x="2624812" y="579419"/>
              <a:ext cx="251166" cy="2001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69F56F0-3AB2-40BE-BB06-26581C08314C}"/>
              </a:ext>
            </a:extLst>
          </p:cNvPr>
          <p:cNvSpPr txBox="1"/>
          <p:nvPr/>
        </p:nvSpPr>
        <p:spPr>
          <a:xfrm>
            <a:off x="1620963" y="362195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4BF3-9F2D-4C81-BA55-8F5FCBD191A0}"/>
              </a:ext>
            </a:extLst>
          </p:cNvPr>
          <p:cNvSpPr txBox="1"/>
          <p:nvPr/>
        </p:nvSpPr>
        <p:spPr>
          <a:xfrm>
            <a:off x="2461815" y="349097"/>
            <a:ext cx="571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6C2A2F-2D02-4AED-BD2C-A811FF369872}"/>
              </a:ext>
            </a:extLst>
          </p:cNvPr>
          <p:cNvSpPr txBox="1"/>
          <p:nvPr/>
        </p:nvSpPr>
        <p:spPr>
          <a:xfrm>
            <a:off x="1586429" y="8689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 View 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050C0A-B3DB-49B8-8957-109F460152AC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3241607" y="582124"/>
            <a:ext cx="2105765" cy="1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5E51FB-5115-468A-A62F-94152141FA75}"/>
              </a:ext>
            </a:extLst>
          </p:cNvPr>
          <p:cNvSpPr txBox="1"/>
          <p:nvPr/>
        </p:nvSpPr>
        <p:spPr>
          <a:xfrm>
            <a:off x="6712810" y="1095871"/>
            <a:ext cx="4090590" cy="9233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Box for Specific Stocks with check boxes to select from results (allow for multiple searches and selections)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1EF21-1E32-4A1D-9EE4-96C358184EB9}"/>
              </a:ext>
            </a:extLst>
          </p:cNvPr>
          <p:cNvSpPr txBox="1"/>
          <p:nvPr/>
        </p:nvSpPr>
        <p:spPr>
          <a:xfrm>
            <a:off x="193276" y="1134930"/>
            <a:ext cx="609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Table of Before and After Risk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A8AC6-D456-441D-A90E-50F766CBD24C}"/>
              </a:ext>
            </a:extLst>
          </p:cNvPr>
          <p:cNvSpPr txBox="1"/>
          <p:nvPr/>
        </p:nvSpPr>
        <p:spPr>
          <a:xfrm>
            <a:off x="687582" y="1605244"/>
            <a:ext cx="5408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 Name	    Before      After	   Delta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252DD1-F1C5-4DDC-ACE4-9D92D9BEE458}"/>
              </a:ext>
            </a:extLst>
          </p:cNvPr>
          <p:cNvCxnSpPr/>
          <p:nvPr/>
        </p:nvCxnSpPr>
        <p:spPr>
          <a:xfrm>
            <a:off x="2693571" y="1605244"/>
            <a:ext cx="49629" cy="467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A8EF18-D678-4CF6-BF14-42488EF18A42}"/>
              </a:ext>
            </a:extLst>
          </p:cNvPr>
          <p:cNvCxnSpPr/>
          <p:nvPr/>
        </p:nvCxnSpPr>
        <p:spPr>
          <a:xfrm>
            <a:off x="4479614" y="1605244"/>
            <a:ext cx="52630" cy="472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C912E-46E8-4F48-824D-E8FE87CEB70B}"/>
              </a:ext>
            </a:extLst>
          </p:cNvPr>
          <p:cNvCxnSpPr/>
          <p:nvPr/>
        </p:nvCxnSpPr>
        <p:spPr>
          <a:xfrm>
            <a:off x="3640756" y="1605244"/>
            <a:ext cx="49629" cy="467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D232B2-7219-46A0-A146-EBB002A382D4}"/>
              </a:ext>
            </a:extLst>
          </p:cNvPr>
          <p:cNvCxnSpPr>
            <a:cxnSpLocks/>
          </p:cNvCxnSpPr>
          <p:nvPr/>
        </p:nvCxnSpPr>
        <p:spPr>
          <a:xfrm>
            <a:off x="687582" y="1974576"/>
            <a:ext cx="5343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4744A8-5748-4BA0-AF43-36BC0FC1EA02}"/>
              </a:ext>
            </a:extLst>
          </p:cNvPr>
          <p:cNvSpPr txBox="1"/>
          <p:nvPr/>
        </p:nvSpPr>
        <p:spPr>
          <a:xfrm>
            <a:off x="6777170" y="2353586"/>
            <a:ext cx="4413581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Stock Name     Present Active Weight 	Proposed Active Weight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ABC		X%</a:t>
            </a:r>
          </a:p>
          <a:p>
            <a:pPr marL="228600" indent="-228600">
              <a:buAutoNum type="arabicPeriod"/>
            </a:pPr>
            <a:r>
              <a:rPr lang="en-US" sz="1200" dirty="0"/>
              <a:t>QRS		Y%</a:t>
            </a:r>
          </a:p>
          <a:p>
            <a:pPr marL="228600" indent="-228600">
              <a:buAutoNum type="arabicPeriod"/>
            </a:pPr>
            <a:r>
              <a:rPr lang="en-US" sz="1200" dirty="0"/>
              <a:t>XYZ		Z%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BC849E-A68D-4F7F-BFE3-240FB7E89CBA}"/>
              </a:ext>
            </a:extLst>
          </p:cNvPr>
          <p:cNvSpPr/>
          <p:nvPr/>
        </p:nvSpPr>
        <p:spPr>
          <a:xfrm>
            <a:off x="9597224" y="2695492"/>
            <a:ext cx="1065475" cy="21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Box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4E4808-4EE5-43A3-999B-7FC13C106C1E}"/>
              </a:ext>
            </a:extLst>
          </p:cNvPr>
          <p:cNvSpPr/>
          <p:nvPr/>
        </p:nvSpPr>
        <p:spPr>
          <a:xfrm>
            <a:off x="9597224" y="2955234"/>
            <a:ext cx="1065475" cy="21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Box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F8A7F8-90D5-4A2C-B892-B097A4A833F5}"/>
              </a:ext>
            </a:extLst>
          </p:cNvPr>
          <p:cNvSpPr/>
          <p:nvPr/>
        </p:nvSpPr>
        <p:spPr>
          <a:xfrm>
            <a:off x="9597224" y="3187032"/>
            <a:ext cx="1065475" cy="21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Box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423FE7-1B1C-4B69-B040-15F75FB89C9C}"/>
              </a:ext>
            </a:extLst>
          </p:cNvPr>
          <p:cNvSpPr/>
          <p:nvPr/>
        </p:nvSpPr>
        <p:spPr>
          <a:xfrm>
            <a:off x="652150" y="2007274"/>
            <a:ext cx="1868558" cy="3801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/>
              <a:t>Ex-Ante Portfolio Risk</a:t>
            </a:r>
          </a:p>
          <a:p>
            <a:pPr marL="228600" indent="-228600">
              <a:buAutoNum type="arabicPeriod"/>
            </a:pPr>
            <a:r>
              <a:rPr lang="en-US" sz="1200" dirty="0"/>
              <a:t>Ex-Ante beta to benchmark</a:t>
            </a:r>
          </a:p>
          <a:p>
            <a:pPr marL="228600" indent="-228600">
              <a:buAutoNum type="arabicPeriod"/>
            </a:pPr>
            <a:r>
              <a:rPr lang="en-US" sz="1200" dirty="0"/>
              <a:t>Portfolio Diversification Coefficient</a:t>
            </a:r>
          </a:p>
          <a:p>
            <a:pPr marL="228600" indent="-228600">
              <a:buAutoNum type="arabicPeriod"/>
            </a:pPr>
            <a:r>
              <a:rPr lang="en-US" sz="1200" dirty="0"/>
              <a:t>Portfolio exposure to style factor 1</a:t>
            </a:r>
          </a:p>
          <a:p>
            <a:pPr marL="228600" indent="-228600">
              <a:buAutoNum type="arabicPeriod"/>
            </a:pPr>
            <a:r>
              <a:rPr lang="en-US" sz="1200" dirty="0"/>
              <a:t>…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Portfolio exposure to style factor K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26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608</Words>
  <Application>Microsoft Office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Bates</dc:creator>
  <cp:lastModifiedBy>Brandon Bates</cp:lastModifiedBy>
  <cp:revision>4</cp:revision>
  <dcterms:created xsi:type="dcterms:W3CDTF">2020-08-07T04:38:18Z</dcterms:created>
  <dcterms:modified xsi:type="dcterms:W3CDTF">2020-11-07T01:15:37Z</dcterms:modified>
</cp:coreProperties>
</file>