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20" r:id="rId2"/>
  </p:sldMasterIdLst>
  <p:notesMasterIdLst>
    <p:notesMasterId r:id="rId31"/>
  </p:notesMasterIdLst>
  <p:sldIdLst>
    <p:sldId id="259" r:id="rId3"/>
    <p:sldId id="260" r:id="rId4"/>
    <p:sldId id="278" r:id="rId5"/>
    <p:sldId id="279" r:id="rId6"/>
    <p:sldId id="280" r:id="rId7"/>
    <p:sldId id="277" r:id="rId8"/>
    <p:sldId id="281" r:id="rId9"/>
    <p:sldId id="283" r:id="rId10"/>
    <p:sldId id="284" r:id="rId11"/>
    <p:sldId id="287" r:id="rId12"/>
    <p:sldId id="288" r:id="rId13"/>
    <p:sldId id="285" r:id="rId14"/>
    <p:sldId id="286"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7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FCEFF5-D2A6-4FD7-91B0-C33969BEC207}" type="doc">
      <dgm:prSet loTypeId="urn:microsoft.com/office/officeart/2005/8/layout/chevron1" loCatId="process" qsTypeId="urn:microsoft.com/office/officeart/2005/8/quickstyle/simple1" qsCatId="simple" csTypeId="urn:microsoft.com/office/officeart/2005/8/colors/accent1_2" csCatId="accent1" phldr="1"/>
      <dgm:spPr/>
    </dgm:pt>
    <dgm:pt modelId="{8476F9A0-7A7B-4D35-A161-64FCD1C89F47}">
      <dgm:prSet phldrT="[Text]" custT="1"/>
      <dgm: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dir="5400000" algn="ctr" rotWithShape="0">
            <a:srgbClr val="000000">
              <a:alpha val="79000"/>
            </a:srgbClr>
          </a:outerShdw>
          <a:reflection stA="82000" endPos="65000" dist="50800" dir="5400000" sy="-100000" algn="bl" rotWithShape="0"/>
        </a:effectLst>
      </dgm:spPr>
      <dgm:t>
        <a:bodyPr/>
        <a:lstStyle/>
        <a:p>
          <a:r>
            <a:rPr lang="en-US" sz="1200" dirty="0" smtClean="0"/>
            <a:t>ECONOMICALLY</a:t>
          </a:r>
          <a:endParaRPr lang="en-US" sz="1200" dirty="0"/>
        </a:p>
      </dgm:t>
    </dgm:pt>
    <dgm:pt modelId="{3232CCAA-C9B3-4601-AC70-BCFB91FB4216}" type="parTrans" cxnId="{76A9071A-4F57-46A6-B408-CF8438E2BDE1}">
      <dgm:prSet/>
      <dgm:spPr/>
      <dgm:t>
        <a:bodyPr/>
        <a:lstStyle/>
        <a:p>
          <a:endParaRPr lang="en-US"/>
        </a:p>
      </dgm:t>
    </dgm:pt>
    <dgm:pt modelId="{3CFC2959-95A3-40C8-8844-B2C9CFB26ECC}" type="sibTrans" cxnId="{76A9071A-4F57-46A6-B408-CF8438E2BDE1}">
      <dgm:prSet/>
      <dgm:spPr/>
      <dgm:t>
        <a:bodyPr/>
        <a:lstStyle/>
        <a:p>
          <a:endParaRPr lang="en-US"/>
        </a:p>
      </dgm:t>
    </dgm:pt>
    <dgm:pt modelId="{D02B04DB-3E1E-4E4F-B87C-2EB60828E9A1}">
      <dgm:prSet phldrT="[Text]" custT="1"/>
      <dgm:spPr/>
      <dgm:t>
        <a:bodyPr/>
        <a:lstStyle/>
        <a:p>
          <a:r>
            <a:rPr lang="en-US" sz="1200" dirty="0" smtClean="0"/>
            <a:t>SOCIALLY</a:t>
          </a:r>
          <a:endParaRPr lang="en-US" sz="1200" dirty="0"/>
        </a:p>
      </dgm:t>
    </dgm:pt>
    <dgm:pt modelId="{2330754A-A235-45A1-B569-6F9BC3C92F79}" type="parTrans" cxnId="{016CC2D7-851B-4237-8C5D-CC9E4CE26E47}">
      <dgm:prSet/>
      <dgm:spPr/>
      <dgm:t>
        <a:bodyPr/>
        <a:lstStyle/>
        <a:p>
          <a:endParaRPr lang="en-US"/>
        </a:p>
      </dgm:t>
    </dgm:pt>
    <dgm:pt modelId="{5982F0AA-8BA9-49AF-B7AB-32B4CA6484C8}" type="sibTrans" cxnId="{016CC2D7-851B-4237-8C5D-CC9E4CE26E47}">
      <dgm:prSet/>
      <dgm:spPr/>
      <dgm:t>
        <a:bodyPr/>
        <a:lstStyle/>
        <a:p>
          <a:endParaRPr lang="en-US"/>
        </a:p>
      </dgm:t>
    </dgm:pt>
    <dgm:pt modelId="{AF2048F5-B65C-438C-8090-1491A41463CC}">
      <dgm:prSet phldrT="[Text]" custT="1"/>
      <dgm:spPr/>
      <dgm:t>
        <a:bodyPr/>
        <a:lstStyle/>
        <a:p>
          <a:r>
            <a:rPr lang="en-US" sz="1200" dirty="0" smtClean="0"/>
            <a:t>POLITICALLY</a:t>
          </a:r>
          <a:endParaRPr lang="en-US" sz="1200" dirty="0"/>
        </a:p>
      </dgm:t>
    </dgm:pt>
    <dgm:pt modelId="{55EAB9A7-566C-43B5-9100-2F2BF75B048C}" type="parTrans" cxnId="{AAC9B90D-0CF2-48B7-B6C8-B3D510A1B9B8}">
      <dgm:prSet/>
      <dgm:spPr/>
      <dgm:t>
        <a:bodyPr/>
        <a:lstStyle/>
        <a:p>
          <a:endParaRPr lang="en-US"/>
        </a:p>
      </dgm:t>
    </dgm:pt>
    <dgm:pt modelId="{52FD9530-1A6E-4DD3-B6A9-1AB6C0B53855}" type="sibTrans" cxnId="{AAC9B90D-0CF2-48B7-B6C8-B3D510A1B9B8}">
      <dgm:prSet/>
      <dgm:spPr/>
      <dgm:t>
        <a:bodyPr/>
        <a:lstStyle/>
        <a:p>
          <a:endParaRPr lang="en-US"/>
        </a:p>
      </dgm:t>
    </dgm:pt>
    <dgm:pt modelId="{ADC062EA-66D4-429A-940C-E94C1CF580F1}">
      <dgm:prSet custT="1"/>
      <dgm:spPr/>
      <dgm:t>
        <a:bodyPr/>
        <a:lstStyle/>
        <a:p>
          <a:r>
            <a:rPr lang="en-US" sz="1050" dirty="0" smtClean="0"/>
            <a:t>PHYSCHOLOGICALLY</a:t>
          </a:r>
          <a:endParaRPr lang="en-US" sz="1050" dirty="0"/>
        </a:p>
      </dgm:t>
    </dgm:pt>
    <dgm:pt modelId="{D69FD79D-37FA-4003-84BC-E8D3C5820F2B}" type="parTrans" cxnId="{A827880D-AD05-486F-83B3-09779B383790}">
      <dgm:prSet/>
      <dgm:spPr/>
      <dgm:t>
        <a:bodyPr/>
        <a:lstStyle/>
        <a:p>
          <a:endParaRPr lang="en-US"/>
        </a:p>
      </dgm:t>
    </dgm:pt>
    <dgm:pt modelId="{E5DCDF60-F7DC-4228-93BE-30045CCC3E7D}" type="sibTrans" cxnId="{A827880D-AD05-486F-83B3-09779B383790}">
      <dgm:prSet/>
      <dgm:spPr/>
      <dgm:t>
        <a:bodyPr/>
        <a:lstStyle/>
        <a:p>
          <a:endParaRPr lang="en-US"/>
        </a:p>
      </dgm:t>
    </dgm:pt>
    <dgm:pt modelId="{F0198654-B05A-49DE-B36E-25B16979FD03}" type="pres">
      <dgm:prSet presAssocID="{54FCEFF5-D2A6-4FD7-91B0-C33969BEC207}" presName="Name0" presStyleCnt="0">
        <dgm:presLayoutVars>
          <dgm:dir/>
          <dgm:animLvl val="lvl"/>
          <dgm:resizeHandles val="exact"/>
        </dgm:presLayoutVars>
      </dgm:prSet>
      <dgm:spPr/>
    </dgm:pt>
    <dgm:pt modelId="{F8989114-C7B8-494F-A184-35C3DBC1F973}" type="pres">
      <dgm:prSet presAssocID="{8476F9A0-7A7B-4D35-A161-64FCD1C89F47}" presName="parTxOnly" presStyleLbl="node1" presStyleIdx="0" presStyleCnt="4">
        <dgm:presLayoutVars>
          <dgm:chMax val="0"/>
          <dgm:chPref val="0"/>
          <dgm:bulletEnabled val="1"/>
        </dgm:presLayoutVars>
      </dgm:prSet>
      <dgm:spPr/>
      <dgm:t>
        <a:bodyPr/>
        <a:lstStyle/>
        <a:p>
          <a:endParaRPr lang="en-US"/>
        </a:p>
      </dgm:t>
    </dgm:pt>
    <dgm:pt modelId="{F09877D1-DDBC-435C-8CE7-342516F52DDD}" type="pres">
      <dgm:prSet presAssocID="{3CFC2959-95A3-40C8-8844-B2C9CFB26ECC}" presName="parTxOnlySpace" presStyleCnt="0"/>
      <dgm:spPr/>
    </dgm:pt>
    <dgm:pt modelId="{63248E3E-E627-477E-A762-6DB7456ECC2A}" type="pres">
      <dgm:prSet presAssocID="{D02B04DB-3E1E-4E4F-B87C-2EB60828E9A1}" presName="parTxOnly" presStyleLbl="node1" presStyleIdx="1" presStyleCnt="4">
        <dgm:presLayoutVars>
          <dgm:chMax val="0"/>
          <dgm:chPref val="0"/>
          <dgm:bulletEnabled val="1"/>
        </dgm:presLayoutVars>
      </dgm:prSet>
      <dgm:spPr/>
      <dgm:t>
        <a:bodyPr/>
        <a:lstStyle/>
        <a:p>
          <a:endParaRPr lang="en-US"/>
        </a:p>
      </dgm:t>
    </dgm:pt>
    <dgm:pt modelId="{9B3BF982-4245-44DE-BDF0-3C5CA1A303ED}" type="pres">
      <dgm:prSet presAssocID="{5982F0AA-8BA9-49AF-B7AB-32B4CA6484C8}" presName="parTxOnlySpace" presStyleCnt="0"/>
      <dgm:spPr/>
    </dgm:pt>
    <dgm:pt modelId="{0347B067-39AE-4965-A847-D984B32FD8B1}" type="pres">
      <dgm:prSet presAssocID="{AF2048F5-B65C-438C-8090-1491A41463CC}" presName="parTxOnly" presStyleLbl="node1" presStyleIdx="2" presStyleCnt="4">
        <dgm:presLayoutVars>
          <dgm:chMax val="0"/>
          <dgm:chPref val="0"/>
          <dgm:bulletEnabled val="1"/>
        </dgm:presLayoutVars>
      </dgm:prSet>
      <dgm:spPr/>
      <dgm:t>
        <a:bodyPr/>
        <a:lstStyle/>
        <a:p>
          <a:endParaRPr lang="en-US"/>
        </a:p>
      </dgm:t>
    </dgm:pt>
    <dgm:pt modelId="{8995C489-186B-40C8-BC32-5E68E641D9CA}" type="pres">
      <dgm:prSet presAssocID="{52FD9530-1A6E-4DD3-B6A9-1AB6C0B53855}" presName="parTxOnlySpace" presStyleCnt="0"/>
      <dgm:spPr/>
    </dgm:pt>
    <dgm:pt modelId="{147BEC2D-2834-4B1C-B629-B4F0AFC218EB}" type="pres">
      <dgm:prSet presAssocID="{ADC062EA-66D4-429A-940C-E94C1CF580F1}" presName="parTxOnly" presStyleLbl="node1" presStyleIdx="3" presStyleCnt="4">
        <dgm:presLayoutVars>
          <dgm:chMax val="0"/>
          <dgm:chPref val="0"/>
          <dgm:bulletEnabled val="1"/>
        </dgm:presLayoutVars>
      </dgm:prSet>
      <dgm:spPr/>
      <dgm:t>
        <a:bodyPr/>
        <a:lstStyle/>
        <a:p>
          <a:endParaRPr lang="en-US"/>
        </a:p>
      </dgm:t>
    </dgm:pt>
  </dgm:ptLst>
  <dgm:cxnLst>
    <dgm:cxn modelId="{76A9071A-4F57-46A6-B408-CF8438E2BDE1}" srcId="{54FCEFF5-D2A6-4FD7-91B0-C33969BEC207}" destId="{8476F9A0-7A7B-4D35-A161-64FCD1C89F47}" srcOrd="0" destOrd="0" parTransId="{3232CCAA-C9B3-4601-AC70-BCFB91FB4216}" sibTransId="{3CFC2959-95A3-40C8-8844-B2C9CFB26ECC}"/>
    <dgm:cxn modelId="{FBACAE7A-4ED1-49A4-9CE4-D261E1671E10}" type="presOf" srcId="{AF2048F5-B65C-438C-8090-1491A41463CC}" destId="{0347B067-39AE-4965-A847-D984B32FD8B1}" srcOrd="0" destOrd="0" presId="urn:microsoft.com/office/officeart/2005/8/layout/chevron1"/>
    <dgm:cxn modelId="{BBF072A9-6CC5-4813-8E7B-AC7AC12CCF4D}" type="presOf" srcId="{54FCEFF5-D2A6-4FD7-91B0-C33969BEC207}" destId="{F0198654-B05A-49DE-B36E-25B16979FD03}" srcOrd="0" destOrd="0" presId="urn:microsoft.com/office/officeart/2005/8/layout/chevron1"/>
    <dgm:cxn modelId="{DDA74758-5B81-4A92-BC3D-EFAA17CD5B8F}" type="presOf" srcId="{8476F9A0-7A7B-4D35-A161-64FCD1C89F47}" destId="{F8989114-C7B8-494F-A184-35C3DBC1F973}" srcOrd="0" destOrd="0" presId="urn:microsoft.com/office/officeart/2005/8/layout/chevron1"/>
    <dgm:cxn modelId="{A827880D-AD05-486F-83B3-09779B383790}" srcId="{54FCEFF5-D2A6-4FD7-91B0-C33969BEC207}" destId="{ADC062EA-66D4-429A-940C-E94C1CF580F1}" srcOrd="3" destOrd="0" parTransId="{D69FD79D-37FA-4003-84BC-E8D3C5820F2B}" sibTransId="{E5DCDF60-F7DC-4228-93BE-30045CCC3E7D}"/>
    <dgm:cxn modelId="{51CCEF9D-D685-4095-AA80-B991918E10E9}" type="presOf" srcId="{ADC062EA-66D4-429A-940C-E94C1CF580F1}" destId="{147BEC2D-2834-4B1C-B629-B4F0AFC218EB}" srcOrd="0" destOrd="0" presId="urn:microsoft.com/office/officeart/2005/8/layout/chevron1"/>
    <dgm:cxn modelId="{AAC9B90D-0CF2-48B7-B6C8-B3D510A1B9B8}" srcId="{54FCEFF5-D2A6-4FD7-91B0-C33969BEC207}" destId="{AF2048F5-B65C-438C-8090-1491A41463CC}" srcOrd="2" destOrd="0" parTransId="{55EAB9A7-566C-43B5-9100-2F2BF75B048C}" sibTransId="{52FD9530-1A6E-4DD3-B6A9-1AB6C0B53855}"/>
    <dgm:cxn modelId="{016CC2D7-851B-4237-8C5D-CC9E4CE26E47}" srcId="{54FCEFF5-D2A6-4FD7-91B0-C33969BEC207}" destId="{D02B04DB-3E1E-4E4F-B87C-2EB60828E9A1}" srcOrd="1" destOrd="0" parTransId="{2330754A-A235-45A1-B569-6F9BC3C92F79}" sibTransId="{5982F0AA-8BA9-49AF-B7AB-32B4CA6484C8}"/>
    <dgm:cxn modelId="{3F2FC73F-C58B-4379-92C7-A66D6AB89176}" type="presOf" srcId="{D02B04DB-3E1E-4E4F-B87C-2EB60828E9A1}" destId="{63248E3E-E627-477E-A762-6DB7456ECC2A}" srcOrd="0" destOrd="0" presId="urn:microsoft.com/office/officeart/2005/8/layout/chevron1"/>
    <dgm:cxn modelId="{2B5C1F89-3AC1-41B6-963C-C8EBAE38F77E}" type="presParOf" srcId="{F0198654-B05A-49DE-B36E-25B16979FD03}" destId="{F8989114-C7B8-494F-A184-35C3DBC1F973}" srcOrd="0" destOrd="0" presId="urn:microsoft.com/office/officeart/2005/8/layout/chevron1"/>
    <dgm:cxn modelId="{E9B8EB03-0E6F-4D45-9E54-B69331405B11}" type="presParOf" srcId="{F0198654-B05A-49DE-B36E-25B16979FD03}" destId="{F09877D1-DDBC-435C-8CE7-342516F52DDD}" srcOrd="1" destOrd="0" presId="urn:microsoft.com/office/officeart/2005/8/layout/chevron1"/>
    <dgm:cxn modelId="{1FF42CB3-CCC1-4C7B-B9E9-AE1FA3FD7D9E}" type="presParOf" srcId="{F0198654-B05A-49DE-B36E-25B16979FD03}" destId="{63248E3E-E627-477E-A762-6DB7456ECC2A}" srcOrd="2" destOrd="0" presId="urn:microsoft.com/office/officeart/2005/8/layout/chevron1"/>
    <dgm:cxn modelId="{F65724F9-FFBC-4131-83F8-200B14873DB0}" type="presParOf" srcId="{F0198654-B05A-49DE-B36E-25B16979FD03}" destId="{9B3BF982-4245-44DE-BDF0-3C5CA1A303ED}" srcOrd="3" destOrd="0" presId="urn:microsoft.com/office/officeart/2005/8/layout/chevron1"/>
    <dgm:cxn modelId="{AB0FA1CF-8B37-4C7E-B9EA-AF2C03B71F2C}" type="presParOf" srcId="{F0198654-B05A-49DE-B36E-25B16979FD03}" destId="{0347B067-39AE-4965-A847-D984B32FD8B1}" srcOrd="4" destOrd="0" presId="urn:microsoft.com/office/officeart/2005/8/layout/chevron1"/>
    <dgm:cxn modelId="{42DE7421-2F8D-4F37-9270-1C300FD181E6}" type="presParOf" srcId="{F0198654-B05A-49DE-B36E-25B16979FD03}" destId="{8995C489-186B-40C8-BC32-5E68E641D9CA}" srcOrd="5" destOrd="0" presId="urn:microsoft.com/office/officeart/2005/8/layout/chevron1"/>
    <dgm:cxn modelId="{A78C04E4-57BD-450D-98DD-02BDD39E33AF}" type="presParOf" srcId="{F0198654-B05A-49DE-B36E-25B16979FD03}" destId="{147BEC2D-2834-4B1C-B629-B4F0AFC218EB}"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FCEFF5-D2A6-4FD7-91B0-C33969BEC207}" type="doc">
      <dgm:prSet loTypeId="urn:microsoft.com/office/officeart/2005/8/layout/chevron1" loCatId="process" qsTypeId="urn:microsoft.com/office/officeart/2005/8/quickstyle/simple1" qsCatId="simple" csTypeId="urn:microsoft.com/office/officeart/2005/8/colors/accent1_2" csCatId="accent1" phldr="1"/>
      <dgm:spPr/>
    </dgm:pt>
    <dgm:pt modelId="{8476F9A0-7A7B-4D35-A161-64FCD1C89F47}">
      <dgm:prSet phldrT="[Text]" custT="1"/>
      <dgm:spPr>
        <a:ln>
          <a:solidFill>
            <a:schemeClr val="lt1">
              <a:hueOff val="0"/>
              <a:satOff val="0"/>
              <a:lumOff val="0"/>
            </a:schemeClr>
          </a:solidFill>
        </a:ln>
        <a:effectLst>
          <a:outerShdw sx="1000" sy="1000" algn="ctr" rotWithShape="0">
            <a:srgbClr val="000000"/>
          </a:outerShdw>
          <a:reflection endPos="0" dir="5400000" sy="-100000" algn="bl" rotWithShape="0"/>
        </a:effectLst>
      </dgm:spPr>
      <dgm:t>
        <a:bodyPr/>
        <a:lstStyle/>
        <a:p>
          <a:r>
            <a:rPr lang="en-US" sz="1200" dirty="0" smtClean="0"/>
            <a:t>ECONOMICALLY</a:t>
          </a:r>
          <a:endParaRPr lang="en-US" sz="1200" dirty="0"/>
        </a:p>
      </dgm:t>
    </dgm:pt>
    <dgm:pt modelId="{3232CCAA-C9B3-4601-AC70-BCFB91FB4216}" type="parTrans" cxnId="{76A9071A-4F57-46A6-B408-CF8438E2BDE1}">
      <dgm:prSet/>
      <dgm:spPr/>
      <dgm:t>
        <a:bodyPr/>
        <a:lstStyle/>
        <a:p>
          <a:endParaRPr lang="en-US"/>
        </a:p>
      </dgm:t>
    </dgm:pt>
    <dgm:pt modelId="{3CFC2959-95A3-40C8-8844-B2C9CFB26ECC}" type="sibTrans" cxnId="{76A9071A-4F57-46A6-B408-CF8438E2BDE1}">
      <dgm:prSet/>
      <dgm:spPr/>
      <dgm:t>
        <a:bodyPr/>
        <a:lstStyle/>
        <a:p>
          <a:endParaRPr lang="en-US"/>
        </a:p>
      </dgm:t>
    </dgm:pt>
    <dgm:pt modelId="{D02B04DB-3E1E-4E4F-B87C-2EB60828E9A1}">
      <dgm:prSet phldrT="[Text]" custT="1"/>
      <dgm: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dir="5400000" algn="ctr" rotWithShape="0">
            <a:srgbClr val="000000">
              <a:alpha val="80000"/>
            </a:srgbClr>
          </a:outerShdw>
          <a:reflection stA="92000" endPos="65000" dist="50800" dir="5400000" sy="-100000" algn="bl" rotWithShape="0"/>
        </a:effectLst>
      </dgm:spPr>
      <dgm:t>
        <a:bodyPr/>
        <a:lstStyle/>
        <a:p>
          <a:r>
            <a:rPr lang="en-US" sz="1200" dirty="0" smtClean="0"/>
            <a:t>SOCIALLY</a:t>
          </a:r>
          <a:endParaRPr lang="en-US" sz="1200" dirty="0"/>
        </a:p>
      </dgm:t>
    </dgm:pt>
    <dgm:pt modelId="{2330754A-A235-45A1-B569-6F9BC3C92F79}" type="parTrans" cxnId="{016CC2D7-851B-4237-8C5D-CC9E4CE26E47}">
      <dgm:prSet/>
      <dgm:spPr/>
      <dgm:t>
        <a:bodyPr/>
        <a:lstStyle/>
        <a:p>
          <a:endParaRPr lang="en-US"/>
        </a:p>
      </dgm:t>
    </dgm:pt>
    <dgm:pt modelId="{5982F0AA-8BA9-49AF-B7AB-32B4CA6484C8}" type="sibTrans" cxnId="{016CC2D7-851B-4237-8C5D-CC9E4CE26E47}">
      <dgm:prSet/>
      <dgm:spPr/>
      <dgm:t>
        <a:bodyPr/>
        <a:lstStyle/>
        <a:p>
          <a:endParaRPr lang="en-US"/>
        </a:p>
      </dgm:t>
    </dgm:pt>
    <dgm:pt modelId="{AF2048F5-B65C-438C-8090-1491A41463CC}">
      <dgm:prSet phldrT="[Text]" custT="1"/>
      <dgm:spPr/>
      <dgm:t>
        <a:bodyPr/>
        <a:lstStyle/>
        <a:p>
          <a:r>
            <a:rPr lang="en-US" sz="1200" dirty="0" smtClean="0"/>
            <a:t>POLITICALLY</a:t>
          </a:r>
          <a:endParaRPr lang="en-US" sz="1200" dirty="0"/>
        </a:p>
      </dgm:t>
    </dgm:pt>
    <dgm:pt modelId="{55EAB9A7-566C-43B5-9100-2F2BF75B048C}" type="parTrans" cxnId="{AAC9B90D-0CF2-48B7-B6C8-B3D510A1B9B8}">
      <dgm:prSet/>
      <dgm:spPr/>
      <dgm:t>
        <a:bodyPr/>
        <a:lstStyle/>
        <a:p>
          <a:endParaRPr lang="en-US"/>
        </a:p>
      </dgm:t>
    </dgm:pt>
    <dgm:pt modelId="{52FD9530-1A6E-4DD3-B6A9-1AB6C0B53855}" type="sibTrans" cxnId="{AAC9B90D-0CF2-48B7-B6C8-B3D510A1B9B8}">
      <dgm:prSet/>
      <dgm:spPr/>
      <dgm:t>
        <a:bodyPr/>
        <a:lstStyle/>
        <a:p>
          <a:endParaRPr lang="en-US"/>
        </a:p>
      </dgm:t>
    </dgm:pt>
    <dgm:pt modelId="{ADC062EA-66D4-429A-940C-E94C1CF580F1}">
      <dgm:prSet custT="1"/>
      <dgm:spPr/>
      <dgm:t>
        <a:bodyPr/>
        <a:lstStyle/>
        <a:p>
          <a:r>
            <a:rPr lang="en-US" sz="1050" dirty="0" smtClean="0"/>
            <a:t>PHYSCHOLOGICALL</a:t>
          </a:r>
          <a:r>
            <a:rPr lang="en-US" sz="1000" dirty="0" smtClean="0"/>
            <a:t>Y</a:t>
          </a:r>
          <a:endParaRPr lang="en-US" sz="1000" dirty="0"/>
        </a:p>
      </dgm:t>
    </dgm:pt>
    <dgm:pt modelId="{D69FD79D-37FA-4003-84BC-E8D3C5820F2B}" type="parTrans" cxnId="{A827880D-AD05-486F-83B3-09779B383790}">
      <dgm:prSet/>
      <dgm:spPr/>
      <dgm:t>
        <a:bodyPr/>
        <a:lstStyle/>
        <a:p>
          <a:endParaRPr lang="en-US"/>
        </a:p>
      </dgm:t>
    </dgm:pt>
    <dgm:pt modelId="{E5DCDF60-F7DC-4228-93BE-30045CCC3E7D}" type="sibTrans" cxnId="{A827880D-AD05-486F-83B3-09779B383790}">
      <dgm:prSet/>
      <dgm:spPr/>
      <dgm:t>
        <a:bodyPr/>
        <a:lstStyle/>
        <a:p>
          <a:endParaRPr lang="en-US"/>
        </a:p>
      </dgm:t>
    </dgm:pt>
    <dgm:pt modelId="{F0198654-B05A-49DE-B36E-25B16979FD03}" type="pres">
      <dgm:prSet presAssocID="{54FCEFF5-D2A6-4FD7-91B0-C33969BEC207}" presName="Name0" presStyleCnt="0">
        <dgm:presLayoutVars>
          <dgm:dir/>
          <dgm:animLvl val="lvl"/>
          <dgm:resizeHandles val="exact"/>
        </dgm:presLayoutVars>
      </dgm:prSet>
      <dgm:spPr/>
    </dgm:pt>
    <dgm:pt modelId="{F8989114-C7B8-494F-A184-35C3DBC1F973}" type="pres">
      <dgm:prSet presAssocID="{8476F9A0-7A7B-4D35-A161-64FCD1C89F47}" presName="parTxOnly" presStyleLbl="node1" presStyleIdx="0" presStyleCnt="4">
        <dgm:presLayoutVars>
          <dgm:chMax val="0"/>
          <dgm:chPref val="0"/>
          <dgm:bulletEnabled val="1"/>
        </dgm:presLayoutVars>
      </dgm:prSet>
      <dgm:spPr/>
      <dgm:t>
        <a:bodyPr/>
        <a:lstStyle/>
        <a:p>
          <a:endParaRPr lang="en-US"/>
        </a:p>
      </dgm:t>
    </dgm:pt>
    <dgm:pt modelId="{F09877D1-DDBC-435C-8CE7-342516F52DDD}" type="pres">
      <dgm:prSet presAssocID="{3CFC2959-95A3-40C8-8844-B2C9CFB26ECC}" presName="parTxOnlySpace" presStyleCnt="0"/>
      <dgm:spPr/>
    </dgm:pt>
    <dgm:pt modelId="{63248E3E-E627-477E-A762-6DB7456ECC2A}" type="pres">
      <dgm:prSet presAssocID="{D02B04DB-3E1E-4E4F-B87C-2EB60828E9A1}" presName="parTxOnly" presStyleLbl="node1" presStyleIdx="1" presStyleCnt="4">
        <dgm:presLayoutVars>
          <dgm:chMax val="0"/>
          <dgm:chPref val="0"/>
          <dgm:bulletEnabled val="1"/>
        </dgm:presLayoutVars>
      </dgm:prSet>
      <dgm:spPr/>
      <dgm:t>
        <a:bodyPr/>
        <a:lstStyle/>
        <a:p>
          <a:endParaRPr lang="en-US"/>
        </a:p>
      </dgm:t>
    </dgm:pt>
    <dgm:pt modelId="{9B3BF982-4245-44DE-BDF0-3C5CA1A303ED}" type="pres">
      <dgm:prSet presAssocID="{5982F0AA-8BA9-49AF-B7AB-32B4CA6484C8}" presName="parTxOnlySpace" presStyleCnt="0"/>
      <dgm:spPr/>
    </dgm:pt>
    <dgm:pt modelId="{0347B067-39AE-4965-A847-D984B32FD8B1}" type="pres">
      <dgm:prSet presAssocID="{AF2048F5-B65C-438C-8090-1491A41463CC}" presName="parTxOnly" presStyleLbl="node1" presStyleIdx="2" presStyleCnt="4">
        <dgm:presLayoutVars>
          <dgm:chMax val="0"/>
          <dgm:chPref val="0"/>
          <dgm:bulletEnabled val="1"/>
        </dgm:presLayoutVars>
      </dgm:prSet>
      <dgm:spPr/>
      <dgm:t>
        <a:bodyPr/>
        <a:lstStyle/>
        <a:p>
          <a:endParaRPr lang="en-US"/>
        </a:p>
      </dgm:t>
    </dgm:pt>
    <dgm:pt modelId="{8995C489-186B-40C8-BC32-5E68E641D9CA}" type="pres">
      <dgm:prSet presAssocID="{52FD9530-1A6E-4DD3-B6A9-1AB6C0B53855}" presName="parTxOnlySpace" presStyleCnt="0"/>
      <dgm:spPr/>
    </dgm:pt>
    <dgm:pt modelId="{147BEC2D-2834-4B1C-B629-B4F0AFC218EB}" type="pres">
      <dgm:prSet presAssocID="{ADC062EA-66D4-429A-940C-E94C1CF580F1}" presName="parTxOnly" presStyleLbl="node1" presStyleIdx="3" presStyleCnt="4">
        <dgm:presLayoutVars>
          <dgm:chMax val="0"/>
          <dgm:chPref val="0"/>
          <dgm:bulletEnabled val="1"/>
        </dgm:presLayoutVars>
      </dgm:prSet>
      <dgm:spPr/>
      <dgm:t>
        <a:bodyPr/>
        <a:lstStyle/>
        <a:p>
          <a:endParaRPr lang="en-US"/>
        </a:p>
      </dgm:t>
    </dgm:pt>
  </dgm:ptLst>
  <dgm:cxnLst>
    <dgm:cxn modelId="{AAC9B90D-0CF2-48B7-B6C8-B3D510A1B9B8}" srcId="{54FCEFF5-D2A6-4FD7-91B0-C33969BEC207}" destId="{AF2048F5-B65C-438C-8090-1491A41463CC}" srcOrd="2" destOrd="0" parTransId="{55EAB9A7-566C-43B5-9100-2F2BF75B048C}" sibTransId="{52FD9530-1A6E-4DD3-B6A9-1AB6C0B53855}"/>
    <dgm:cxn modelId="{86B07F22-FE3C-4985-A5E2-FF5405ECB88F}" type="presOf" srcId="{8476F9A0-7A7B-4D35-A161-64FCD1C89F47}" destId="{F8989114-C7B8-494F-A184-35C3DBC1F973}" srcOrd="0" destOrd="0" presId="urn:microsoft.com/office/officeart/2005/8/layout/chevron1"/>
    <dgm:cxn modelId="{A827880D-AD05-486F-83B3-09779B383790}" srcId="{54FCEFF5-D2A6-4FD7-91B0-C33969BEC207}" destId="{ADC062EA-66D4-429A-940C-E94C1CF580F1}" srcOrd="3" destOrd="0" parTransId="{D69FD79D-37FA-4003-84BC-E8D3C5820F2B}" sibTransId="{E5DCDF60-F7DC-4228-93BE-30045CCC3E7D}"/>
    <dgm:cxn modelId="{FA1D65F7-D149-4DF1-9E56-C638C90933D6}" type="presOf" srcId="{ADC062EA-66D4-429A-940C-E94C1CF580F1}" destId="{147BEC2D-2834-4B1C-B629-B4F0AFC218EB}" srcOrd="0" destOrd="0" presId="urn:microsoft.com/office/officeart/2005/8/layout/chevron1"/>
    <dgm:cxn modelId="{58894E7D-9088-4DB7-81E1-F9D33BF13037}" type="presOf" srcId="{D02B04DB-3E1E-4E4F-B87C-2EB60828E9A1}" destId="{63248E3E-E627-477E-A762-6DB7456ECC2A}" srcOrd="0" destOrd="0" presId="urn:microsoft.com/office/officeart/2005/8/layout/chevron1"/>
    <dgm:cxn modelId="{DF817847-18E9-44DE-A42A-5B6514F77E16}" type="presOf" srcId="{AF2048F5-B65C-438C-8090-1491A41463CC}" destId="{0347B067-39AE-4965-A847-D984B32FD8B1}" srcOrd="0" destOrd="0" presId="urn:microsoft.com/office/officeart/2005/8/layout/chevron1"/>
    <dgm:cxn modelId="{76A9071A-4F57-46A6-B408-CF8438E2BDE1}" srcId="{54FCEFF5-D2A6-4FD7-91B0-C33969BEC207}" destId="{8476F9A0-7A7B-4D35-A161-64FCD1C89F47}" srcOrd="0" destOrd="0" parTransId="{3232CCAA-C9B3-4601-AC70-BCFB91FB4216}" sibTransId="{3CFC2959-95A3-40C8-8844-B2C9CFB26ECC}"/>
    <dgm:cxn modelId="{016CC2D7-851B-4237-8C5D-CC9E4CE26E47}" srcId="{54FCEFF5-D2A6-4FD7-91B0-C33969BEC207}" destId="{D02B04DB-3E1E-4E4F-B87C-2EB60828E9A1}" srcOrd="1" destOrd="0" parTransId="{2330754A-A235-45A1-B569-6F9BC3C92F79}" sibTransId="{5982F0AA-8BA9-49AF-B7AB-32B4CA6484C8}"/>
    <dgm:cxn modelId="{94F7C348-3ED3-449B-813E-BC2179DAB8A3}" type="presOf" srcId="{54FCEFF5-D2A6-4FD7-91B0-C33969BEC207}" destId="{F0198654-B05A-49DE-B36E-25B16979FD03}" srcOrd="0" destOrd="0" presId="urn:microsoft.com/office/officeart/2005/8/layout/chevron1"/>
    <dgm:cxn modelId="{36E69F88-9839-4E46-A197-41D9E4CEF38C}" type="presParOf" srcId="{F0198654-B05A-49DE-B36E-25B16979FD03}" destId="{F8989114-C7B8-494F-A184-35C3DBC1F973}" srcOrd="0" destOrd="0" presId="urn:microsoft.com/office/officeart/2005/8/layout/chevron1"/>
    <dgm:cxn modelId="{2E037425-F12A-4125-AD2D-829EAB58D86A}" type="presParOf" srcId="{F0198654-B05A-49DE-B36E-25B16979FD03}" destId="{F09877D1-DDBC-435C-8CE7-342516F52DDD}" srcOrd="1" destOrd="0" presId="urn:microsoft.com/office/officeart/2005/8/layout/chevron1"/>
    <dgm:cxn modelId="{9C50FE2E-F2D7-4CA5-8BB3-96C653AE1B5B}" type="presParOf" srcId="{F0198654-B05A-49DE-B36E-25B16979FD03}" destId="{63248E3E-E627-477E-A762-6DB7456ECC2A}" srcOrd="2" destOrd="0" presId="urn:microsoft.com/office/officeart/2005/8/layout/chevron1"/>
    <dgm:cxn modelId="{146EA054-DBA5-4772-B6DB-D0271B883E84}" type="presParOf" srcId="{F0198654-B05A-49DE-B36E-25B16979FD03}" destId="{9B3BF982-4245-44DE-BDF0-3C5CA1A303ED}" srcOrd="3" destOrd="0" presId="urn:microsoft.com/office/officeart/2005/8/layout/chevron1"/>
    <dgm:cxn modelId="{B40C5C06-26BE-492E-85F1-7FA837DE0127}" type="presParOf" srcId="{F0198654-B05A-49DE-B36E-25B16979FD03}" destId="{0347B067-39AE-4965-A847-D984B32FD8B1}" srcOrd="4" destOrd="0" presId="urn:microsoft.com/office/officeart/2005/8/layout/chevron1"/>
    <dgm:cxn modelId="{661D1430-1A62-46E7-855B-7DE3A2E2C84D}" type="presParOf" srcId="{F0198654-B05A-49DE-B36E-25B16979FD03}" destId="{8995C489-186B-40C8-BC32-5E68E641D9CA}" srcOrd="5" destOrd="0" presId="urn:microsoft.com/office/officeart/2005/8/layout/chevron1"/>
    <dgm:cxn modelId="{4CDDA7C9-CF6B-4868-A33C-26090C622CD9}" type="presParOf" srcId="{F0198654-B05A-49DE-B36E-25B16979FD03}" destId="{147BEC2D-2834-4B1C-B629-B4F0AFC218EB}"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FCEFF5-D2A6-4FD7-91B0-C33969BEC207}" type="doc">
      <dgm:prSet loTypeId="urn:microsoft.com/office/officeart/2005/8/layout/chevron1" loCatId="process" qsTypeId="urn:microsoft.com/office/officeart/2005/8/quickstyle/simple1" qsCatId="simple" csTypeId="urn:microsoft.com/office/officeart/2005/8/colors/accent1_2" csCatId="accent1" phldr="1"/>
      <dgm:spPr/>
    </dgm:pt>
    <dgm:pt modelId="{8476F9A0-7A7B-4D35-A161-64FCD1C89F47}">
      <dgm:prSet phldrT="[Text]" custT="1"/>
      <dgm:spPr>
        <a:ln>
          <a:solidFill>
            <a:schemeClr val="lt1">
              <a:hueOff val="0"/>
              <a:satOff val="0"/>
              <a:lumOff val="0"/>
            </a:schemeClr>
          </a:solidFill>
        </a:ln>
        <a:effectLst>
          <a:outerShdw sx="1000" sy="1000" algn="ctr" rotWithShape="0">
            <a:srgbClr val="000000"/>
          </a:outerShdw>
          <a:reflection endPos="0" dir="5400000" sy="-100000" algn="bl" rotWithShape="0"/>
        </a:effectLst>
      </dgm:spPr>
      <dgm:t>
        <a:bodyPr/>
        <a:lstStyle/>
        <a:p>
          <a:r>
            <a:rPr lang="en-US" sz="1200" dirty="0" smtClean="0"/>
            <a:t>ECONOMICALLY</a:t>
          </a:r>
          <a:endParaRPr lang="en-US" sz="1200" dirty="0"/>
        </a:p>
      </dgm:t>
    </dgm:pt>
    <dgm:pt modelId="{3232CCAA-C9B3-4601-AC70-BCFB91FB4216}" type="parTrans" cxnId="{76A9071A-4F57-46A6-B408-CF8438E2BDE1}">
      <dgm:prSet/>
      <dgm:spPr/>
      <dgm:t>
        <a:bodyPr/>
        <a:lstStyle/>
        <a:p>
          <a:endParaRPr lang="en-US"/>
        </a:p>
      </dgm:t>
    </dgm:pt>
    <dgm:pt modelId="{3CFC2959-95A3-40C8-8844-B2C9CFB26ECC}" type="sibTrans" cxnId="{76A9071A-4F57-46A6-B408-CF8438E2BDE1}">
      <dgm:prSet/>
      <dgm:spPr/>
      <dgm:t>
        <a:bodyPr/>
        <a:lstStyle/>
        <a:p>
          <a:endParaRPr lang="en-US"/>
        </a:p>
      </dgm:t>
    </dgm:pt>
    <dgm:pt modelId="{D02B04DB-3E1E-4E4F-B87C-2EB60828E9A1}">
      <dgm:prSet phldrT="[Text]" custT="1"/>
      <dgm:spPr/>
      <dgm:t>
        <a:bodyPr/>
        <a:lstStyle/>
        <a:p>
          <a:r>
            <a:rPr lang="en-US" sz="1200" dirty="0" smtClean="0"/>
            <a:t>SOCIALLY</a:t>
          </a:r>
          <a:endParaRPr lang="en-US" sz="1200" dirty="0"/>
        </a:p>
      </dgm:t>
    </dgm:pt>
    <dgm:pt modelId="{2330754A-A235-45A1-B569-6F9BC3C92F79}" type="parTrans" cxnId="{016CC2D7-851B-4237-8C5D-CC9E4CE26E47}">
      <dgm:prSet/>
      <dgm:spPr/>
      <dgm:t>
        <a:bodyPr/>
        <a:lstStyle/>
        <a:p>
          <a:endParaRPr lang="en-US"/>
        </a:p>
      </dgm:t>
    </dgm:pt>
    <dgm:pt modelId="{5982F0AA-8BA9-49AF-B7AB-32B4CA6484C8}" type="sibTrans" cxnId="{016CC2D7-851B-4237-8C5D-CC9E4CE26E47}">
      <dgm:prSet/>
      <dgm:spPr/>
      <dgm:t>
        <a:bodyPr/>
        <a:lstStyle/>
        <a:p>
          <a:endParaRPr lang="en-US"/>
        </a:p>
      </dgm:t>
    </dgm:pt>
    <dgm:pt modelId="{AF2048F5-B65C-438C-8090-1491A41463CC}">
      <dgm:prSet phldrT="[Text]" custT="1"/>
      <dgm: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dir="5400000" algn="ctr" rotWithShape="0">
            <a:srgbClr val="000000">
              <a:alpha val="79000"/>
            </a:srgbClr>
          </a:outerShdw>
          <a:reflection stA="92000" endPos="65000" dist="50800" dir="5400000" sy="-100000" algn="bl" rotWithShape="0"/>
        </a:effectLst>
      </dgm:spPr>
      <dgm:t>
        <a:bodyPr/>
        <a:lstStyle/>
        <a:p>
          <a:r>
            <a:rPr lang="en-US" sz="1200" dirty="0" smtClean="0"/>
            <a:t>POLITICALLY</a:t>
          </a:r>
          <a:endParaRPr lang="en-US" sz="1200" dirty="0"/>
        </a:p>
      </dgm:t>
    </dgm:pt>
    <dgm:pt modelId="{55EAB9A7-566C-43B5-9100-2F2BF75B048C}" type="parTrans" cxnId="{AAC9B90D-0CF2-48B7-B6C8-B3D510A1B9B8}">
      <dgm:prSet/>
      <dgm:spPr/>
      <dgm:t>
        <a:bodyPr/>
        <a:lstStyle/>
        <a:p>
          <a:endParaRPr lang="en-US"/>
        </a:p>
      </dgm:t>
    </dgm:pt>
    <dgm:pt modelId="{52FD9530-1A6E-4DD3-B6A9-1AB6C0B53855}" type="sibTrans" cxnId="{AAC9B90D-0CF2-48B7-B6C8-B3D510A1B9B8}">
      <dgm:prSet/>
      <dgm:spPr/>
      <dgm:t>
        <a:bodyPr/>
        <a:lstStyle/>
        <a:p>
          <a:endParaRPr lang="en-US"/>
        </a:p>
      </dgm:t>
    </dgm:pt>
    <dgm:pt modelId="{ADC062EA-66D4-429A-940C-E94C1CF580F1}">
      <dgm:prSet custT="1"/>
      <dgm:spPr/>
      <dgm:t>
        <a:bodyPr/>
        <a:lstStyle/>
        <a:p>
          <a:r>
            <a:rPr lang="en-US" sz="1050" dirty="0" smtClean="0"/>
            <a:t>PHYSCHOLOGICALLY</a:t>
          </a:r>
          <a:endParaRPr lang="en-US" sz="1050" dirty="0"/>
        </a:p>
      </dgm:t>
    </dgm:pt>
    <dgm:pt modelId="{D69FD79D-37FA-4003-84BC-E8D3C5820F2B}" type="parTrans" cxnId="{A827880D-AD05-486F-83B3-09779B383790}">
      <dgm:prSet/>
      <dgm:spPr/>
      <dgm:t>
        <a:bodyPr/>
        <a:lstStyle/>
        <a:p>
          <a:endParaRPr lang="en-US"/>
        </a:p>
      </dgm:t>
    </dgm:pt>
    <dgm:pt modelId="{E5DCDF60-F7DC-4228-93BE-30045CCC3E7D}" type="sibTrans" cxnId="{A827880D-AD05-486F-83B3-09779B383790}">
      <dgm:prSet/>
      <dgm:spPr/>
      <dgm:t>
        <a:bodyPr/>
        <a:lstStyle/>
        <a:p>
          <a:endParaRPr lang="en-US"/>
        </a:p>
      </dgm:t>
    </dgm:pt>
    <dgm:pt modelId="{F0198654-B05A-49DE-B36E-25B16979FD03}" type="pres">
      <dgm:prSet presAssocID="{54FCEFF5-D2A6-4FD7-91B0-C33969BEC207}" presName="Name0" presStyleCnt="0">
        <dgm:presLayoutVars>
          <dgm:dir/>
          <dgm:animLvl val="lvl"/>
          <dgm:resizeHandles val="exact"/>
        </dgm:presLayoutVars>
      </dgm:prSet>
      <dgm:spPr/>
    </dgm:pt>
    <dgm:pt modelId="{F8989114-C7B8-494F-A184-35C3DBC1F973}" type="pres">
      <dgm:prSet presAssocID="{8476F9A0-7A7B-4D35-A161-64FCD1C89F47}" presName="parTxOnly" presStyleLbl="node1" presStyleIdx="0" presStyleCnt="4">
        <dgm:presLayoutVars>
          <dgm:chMax val="0"/>
          <dgm:chPref val="0"/>
          <dgm:bulletEnabled val="1"/>
        </dgm:presLayoutVars>
      </dgm:prSet>
      <dgm:spPr/>
      <dgm:t>
        <a:bodyPr/>
        <a:lstStyle/>
        <a:p>
          <a:endParaRPr lang="en-US"/>
        </a:p>
      </dgm:t>
    </dgm:pt>
    <dgm:pt modelId="{F09877D1-DDBC-435C-8CE7-342516F52DDD}" type="pres">
      <dgm:prSet presAssocID="{3CFC2959-95A3-40C8-8844-B2C9CFB26ECC}" presName="parTxOnlySpace" presStyleCnt="0"/>
      <dgm:spPr/>
    </dgm:pt>
    <dgm:pt modelId="{63248E3E-E627-477E-A762-6DB7456ECC2A}" type="pres">
      <dgm:prSet presAssocID="{D02B04DB-3E1E-4E4F-B87C-2EB60828E9A1}" presName="parTxOnly" presStyleLbl="node1" presStyleIdx="1" presStyleCnt="4">
        <dgm:presLayoutVars>
          <dgm:chMax val="0"/>
          <dgm:chPref val="0"/>
          <dgm:bulletEnabled val="1"/>
        </dgm:presLayoutVars>
      </dgm:prSet>
      <dgm:spPr/>
      <dgm:t>
        <a:bodyPr/>
        <a:lstStyle/>
        <a:p>
          <a:endParaRPr lang="en-US"/>
        </a:p>
      </dgm:t>
    </dgm:pt>
    <dgm:pt modelId="{9B3BF982-4245-44DE-BDF0-3C5CA1A303ED}" type="pres">
      <dgm:prSet presAssocID="{5982F0AA-8BA9-49AF-B7AB-32B4CA6484C8}" presName="parTxOnlySpace" presStyleCnt="0"/>
      <dgm:spPr/>
    </dgm:pt>
    <dgm:pt modelId="{0347B067-39AE-4965-A847-D984B32FD8B1}" type="pres">
      <dgm:prSet presAssocID="{AF2048F5-B65C-438C-8090-1491A41463CC}" presName="parTxOnly" presStyleLbl="node1" presStyleIdx="2" presStyleCnt="4">
        <dgm:presLayoutVars>
          <dgm:chMax val="0"/>
          <dgm:chPref val="0"/>
          <dgm:bulletEnabled val="1"/>
        </dgm:presLayoutVars>
      </dgm:prSet>
      <dgm:spPr/>
      <dgm:t>
        <a:bodyPr/>
        <a:lstStyle/>
        <a:p>
          <a:endParaRPr lang="en-US"/>
        </a:p>
      </dgm:t>
    </dgm:pt>
    <dgm:pt modelId="{8995C489-186B-40C8-BC32-5E68E641D9CA}" type="pres">
      <dgm:prSet presAssocID="{52FD9530-1A6E-4DD3-B6A9-1AB6C0B53855}" presName="parTxOnlySpace" presStyleCnt="0"/>
      <dgm:spPr/>
    </dgm:pt>
    <dgm:pt modelId="{147BEC2D-2834-4B1C-B629-B4F0AFC218EB}" type="pres">
      <dgm:prSet presAssocID="{ADC062EA-66D4-429A-940C-E94C1CF580F1}" presName="parTxOnly" presStyleLbl="node1" presStyleIdx="3" presStyleCnt="4">
        <dgm:presLayoutVars>
          <dgm:chMax val="0"/>
          <dgm:chPref val="0"/>
          <dgm:bulletEnabled val="1"/>
        </dgm:presLayoutVars>
      </dgm:prSet>
      <dgm:spPr/>
      <dgm:t>
        <a:bodyPr/>
        <a:lstStyle/>
        <a:p>
          <a:endParaRPr lang="en-US"/>
        </a:p>
      </dgm:t>
    </dgm:pt>
  </dgm:ptLst>
  <dgm:cxnLst>
    <dgm:cxn modelId="{AAC9B90D-0CF2-48B7-B6C8-B3D510A1B9B8}" srcId="{54FCEFF5-D2A6-4FD7-91B0-C33969BEC207}" destId="{AF2048F5-B65C-438C-8090-1491A41463CC}" srcOrd="2" destOrd="0" parTransId="{55EAB9A7-566C-43B5-9100-2F2BF75B048C}" sibTransId="{52FD9530-1A6E-4DD3-B6A9-1AB6C0B53855}"/>
    <dgm:cxn modelId="{D24D4A52-0E6A-4135-A428-A16C65F4F64B}" type="presOf" srcId="{8476F9A0-7A7B-4D35-A161-64FCD1C89F47}" destId="{F8989114-C7B8-494F-A184-35C3DBC1F973}" srcOrd="0" destOrd="0" presId="urn:microsoft.com/office/officeart/2005/8/layout/chevron1"/>
    <dgm:cxn modelId="{92941776-E609-4700-A1E5-4317342B1C3F}" type="presOf" srcId="{AF2048F5-B65C-438C-8090-1491A41463CC}" destId="{0347B067-39AE-4965-A847-D984B32FD8B1}" srcOrd="0" destOrd="0" presId="urn:microsoft.com/office/officeart/2005/8/layout/chevron1"/>
    <dgm:cxn modelId="{7885542A-9011-494C-8461-7CC16D11EC5A}" type="presOf" srcId="{D02B04DB-3E1E-4E4F-B87C-2EB60828E9A1}" destId="{63248E3E-E627-477E-A762-6DB7456ECC2A}" srcOrd="0" destOrd="0" presId="urn:microsoft.com/office/officeart/2005/8/layout/chevron1"/>
    <dgm:cxn modelId="{BD8C39D2-C715-4AC2-8E6F-EB80D7B8779E}" type="presOf" srcId="{54FCEFF5-D2A6-4FD7-91B0-C33969BEC207}" destId="{F0198654-B05A-49DE-B36E-25B16979FD03}" srcOrd="0" destOrd="0" presId="urn:microsoft.com/office/officeart/2005/8/layout/chevron1"/>
    <dgm:cxn modelId="{A827880D-AD05-486F-83B3-09779B383790}" srcId="{54FCEFF5-D2A6-4FD7-91B0-C33969BEC207}" destId="{ADC062EA-66D4-429A-940C-E94C1CF580F1}" srcOrd="3" destOrd="0" parTransId="{D69FD79D-37FA-4003-84BC-E8D3C5820F2B}" sibTransId="{E5DCDF60-F7DC-4228-93BE-30045CCC3E7D}"/>
    <dgm:cxn modelId="{7CB91645-5C06-4C9A-80FC-7943B38EC9FD}" type="presOf" srcId="{ADC062EA-66D4-429A-940C-E94C1CF580F1}" destId="{147BEC2D-2834-4B1C-B629-B4F0AFC218EB}" srcOrd="0" destOrd="0" presId="urn:microsoft.com/office/officeart/2005/8/layout/chevron1"/>
    <dgm:cxn modelId="{016CC2D7-851B-4237-8C5D-CC9E4CE26E47}" srcId="{54FCEFF5-D2A6-4FD7-91B0-C33969BEC207}" destId="{D02B04DB-3E1E-4E4F-B87C-2EB60828E9A1}" srcOrd="1" destOrd="0" parTransId="{2330754A-A235-45A1-B569-6F9BC3C92F79}" sibTransId="{5982F0AA-8BA9-49AF-B7AB-32B4CA6484C8}"/>
    <dgm:cxn modelId="{76A9071A-4F57-46A6-B408-CF8438E2BDE1}" srcId="{54FCEFF5-D2A6-4FD7-91B0-C33969BEC207}" destId="{8476F9A0-7A7B-4D35-A161-64FCD1C89F47}" srcOrd="0" destOrd="0" parTransId="{3232CCAA-C9B3-4601-AC70-BCFB91FB4216}" sibTransId="{3CFC2959-95A3-40C8-8844-B2C9CFB26ECC}"/>
    <dgm:cxn modelId="{041D74FD-25E9-4FAC-8301-CAA9CD60817A}" type="presParOf" srcId="{F0198654-B05A-49DE-B36E-25B16979FD03}" destId="{F8989114-C7B8-494F-A184-35C3DBC1F973}" srcOrd="0" destOrd="0" presId="urn:microsoft.com/office/officeart/2005/8/layout/chevron1"/>
    <dgm:cxn modelId="{BCBD1FDF-B921-4B71-A649-A2C1C88AD754}" type="presParOf" srcId="{F0198654-B05A-49DE-B36E-25B16979FD03}" destId="{F09877D1-DDBC-435C-8CE7-342516F52DDD}" srcOrd="1" destOrd="0" presId="urn:microsoft.com/office/officeart/2005/8/layout/chevron1"/>
    <dgm:cxn modelId="{18DCED3A-2B7D-4D00-ACC3-D8BBDF3F5C7B}" type="presParOf" srcId="{F0198654-B05A-49DE-B36E-25B16979FD03}" destId="{63248E3E-E627-477E-A762-6DB7456ECC2A}" srcOrd="2" destOrd="0" presId="urn:microsoft.com/office/officeart/2005/8/layout/chevron1"/>
    <dgm:cxn modelId="{81629135-9CD8-4397-8997-1CE0455EFBE4}" type="presParOf" srcId="{F0198654-B05A-49DE-B36E-25B16979FD03}" destId="{9B3BF982-4245-44DE-BDF0-3C5CA1A303ED}" srcOrd="3" destOrd="0" presId="urn:microsoft.com/office/officeart/2005/8/layout/chevron1"/>
    <dgm:cxn modelId="{A6E95E10-E740-4322-8842-5947E09D47A6}" type="presParOf" srcId="{F0198654-B05A-49DE-B36E-25B16979FD03}" destId="{0347B067-39AE-4965-A847-D984B32FD8B1}" srcOrd="4" destOrd="0" presId="urn:microsoft.com/office/officeart/2005/8/layout/chevron1"/>
    <dgm:cxn modelId="{DA88F440-2258-40A3-B0F0-F6C2245D80D4}" type="presParOf" srcId="{F0198654-B05A-49DE-B36E-25B16979FD03}" destId="{8995C489-186B-40C8-BC32-5E68E641D9CA}" srcOrd="5" destOrd="0" presId="urn:microsoft.com/office/officeart/2005/8/layout/chevron1"/>
    <dgm:cxn modelId="{DAC5C8CA-9F26-4F82-8927-558EE85B3C0E}" type="presParOf" srcId="{F0198654-B05A-49DE-B36E-25B16979FD03}" destId="{147BEC2D-2834-4B1C-B629-B4F0AFC218EB}"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FCEFF5-D2A6-4FD7-91B0-C33969BEC207}" type="doc">
      <dgm:prSet loTypeId="urn:microsoft.com/office/officeart/2005/8/layout/chevron1" loCatId="process" qsTypeId="urn:microsoft.com/office/officeart/2005/8/quickstyle/simple1" qsCatId="simple" csTypeId="urn:microsoft.com/office/officeart/2005/8/colors/accent1_2" csCatId="accent1" phldr="1"/>
      <dgm:spPr/>
    </dgm:pt>
    <dgm:pt modelId="{8476F9A0-7A7B-4D35-A161-64FCD1C89F47}">
      <dgm:prSet phldrT="[Text]" custT="1"/>
      <dgm:spPr>
        <a:ln>
          <a:solidFill>
            <a:schemeClr val="lt1">
              <a:hueOff val="0"/>
              <a:satOff val="0"/>
              <a:lumOff val="0"/>
            </a:schemeClr>
          </a:solidFill>
        </a:ln>
        <a:effectLst>
          <a:outerShdw sx="1000" sy="1000" algn="ctr" rotWithShape="0">
            <a:srgbClr val="000000"/>
          </a:outerShdw>
          <a:reflection endPos="0" dir="5400000" sy="-100000" algn="bl" rotWithShape="0"/>
        </a:effectLst>
      </dgm:spPr>
      <dgm:t>
        <a:bodyPr/>
        <a:lstStyle/>
        <a:p>
          <a:r>
            <a:rPr lang="en-US" sz="1200" dirty="0" smtClean="0"/>
            <a:t>ECONOMICALLY</a:t>
          </a:r>
          <a:endParaRPr lang="en-US" sz="1200" dirty="0"/>
        </a:p>
      </dgm:t>
    </dgm:pt>
    <dgm:pt modelId="{3232CCAA-C9B3-4601-AC70-BCFB91FB4216}" type="parTrans" cxnId="{76A9071A-4F57-46A6-B408-CF8438E2BDE1}">
      <dgm:prSet/>
      <dgm:spPr/>
      <dgm:t>
        <a:bodyPr/>
        <a:lstStyle/>
        <a:p>
          <a:endParaRPr lang="en-US"/>
        </a:p>
      </dgm:t>
    </dgm:pt>
    <dgm:pt modelId="{3CFC2959-95A3-40C8-8844-B2C9CFB26ECC}" type="sibTrans" cxnId="{76A9071A-4F57-46A6-B408-CF8438E2BDE1}">
      <dgm:prSet/>
      <dgm:spPr/>
      <dgm:t>
        <a:bodyPr/>
        <a:lstStyle/>
        <a:p>
          <a:endParaRPr lang="en-US"/>
        </a:p>
      </dgm:t>
    </dgm:pt>
    <dgm:pt modelId="{D02B04DB-3E1E-4E4F-B87C-2EB60828E9A1}">
      <dgm:prSet phldrT="[Text]" custT="1"/>
      <dgm:spPr/>
      <dgm:t>
        <a:bodyPr/>
        <a:lstStyle/>
        <a:p>
          <a:r>
            <a:rPr lang="en-US" sz="1200" dirty="0" smtClean="0"/>
            <a:t>SOCIALLY</a:t>
          </a:r>
          <a:endParaRPr lang="en-US" sz="1200" dirty="0"/>
        </a:p>
      </dgm:t>
    </dgm:pt>
    <dgm:pt modelId="{2330754A-A235-45A1-B569-6F9BC3C92F79}" type="parTrans" cxnId="{016CC2D7-851B-4237-8C5D-CC9E4CE26E47}">
      <dgm:prSet/>
      <dgm:spPr/>
      <dgm:t>
        <a:bodyPr/>
        <a:lstStyle/>
        <a:p>
          <a:endParaRPr lang="en-US"/>
        </a:p>
      </dgm:t>
    </dgm:pt>
    <dgm:pt modelId="{5982F0AA-8BA9-49AF-B7AB-32B4CA6484C8}" type="sibTrans" cxnId="{016CC2D7-851B-4237-8C5D-CC9E4CE26E47}">
      <dgm:prSet/>
      <dgm:spPr/>
      <dgm:t>
        <a:bodyPr/>
        <a:lstStyle/>
        <a:p>
          <a:endParaRPr lang="en-US"/>
        </a:p>
      </dgm:t>
    </dgm:pt>
    <dgm:pt modelId="{AF2048F5-B65C-438C-8090-1491A41463CC}">
      <dgm:prSet phldrT="[Text]" custT="1"/>
      <dgm:spPr/>
      <dgm:t>
        <a:bodyPr/>
        <a:lstStyle/>
        <a:p>
          <a:r>
            <a:rPr lang="en-US" sz="1200" dirty="0" smtClean="0"/>
            <a:t>POLITICALLY</a:t>
          </a:r>
          <a:endParaRPr lang="en-US" sz="1200" dirty="0"/>
        </a:p>
      </dgm:t>
    </dgm:pt>
    <dgm:pt modelId="{55EAB9A7-566C-43B5-9100-2F2BF75B048C}" type="parTrans" cxnId="{AAC9B90D-0CF2-48B7-B6C8-B3D510A1B9B8}">
      <dgm:prSet/>
      <dgm:spPr/>
      <dgm:t>
        <a:bodyPr/>
        <a:lstStyle/>
        <a:p>
          <a:endParaRPr lang="en-US"/>
        </a:p>
      </dgm:t>
    </dgm:pt>
    <dgm:pt modelId="{52FD9530-1A6E-4DD3-B6A9-1AB6C0B53855}" type="sibTrans" cxnId="{AAC9B90D-0CF2-48B7-B6C8-B3D510A1B9B8}">
      <dgm:prSet/>
      <dgm:spPr/>
      <dgm:t>
        <a:bodyPr/>
        <a:lstStyle/>
        <a:p>
          <a:endParaRPr lang="en-US"/>
        </a:p>
      </dgm:t>
    </dgm:pt>
    <dgm:pt modelId="{ADC062EA-66D4-429A-940C-E94C1CF580F1}">
      <dgm:prSet custT="1"/>
      <dgm:spPr>
        <a:solidFill>
          <a:schemeClr val="accent1">
            <a:hueOff val="0"/>
            <a:satOff val="0"/>
            <a:lumOff val="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dir="5400000" algn="ctr" rotWithShape="0">
            <a:srgbClr val="000000">
              <a:alpha val="79000"/>
            </a:srgbClr>
          </a:outerShdw>
          <a:reflection stA="82000" endPos="65000" dist="50800" dir="5400000" sy="-100000" algn="bl" rotWithShape="0"/>
        </a:effectLst>
      </dgm:spPr>
      <dgm:t>
        <a:bodyPr/>
        <a:lstStyle/>
        <a:p>
          <a:r>
            <a:rPr lang="en-US" sz="1050" dirty="0" smtClean="0"/>
            <a:t>PHYSCHOLOGICALLY</a:t>
          </a:r>
          <a:endParaRPr lang="en-US" sz="1050" dirty="0"/>
        </a:p>
      </dgm:t>
    </dgm:pt>
    <dgm:pt modelId="{D69FD79D-37FA-4003-84BC-E8D3C5820F2B}" type="parTrans" cxnId="{A827880D-AD05-486F-83B3-09779B383790}">
      <dgm:prSet/>
      <dgm:spPr/>
      <dgm:t>
        <a:bodyPr/>
        <a:lstStyle/>
        <a:p>
          <a:endParaRPr lang="en-US"/>
        </a:p>
      </dgm:t>
    </dgm:pt>
    <dgm:pt modelId="{E5DCDF60-F7DC-4228-93BE-30045CCC3E7D}" type="sibTrans" cxnId="{A827880D-AD05-486F-83B3-09779B383790}">
      <dgm:prSet/>
      <dgm:spPr/>
      <dgm:t>
        <a:bodyPr/>
        <a:lstStyle/>
        <a:p>
          <a:endParaRPr lang="en-US"/>
        </a:p>
      </dgm:t>
    </dgm:pt>
    <dgm:pt modelId="{F0198654-B05A-49DE-B36E-25B16979FD03}" type="pres">
      <dgm:prSet presAssocID="{54FCEFF5-D2A6-4FD7-91B0-C33969BEC207}" presName="Name0" presStyleCnt="0">
        <dgm:presLayoutVars>
          <dgm:dir/>
          <dgm:animLvl val="lvl"/>
          <dgm:resizeHandles val="exact"/>
        </dgm:presLayoutVars>
      </dgm:prSet>
      <dgm:spPr/>
    </dgm:pt>
    <dgm:pt modelId="{F8989114-C7B8-494F-A184-35C3DBC1F973}" type="pres">
      <dgm:prSet presAssocID="{8476F9A0-7A7B-4D35-A161-64FCD1C89F47}" presName="parTxOnly" presStyleLbl="node1" presStyleIdx="0" presStyleCnt="4">
        <dgm:presLayoutVars>
          <dgm:chMax val="0"/>
          <dgm:chPref val="0"/>
          <dgm:bulletEnabled val="1"/>
        </dgm:presLayoutVars>
      </dgm:prSet>
      <dgm:spPr/>
      <dgm:t>
        <a:bodyPr/>
        <a:lstStyle/>
        <a:p>
          <a:endParaRPr lang="en-US"/>
        </a:p>
      </dgm:t>
    </dgm:pt>
    <dgm:pt modelId="{F09877D1-DDBC-435C-8CE7-342516F52DDD}" type="pres">
      <dgm:prSet presAssocID="{3CFC2959-95A3-40C8-8844-B2C9CFB26ECC}" presName="parTxOnlySpace" presStyleCnt="0"/>
      <dgm:spPr/>
    </dgm:pt>
    <dgm:pt modelId="{63248E3E-E627-477E-A762-6DB7456ECC2A}" type="pres">
      <dgm:prSet presAssocID="{D02B04DB-3E1E-4E4F-B87C-2EB60828E9A1}" presName="parTxOnly" presStyleLbl="node1" presStyleIdx="1" presStyleCnt="4">
        <dgm:presLayoutVars>
          <dgm:chMax val="0"/>
          <dgm:chPref val="0"/>
          <dgm:bulletEnabled val="1"/>
        </dgm:presLayoutVars>
      </dgm:prSet>
      <dgm:spPr/>
      <dgm:t>
        <a:bodyPr/>
        <a:lstStyle/>
        <a:p>
          <a:endParaRPr lang="en-US"/>
        </a:p>
      </dgm:t>
    </dgm:pt>
    <dgm:pt modelId="{9B3BF982-4245-44DE-BDF0-3C5CA1A303ED}" type="pres">
      <dgm:prSet presAssocID="{5982F0AA-8BA9-49AF-B7AB-32B4CA6484C8}" presName="parTxOnlySpace" presStyleCnt="0"/>
      <dgm:spPr/>
    </dgm:pt>
    <dgm:pt modelId="{0347B067-39AE-4965-A847-D984B32FD8B1}" type="pres">
      <dgm:prSet presAssocID="{AF2048F5-B65C-438C-8090-1491A41463CC}" presName="parTxOnly" presStyleLbl="node1" presStyleIdx="2" presStyleCnt="4">
        <dgm:presLayoutVars>
          <dgm:chMax val="0"/>
          <dgm:chPref val="0"/>
          <dgm:bulletEnabled val="1"/>
        </dgm:presLayoutVars>
      </dgm:prSet>
      <dgm:spPr/>
      <dgm:t>
        <a:bodyPr/>
        <a:lstStyle/>
        <a:p>
          <a:endParaRPr lang="en-US"/>
        </a:p>
      </dgm:t>
    </dgm:pt>
    <dgm:pt modelId="{8995C489-186B-40C8-BC32-5E68E641D9CA}" type="pres">
      <dgm:prSet presAssocID="{52FD9530-1A6E-4DD3-B6A9-1AB6C0B53855}" presName="parTxOnlySpace" presStyleCnt="0"/>
      <dgm:spPr/>
    </dgm:pt>
    <dgm:pt modelId="{147BEC2D-2834-4B1C-B629-B4F0AFC218EB}" type="pres">
      <dgm:prSet presAssocID="{ADC062EA-66D4-429A-940C-E94C1CF580F1}" presName="parTxOnly" presStyleLbl="node1" presStyleIdx="3" presStyleCnt="4">
        <dgm:presLayoutVars>
          <dgm:chMax val="0"/>
          <dgm:chPref val="0"/>
          <dgm:bulletEnabled val="1"/>
        </dgm:presLayoutVars>
      </dgm:prSet>
      <dgm:spPr/>
      <dgm:t>
        <a:bodyPr/>
        <a:lstStyle/>
        <a:p>
          <a:endParaRPr lang="en-US"/>
        </a:p>
      </dgm:t>
    </dgm:pt>
  </dgm:ptLst>
  <dgm:cxnLst>
    <dgm:cxn modelId="{76A9071A-4F57-46A6-B408-CF8438E2BDE1}" srcId="{54FCEFF5-D2A6-4FD7-91B0-C33969BEC207}" destId="{8476F9A0-7A7B-4D35-A161-64FCD1C89F47}" srcOrd="0" destOrd="0" parTransId="{3232CCAA-C9B3-4601-AC70-BCFB91FB4216}" sibTransId="{3CFC2959-95A3-40C8-8844-B2C9CFB26ECC}"/>
    <dgm:cxn modelId="{004369A2-0AFF-453E-B7BD-A26072866CD2}" type="presOf" srcId="{8476F9A0-7A7B-4D35-A161-64FCD1C89F47}" destId="{F8989114-C7B8-494F-A184-35C3DBC1F973}" srcOrd="0" destOrd="0" presId="urn:microsoft.com/office/officeart/2005/8/layout/chevron1"/>
    <dgm:cxn modelId="{A827880D-AD05-486F-83B3-09779B383790}" srcId="{54FCEFF5-D2A6-4FD7-91B0-C33969BEC207}" destId="{ADC062EA-66D4-429A-940C-E94C1CF580F1}" srcOrd="3" destOrd="0" parTransId="{D69FD79D-37FA-4003-84BC-E8D3C5820F2B}" sibTransId="{E5DCDF60-F7DC-4228-93BE-30045CCC3E7D}"/>
    <dgm:cxn modelId="{2A9F46F9-821D-4002-B3A0-853A5ADF3DE7}" type="presOf" srcId="{AF2048F5-B65C-438C-8090-1491A41463CC}" destId="{0347B067-39AE-4965-A847-D984B32FD8B1}" srcOrd="0" destOrd="0" presId="urn:microsoft.com/office/officeart/2005/8/layout/chevron1"/>
    <dgm:cxn modelId="{F39D8B4D-A557-4177-984D-D06E0D58C171}" type="presOf" srcId="{ADC062EA-66D4-429A-940C-E94C1CF580F1}" destId="{147BEC2D-2834-4B1C-B629-B4F0AFC218EB}" srcOrd="0" destOrd="0" presId="urn:microsoft.com/office/officeart/2005/8/layout/chevron1"/>
    <dgm:cxn modelId="{AAC9B90D-0CF2-48B7-B6C8-B3D510A1B9B8}" srcId="{54FCEFF5-D2A6-4FD7-91B0-C33969BEC207}" destId="{AF2048F5-B65C-438C-8090-1491A41463CC}" srcOrd="2" destOrd="0" parTransId="{55EAB9A7-566C-43B5-9100-2F2BF75B048C}" sibTransId="{52FD9530-1A6E-4DD3-B6A9-1AB6C0B53855}"/>
    <dgm:cxn modelId="{75FFDA82-7712-4929-9E83-09CB4E86EF25}" type="presOf" srcId="{D02B04DB-3E1E-4E4F-B87C-2EB60828E9A1}" destId="{63248E3E-E627-477E-A762-6DB7456ECC2A}" srcOrd="0" destOrd="0" presId="urn:microsoft.com/office/officeart/2005/8/layout/chevron1"/>
    <dgm:cxn modelId="{016CC2D7-851B-4237-8C5D-CC9E4CE26E47}" srcId="{54FCEFF5-D2A6-4FD7-91B0-C33969BEC207}" destId="{D02B04DB-3E1E-4E4F-B87C-2EB60828E9A1}" srcOrd="1" destOrd="0" parTransId="{2330754A-A235-45A1-B569-6F9BC3C92F79}" sibTransId="{5982F0AA-8BA9-49AF-B7AB-32B4CA6484C8}"/>
    <dgm:cxn modelId="{CE0CD52C-3458-41D5-8371-14C95D5B6A28}" type="presOf" srcId="{54FCEFF5-D2A6-4FD7-91B0-C33969BEC207}" destId="{F0198654-B05A-49DE-B36E-25B16979FD03}" srcOrd="0" destOrd="0" presId="urn:microsoft.com/office/officeart/2005/8/layout/chevron1"/>
    <dgm:cxn modelId="{6B77113E-715A-4FAE-BCBD-EF96E7D93384}" type="presParOf" srcId="{F0198654-B05A-49DE-B36E-25B16979FD03}" destId="{F8989114-C7B8-494F-A184-35C3DBC1F973}" srcOrd="0" destOrd="0" presId="urn:microsoft.com/office/officeart/2005/8/layout/chevron1"/>
    <dgm:cxn modelId="{624255F4-B62F-4A5A-877D-77614C9F1B1C}" type="presParOf" srcId="{F0198654-B05A-49DE-B36E-25B16979FD03}" destId="{F09877D1-DDBC-435C-8CE7-342516F52DDD}" srcOrd="1" destOrd="0" presId="urn:microsoft.com/office/officeart/2005/8/layout/chevron1"/>
    <dgm:cxn modelId="{84BE811B-F409-411C-B0F4-7C1BBD7C902A}" type="presParOf" srcId="{F0198654-B05A-49DE-B36E-25B16979FD03}" destId="{63248E3E-E627-477E-A762-6DB7456ECC2A}" srcOrd="2" destOrd="0" presId="urn:microsoft.com/office/officeart/2005/8/layout/chevron1"/>
    <dgm:cxn modelId="{56139632-26FE-4A1F-A796-CE7B4D3A5406}" type="presParOf" srcId="{F0198654-B05A-49DE-B36E-25B16979FD03}" destId="{9B3BF982-4245-44DE-BDF0-3C5CA1A303ED}" srcOrd="3" destOrd="0" presId="urn:microsoft.com/office/officeart/2005/8/layout/chevron1"/>
    <dgm:cxn modelId="{81E3F94E-BA99-4112-95CE-EBD817DF9EB4}" type="presParOf" srcId="{F0198654-B05A-49DE-B36E-25B16979FD03}" destId="{0347B067-39AE-4965-A847-D984B32FD8B1}" srcOrd="4" destOrd="0" presId="urn:microsoft.com/office/officeart/2005/8/layout/chevron1"/>
    <dgm:cxn modelId="{2DDDB1B0-2D99-4996-BD7A-6ED38C97881A}" type="presParOf" srcId="{F0198654-B05A-49DE-B36E-25B16979FD03}" destId="{8995C489-186B-40C8-BC32-5E68E641D9CA}" srcOrd="5" destOrd="0" presId="urn:microsoft.com/office/officeart/2005/8/layout/chevron1"/>
    <dgm:cxn modelId="{A82E9950-D541-41E6-84D7-264E79870069}" type="presParOf" srcId="{F0198654-B05A-49DE-B36E-25B16979FD03}" destId="{147BEC2D-2834-4B1C-B629-B4F0AFC218EB}"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89114-C7B8-494F-A184-35C3DBC1F973}">
      <dsp:nvSpPr>
        <dsp:cNvPr id="0" name=""/>
        <dsp:cNvSpPr/>
      </dsp:nvSpPr>
      <dsp:spPr>
        <a:xfrm>
          <a:off x="4135" y="242433"/>
          <a:ext cx="2407332" cy="962932"/>
        </a:xfrm>
        <a:prstGeom prst="chevron">
          <a:avLst/>
        </a:prstGeom>
        <a:solidFill>
          <a:schemeClr val="accent1">
            <a:hueOff val="0"/>
            <a:satOff val="0"/>
            <a:lumOff val="0"/>
            <a:alphaOff val="0"/>
          </a:schemeClr>
        </a:solidFill>
        <a:ln w="1587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outerShdw blurRad="50800" dist="50800" dir="5400000" algn="ctr" rotWithShape="0">
            <a:srgbClr val="000000">
              <a:alpha val="79000"/>
            </a:srgbClr>
          </a:outerShdw>
          <a:reflection stA="82000" endPos="65000" dist="508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ECONOMICALLY</a:t>
          </a:r>
          <a:endParaRPr lang="en-US" sz="1200" kern="1200" dirty="0"/>
        </a:p>
      </dsp:txBody>
      <dsp:txXfrm>
        <a:off x="485601" y="242433"/>
        <a:ext cx="1444400" cy="962932"/>
      </dsp:txXfrm>
    </dsp:sp>
    <dsp:sp modelId="{63248E3E-E627-477E-A762-6DB7456ECC2A}">
      <dsp:nvSpPr>
        <dsp:cNvPr id="0" name=""/>
        <dsp:cNvSpPr/>
      </dsp:nvSpPr>
      <dsp:spPr>
        <a:xfrm>
          <a:off x="2170734"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SOCIALLY</a:t>
          </a:r>
          <a:endParaRPr lang="en-US" sz="1200" kern="1200" dirty="0"/>
        </a:p>
      </dsp:txBody>
      <dsp:txXfrm>
        <a:off x="2652200" y="242433"/>
        <a:ext cx="1444400" cy="962932"/>
      </dsp:txXfrm>
    </dsp:sp>
    <dsp:sp modelId="{0347B067-39AE-4965-A847-D984B32FD8B1}">
      <dsp:nvSpPr>
        <dsp:cNvPr id="0" name=""/>
        <dsp:cNvSpPr/>
      </dsp:nvSpPr>
      <dsp:spPr>
        <a:xfrm>
          <a:off x="4337333"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POLITICALLY</a:t>
          </a:r>
          <a:endParaRPr lang="en-US" sz="1200" kern="1200" dirty="0"/>
        </a:p>
      </dsp:txBody>
      <dsp:txXfrm>
        <a:off x="4818799" y="242433"/>
        <a:ext cx="1444400" cy="962932"/>
      </dsp:txXfrm>
    </dsp:sp>
    <dsp:sp modelId="{147BEC2D-2834-4B1C-B629-B4F0AFC218EB}">
      <dsp:nvSpPr>
        <dsp:cNvPr id="0" name=""/>
        <dsp:cNvSpPr/>
      </dsp:nvSpPr>
      <dsp:spPr>
        <a:xfrm>
          <a:off x="6503932"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t>PHYSCHOLOGICALLY</a:t>
          </a:r>
          <a:endParaRPr lang="en-US" sz="1050" kern="1200" dirty="0"/>
        </a:p>
      </dsp:txBody>
      <dsp:txXfrm>
        <a:off x="6985398" y="242433"/>
        <a:ext cx="1444400" cy="9629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89114-C7B8-494F-A184-35C3DBC1F973}">
      <dsp:nvSpPr>
        <dsp:cNvPr id="0" name=""/>
        <dsp:cNvSpPr/>
      </dsp:nvSpPr>
      <dsp:spPr>
        <a:xfrm>
          <a:off x="4135"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schemeClr>
          </a:solidFill>
          <a:prstDash val="solid"/>
        </a:ln>
        <a:effectLst>
          <a:outerShdw sx="1000" sy="1000" algn="ctr" rotWithShape="0">
            <a:srgbClr val="000000"/>
          </a:outerShdw>
          <a:reflection endPos="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ECONOMICALLY</a:t>
          </a:r>
          <a:endParaRPr lang="en-US" sz="1200" kern="1200" dirty="0"/>
        </a:p>
      </dsp:txBody>
      <dsp:txXfrm>
        <a:off x="485601" y="242433"/>
        <a:ext cx="1444400" cy="962932"/>
      </dsp:txXfrm>
    </dsp:sp>
    <dsp:sp modelId="{63248E3E-E627-477E-A762-6DB7456ECC2A}">
      <dsp:nvSpPr>
        <dsp:cNvPr id="0" name=""/>
        <dsp:cNvSpPr/>
      </dsp:nvSpPr>
      <dsp:spPr>
        <a:xfrm>
          <a:off x="2170734" y="242433"/>
          <a:ext cx="2407332" cy="962932"/>
        </a:xfrm>
        <a:prstGeom prst="chevron">
          <a:avLst/>
        </a:prstGeom>
        <a:solidFill>
          <a:schemeClr val="accent1">
            <a:hueOff val="0"/>
            <a:satOff val="0"/>
            <a:lumOff val="0"/>
            <a:alphaOff val="0"/>
          </a:schemeClr>
        </a:solidFill>
        <a:ln w="1587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outerShdw blurRad="50800" dist="50800" dir="5400000" algn="ctr" rotWithShape="0">
            <a:srgbClr val="000000">
              <a:alpha val="80000"/>
            </a:srgbClr>
          </a:outerShdw>
          <a:reflection stA="92000" endPos="65000" dist="508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SOCIALLY</a:t>
          </a:r>
          <a:endParaRPr lang="en-US" sz="1200" kern="1200" dirty="0"/>
        </a:p>
      </dsp:txBody>
      <dsp:txXfrm>
        <a:off x="2652200" y="242433"/>
        <a:ext cx="1444400" cy="962932"/>
      </dsp:txXfrm>
    </dsp:sp>
    <dsp:sp modelId="{0347B067-39AE-4965-A847-D984B32FD8B1}">
      <dsp:nvSpPr>
        <dsp:cNvPr id="0" name=""/>
        <dsp:cNvSpPr/>
      </dsp:nvSpPr>
      <dsp:spPr>
        <a:xfrm>
          <a:off x="4337333"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POLITICALLY</a:t>
          </a:r>
          <a:endParaRPr lang="en-US" sz="1200" kern="1200" dirty="0"/>
        </a:p>
      </dsp:txBody>
      <dsp:txXfrm>
        <a:off x="4818799" y="242433"/>
        <a:ext cx="1444400" cy="962932"/>
      </dsp:txXfrm>
    </dsp:sp>
    <dsp:sp modelId="{147BEC2D-2834-4B1C-B629-B4F0AFC218EB}">
      <dsp:nvSpPr>
        <dsp:cNvPr id="0" name=""/>
        <dsp:cNvSpPr/>
      </dsp:nvSpPr>
      <dsp:spPr>
        <a:xfrm>
          <a:off x="6503932"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t>PHYSCHOLOGICALL</a:t>
          </a:r>
          <a:r>
            <a:rPr lang="en-US" sz="1000" kern="1200" dirty="0" smtClean="0"/>
            <a:t>Y</a:t>
          </a:r>
          <a:endParaRPr lang="en-US" sz="1000" kern="1200" dirty="0"/>
        </a:p>
      </dsp:txBody>
      <dsp:txXfrm>
        <a:off x="6985398" y="242433"/>
        <a:ext cx="1444400" cy="9629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89114-C7B8-494F-A184-35C3DBC1F973}">
      <dsp:nvSpPr>
        <dsp:cNvPr id="0" name=""/>
        <dsp:cNvSpPr/>
      </dsp:nvSpPr>
      <dsp:spPr>
        <a:xfrm>
          <a:off x="4135"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schemeClr>
          </a:solidFill>
          <a:prstDash val="solid"/>
        </a:ln>
        <a:effectLst>
          <a:outerShdw sx="1000" sy="1000" algn="ctr" rotWithShape="0">
            <a:srgbClr val="000000"/>
          </a:outerShdw>
          <a:reflection endPos="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ECONOMICALLY</a:t>
          </a:r>
          <a:endParaRPr lang="en-US" sz="1200" kern="1200" dirty="0"/>
        </a:p>
      </dsp:txBody>
      <dsp:txXfrm>
        <a:off x="485601" y="242433"/>
        <a:ext cx="1444400" cy="962932"/>
      </dsp:txXfrm>
    </dsp:sp>
    <dsp:sp modelId="{63248E3E-E627-477E-A762-6DB7456ECC2A}">
      <dsp:nvSpPr>
        <dsp:cNvPr id="0" name=""/>
        <dsp:cNvSpPr/>
      </dsp:nvSpPr>
      <dsp:spPr>
        <a:xfrm>
          <a:off x="2170734"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SOCIALLY</a:t>
          </a:r>
          <a:endParaRPr lang="en-US" sz="1200" kern="1200" dirty="0"/>
        </a:p>
      </dsp:txBody>
      <dsp:txXfrm>
        <a:off x="2652200" y="242433"/>
        <a:ext cx="1444400" cy="962932"/>
      </dsp:txXfrm>
    </dsp:sp>
    <dsp:sp modelId="{0347B067-39AE-4965-A847-D984B32FD8B1}">
      <dsp:nvSpPr>
        <dsp:cNvPr id="0" name=""/>
        <dsp:cNvSpPr/>
      </dsp:nvSpPr>
      <dsp:spPr>
        <a:xfrm>
          <a:off x="4337333" y="242433"/>
          <a:ext cx="2407332" cy="962932"/>
        </a:xfrm>
        <a:prstGeom prst="chevron">
          <a:avLst/>
        </a:prstGeom>
        <a:solidFill>
          <a:schemeClr val="accent1">
            <a:hueOff val="0"/>
            <a:satOff val="0"/>
            <a:lumOff val="0"/>
            <a:alphaOff val="0"/>
          </a:schemeClr>
        </a:solidFill>
        <a:ln w="1587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outerShdw blurRad="50800" dist="50800" dir="5400000" algn="ctr" rotWithShape="0">
            <a:srgbClr val="000000">
              <a:alpha val="79000"/>
            </a:srgbClr>
          </a:outerShdw>
          <a:reflection stA="92000" endPos="65000" dist="508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POLITICALLY</a:t>
          </a:r>
          <a:endParaRPr lang="en-US" sz="1200" kern="1200" dirty="0"/>
        </a:p>
      </dsp:txBody>
      <dsp:txXfrm>
        <a:off x="4818799" y="242433"/>
        <a:ext cx="1444400" cy="962932"/>
      </dsp:txXfrm>
    </dsp:sp>
    <dsp:sp modelId="{147BEC2D-2834-4B1C-B629-B4F0AFC218EB}">
      <dsp:nvSpPr>
        <dsp:cNvPr id="0" name=""/>
        <dsp:cNvSpPr/>
      </dsp:nvSpPr>
      <dsp:spPr>
        <a:xfrm>
          <a:off x="6503932"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t>PHYSCHOLOGICALLY</a:t>
          </a:r>
          <a:endParaRPr lang="en-US" sz="1050" kern="1200" dirty="0"/>
        </a:p>
      </dsp:txBody>
      <dsp:txXfrm>
        <a:off x="6985398" y="242433"/>
        <a:ext cx="1444400" cy="9629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89114-C7B8-494F-A184-35C3DBC1F973}">
      <dsp:nvSpPr>
        <dsp:cNvPr id="0" name=""/>
        <dsp:cNvSpPr/>
      </dsp:nvSpPr>
      <dsp:spPr>
        <a:xfrm>
          <a:off x="4135"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schemeClr>
          </a:solidFill>
          <a:prstDash val="solid"/>
        </a:ln>
        <a:effectLst>
          <a:outerShdw sx="1000" sy="1000" algn="ctr" rotWithShape="0">
            <a:srgbClr val="000000"/>
          </a:outerShdw>
          <a:reflection endPos="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ECONOMICALLY</a:t>
          </a:r>
          <a:endParaRPr lang="en-US" sz="1200" kern="1200" dirty="0"/>
        </a:p>
      </dsp:txBody>
      <dsp:txXfrm>
        <a:off x="485601" y="242433"/>
        <a:ext cx="1444400" cy="962932"/>
      </dsp:txXfrm>
    </dsp:sp>
    <dsp:sp modelId="{63248E3E-E627-477E-A762-6DB7456ECC2A}">
      <dsp:nvSpPr>
        <dsp:cNvPr id="0" name=""/>
        <dsp:cNvSpPr/>
      </dsp:nvSpPr>
      <dsp:spPr>
        <a:xfrm>
          <a:off x="2170734"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SOCIALLY</a:t>
          </a:r>
          <a:endParaRPr lang="en-US" sz="1200" kern="1200" dirty="0"/>
        </a:p>
      </dsp:txBody>
      <dsp:txXfrm>
        <a:off x="2652200" y="242433"/>
        <a:ext cx="1444400" cy="962932"/>
      </dsp:txXfrm>
    </dsp:sp>
    <dsp:sp modelId="{0347B067-39AE-4965-A847-D984B32FD8B1}">
      <dsp:nvSpPr>
        <dsp:cNvPr id="0" name=""/>
        <dsp:cNvSpPr/>
      </dsp:nvSpPr>
      <dsp:spPr>
        <a:xfrm>
          <a:off x="4337333" y="242433"/>
          <a:ext cx="2407332" cy="96293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POLITICALLY</a:t>
          </a:r>
          <a:endParaRPr lang="en-US" sz="1200" kern="1200" dirty="0"/>
        </a:p>
      </dsp:txBody>
      <dsp:txXfrm>
        <a:off x="4818799" y="242433"/>
        <a:ext cx="1444400" cy="962932"/>
      </dsp:txXfrm>
    </dsp:sp>
    <dsp:sp modelId="{147BEC2D-2834-4B1C-B629-B4F0AFC218EB}">
      <dsp:nvSpPr>
        <dsp:cNvPr id="0" name=""/>
        <dsp:cNvSpPr/>
      </dsp:nvSpPr>
      <dsp:spPr>
        <a:xfrm>
          <a:off x="6503932" y="242433"/>
          <a:ext cx="2407332" cy="962932"/>
        </a:xfrm>
        <a:prstGeom prst="chevron">
          <a:avLst/>
        </a:prstGeom>
        <a:solidFill>
          <a:schemeClr val="accent1">
            <a:hueOff val="0"/>
            <a:satOff val="0"/>
            <a:lumOff val="0"/>
          </a:schemeClr>
        </a:solidFill>
        <a:ln w="1587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a:outerShdw blurRad="50800" dist="50800" dir="5400000" algn="ctr" rotWithShape="0">
            <a:srgbClr val="000000">
              <a:alpha val="79000"/>
            </a:srgbClr>
          </a:outerShdw>
          <a:reflection stA="82000" endPos="65000" dist="508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t>PHYSCHOLOGICALLY</a:t>
          </a:r>
          <a:endParaRPr lang="en-US" sz="1050" kern="1200" dirty="0"/>
        </a:p>
      </dsp:txBody>
      <dsp:txXfrm>
        <a:off x="6985398" y="242433"/>
        <a:ext cx="1444400" cy="9629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12139-BC69-4316-B78E-864510EE1574}" type="datetimeFigureOut">
              <a:rPr lang="en-US" smtClean="0"/>
              <a:t>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165E4-BA1F-483D-9472-F0B406C4B412}" type="slidenum">
              <a:rPr lang="en-US" smtClean="0"/>
              <a:t>‹#›</a:t>
            </a:fld>
            <a:endParaRPr lang="en-US"/>
          </a:p>
        </p:txBody>
      </p:sp>
    </p:spTree>
    <p:extLst>
      <p:ext uri="{BB962C8B-B14F-4D97-AF65-F5344CB8AC3E}">
        <p14:creationId xmlns:p14="http://schemas.microsoft.com/office/powerpoint/2010/main" val="193859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828B79-138C-4C13-AD00-C47968130027}" type="datetime1">
              <a:rPr lang="en-US" altLang="en-US" smtClean="0">
                <a:latin typeface="Times New Roman" panose="02020603050405020304" pitchFamily="18" charset="0"/>
              </a:rPr>
              <a:pPr/>
              <a:t>2/18/2019</a:t>
            </a:fld>
            <a:endParaRPr lang="en-US" altLang="en-US" smtClean="0">
              <a:latin typeface="Times New Roman" panose="02020603050405020304" pitchFamily="18" charset="0"/>
            </a:endParaRPr>
          </a:p>
        </p:txBody>
      </p:sp>
      <p:sp>
        <p:nvSpPr>
          <p:cNvPr id="5123" name="Rectangle 1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8856ED-A3FE-4C77-8966-CD1A2C2AC010}" type="slidenum">
              <a:rPr lang="en-US" altLang="en-US" smtClean="0">
                <a:latin typeface="Times New Roman" panose="02020603050405020304" pitchFamily="18" charset="0"/>
              </a:rPr>
              <a:pPr/>
              <a:t>4</a:t>
            </a:fld>
            <a:endParaRPr lang="en-US" altLang="en-US" smtClean="0">
              <a:latin typeface="Times New Roman" panose="02020603050405020304" pitchFamily="18" charset="0"/>
            </a:endParaRPr>
          </a:p>
        </p:txBody>
      </p:sp>
      <p:sp>
        <p:nvSpPr>
          <p:cNvPr id="512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5125"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GB" altLang="en-US" smtClean="0"/>
          </a:p>
        </p:txBody>
      </p:sp>
    </p:spTree>
    <p:extLst>
      <p:ext uri="{BB962C8B-B14F-4D97-AF65-F5344CB8AC3E}">
        <p14:creationId xmlns:p14="http://schemas.microsoft.com/office/powerpoint/2010/main" val="367655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F6E0E2-548A-4ADC-8E86-A457A627B3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53115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798C79-F9B4-4EFE-ADDC-78B09B7E30D2}"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43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26BF51-3620-49A8-8826-CF5B76BBB114}"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230378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B161ED-EA13-48D0-9A0B-4D5DE73D2925}"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3374368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978F40-C1EE-465F-8479-49B663E150B3}"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2932664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978F40-C1EE-465F-8479-49B663E150B3}"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3080097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978F40-C1EE-465F-8479-49B663E150B3}"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3871206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978F40-C1EE-465F-8479-49B663E150B3}"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2860358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978F40-C1EE-465F-8479-49B663E150B3}" type="datetimeFigureOut">
              <a:rPr lang="en-US" smtClean="0"/>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340015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978F40-C1EE-465F-8479-49B663E150B3}" type="datetimeFigureOut">
              <a:rPr lang="en-US" smtClean="0"/>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2086498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78F40-C1EE-465F-8479-49B663E150B3}" type="datetimeFigureOut">
              <a:rPr lang="en-US" smtClean="0"/>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351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978F40-C1EE-465F-8479-49B663E150B3}"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385732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6EBA1-FCB7-4FAB-B21C-755266EB00F6}"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374150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978F40-C1EE-465F-8479-49B663E150B3}"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912766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63118-ACE4-4678-AC68-A386DBC42D77}"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224399791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63118-ACE4-4678-AC68-A386DBC42D77}"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029559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63118-ACE4-4678-AC68-A386DBC42D77}"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282754748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63118-ACE4-4678-AC68-A386DBC42D77}"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182248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63118-ACE4-4678-AC68-A386DBC42D77}"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178536051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978F40-C1EE-465F-8479-49B663E150B3}"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918545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978F40-C1EE-465F-8479-49B663E150B3}"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FF4E2-194F-42D0-8530-89CDF0770789}" type="slidenum">
              <a:rPr lang="en-US" smtClean="0"/>
              <a:t>‹#›</a:t>
            </a:fld>
            <a:endParaRPr lang="en-US"/>
          </a:p>
        </p:txBody>
      </p:sp>
    </p:spTree>
    <p:extLst>
      <p:ext uri="{BB962C8B-B14F-4D97-AF65-F5344CB8AC3E}">
        <p14:creationId xmlns:p14="http://schemas.microsoft.com/office/powerpoint/2010/main" val="221516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31772D-B2AD-4B34-B632-F3F5D9DE10C3}" type="datetime1">
              <a:rPr lang="en-US" smtClean="0"/>
              <a:pPr/>
              <a:t>2/18/2019</a:t>
            </a:fld>
            <a:endParaRPr lang="en-US"/>
          </a:p>
        </p:txBody>
      </p:sp>
      <p:sp>
        <p:nvSpPr>
          <p:cNvPr id="5" name="Footer Placeholder 4"/>
          <p:cNvSpPr>
            <a:spLocks noGrp="1"/>
          </p:cNvSpPr>
          <p:nvPr>
            <p:ph type="ftr" sz="quarter" idx="11"/>
          </p:nvPr>
        </p:nvSpPr>
        <p:spPr/>
        <p:txBody>
          <a:bodyPr/>
          <a:lstStyle/>
          <a:p>
            <a:r>
              <a:rPr lang="en-US" smtClean="0"/>
              <a:t>IRUMBA ERNEST AYESIGA</a:t>
            </a:r>
            <a:endParaRPr lang="en-US"/>
          </a:p>
        </p:txBody>
      </p:sp>
      <p:sp>
        <p:nvSpPr>
          <p:cNvPr id="6" name="Slide Number Placeholder 5"/>
          <p:cNvSpPr>
            <a:spLocks noGrp="1"/>
          </p:cNvSpPr>
          <p:nvPr>
            <p:ph type="sldNum" sz="quarter" idx="12"/>
          </p:nvPr>
        </p:nvSpPr>
        <p:spPr/>
        <p:txBody>
          <a:bodyPr/>
          <a:lstStyle/>
          <a:p>
            <a:fld id="{96A83F94-B833-472E-BE38-8CC65852D68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7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135264-A517-4B4C-9949-881B473E392D}" type="datetime1">
              <a:rPr lang="en-US" smtClean="0"/>
              <a:pPr/>
              <a:t>2/18/2019</a:t>
            </a:fld>
            <a:endParaRPr lang="en-US"/>
          </a:p>
        </p:txBody>
      </p:sp>
      <p:sp>
        <p:nvSpPr>
          <p:cNvPr id="6" name="Footer Placeholder 5"/>
          <p:cNvSpPr>
            <a:spLocks noGrp="1"/>
          </p:cNvSpPr>
          <p:nvPr>
            <p:ph type="ftr" sz="quarter" idx="11"/>
          </p:nvPr>
        </p:nvSpPr>
        <p:spPr/>
        <p:txBody>
          <a:bodyPr/>
          <a:lstStyle/>
          <a:p>
            <a:r>
              <a:rPr lang="en-US" smtClean="0"/>
              <a:t>IRUMBA ERNEST AYESIGA</a:t>
            </a:r>
            <a:endParaRPr lang="en-US"/>
          </a:p>
        </p:txBody>
      </p:sp>
      <p:sp>
        <p:nvSpPr>
          <p:cNvPr id="7" name="Slide Number Placeholder 6"/>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171866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DF1191-A8A4-4D29-9F1A-0439A2CA2020}" type="datetime1">
              <a:rPr lang="en-US" smtClean="0"/>
              <a:pPr/>
              <a:t>2/18/2019</a:t>
            </a:fld>
            <a:endParaRPr lang="en-US"/>
          </a:p>
        </p:txBody>
      </p:sp>
      <p:sp>
        <p:nvSpPr>
          <p:cNvPr id="8" name="Footer Placeholder 7"/>
          <p:cNvSpPr>
            <a:spLocks noGrp="1"/>
          </p:cNvSpPr>
          <p:nvPr>
            <p:ph type="ftr" sz="quarter" idx="11"/>
          </p:nvPr>
        </p:nvSpPr>
        <p:spPr/>
        <p:txBody>
          <a:bodyPr/>
          <a:lstStyle/>
          <a:p>
            <a:r>
              <a:rPr lang="en-US" smtClean="0"/>
              <a:t>IRUMBA ERNEST AYESIGA</a:t>
            </a:r>
            <a:endParaRPr lang="en-US"/>
          </a:p>
        </p:txBody>
      </p:sp>
      <p:sp>
        <p:nvSpPr>
          <p:cNvPr id="9" name="Slide Number Placeholder 8"/>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197588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A8F226-B1C5-4527-8458-6A9F37BD0F48}" type="datetime1">
              <a:rPr lang="en-US" smtClean="0"/>
              <a:pPr/>
              <a:t>2/18/2019</a:t>
            </a:fld>
            <a:endParaRPr lang="en-US"/>
          </a:p>
        </p:txBody>
      </p:sp>
      <p:sp>
        <p:nvSpPr>
          <p:cNvPr id="4" name="Footer Placeholder 3"/>
          <p:cNvSpPr>
            <a:spLocks noGrp="1"/>
          </p:cNvSpPr>
          <p:nvPr>
            <p:ph type="ftr" sz="quarter" idx="11"/>
          </p:nvPr>
        </p:nvSpPr>
        <p:spPr/>
        <p:txBody>
          <a:bodyPr/>
          <a:lstStyle/>
          <a:p>
            <a:r>
              <a:rPr lang="en-US" smtClean="0"/>
              <a:t>IRUMBA ERNEST AYESIGA</a:t>
            </a:r>
            <a:endParaRPr lang="en-US"/>
          </a:p>
        </p:txBody>
      </p:sp>
      <p:sp>
        <p:nvSpPr>
          <p:cNvPr id="5" name="Slide Number Placeholder 4"/>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85665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955E89-60AB-4821-8750-84A2C52166A2}" type="datetime1">
              <a:rPr lang="en-US" smtClean="0"/>
              <a:pPr/>
              <a:t>2/18/2019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IRUMBA ERNEST AYESIGA</a:t>
            </a:r>
            <a:endParaRPr lang="en-US"/>
          </a:p>
        </p:txBody>
      </p:sp>
      <p:sp>
        <p:nvSpPr>
          <p:cNvPr id="9" name="Slide Number Placeholder 8"/>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11423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0263AF-D700-4A2D-B751-502E75975C1B}" type="datetime1">
              <a:rPr lang="en-US" smtClean="0"/>
              <a:pPr/>
              <a:t>2/18/2019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IRUMBA ERNEST AYESIGA</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A83F94-B833-472E-BE38-8CC65852D683}" type="slidenum">
              <a:rPr lang="en-US" smtClean="0"/>
              <a:pPr/>
              <a:t>‹#›</a:t>
            </a:fld>
            <a:endParaRPr lang="en-US"/>
          </a:p>
        </p:txBody>
      </p:sp>
    </p:spTree>
    <p:extLst>
      <p:ext uri="{BB962C8B-B14F-4D97-AF65-F5344CB8AC3E}">
        <p14:creationId xmlns:p14="http://schemas.microsoft.com/office/powerpoint/2010/main" val="290471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598ECFB-3181-4421-9624-8567F27E5E82}" type="datetime1">
              <a:rPr lang="en-US" smtClean="0"/>
              <a:pPr/>
              <a:t>2/18/2019</a:t>
            </a:fld>
            <a:endParaRPr lang="en-US"/>
          </a:p>
        </p:txBody>
      </p:sp>
      <p:sp>
        <p:nvSpPr>
          <p:cNvPr id="6" name="Footer Placeholder 5"/>
          <p:cNvSpPr>
            <a:spLocks noGrp="1"/>
          </p:cNvSpPr>
          <p:nvPr>
            <p:ph type="ftr" sz="quarter" idx="11"/>
          </p:nvPr>
        </p:nvSpPr>
        <p:spPr/>
        <p:txBody>
          <a:bodyPr/>
          <a:lstStyle/>
          <a:p>
            <a:r>
              <a:rPr lang="en-US" smtClean="0"/>
              <a:t>IRUMBA ERNEST AYESIGA</a:t>
            </a:r>
            <a:endParaRPr lang="en-US"/>
          </a:p>
        </p:txBody>
      </p:sp>
      <p:sp>
        <p:nvSpPr>
          <p:cNvPr id="7" name="Slide Number Placeholder 6"/>
          <p:cNvSpPr>
            <a:spLocks noGrp="1"/>
          </p:cNvSpPr>
          <p:nvPr>
            <p:ph type="sldNum" sz="quarter" idx="12"/>
          </p:nvPr>
        </p:nvSpPr>
        <p:spPr/>
        <p:txBody>
          <a:bodyPr/>
          <a:lstStyle/>
          <a:p>
            <a:fld id="{96A83F94-B833-472E-BE38-8CC65852D683}" type="slidenum">
              <a:rPr lang="en-US" smtClean="0"/>
              <a:pPr/>
              <a:t>‹#›</a:t>
            </a:fld>
            <a:endParaRPr lang="en-US"/>
          </a:p>
        </p:txBody>
      </p:sp>
    </p:spTree>
    <p:extLst>
      <p:ext uri="{BB962C8B-B14F-4D97-AF65-F5344CB8AC3E}">
        <p14:creationId xmlns:p14="http://schemas.microsoft.com/office/powerpoint/2010/main" val="78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963118-ACE4-4678-AC68-A386DBC42D77}" type="datetime1">
              <a:rPr lang="en-US" smtClean="0"/>
              <a:pPr/>
              <a:t>2/18/2019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IRUMBA ERNEST AYESIGA</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A83F94-B833-472E-BE38-8CC65852D683}"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0125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963118-ACE4-4678-AC68-A386DBC42D77}" type="datetime1">
              <a:rPr lang="en-US" smtClean="0"/>
              <a:pPr/>
              <a:t>2/18/2019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IRUMBA ERNEST AYESIGA</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A83F94-B833-472E-BE38-8CC65852D683}" type="slidenum">
              <a:rPr lang="en-US" smtClean="0"/>
              <a:pPr/>
              <a:t>‹#›</a:t>
            </a:fld>
            <a:endParaRPr lang="en-US"/>
          </a:p>
        </p:txBody>
      </p:sp>
    </p:spTree>
    <p:extLst>
      <p:ext uri="{BB962C8B-B14F-4D97-AF65-F5344CB8AC3E}">
        <p14:creationId xmlns:p14="http://schemas.microsoft.com/office/powerpoint/2010/main" val="152817393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jpe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1941" y="381001"/>
            <a:ext cx="10261600" cy="1993900"/>
          </a:xfrm>
        </p:spPr>
        <p:txBody>
          <a:bodyPr>
            <a:normAutofit fontScale="90000"/>
          </a:bodyPr>
          <a:lstStyle/>
          <a:p>
            <a:pPr algn="ctr"/>
            <a:r>
              <a:rPr lang="en-US" altLang="en-US" dirty="0" smtClean="0"/>
              <a:t/>
            </a:r>
            <a:br>
              <a:rPr lang="en-US" altLang="en-US" dirty="0" smtClean="0"/>
            </a:br>
            <a:r>
              <a:rPr lang="en-US" altLang="en-US" dirty="0"/>
              <a:t/>
            </a:r>
            <a:br>
              <a:rPr lang="en-US" altLang="en-US" dirty="0"/>
            </a:br>
            <a:r>
              <a:rPr lang="en-US" altLang="en-US" dirty="0" smtClean="0"/>
              <a:t/>
            </a:r>
            <a:br>
              <a:rPr lang="en-US" altLang="en-US" dirty="0" smtClean="0"/>
            </a:br>
            <a:r>
              <a:rPr lang="en-US" altLang="en-US" dirty="0"/>
              <a:t/>
            </a:r>
            <a:br>
              <a:rPr lang="en-US" altLang="en-US" dirty="0"/>
            </a:br>
            <a:r>
              <a:rPr lang="en-US" altLang="en-US" dirty="0" smtClean="0"/>
              <a:t/>
            </a:r>
            <a:br>
              <a:rPr lang="en-US" altLang="en-US" dirty="0" smtClean="0"/>
            </a:br>
            <a:r>
              <a:rPr lang="en-US" altLang="en-US" dirty="0" smtClean="0"/>
              <a:t/>
            </a:r>
            <a:br>
              <a:rPr lang="en-US" altLang="en-US" dirty="0" smtClean="0"/>
            </a:br>
            <a:r>
              <a:rPr lang="en-US" altLang="en-US" dirty="0"/>
              <a:t/>
            </a:r>
            <a:br>
              <a:rPr lang="en-US" altLang="en-US" dirty="0"/>
            </a:br>
            <a:r>
              <a:rPr lang="en-US" altLang="en-US" dirty="0" smtClean="0"/>
              <a:t/>
            </a:r>
            <a:br>
              <a:rPr lang="en-US" altLang="en-US" dirty="0" smtClean="0"/>
            </a:br>
            <a:r>
              <a:rPr lang="en-US" altLang="en-US" sz="6000" b="1" dirty="0" smtClean="0"/>
              <a:t>Gender,  ICT and the  digital gap</a:t>
            </a:r>
            <a:r>
              <a:rPr lang="en-US" altLang="en-US" dirty="0"/>
              <a:t/>
            </a:r>
            <a:br>
              <a:rPr lang="en-US" altLang="en-US" dirty="0"/>
            </a:br>
            <a:endParaRPr lang="en-US" dirty="0"/>
          </a:p>
        </p:txBody>
      </p:sp>
      <p:sp>
        <p:nvSpPr>
          <p:cNvPr id="4" name="Text Placeholder 3"/>
          <p:cNvSpPr>
            <a:spLocks noGrp="1"/>
          </p:cNvSpPr>
          <p:nvPr>
            <p:ph type="body" idx="1"/>
          </p:nvPr>
        </p:nvSpPr>
        <p:spPr>
          <a:xfrm>
            <a:off x="981941" y="3327401"/>
            <a:ext cx="10261600" cy="1803894"/>
          </a:xfrm>
        </p:spPr>
        <p:txBody>
          <a:bodyPr/>
          <a:lstStyle/>
          <a:p>
            <a:pPr algn="ctr"/>
            <a:r>
              <a:rPr lang="en-US" sz="4800" b="1" dirty="0">
                <a:solidFill>
                  <a:prstClr val="black"/>
                </a:solidFill>
              </a:rPr>
              <a:t>DIGITAL DIVIDE</a:t>
            </a:r>
          </a:p>
          <a:p>
            <a:endParaRPr lang="en-US" dirty="0"/>
          </a:p>
        </p:txBody>
      </p:sp>
    </p:spTree>
    <p:extLst>
      <p:ext uri="{BB962C8B-B14F-4D97-AF65-F5344CB8AC3E}">
        <p14:creationId xmlns:p14="http://schemas.microsoft.com/office/powerpoint/2010/main" val="117198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619431"/>
            <a:ext cx="9685866" cy="766917"/>
          </a:xfrm>
        </p:spPr>
        <p:txBody>
          <a:bodyPr>
            <a:normAutofit fontScale="90000"/>
          </a:bodyPr>
          <a:lstStyle/>
          <a:p>
            <a:r>
              <a:rPr lang="en-US" dirty="0" smtClean="0"/>
              <a:t>SOCIALLY</a:t>
            </a:r>
            <a:r>
              <a:rPr lang="en-US" dirty="0"/>
              <a:t/>
            </a:r>
            <a:br>
              <a:rPr lang="en-US" dirty="0"/>
            </a:br>
            <a:endParaRPr lang="en-US" dirty="0"/>
          </a:p>
        </p:txBody>
      </p:sp>
      <p:sp>
        <p:nvSpPr>
          <p:cNvPr id="8" name="Content Placeholder 7"/>
          <p:cNvSpPr>
            <a:spLocks noGrp="1"/>
          </p:cNvSpPr>
          <p:nvPr>
            <p:ph idx="1"/>
          </p:nvPr>
        </p:nvSpPr>
        <p:spPr>
          <a:xfrm>
            <a:off x="545690" y="1578077"/>
            <a:ext cx="8728312" cy="4463285"/>
          </a:xfrm>
        </p:spPr>
        <p:txBody>
          <a:bodyPr>
            <a:normAutofit/>
          </a:bodyPr>
          <a:lstStyle/>
          <a:p>
            <a:r>
              <a:rPr lang="en-US" sz="3600" dirty="0">
                <a:latin typeface="Verdana" panose="020B0604030504040204" pitchFamily="34" charset="0"/>
                <a:ea typeface="Verdana" panose="020B0604030504040204" pitchFamily="34" charset="0"/>
                <a:cs typeface="Verdana" panose="020B0604030504040204" pitchFamily="34" charset="0"/>
              </a:rPr>
              <a:t>Connection to friends and family</a:t>
            </a:r>
          </a:p>
          <a:p>
            <a:r>
              <a:rPr lang="en-US" sz="3600" dirty="0">
                <a:latin typeface="Verdana" panose="020B0604030504040204" pitchFamily="34" charset="0"/>
                <a:ea typeface="Verdana" panose="020B0604030504040204" pitchFamily="34" charset="0"/>
                <a:cs typeface="Verdana" panose="020B0604030504040204" pitchFamily="34" charset="0"/>
              </a:rPr>
              <a:t>Online activities like gaming</a:t>
            </a:r>
          </a:p>
          <a:p>
            <a:r>
              <a:rPr lang="en-US" sz="3600" dirty="0">
                <a:latin typeface="Verdana" panose="020B0604030504040204" pitchFamily="34" charset="0"/>
                <a:ea typeface="Verdana" panose="020B0604030504040204" pitchFamily="34" charset="0"/>
                <a:cs typeface="Verdana" panose="020B0604030504040204" pitchFamily="34" charset="0"/>
              </a:rPr>
              <a:t>Learning new </a:t>
            </a:r>
            <a:r>
              <a:rPr lang="en-US" sz="3600" dirty="0" smtClean="0">
                <a:latin typeface="Verdana" panose="020B0604030504040204" pitchFamily="34" charset="0"/>
                <a:ea typeface="Verdana" panose="020B0604030504040204" pitchFamily="34" charset="0"/>
                <a:cs typeface="Verdana" panose="020B0604030504040204" pitchFamily="34" charset="0"/>
              </a:rPr>
              <a:t>things</a:t>
            </a:r>
            <a:endParaRPr lang="en-US" sz="3600" dirty="0">
              <a:latin typeface="Verdana" panose="020B0604030504040204" pitchFamily="34" charset="0"/>
              <a:ea typeface="Verdana" panose="020B0604030504040204" pitchFamily="34" charset="0"/>
              <a:cs typeface="Verdana" panose="020B0604030504040204" pitchFamily="34" charset="0"/>
            </a:endParaRPr>
          </a:p>
          <a:p>
            <a:r>
              <a:rPr lang="en-US" sz="3600" dirty="0">
                <a:latin typeface="Verdana" panose="020B0604030504040204" pitchFamily="34" charset="0"/>
                <a:ea typeface="Verdana" panose="020B0604030504040204" pitchFamily="34" charset="0"/>
                <a:cs typeface="Verdana" panose="020B0604030504040204" pitchFamily="34" charset="0"/>
              </a:rPr>
              <a:t>Others are left behind</a:t>
            </a:r>
          </a:p>
          <a:p>
            <a:r>
              <a:rPr lang="en-US" sz="3600" dirty="0">
                <a:latin typeface="Verdana" panose="020B0604030504040204" pitchFamily="34" charset="0"/>
                <a:ea typeface="Verdana" panose="020B0604030504040204" pitchFamily="34" charset="0"/>
                <a:cs typeface="Verdana" panose="020B0604030504040204" pitchFamily="34" charset="0"/>
              </a:rPr>
              <a:t>Making new friends</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43547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Lucida Handwriting" panose="03010101010101010101" pitchFamily="66" charset="0"/>
              </a:rPr>
              <a:t/>
            </a:r>
            <a:br>
              <a:rPr lang="en-US" dirty="0" smtClean="0">
                <a:latin typeface="Lucida Handwriting" panose="03010101010101010101" pitchFamily="66" charset="0"/>
              </a:rPr>
            </a:br>
            <a:r>
              <a:rPr lang="en-US" dirty="0" smtClean="0">
                <a:latin typeface="Lucida Handwriting" panose="03010101010101010101" pitchFamily="66" charset="0"/>
              </a:rPr>
              <a:t>POLITICALLY</a:t>
            </a:r>
            <a:r>
              <a:rPr lang="en-US" dirty="0">
                <a:latin typeface="Lucida Handwriting" panose="03010101010101010101" pitchFamily="66" charset="0"/>
              </a:rPr>
              <a:t/>
            </a:r>
            <a:br>
              <a:rPr lang="en-US" dirty="0">
                <a:latin typeface="Lucida Handwriting" panose="03010101010101010101" pitchFamily="66" charset="0"/>
              </a:rPr>
            </a:br>
            <a:endParaRPr lang="en-US" dirty="0"/>
          </a:p>
        </p:txBody>
      </p:sp>
      <p:sp>
        <p:nvSpPr>
          <p:cNvPr id="3" name="Content Placeholder 2"/>
          <p:cNvSpPr>
            <a:spLocks noGrp="1"/>
          </p:cNvSpPr>
          <p:nvPr>
            <p:ph idx="1"/>
          </p:nvPr>
        </p:nvSpPr>
        <p:spPr/>
        <p:txBody>
          <a:bodyPr>
            <a:normAutofit/>
          </a:bodyPr>
          <a:lstStyle/>
          <a:p>
            <a:r>
              <a:rPr lang="en-US" sz="4000" dirty="0">
                <a:latin typeface="Verdana" panose="020B0604030504040204" pitchFamily="34" charset="0"/>
                <a:ea typeface="Verdana" panose="020B0604030504040204" pitchFamily="34" charset="0"/>
                <a:cs typeface="Verdana" panose="020B0604030504040204" pitchFamily="34" charset="0"/>
              </a:rPr>
              <a:t>Instabilities</a:t>
            </a:r>
          </a:p>
          <a:p>
            <a:r>
              <a:rPr lang="en-US" sz="4000" dirty="0">
                <a:latin typeface="Verdana" panose="020B0604030504040204" pitchFamily="34" charset="0"/>
                <a:ea typeface="Verdana" panose="020B0604030504040204" pitchFamily="34" charset="0"/>
                <a:cs typeface="Verdana" panose="020B0604030504040204" pitchFamily="34" charset="0"/>
              </a:rPr>
              <a:t>Online voting</a:t>
            </a:r>
          </a:p>
          <a:p>
            <a:r>
              <a:rPr lang="en-US" sz="4000" dirty="0">
                <a:latin typeface="Verdana" panose="020B0604030504040204" pitchFamily="34" charset="0"/>
                <a:ea typeface="Verdana" panose="020B0604030504040204" pitchFamily="34" charset="0"/>
                <a:cs typeface="Verdana" panose="020B0604030504040204" pitchFamily="34" charset="0"/>
              </a:rPr>
              <a:t>Restrictions</a:t>
            </a:r>
          </a:p>
          <a:p>
            <a:endParaRPr lang="en-US" sz="4000" dirty="0"/>
          </a:p>
        </p:txBody>
      </p:sp>
    </p:spTree>
    <p:extLst>
      <p:ext uri="{BB962C8B-B14F-4D97-AF65-F5344CB8AC3E}">
        <p14:creationId xmlns:p14="http://schemas.microsoft.com/office/powerpoint/2010/main" val="376505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Lucida Handwriting" panose="03010101010101010101" pitchFamily="66" charset="0"/>
              </a:rPr>
              <a:t>Cont</a:t>
            </a:r>
            <a:r>
              <a:rPr lang="en-US" dirty="0" smtClean="0">
                <a:latin typeface="Lucida Handwriting" panose="03010101010101010101" pitchFamily="66" charset="0"/>
              </a:rPr>
              <a:t>…</a:t>
            </a:r>
            <a:endParaRPr lang="en-US" dirty="0">
              <a:latin typeface="Lucida Handwriting" panose="03010101010101010101" pitchFamily="66" charset="0"/>
            </a:endParaRPr>
          </a:p>
        </p:txBody>
      </p:sp>
      <p:sp>
        <p:nvSpPr>
          <p:cNvPr id="5" name="Text Placeholder 4"/>
          <p:cNvSpPr>
            <a:spLocks noGrp="1"/>
          </p:cNvSpPr>
          <p:nvPr>
            <p:ph type="body" sz="quarter" idx="3"/>
          </p:nvPr>
        </p:nvSpPr>
        <p:spPr>
          <a:xfrm>
            <a:off x="1784555" y="1270000"/>
            <a:ext cx="7376731" cy="576262"/>
          </a:xfrm>
        </p:spPr>
        <p:txBody>
          <a:bodyPr>
            <a:noAutofit/>
          </a:bodyPr>
          <a:lstStyle/>
          <a:p>
            <a:r>
              <a:rPr lang="en-US" sz="3600" b="1" dirty="0" smtClean="0">
                <a:latin typeface="Lucida Handwriting" panose="03010101010101010101" pitchFamily="66" charset="0"/>
              </a:rPr>
              <a:t>PSYCOLOGYICAL</a:t>
            </a:r>
            <a:endParaRPr lang="en-US" sz="3600" b="1" dirty="0">
              <a:latin typeface="Lucida Handwriting" panose="03010101010101010101" pitchFamily="66" charset="0"/>
            </a:endParaRPr>
          </a:p>
        </p:txBody>
      </p:sp>
      <p:sp>
        <p:nvSpPr>
          <p:cNvPr id="7" name="Content Placeholder 6"/>
          <p:cNvSpPr>
            <a:spLocks noGrp="1"/>
          </p:cNvSpPr>
          <p:nvPr>
            <p:ph sz="quarter" idx="4"/>
          </p:nvPr>
        </p:nvSpPr>
        <p:spPr>
          <a:xfrm>
            <a:off x="-221226" y="2737245"/>
            <a:ext cx="9495227" cy="3304117"/>
          </a:xfrm>
        </p:spPr>
        <p:txBody>
          <a:bodyPr>
            <a:normAutofit/>
          </a:bodyPr>
          <a:lstStyle/>
          <a:p>
            <a:r>
              <a:rPr lang="en-US" sz="4800" dirty="0" smtClean="0">
                <a:latin typeface="Verdana" panose="020B0604030504040204" pitchFamily="34" charset="0"/>
                <a:ea typeface="Verdana" panose="020B0604030504040204" pitchFamily="34" charset="0"/>
                <a:cs typeface="Verdana" panose="020B0604030504040204" pitchFamily="34" charset="0"/>
              </a:rPr>
              <a:t>Change of character</a:t>
            </a:r>
          </a:p>
          <a:p>
            <a:r>
              <a:rPr lang="en-US" sz="4800" dirty="0" smtClean="0">
                <a:latin typeface="Verdana" panose="020B0604030504040204" pitchFamily="34" charset="0"/>
                <a:ea typeface="Verdana" panose="020B0604030504040204" pitchFamily="34" charset="0"/>
                <a:cs typeface="Verdana" panose="020B0604030504040204" pitchFamily="34" charset="0"/>
              </a:rPr>
              <a:t>Health issues</a:t>
            </a:r>
          </a:p>
          <a:p>
            <a:r>
              <a:rPr lang="en-US" sz="4800" dirty="0" smtClean="0">
                <a:latin typeface="Verdana" panose="020B0604030504040204" pitchFamily="34" charset="0"/>
                <a:ea typeface="Verdana" panose="020B0604030504040204" pitchFamily="34" charset="0"/>
                <a:cs typeface="Verdana" panose="020B0604030504040204" pitchFamily="34" charset="0"/>
              </a:rPr>
              <a:t>Depression</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383343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609600"/>
            <a:ext cx="11798710" cy="1320800"/>
          </a:xfrm>
        </p:spPr>
        <p:txBody>
          <a:bodyPr>
            <a:noAutofit/>
          </a:bodyPr>
          <a:lstStyle/>
          <a:p>
            <a:r>
              <a:rPr lang="en-US" sz="4000" dirty="0">
                <a:solidFill>
                  <a:srgbClr val="002060"/>
                </a:solidFill>
                <a:latin typeface="Lucida Handwriting" panose="03010101010101010101" pitchFamily="66" charset="0"/>
              </a:rPr>
              <a:t>Steps to take to reduce/stop digital divide</a:t>
            </a:r>
          </a:p>
        </p:txBody>
      </p:sp>
      <p:sp>
        <p:nvSpPr>
          <p:cNvPr id="3" name="Content Placeholder 2"/>
          <p:cNvSpPr>
            <a:spLocks noGrp="1"/>
          </p:cNvSpPr>
          <p:nvPr>
            <p:ph idx="1"/>
          </p:nvPr>
        </p:nvSpPr>
        <p:spPr>
          <a:xfrm>
            <a:off x="162233" y="2175337"/>
            <a:ext cx="11606980" cy="4697411"/>
          </a:xfrm>
        </p:spPr>
        <p:txBody>
          <a:bodyPr>
            <a:noAutofit/>
          </a:bodyPr>
          <a:lstStyle/>
          <a:p>
            <a:r>
              <a:rPr lang="en-US" sz="4400" dirty="0" smtClean="0">
                <a:latin typeface="Verdana" panose="020B0604030504040204" pitchFamily="34" charset="0"/>
                <a:ea typeface="Verdana" panose="020B0604030504040204" pitchFamily="34" charset="0"/>
                <a:cs typeface="Verdana" panose="020B0604030504040204" pitchFamily="34" charset="0"/>
              </a:rPr>
              <a:t>Training employees</a:t>
            </a:r>
          </a:p>
          <a:p>
            <a:r>
              <a:rPr lang="en-US" sz="4400" dirty="0" smtClean="0">
                <a:latin typeface="Verdana" panose="020B0604030504040204" pitchFamily="34" charset="0"/>
                <a:ea typeface="Verdana" panose="020B0604030504040204" pitchFamily="34" charset="0"/>
                <a:cs typeface="Verdana" panose="020B0604030504040204" pitchFamily="34" charset="0"/>
              </a:rPr>
              <a:t>Change of attitude towards technology</a:t>
            </a:r>
          </a:p>
          <a:p>
            <a:r>
              <a:rPr lang="en-US" sz="4400" dirty="0" smtClean="0">
                <a:latin typeface="Verdana" panose="020B0604030504040204" pitchFamily="34" charset="0"/>
                <a:ea typeface="Verdana" panose="020B0604030504040204" pitchFamily="34" charset="0"/>
                <a:cs typeface="Verdana" panose="020B0604030504040204" pitchFamily="34" charset="0"/>
              </a:rPr>
              <a:t>Use of different languages</a:t>
            </a:r>
          </a:p>
          <a:p>
            <a:r>
              <a:rPr lang="en-US" sz="4400" dirty="0" smtClean="0">
                <a:latin typeface="Verdana" panose="020B0604030504040204" pitchFamily="34" charset="0"/>
                <a:ea typeface="Verdana" panose="020B0604030504040204" pitchFamily="34" charset="0"/>
                <a:cs typeface="Verdana" panose="020B0604030504040204" pitchFamily="34" charset="0"/>
              </a:rPr>
              <a:t>Connectivity in schools</a:t>
            </a:r>
          </a:p>
          <a:p>
            <a:r>
              <a:rPr lang="en-US" sz="4400" dirty="0" smtClean="0">
                <a:latin typeface="Verdana" panose="020B0604030504040204" pitchFamily="34" charset="0"/>
                <a:ea typeface="Verdana" panose="020B0604030504040204" pitchFamily="34" charset="0"/>
                <a:cs typeface="Verdana" panose="020B0604030504040204" pitchFamily="34" charset="0"/>
              </a:rPr>
              <a:t>Creating more computer  labs</a:t>
            </a:r>
            <a:r>
              <a:rPr lang="en-US" sz="3600" dirty="0" smtClean="0">
                <a:latin typeface="Verdana" panose="020B0604030504040204" pitchFamily="34" charset="0"/>
                <a:ea typeface="Verdana" panose="020B0604030504040204" pitchFamily="34" charset="0"/>
                <a:cs typeface="Verdana" panose="020B0604030504040204" pitchFamily="34" charset="0"/>
              </a:rPr>
              <a:t> </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7062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8054" y="2475453"/>
            <a:ext cx="8459367" cy="1015663"/>
          </a:xfrm>
          <a:prstGeom prst="rect">
            <a:avLst/>
          </a:prstGeom>
          <a:noFill/>
        </p:spPr>
        <p:txBody>
          <a:bodyPr wrap="none" rtlCol="0">
            <a:spAutoFit/>
          </a:bodyPr>
          <a:lstStyle/>
          <a:p>
            <a:pPr algn="ctr"/>
            <a:r>
              <a:rPr lang="en-US" sz="2000" b="1" dirty="0">
                <a:solidFill>
                  <a:prstClr val="black"/>
                </a:solidFill>
                <a:latin typeface="Century Gothic"/>
              </a:rPr>
              <a:t>EFFECTS OF THE DIGITAL DIVIDE.</a:t>
            </a:r>
          </a:p>
          <a:p>
            <a:pPr algn="ctr"/>
            <a:endParaRPr lang="en-US" sz="2000" dirty="0">
              <a:solidFill>
                <a:prstClr val="black"/>
              </a:solidFill>
              <a:latin typeface="Century Gothic"/>
            </a:endParaRPr>
          </a:p>
          <a:p>
            <a:pPr algn="ctr"/>
            <a:r>
              <a:rPr lang="en-US" sz="2000" dirty="0">
                <a:solidFill>
                  <a:prstClr val="black"/>
                </a:solidFill>
                <a:latin typeface="Century Gothic"/>
              </a:rPr>
              <a:t>ECONOMICALLY, SOCIALLY, POLITICALLY AND PSYCHOLOGICALLY.</a:t>
            </a:r>
          </a:p>
        </p:txBody>
      </p:sp>
      <p:sp>
        <p:nvSpPr>
          <p:cNvPr id="3" name="TextBox 2"/>
          <p:cNvSpPr txBox="1"/>
          <p:nvPr/>
        </p:nvSpPr>
        <p:spPr>
          <a:xfrm>
            <a:off x="2286001" y="3856302"/>
            <a:ext cx="7826207" cy="369332"/>
          </a:xfrm>
          <a:prstGeom prst="rect">
            <a:avLst/>
          </a:prstGeom>
          <a:noFill/>
        </p:spPr>
        <p:txBody>
          <a:bodyPr wrap="square" rtlCol="0">
            <a:spAutoFit/>
          </a:bodyPr>
          <a:lstStyle/>
          <a:p>
            <a:r>
              <a:rPr lang="en-US" dirty="0">
                <a:solidFill>
                  <a:prstClr val="black"/>
                </a:solidFill>
                <a:latin typeface="Century Gothic"/>
              </a:rPr>
              <a:t>These should be viewed in the negative side as they are just listed</a:t>
            </a:r>
          </a:p>
        </p:txBody>
      </p:sp>
    </p:spTree>
    <p:extLst>
      <p:ext uri="{BB962C8B-B14F-4D97-AF65-F5344CB8AC3E}">
        <p14:creationId xmlns:p14="http://schemas.microsoft.com/office/powerpoint/2010/main" val="406334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1676400" y="0"/>
          <a:ext cx="8915400"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405943" y="1944193"/>
            <a:ext cx="4953000" cy="4801314"/>
          </a:xfrm>
          <a:prstGeom prst="rect">
            <a:avLst/>
          </a:prstGeom>
          <a:noFill/>
        </p:spPr>
        <p:txBody>
          <a:bodyPr wrap="square" rtlCol="0">
            <a:spAutoFit/>
          </a:bodyPr>
          <a:lstStyle/>
          <a:p>
            <a:r>
              <a:rPr lang="en-US" dirty="0">
                <a:solidFill>
                  <a:prstClr val="black"/>
                </a:solidFill>
                <a:latin typeface="Century Gothic"/>
              </a:rPr>
              <a:t>Those with access to computer technology basically get richer hence increasing on the income inequality effect.</a:t>
            </a:r>
          </a:p>
          <a:p>
            <a:endParaRPr lang="en-US" dirty="0">
              <a:solidFill>
                <a:prstClr val="black"/>
              </a:solidFill>
              <a:latin typeface="Century Gothic"/>
            </a:endParaRPr>
          </a:p>
          <a:p>
            <a:r>
              <a:rPr lang="en-US" dirty="0">
                <a:solidFill>
                  <a:prstClr val="black"/>
                </a:solidFill>
                <a:latin typeface="Century Gothic"/>
              </a:rPr>
              <a:t>Shopping &amp; Online Auctions</a:t>
            </a:r>
          </a:p>
          <a:p>
            <a:r>
              <a:rPr lang="en-US" dirty="0">
                <a:solidFill>
                  <a:prstClr val="black"/>
                </a:solidFill>
                <a:latin typeface="Century Gothic"/>
              </a:rPr>
              <a:t>Online shopping is usually cheaper with One with access to Computer technology can sell his/her goods via online auctions, hence generating  incomes like OLX.</a:t>
            </a:r>
          </a:p>
          <a:p>
            <a:endParaRPr lang="en-US" dirty="0">
              <a:solidFill>
                <a:prstClr val="black"/>
              </a:solidFill>
              <a:latin typeface="Century Gothic"/>
            </a:endParaRPr>
          </a:p>
          <a:p>
            <a:r>
              <a:rPr lang="en-US" dirty="0">
                <a:solidFill>
                  <a:prstClr val="black"/>
                </a:solidFill>
                <a:latin typeface="Century Gothic"/>
              </a:rPr>
              <a:t>Internet services</a:t>
            </a:r>
          </a:p>
          <a:p>
            <a:r>
              <a:rPr lang="en-US" dirty="0">
                <a:solidFill>
                  <a:prstClr val="black"/>
                </a:solidFill>
                <a:latin typeface="Century Gothic"/>
              </a:rPr>
              <a:t>GPS, Google Maps, Website Contact information. These help avoid certain costs for those with access.</a:t>
            </a:r>
          </a:p>
          <a:p>
            <a:endParaRPr lang="en-US" dirty="0">
              <a:solidFill>
                <a:prstClr val="black"/>
              </a:solidFill>
              <a:latin typeface="Century Gothic"/>
            </a:endParaRPr>
          </a:p>
          <a:p>
            <a:r>
              <a:rPr lang="en-US" dirty="0">
                <a:solidFill>
                  <a:prstClr val="black"/>
                </a:solidFill>
                <a:latin typeface="Century Gothic"/>
              </a:rPr>
              <a:t>Online job opportunities</a:t>
            </a:r>
          </a:p>
          <a:p>
            <a:endParaRPr lang="en-US" dirty="0">
              <a:solidFill>
                <a:prstClr val="black"/>
              </a:solidFill>
              <a:latin typeface="Century Gothic"/>
            </a:endParaRPr>
          </a:p>
        </p:txBody>
      </p:sp>
      <p:pic>
        <p:nvPicPr>
          <p:cNvPr id="22530" name="Picture 2" descr="C:\Users\Situation\Desktop\SOCIAL ISSUES IN COMPUTING\Images\2017020811465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2564" y="2133601"/>
            <a:ext cx="4086225" cy="40862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81601" y="1574861"/>
            <a:ext cx="1685077" cy="369332"/>
          </a:xfrm>
          <a:prstGeom prst="rect">
            <a:avLst/>
          </a:prstGeom>
          <a:noFill/>
        </p:spPr>
        <p:txBody>
          <a:bodyPr wrap="none" rtlCol="0">
            <a:spAutoFit/>
          </a:bodyPr>
          <a:lstStyle/>
          <a:p>
            <a:r>
              <a:rPr lang="en-US" dirty="0">
                <a:solidFill>
                  <a:prstClr val="black"/>
                </a:solidFill>
                <a:latin typeface="Century Gothic"/>
              </a:rPr>
              <a:t>Economically</a:t>
            </a:r>
          </a:p>
        </p:txBody>
      </p:sp>
    </p:spTree>
    <p:extLst>
      <p:ext uri="{BB962C8B-B14F-4D97-AF65-F5344CB8AC3E}">
        <p14:creationId xmlns:p14="http://schemas.microsoft.com/office/powerpoint/2010/main" val="3553963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Situation\Desktop\SOCIAL ISSUES IN COMPUTING\Images\201702081145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6" y="2352902"/>
            <a:ext cx="4359275" cy="40478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nvPr>
        </p:nvGraphicFramePr>
        <p:xfrm>
          <a:off x="1676400" y="0"/>
          <a:ext cx="8915400" cy="144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713240" y="2373189"/>
            <a:ext cx="4876800" cy="3416320"/>
          </a:xfrm>
          <a:prstGeom prst="rect">
            <a:avLst/>
          </a:prstGeom>
        </p:spPr>
        <p:txBody>
          <a:bodyPr wrap="square">
            <a:spAutoFit/>
          </a:bodyPr>
          <a:lstStyle/>
          <a:p>
            <a:r>
              <a:rPr lang="en-US" dirty="0">
                <a:solidFill>
                  <a:prstClr val="black"/>
                </a:solidFill>
                <a:latin typeface="Century Gothic"/>
              </a:rPr>
              <a:t>Social capital is improved when one connects with friends and family and also new friends which is most effectively done using computer tech.</a:t>
            </a:r>
          </a:p>
          <a:p>
            <a:endParaRPr lang="en-US" dirty="0">
              <a:solidFill>
                <a:prstClr val="black"/>
              </a:solidFill>
              <a:latin typeface="Century Gothic"/>
            </a:endParaRPr>
          </a:p>
          <a:p>
            <a:r>
              <a:rPr lang="en-US" dirty="0">
                <a:solidFill>
                  <a:prstClr val="black"/>
                </a:solidFill>
                <a:latin typeface="Century Gothic"/>
              </a:rPr>
              <a:t>Online social activities</a:t>
            </a:r>
          </a:p>
          <a:p>
            <a:r>
              <a:rPr lang="en-US" dirty="0">
                <a:solidFill>
                  <a:prstClr val="black"/>
                </a:solidFill>
                <a:latin typeface="Century Gothic"/>
              </a:rPr>
              <a:t>Like games, movies, chat rooms, all these achievable only through computer technology improve on social capital</a:t>
            </a:r>
          </a:p>
          <a:p>
            <a:endParaRPr lang="en-US" dirty="0">
              <a:solidFill>
                <a:prstClr val="black"/>
              </a:solidFill>
              <a:latin typeface="Century Gothic"/>
            </a:endParaRPr>
          </a:p>
          <a:p>
            <a:r>
              <a:rPr lang="en-US" dirty="0">
                <a:solidFill>
                  <a:prstClr val="black"/>
                </a:solidFill>
                <a:latin typeface="Century Gothic"/>
              </a:rPr>
              <a:t>Learning about other religions and ethnic groups and cultures.</a:t>
            </a:r>
          </a:p>
        </p:txBody>
      </p:sp>
      <p:sp>
        <p:nvSpPr>
          <p:cNvPr id="4" name="TextBox 3"/>
          <p:cNvSpPr txBox="1"/>
          <p:nvPr/>
        </p:nvSpPr>
        <p:spPr>
          <a:xfrm>
            <a:off x="5570210" y="1764268"/>
            <a:ext cx="1019831" cy="369332"/>
          </a:xfrm>
          <a:prstGeom prst="rect">
            <a:avLst/>
          </a:prstGeom>
          <a:noFill/>
        </p:spPr>
        <p:txBody>
          <a:bodyPr wrap="none" rtlCol="0">
            <a:spAutoFit/>
          </a:bodyPr>
          <a:lstStyle/>
          <a:p>
            <a:r>
              <a:rPr lang="en-US" dirty="0">
                <a:solidFill>
                  <a:prstClr val="black"/>
                </a:solidFill>
                <a:latin typeface="Century Gothic"/>
              </a:rPr>
              <a:t>Socially</a:t>
            </a:r>
          </a:p>
        </p:txBody>
      </p:sp>
    </p:spTree>
    <p:extLst>
      <p:ext uri="{BB962C8B-B14F-4D97-AF65-F5344CB8AC3E}">
        <p14:creationId xmlns:p14="http://schemas.microsoft.com/office/powerpoint/2010/main" val="3945380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1676400" y="0"/>
          <a:ext cx="8915400"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483" name="Picture 3" descr="C:\Users\Situation\Desktop\SOCIAL ISSUES IN COMPUTING\Images\2017020811372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1771650"/>
            <a:ext cx="3962400" cy="44767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74326" y="2133600"/>
            <a:ext cx="4841275" cy="4801314"/>
          </a:xfrm>
          <a:prstGeom prst="rect">
            <a:avLst/>
          </a:prstGeom>
          <a:noFill/>
        </p:spPr>
        <p:txBody>
          <a:bodyPr wrap="square" rtlCol="0">
            <a:spAutoFit/>
          </a:bodyPr>
          <a:lstStyle/>
          <a:p>
            <a:r>
              <a:rPr lang="en-US" dirty="0">
                <a:solidFill>
                  <a:prstClr val="black"/>
                </a:solidFill>
                <a:latin typeface="Century Gothic"/>
              </a:rPr>
              <a:t>Political instability</a:t>
            </a:r>
          </a:p>
          <a:p>
            <a:r>
              <a:rPr lang="en-US" dirty="0">
                <a:solidFill>
                  <a:prstClr val="black"/>
                </a:solidFill>
                <a:latin typeface="Century Gothic"/>
              </a:rPr>
              <a:t>We know that inequality between societies causes political instability. More information, more knowledge, and therefore more Intelligence which gets you richer.</a:t>
            </a:r>
          </a:p>
          <a:p>
            <a:endParaRPr lang="en-US" dirty="0">
              <a:solidFill>
                <a:prstClr val="black"/>
              </a:solidFill>
              <a:latin typeface="Century Gothic"/>
            </a:endParaRPr>
          </a:p>
          <a:p>
            <a:r>
              <a:rPr lang="en-US" dirty="0" smtClean="0">
                <a:solidFill>
                  <a:prstClr val="black"/>
                </a:solidFill>
                <a:latin typeface="Century Gothic"/>
              </a:rPr>
              <a:t>Online voting</a:t>
            </a:r>
          </a:p>
          <a:p>
            <a:r>
              <a:rPr lang="en-US" dirty="0" smtClean="0">
                <a:solidFill>
                  <a:prstClr val="black"/>
                </a:solidFill>
                <a:latin typeface="Century Gothic"/>
              </a:rPr>
              <a:t>This </a:t>
            </a:r>
            <a:r>
              <a:rPr lang="en-US" dirty="0">
                <a:solidFill>
                  <a:prstClr val="black"/>
                </a:solidFill>
                <a:latin typeface="Century Gothic"/>
              </a:rPr>
              <a:t>would have been an easier and cheaper way to conduct votes but since there exist a technological illiteracy, old methods have to be kept</a:t>
            </a:r>
          </a:p>
          <a:p>
            <a:endParaRPr lang="en-US" dirty="0">
              <a:solidFill>
                <a:prstClr val="black"/>
              </a:solidFill>
              <a:latin typeface="Century Gothic"/>
            </a:endParaRPr>
          </a:p>
          <a:p>
            <a:r>
              <a:rPr lang="en-US" dirty="0">
                <a:solidFill>
                  <a:prstClr val="black"/>
                </a:solidFill>
                <a:latin typeface="Century Gothic"/>
              </a:rPr>
              <a:t>Campaigns</a:t>
            </a:r>
          </a:p>
          <a:p>
            <a:r>
              <a:rPr lang="en-US" dirty="0">
                <a:solidFill>
                  <a:prstClr val="black"/>
                </a:solidFill>
                <a:latin typeface="Century Gothic"/>
              </a:rPr>
              <a:t>A lot of campaign stories, truths, secrets, and speeches are revealed online.</a:t>
            </a:r>
          </a:p>
          <a:p>
            <a:endParaRPr lang="en-US" dirty="0">
              <a:solidFill>
                <a:prstClr val="black"/>
              </a:solidFill>
              <a:latin typeface="Century Gothic"/>
            </a:endParaRPr>
          </a:p>
        </p:txBody>
      </p:sp>
      <p:sp>
        <p:nvSpPr>
          <p:cNvPr id="4" name="TextBox 3"/>
          <p:cNvSpPr txBox="1"/>
          <p:nvPr/>
        </p:nvSpPr>
        <p:spPr>
          <a:xfrm>
            <a:off x="5257801" y="1611868"/>
            <a:ext cx="1212191" cy="369332"/>
          </a:xfrm>
          <a:prstGeom prst="rect">
            <a:avLst/>
          </a:prstGeom>
          <a:noFill/>
        </p:spPr>
        <p:txBody>
          <a:bodyPr wrap="none" rtlCol="0">
            <a:spAutoFit/>
          </a:bodyPr>
          <a:lstStyle/>
          <a:p>
            <a:r>
              <a:rPr lang="en-US" dirty="0">
                <a:solidFill>
                  <a:prstClr val="black"/>
                </a:solidFill>
                <a:latin typeface="Century Gothic"/>
              </a:rPr>
              <a:t>Politically</a:t>
            </a:r>
          </a:p>
        </p:txBody>
      </p:sp>
    </p:spTree>
    <p:extLst>
      <p:ext uri="{BB962C8B-B14F-4D97-AF65-F5344CB8AC3E}">
        <p14:creationId xmlns:p14="http://schemas.microsoft.com/office/powerpoint/2010/main" val="1447542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1676400" y="0"/>
          <a:ext cx="8915400"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554" name="Picture 2" descr="C:\Users\Situation\Desktop\SOCIAL ISSUES IN COMPUTING\Images\20170208113458.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1" y="2590800"/>
            <a:ext cx="4580237" cy="36576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
        <p:nvSpPr>
          <p:cNvPr id="3" name="TextBox 2"/>
          <p:cNvSpPr txBox="1"/>
          <p:nvPr/>
        </p:nvSpPr>
        <p:spPr>
          <a:xfrm>
            <a:off x="431801" y="2057400"/>
            <a:ext cx="6337300" cy="5355312"/>
          </a:xfrm>
          <a:prstGeom prst="rect">
            <a:avLst/>
          </a:prstGeom>
          <a:noFill/>
        </p:spPr>
        <p:txBody>
          <a:bodyPr wrap="square" rtlCol="0">
            <a:spAutoFit/>
          </a:bodyPr>
          <a:lstStyle/>
          <a:p>
            <a:r>
              <a:rPr lang="en-US" b="1" dirty="0">
                <a:solidFill>
                  <a:prstClr val="black"/>
                </a:solidFill>
                <a:latin typeface="Century Gothic"/>
              </a:rPr>
              <a:t>Character</a:t>
            </a:r>
          </a:p>
          <a:p>
            <a:r>
              <a:rPr lang="en-US" dirty="0">
                <a:solidFill>
                  <a:prstClr val="black"/>
                </a:solidFill>
                <a:latin typeface="Century Gothic"/>
              </a:rPr>
              <a:t>Many Africans have adopted  certain foreign characters in the way they speak, behave, dress, perceive things etc. Reason why you can differ someone who comes from Kampala and one from Bugangaizi.</a:t>
            </a:r>
          </a:p>
          <a:p>
            <a:endParaRPr lang="en-US" dirty="0">
              <a:solidFill>
                <a:prstClr val="black"/>
              </a:solidFill>
              <a:latin typeface="Century Gothic"/>
            </a:endParaRPr>
          </a:p>
          <a:p>
            <a:r>
              <a:rPr lang="en-US" dirty="0">
                <a:solidFill>
                  <a:prstClr val="black"/>
                </a:solidFill>
                <a:latin typeface="Century Gothic"/>
              </a:rPr>
              <a:t>Depression/reduced self esteem</a:t>
            </a:r>
          </a:p>
          <a:p>
            <a:r>
              <a:rPr lang="en-US" dirty="0">
                <a:solidFill>
                  <a:prstClr val="black"/>
                </a:solidFill>
                <a:latin typeface="Century Gothic"/>
              </a:rPr>
              <a:t>Someone might post a picture of themselves and get 1000 likes</a:t>
            </a:r>
          </a:p>
          <a:p>
            <a:r>
              <a:rPr lang="en-US" dirty="0">
                <a:solidFill>
                  <a:prstClr val="black"/>
                </a:solidFill>
                <a:latin typeface="Century Gothic"/>
              </a:rPr>
              <a:t>While somebody else gets only 2 likes.</a:t>
            </a:r>
          </a:p>
          <a:p>
            <a:endParaRPr lang="en-US" dirty="0">
              <a:solidFill>
                <a:prstClr val="black"/>
              </a:solidFill>
              <a:latin typeface="Century Gothic"/>
            </a:endParaRPr>
          </a:p>
          <a:p>
            <a:r>
              <a:rPr lang="en-US" dirty="0">
                <a:solidFill>
                  <a:prstClr val="black"/>
                </a:solidFill>
                <a:latin typeface="Century Gothic"/>
              </a:rPr>
              <a:t>Health</a:t>
            </a:r>
          </a:p>
          <a:p>
            <a:r>
              <a:rPr lang="en-US" dirty="0">
                <a:solidFill>
                  <a:prstClr val="black"/>
                </a:solidFill>
                <a:latin typeface="Century Gothic"/>
              </a:rPr>
              <a:t>There is a lot of professional health services online that only the </a:t>
            </a:r>
            <a:r>
              <a:rPr lang="en-US" dirty="0" smtClean="0">
                <a:solidFill>
                  <a:prstClr val="black"/>
                </a:solidFill>
                <a:latin typeface="Century Gothic"/>
              </a:rPr>
              <a:t>privileged </a:t>
            </a:r>
            <a:r>
              <a:rPr lang="en-US" dirty="0">
                <a:solidFill>
                  <a:prstClr val="black"/>
                </a:solidFill>
                <a:latin typeface="Century Gothic"/>
              </a:rPr>
              <a:t>can obtain unlike the under </a:t>
            </a:r>
            <a:r>
              <a:rPr lang="en-US" dirty="0" smtClean="0">
                <a:solidFill>
                  <a:prstClr val="black"/>
                </a:solidFill>
                <a:latin typeface="Century Gothic"/>
              </a:rPr>
              <a:t>privileged. </a:t>
            </a:r>
            <a:r>
              <a:rPr lang="en-US" dirty="0">
                <a:solidFill>
                  <a:prstClr val="black"/>
                </a:solidFill>
                <a:latin typeface="Century Gothic"/>
              </a:rPr>
              <a:t>Same applies to </a:t>
            </a:r>
          </a:p>
          <a:p>
            <a:r>
              <a:rPr lang="en-US" dirty="0">
                <a:solidFill>
                  <a:prstClr val="black"/>
                </a:solidFill>
                <a:latin typeface="Century Gothic"/>
              </a:rPr>
              <a:t>Knowledge, cognition, well being </a:t>
            </a:r>
            <a:r>
              <a:rPr lang="en-US" dirty="0" smtClean="0">
                <a:solidFill>
                  <a:prstClr val="black"/>
                </a:solidFill>
                <a:latin typeface="Century Gothic"/>
              </a:rPr>
              <a:t>etc.</a:t>
            </a:r>
            <a:endParaRPr lang="en-US" dirty="0">
              <a:solidFill>
                <a:prstClr val="black"/>
              </a:solidFill>
              <a:latin typeface="Century Gothic"/>
            </a:endParaRPr>
          </a:p>
          <a:p>
            <a:endParaRPr lang="en-US" dirty="0">
              <a:solidFill>
                <a:prstClr val="black"/>
              </a:solidFill>
              <a:latin typeface="Century Gothic"/>
            </a:endParaRPr>
          </a:p>
          <a:p>
            <a:endParaRPr lang="en-US" dirty="0">
              <a:solidFill>
                <a:prstClr val="black"/>
              </a:solidFill>
              <a:latin typeface="Century Gothic"/>
            </a:endParaRPr>
          </a:p>
        </p:txBody>
      </p:sp>
      <p:sp>
        <p:nvSpPr>
          <p:cNvPr id="4" name="TextBox 3"/>
          <p:cNvSpPr txBox="1"/>
          <p:nvPr/>
        </p:nvSpPr>
        <p:spPr>
          <a:xfrm>
            <a:off x="4995264" y="1667286"/>
            <a:ext cx="1896673" cy="369332"/>
          </a:xfrm>
          <a:prstGeom prst="rect">
            <a:avLst/>
          </a:prstGeom>
          <a:noFill/>
        </p:spPr>
        <p:txBody>
          <a:bodyPr wrap="none" rtlCol="0">
            <a:spAutoFit/>
          </a:bodyPr>
          <a:lstStyle/>
          <a:p>
            <a:r>
              <a:rPr lang="en-US" dirty="0">
                <a:solidFill>
                  <a:prstClr val="black"/>
                </a:solidFill>
                <a:latin typeface="Century Gothic"/>
              </a:rPr>
              <a:t>Psychologically</a:t>
            </a:r>
          </a:p>
        </p:txBody>
      </p:sp>
    </p:spTree>
    <p:extLst>
      <p:ext uri="{BB962C8B-B14F-4D97-AF65-F5344CB8AC3E}">
        <p14:creationId xmlns:p14="http://schemas.microsoft.com/office/powerpoint/2010/main" val="2177970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35446"/>
            <a:ext cx="5181600" cy="6463308"/>
          </a:xfrm>
          <a:prstGeom prst="rect">
            <a:avLst/>
          </a:prstGeom>
        </p:spPr>
        <p:txBody>
          <a:bodyPr wrap="square">
            <a:spAutoFit/>
          </a:bodyPr>
          <a:lstStyle/>
          <a:p>
            <a:r>
              <a:rPr lang="en-US" b="1" dirty="0">
                <a:solidFill>
                  <a:prstClr val="black"/>
                </a:solidFill>
                <a:latin typeface="Century Gothic"/>
              </a:rPr>
              <a:t>Something Must Be Done</a:t>
            </a:r>
          </a:p>
          <a:p>
            <a:r>
              <a:rPr lang="en-US" dirty="0">
                <a:solidFill>
                  <a:prstClr val="black"/>
                </a:solidFill>
                <a:latin typeface="Century Gothic"/>
              </a:rPr>
              <a:t/>
            </a:r>
            <a:br>
              <a:rPr lang="en-US" dirty="0">
                <a:solidFill>
                  <a:prstClr val="black"/>
                </a:solidFill>
                <a:latin typeface="Century Gothic"/>
              </a:rPr>
            </a:br>
            <a:r>
              <a:rPr lang="en-US" dirty="0">
                <a:solidFill>
                  <a:prstClr val="black"/>
                </a:solidFill>
                <a:latin typeface="Century Gothic"/>
              </a:rPr>
              <a:t>With technology continually advancing, the issue of the "digital divide" cannot be ignored. In our society, where the distribution of wealth is already heavily unbalanced, access to computers and the Internet is unbalancing the situation even more. </a:t>
            </a:r>
          </a:p>
          <a:p>
            <a:r>
              <a:rPr lang="en-US" dirty="0">
                <a:solidFill>
                  <a:prstClr val="black"/>
                </a:solidFill>
                <a:latin typeface="Century Gothic"/>
              </a:rPr>
              <a:t>Those with computers and access to the Internet become richer through the power of information, while those without them are becoming even poorer in comparison. </a:t>
            </a:r>
          </a:p>
          <a:p>
            <a:endParaRPr lang="en-US" dirty="0">
              <a:solidFill>
                <a:prstClr val="black"/>
              </a:solidFill>
              <a:latin typeface="Century Gothic"/>
            </a:endParaRPr>
          </a:p>
          <a:p>
            <a:r>
              <a:rPr lang="en-US" dirty="0">
                <a:solidFill>
                  <a:prstClr val="black"/>
                </a:solidFill>
                <a:latin typeface="Century Gothic"/>
              </a:rPr>
              <a:t>What we earn is what we learn,</a:t>
            </a:r>
          </a:p>
          <a:p>
            <a:endParaRPr lang="en-US" dirty="0">
              <a:solidFill>
                <a:prstClr val="black"/>
              </a:solidFill>
              <a:latin typeface="Century Gothic"/>
            </a:endParaRPr>
          </a:p>
          <a:p>
            <a:r>
              <a:rPr lang="en-US" dirty="0">
                <a:solidFill>
                  <a:prstClr val="black"/>
                </a:solidFill>
                <a:latin typeface="Century Gothic"/>
              </a:rPr>
              <a:t>if you don't have access to technology, you're going to be left in the digital dark ages. That's what the digital divide is all about. " The digital divide will not close unless there is an initiative to seal the gap. It is not just the cost of computers that results in the digital divide, but other factors as will follow</a:t>
            </a:r>
          </a:p>
        </p:txBody>
      </p:sp>
      <p:pic>
        <p:nvPicPr>
          <p:cNvPr id="3075" name="Picture 3" descr="C:\Users\Situation\Desktop\201702081001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76200"/>
            <a:ext cx="3581400" cy="6781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478982" y="717461"/>
            <a:ext cx="1523999" cy="923330"/>
          </a:xfrm>
          <a:prstGeom prst="rect">
            <a:avLst/>
          </a:prstGeom>
          <a:noFill/>
        </p:spPr>
        <p:txBody>
          <a:bodyPr wrap="square" rtlCol="0">
            <a:spAutoFit/>
          </a:bodyPr>
          <a:lstStyle/>
          <a:p>
            <a:pPr algn="ctr"/>
            <a:r>
              <a:rPr lang="en-US" dirty="0">
                <a:solidFill>
                  <a:prstClr val="black"/>
                </a:solidFill>
                <a:latin typeface="Century Gothic"/>
              </a:rPr>
              <a:t>So, what’s not being done?</a:t>
            </a:r>
          </a:p>
        </p:txBody>
      </p:sp>
    </p:spTree>
    <p:extLst>
      <p:ext uri="{BB962C8B-B14F-4D97-AF65-F5344CB8AC3E}">
        <p14:creationId xmlns:p14="http://schemas.microsoft.com/office/powerpoint/2010/main" val="3966132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1143001"/>
            <a:ext cx="10668000" cy="5170646"/>
          </a:xfrm>
          <a:prstGeom prst="rect">
            <a:avLst/>
          </a:prstGeom>
        </p:spPr>
        <p:txBody>
          <a:bodyPr wrap="square">
            <a:spAutoFit/>
          </a:bodyPr>
          <a:lstStyle/>
          <a:p>
            <a:pPr>
              <a:lnSpc>
                <a:spcPct val="150000"/>
              </a:lnSpc>
            </a:pPr>
            <a:r>
              <a:rPr lang="en-US" sz="2000" b="1" dirty="0">
                <a:solidFill>
                  <a:prstClr val="black"/>
                </a:solidFill>
                <a:latin typeface="Century Gothic"/>
              </a:rPr>
              <a:t>Understanding the term "Digital Divide"</a:t>
            </a:r>
            <a:r>
              <a:rPr lang="en-US" sz="2000" dirty="0">
                <a:solidFill>
                  <a:prstClr val="black"/>
                </a:solidFill>
                <a:latin typeface="Century Gothic"/>
              </a:rPr>
              <a:t/>
            </a:r>
            <a:br>
              <a:rPr lang="en-US" sz="2000" dirty="0">
                <a:solidFill>
                  <a:prstClr val="black"/>
                </a:solidFill>
                <a:latin typeface="Century Gothic"/>
              </a:rPr>
            </a:br>
            <a:r>
              <a:rPr lang="en-US" sz="2000" dirty="0">
                <a:solidFill>
                  <a:prstClr val="black"/>
                </a:solidFill>
                <a:latin typeface="Century Gothic"/>
              </a:rPr>
              <a:t>Interaction between human and computers has greatly increased in the twenty-first century. Gaining to access computers and the internet has become increasingly important to completely immerse oneself in the economic, political, and social aspects of not just Uganda, but of the world. </a:t>
            </a:r>
            <a:endParaRPr lang="en-US" sz="2000" dirty="0" smtClean="0">
              <a:solidFill>
                <a:prstClr val="black"/>
              </a:solidFill>
              <a:latin typeface="Century Gothic"/>
            </a:endParaRPr>
          </a:p>
          <a:p>
            <a:pPr>
              <a:lnSpc>
                <a:spcPct val="150000"/>
              </a:lnSpc>
            </a:pPr>
            <a:endParaRPr lang="en-US" sz="2000" dirty="0">
              <a:solidFill>
                <a:prstClr val="black"/>
              </a:solidFill>
              <a:latin typeface="Century Gothic"/>
            </a:endParaRPr>
          </a:p>
          <a:p>
            <a:pPr>
              <a:lnSpc>
                <a:spcPct val="150000"/>
              </a:lnSpc>
            </a:pPr>
            <a:r>
              <a:rPr lang="en-US" sz="2000" dirty="0">
                <a:solidFill>
                  <a:prstClr val="black"/>
                </a:solidFill>
                <a:latin typeface="Century Gothic"/>
              </a:rPr>
              <a:t>However, not everyone has access to this technology. The idea of the "digital divide" refers to the </a:t>
            </a:r>
            <a:r>
              <a:rPr lang="en-US" sz="2000" b="1" dirty="0">
                <a:solidFill>
                  <a:prstClr val="black"/>
                </a:solidFill>
                <a:latin typeface="Century Gothic"/>
              </a:rPr>
              <a:t>growing gap</a:t>
            </a:r>
            <a:r>
              <a:rPr lang="en-US" sz="2000" dirty="0">
                <a:solidFill>
                  <a:prstClr val="black"/>
                </a:solidFill>
                <a:latin typeface="Century Gothic"/>
              </a:rPr>
              <a:t> between the underprivileged members of society, especially the poor, rural, elderly, and handicapped portion of the population who do not have access to computers or the internet; </a:t>
            </a:r>
            <a:r>
              <a:rPr lang="en-US" sz="2000" b="1" dirty="0">
                <a:solidFill>
                  <a:prstClr val="black"/>
                </a:solidFill>
                <a:latin typeface="Century Gothic"/>
              </a:rPr>
              <a:t>and</a:t>
            </a:r>
            <a:r>
              <a:rPr lang="en-US" sz="2000" dirty="0">
                <a:solidFill>
                  <a:prstClr val="black"/>
                </a:solidFill>
                <a:latin typeface="Century Gothic"/>
              </a:rPr>
              <a:t> the wealthy, middle-class, and young Ugandans living in urban and suburban areas who have access.</a:t>
            </a:r>
          </a:p>
        </p:txBody>
      </p:sp>
    </p:spTree>
    <p:extLst>
      <p:ext uri="{BB962C8B-B14F-4D97-AF65-F5344CB8AC3E}">
        <p14:creationId xmlns:p14="http://schemas.microsoft.com/office/powerpoint/2010/main" val="1110160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Situation\Desktop\SOCIAL ISSUES IN COMPUTING\Images\201702081148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9210"/>
            <a:ext cx="9448800" cy="818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04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Program Files (x86)\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4665" y="1905001"/>
            <a:ext cx="3982660" cy="40671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97547" y="671691"/>
            <a:ext cx="4741863" cy="6186309"/>
          </a:xfrm>
          <a:prstGeom prst="rect">
            <a:avLst/>
          </a:prstGeom>
        </p:spPr>
        <p:txBody>
          <a:bodyPr wrap="square">
            <a:spAutoFit/>
          </a:bodyPr>
          <a:lstStyle/>
          <a:p>
            <a:r>
              <a:rPr lang="en-US" b="1" dirty="0">
                <a:solidFill>
                  <a:prstClr val="black"/>
                </a:solidFill>
                <a:latin typeface="Century Gothic"/>
              </a:rPr>
              <a:t>Personal Access</a:t>
            </a:r>
            <a:r>
              <a:rPr lang="en-US" dirty="0">
                <a:solidFill>
                  <a:prstClr val="black"/>
                </a:solidFill>
                <a:latin typeface="Century Gothic"/>
              </a:rPr>
              <a:t> </a:t>
            </a:r>
            <a:br>
              <a:rPr lang="en-US" dirty="0">
                <a:solidFill>
                  <a:prstClr val="black"/>
                </a:solidFill>
                <a:latin typeface="Century Gothic"/>
              </a:rPr>
            </a:br>
            <a:r>
              <a:rPr lang="en-US" dirty="0">
                <a:solidFill>
                  <a:prstClr val="black"/>
                </a:solidFill>
                <a:latin typeface="Century Gothic"/>
              </a:rPr>
              <a:t>Necessity for access is directly proportional to the use of computers and the Internet. The Gov’t and public sector hasn’t really recognized the importance of such resources in order to take measures to ensure access for all. </a:t>
            </a:r>
          </a:p>
          <a:p>
            <a:endParaRPr lang="en-US" dirty="0">
              <a:solidFill>
                <a:prstClr val="black"/>
              </a:solidFill>
              <a:latin typeface="Century Gothic"/>
            </a:endParaRPr>
          </a:p>
          <a:p>
            <a:r>
              <a:rPr lang="en-US" dirty="0">
                <a:solidFill>
                  <a:prstClr val="black"/>
                </a:solidFill>
                <a:latin typeface="Century Gothic"/>
              </a:rPr>
              <a:t>While increased competition among computer manufacturers and Internet Service Providers has substantially reduced the costs associated with owning a computer and maintaining a home connection for many, the lower costs still remain costly. The government  is trying to provide free Wi-Fi across Kampala, it might be a good thing globally, but might as well be the major cause for the digital divide in Uganda considering luck of access, equal services and networks in the unprivileged communities.</a:t>
            </a:r>
          </a:p>
        </p:txBody>
      </p:sp>
    </p:spTree>
    <p:extLst>
      <p:ext uri="{BB962C8B-B14F-4D97-AF65-F5344CB8AC3E}">
        <p14:creationId xmlns:p14="http://schemas.microsoft.com/office/powerpoint/2010/main" val="3192857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971800"/>
            <a:ext cx="9067800" cy="3416320"/>
          </a:xfrm>
          <a:prstGeom prst="rect">
            <a:avLst/>
          </a:prstGeom>
        </p:spPr>
        <p:txBody>
          <a:bodyPr wrap="square">
            <a:spAutoFit/>
          </a:bodyPr>
          <a:lstStyle/>
          <a:p>
            <a:r>
              <a:rPr lang="en-US" b="1" dirty="0">
                <a:solidFill>
                  <a:prstClr val="black"/>
                </a:solidFill>
                <a:latin typeface="Century Gothic"/>
              </a:rPr>
              <a:t>Literacy</a:t>
            </a:r>
            <a:endParaRPr lang="en-US" dirty="0">
              <a:solidFill>
                <a:prstClr val="black"/>
              </a:solidFill>
              <a:latin typeface="Century Gothic"/>
            </a:endParaRPr>
          </a:p>
          <a:p>
            <a:r>
              <a:rPr lang="en-US" dirty="0">
                <a:solidFill>
                  <a:prstClr val="black"/>
                </a:solidFill>
                <a:latin typeface="Century Gothic"/>
              </a:rPr>
              <a:t>In order to use computer technology, a certain level of information literacy is needed. Further challenges include information overload and the ability to find and use the relevant information.</a:t>
            </a:r>
          </a:p>
          <a:p>
            <a:endParaRPr lang="en-US" dirty="0">
              <a:solidFill>
                <a:prstClr val="black"/>
              </a:solidFill>
              <a:latin typeface="Century Gothic"/>
            </a:endParaRPr>
          </a:p>
          <a:p>
            <a:r>
              <a:rPr lang="en-US" dirty="0">
                <a:solidFill>
                  <a:prstClr val="black"/>
                </a:solidFill>
                <a:latin typeface="Century Gothic"/>
              </a:rPr>
              <a:t>In other words, those without computer knowledge find it hard to use them which is due to the lack of sensitization on the need to learn it or existence of financial limitations.</a:t>
            </a:r>
          </a:p>
          <a:p>
            <a:endParaRPr lang="en-US" dirty="0">
              <a:solidFill>
                <a:prstClr val="black"/>
              </a:solidFill>
              <a:latin typeface="Century Gothic"/>
            </a:endParaRPr>
          </a:p>
          <a:p>
            <a:r>
              <a:rPr lang="en-US" dirty="0">
                <a:solidFill>
                  <a:prstClr val="black"/>
                </a:solidFill>
                <a:latin typeface="Century Gothic"/>
              </a:rPr>
              <a:t>On the other hand those with the knowledge to use computers may suffer an information overload due to the lots of information on the internet and thereby possibly failing to find and use the relevant information.</a:t>
            </a:r>
          </a:p>
        </p:txBody>
      </p:sp>
      <p:pic>
        <p:nvPicPr>
          <p:cNvPr id="3" name="Picture 2" descr="C:\Users\Situation\Desktop\SOCIAL ISSUES IN COMPUTING\Images\2017020811254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76201"/>
            <a:ext cx="7239000" cy="3248891"/>
          </a:xfrm>
          <a:prstGeom prst="rect">
            <a:avLst/>
          </a:prstGeom>
          <a:noFill/>
          <a:extLst>
            <a:ext uri="{909E8E84-426E-40DD-AFC4-6F175D3DCCD1}">
              <a14:hiddenFill xmlns:a14="http://schemas.microsoft.com/office/drawing/2010/main">
                <a:solidFill>
                  <a:srgbClr val="FFFFFF"/>
                </a:solidFill>
              </a14:hiddenFill>
            </a:ext>
          </a:extLst>
        </p:spPr>
      </p:pic>
      <p:sp>
        <p:nvSpPr>
          <p:cNvPr id="7" name="Bent Arrow 6"/>
          <p:cNvSpPr/>
          <p:nvPr/>
        </p:nvSpPr>
        <p:spPr>
          <a:xfrm>
            <a:off x="2133600" y="2057400"/>
            <a:ext cx="990600" cy="838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entury Gothic"/>
            </a:endParaRPr>
          </a:p>
        </p:txBody>
      </p:sp>
    </p:spTree>
    <p:extLst>
      <p:ext uri="{BB962C8B-B14F-4D97-AF65-F5344CB8AC3E}">
        <p14:creationId xmlns:p14="http://schemas.microsoft.com/office/powerpoint/2010/main" val="4175061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81000"/>
            <a:ext cx="4572000" cy="5909310"/>
          </a:xfrm>
          <a:prstGeom prst="rect">
            <a:avLst/>
          </a:prstGeom>
        </p:spPr>
        <p:txBody>
          <a:bodyPr>
            <a:spAutoFit/>
          </a:bodyPr>
          <a:lstStyle/>
          <a:p>
            <a:r>
              <a:rPr lang="en-US" b="1" dirty="0">
                <a:solidFill>
                  <a:prstClr val="black"/>
                </a:solidFill>
                <a:latin typeface="Century Gothic"/>
              </a:rPr>
              <a:t>Political access</a:t>
            </a:r>
            <a:endParaRPr lang="en-US" dirty="0">
              <a:solidFill>
                <a:prstClr val="black"/>
              </a:solidFill>
              <a:latin typeface="Century Gothic"/>
            </a:endParaRPr>
          </a:p>
          <a:p>
            <a:r>
              <a:rPr lang="en-US" dirty="0">
                <a:solidFill>
                  <a:prstClr val="black"/>
                </a:solidFill>
                <a:latin typeface="Century Gothic"/>
              </a:rPr>
              <a:t>Democratic political regimes enable a faster growth of the Internet than authoritarian or totalitarian or tyrannical regimes. The Internet is considered a form of e-democracy and attempting to control what citizens can or cannot view is in contradiction to this. </a:t>
            </a:r>
          </a:p>
          <a:p>
            <a:endParaRPr lang="en-US" dirty="0">
              <a:solidFill>
                <a:prstClr val="black"/>
              </a:solidFill>
              <a:latin typeface="Century Gothic"/>
            </a:endParaRPr>
          </a:p>
          <a:p>
            <a:r>
              <a:rPr lang="en-US" dirty="0">
                <a:solidFill>
                  <a:prstClr val="black"/>
                </a:solidFill>
                <a:latin typeface="Century Gothic"/>
              </a:rPr>
              <a:t>Recently the situation in the Uganda during the elections, access to internet was blocked out in order to control the possibility of leaking illegal secrets on the internet that could have gone viral. </a:t>
            </a:r>
          </a:p>
          <a:p>
            <a:endParaRPr lang="en-US" dirty="0">
              <a:solidFill>
                <a:prstClr val="black"/>
              </a:solidFill>
              <a:latin typeface="Century Gothic"/>
            </a:endParaRPr>
          </a:p>
          <a:p>
            <a:r>
              <a:rPr lang="en-US" dirty="0">
                <a:solidFill>
                  <a:prstClr val="black"/>
                </a:solidFill>
                <a:latin typeface="Century Gothic"/>
              </a:rPr>
              <a:t>Iran prohibited the use of high-speed Internet in the country and has removed many satellite dishes in order to prevent the influence of western culture, such as music and television.</a:t>
            </a:r>
          </a:p>
        </p:txBody>
      </p:sp>
      <p:pic>
        <p:nvPicPr>
          <p:cNvPr id="19459" name="Picture 3" descr="C:\Users\Situation\Desktop\SOCIAL ISSUES IN COMPUTING\Images\201702081129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143001"/>
            <a:ext cx="4114800" cy="474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822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G:\Projects\Work\SOCIAL ISSUES IN COMPUTING\Images\20170208112324.jpg"/>
          <p:cNvPicPr>
            <a:picLocks noChangeAspect="1" noChangeArrowheads="1"/>
          </p:cNvPicPr>
          <p:nvPr/>
        </p:nvPicPr>
        <p:blipFill rotWithShape="1">
          <a:blip r:embed="rId2">
            <a:extLst>
              <a:ext uri="{28A0092B-C50C-407E-A947-70E740481C1C}">
                <a14:useLocalDpi xmlns:a14="http://schemas.microsoft.com/office/drawing/2010/main" val="0"/>
              </a:ext>
            </a:extLst>
          </a:blip>
          <a:srcRect l="72" t="-8915" r="72" b="10208"/>
          <a:stretch/>
        </p:blipFill>
        <p:spPr bwMode="auto">
          <a:xfrm>
            <a:off x="2681934" y="1905002"/>
            <a:ext cx="6919266" cy="4952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0" y="152401"/>
            <a:ext cx="7924800" cy="2585323"/>
          </a:xfrm>
          <a:prstGeom prst="rect">
            <a:avLst/>
          </a:prstGeom>
        </p:spPr>
        <p:txBody>
          <a:bodyPr wrap="square">
            <a:spAutoFit/>
          </a:bodyPr>
          <a:lstStyle/>
          <a:p>
            <a:r>
              <a:rPr lang="en-US" b="1" dirty="0">
                <a:solidFill>
                  <a:prstClr val="black"/>
                </a:solidFill>
                <a:latin typeface="Century Gothic"/>
              </a:rPr>
              <a:t>Cultural Access</a:t>
            </a:r>
            <a:endParaRPr lang="en-US" dirty="0">
              <a:solidFill>
                <a:prstClr val="black"/>
              </a:solidFill>
              <a:latin typeface="Century Gothic"/>
            </a:endParaRPr>
          </a:p>
          <a:p>
            <a:r>
              <a:rPr lang="en-US" dirty="0">
                <a:solidFill>
                  <a:prstClr val="black"/>
                </a:solidFill>
                <a:latin typeface="Century Gothic"/>
              </a:rPr>
              <a:t>Many experts claim that bridging the digital divide is not sufficient and that the language needs to be conveyed in a language that can be read across different cultural lines. </a:t>
            </a:r>
          </a:p>
          <a:p>
            <a:endParaRPr lang="en-US" dirty="0">
              <a:solidFill>
                <a:prstClr val="black"/>
              </a:solidFill>
              <a:latin typeface="Century Gothic"/>
            </a:endParaRPr>
          </a:p>
          <a:p>
            <a:r>
              <a:rPr lang="en-US" dirty="0">
                <a:solidFill>
                  <a:prstClr val="black"/>
                </a:solidFill>
                <a:latin typeface="Century Gothic"/>
              </a:rPr>
              <a:t>Incorporating translations for languages on websites and also normal computer use for different countries for the most prevalent languages as applies to African countries which has thousands of different languages is not being taken under consideration.</a:t>
            </a:r>
          </a:p>
        </p:txBody>
      </p:sp>
    </p:spTree>
    <p:extLst>
      <p:ext uri="{BB962C8B-B14F-4D97-AF65-F5344CB8AC3E}">
        <p14:creationId xmlns:p14="http://schemas.microsoft.com/office/powerpoint/2010/main" val="1048881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4525" y="2819400"/>
            <a:ext cx="8686800" cy="3416320"/>
          </a:xfrm>
          <a:prstGeom prst="rect">
            <a:avLst/>
          </a:prstGeom>
        </p:spPr>
        <p:txBody>
          <a:bodyPr wrap="square">
            <a:spAutoFit/>
          </a:bodyPr>
          <a:lstStyle/>
          <a:p>
            <a:r>
              <a:rPr lang="en-US" b="1" dirty="0">
                <a:solidFill>
                  <a:prstClr val="black"/>
                </a:solidFill>
                <a:latin typeface="Century Gothic"/>
              </a:rPr>
              <a:t>More Community Access Centers, Continued Support of Those Already Existing</a:t>
            </a:r>
            <a:r>
              <a:rPr lang="en-US" dirty="0">
                <a:solidFill>
                  <a:prstClr val="black"/>
                </a:solidFill>
                <a:latin typeface="Century Gothic"/>
              </a:rPr>
              <a:t> </a:t>
            </a:r>
            <a:br>
              <a:rPr lang="en-US" dirty="0">
                <a:solidFill>
                  <a:prstClr val="black"/>
                </a:solidFill>
                <a:latin typeface="Century Gothic"/>
              </a:rPr>
            </a:br>
            <a:r>
              <a:rPr lang="en-US" dirty="0">
                <a:solidFill>
                  <a:prstClr val="black"/>
                </a:solidFill>
                <a:latin typeface="Century Gothic"/>
              </a:rPr>
              <a:t>Community access centers (CACs) are a critical resource for those without access to computers and the Internet at school or work; such programs are at a great shortage in Uganda or Africa at large and if available they are not receiving funding in order to expand and strengthen. </a:t>
            </a:r>
          </a:p>
          <a:p>
            <a:endParaRPr lang="en-US" dirty="0">
              <a:solidFill>
                <a:prstClr val="black"/>
              </a:solidFill>
              <a:latin typeface="Century Gothic"/>
            </a:endParaRPr>
          </a:p>
          <a:p>
            <a:r>
              <a:rPr lang="en-US" dirty="0">
                <a:solidFill>
                  <a:prstClr val="black"/>
                </a:solidFill>
                <a:latin typeface="Century Gothic"/>
              </a:rPr>
              <a:t>We know that minorities, individuals earning lower incomes, individuals with lower educations, and the unemployed  - the ones affected most by the digital divide - are the primary users of CACs. In fact, those using the CACs are also using the internet more often than other groups to find jobs or for educational purposes. CACs, therefore are worth the investments.</a:t>
            </a:r>
          </a:p>
        </p:txBody>
      </p:sp>
      <p:pic>
        <p:nvPicPr>
          <p:cNvPr id="18435" name="Picture 3" descr="C:\Users\Situation\Desktop\SOCIAL ISSUES IN COMPUTING\Images\201702081125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76200"/>
            <a:ext cx="794385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525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Situation\Desktop\SOCIAL ISSUES IN COMPUTING\Images\2017020811253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4323063"/>
            <a:ext cx="2514600" cy="252801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19600" y="1162884"/>
            <a:ext cx="4114800" cy="4524315"/>
          </a:xfrm>
          <a:prstGeom prst="rect">
            <a:avLst/>
          </a:prstGeom>
        </p:spPr>
        <p:txBody>
          <a:bodyPr wrap="square">
            <a:spAutoFit/>
          </a:bodyPr>
          <a:lstStyle/>
          <a:p>
            <a:r>
              <a:rPr lang="en-US" b="1" dirty="0">
                <a:solidFill>
                  <a:prstClr val="black"/>
                </a:solidFill>
                <a:latin typeface="Century Gothic"/>
              </a:rPr>
              <a:t>Acquiring Additional, Well-Trained Technical Staff</a:t>
            </a:r>
            <a:r>
              <a:rPr lang="en-US" dirty="0">
                <a:solidFill>
                  <a:prstClr val="black"/>
                </a:solidFill>
                <a:latin typeface="Century Gothic"/>
              </a:rPr>
              <a:t> </a:t>
            </a:r>
            <a:br>
              <a:rPr lang="en-US" dirty="0">
                <a:solidFill>
                  <a:prstClr val="black"/>
                </a:solidFill>
                <a:latin typeface="Century Gothic"/>
              </a:rPr>
            </a:br>
            <a:endParaRPr lang="en-US" dirty="0">
              <a:solidFill>
                <a:prstClr val="black"/>
              </a:solidFill>
              <a:latin typeface="Century Gothic"/>
            </a:endParaRPr>
          </a:p>
          <a:p>
            <a:r>
              <a:rPr lang="en-US" dirty="0">
                <a:solidFill>
                  <a:prstClr val="black"/>
                </a:solidFill>
                <a:latin typeface="Century Gothic"/>
              </a:rPr>
              <a:t>Computers and other technologies alone are not enough. </a:t>
            </a:r>
          </a:p>
          <a:p>
            <a:endParaRPr lang="en-US" dirty="0">
              <a:solidFill>
                <a:prstClr val="black"/>
              </a:solidFill>
              <a:latin typeface="Century Gothic"/>
            </a:endParaRPr>
          </a:p>
          <a:p>
            <a:r>
              <a:rPr lang="en-US" dirty="0">
                <a:solidFill>
                  <a:prstClr val="black"/>
                </a:solidFill>
                <a:latin typeface="Century Gothic"/>
              </a:rPr>
              <a:t>Communities and schools do not take trouble to train and preserve additional, and more qualified staff, alongside new technologies to promote the best application of resources. </a:t>
            </a:r>
          </a:p>
          <a:p>
            <a:endParaRPr lang="en-US" dirty="0">
              <a:solidFill>
                <a:prstClr val="black"/>
              </a:solidFill>
              <a:latin typeface="Century Gothic"/>
            </a:endParaRPr>
          </a:p>
          <a:p>
            <a:r>
              <a:rPr lang="en-US" dirty="0">
                <a:solidFill>
                  <a:prstClr val="black"/>
                </a:solidFill>
                <a:latin typeface="Century Gothic"/>
              </a:rPr>
              <a:t>In addition to understanding the new technologies, the staff must be able to teach others.</a:t>
            </a:r>
          </a:p>
        </p:txBody>
      </p:sp>
      <p:pic>
        <p:nvPicPr>
          <p:cNvPr id="6146" name="Picture 2" descr="C:\Program Files (x86)\Microsoft Office\MEDIA\CAGCAT10\j030125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0601" y="316737"/>
            <a:ext cx="1830387" cy="156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133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52400"/>
            <a:ext cx="8077200" cy="3416320"/>
          </a:xfrm>
          <a:prstGeom prst="rect">
            <a:avLst/>
          </a:prstGeom>
        </p:spPr>
        <p:txBody>
          <a:bodyPr wrap="square">
            <a:spAutoFit/>
          </a:bodyPr>
          <a:lstStyle/>
          <a:p>
            <a:r>
              <a:rPr lang="en-US" b="1" dirty="0">
                <a:solidFill>
                  <a:prstClr val="black"/>
                </a:solidFill>
                <a:latin typeface="Century Gothic"/>
              </a:rPr>
              <a:t>Change of Public Attitude Regarding Technology</a:t>
            </a:r>
            <a:r>
              <a:rPr lang="en-US" dirty="0">
                <a:solidFill>
                  <a:prstClr val="black"/>
                </a:solidFill>
                <a:latin typeface="Century Gothic"/>
              </a:rPr>
              <a:t> </a:t>
            </a:r>
            <a:br>
              <a:rPr lang="en-US" dirty="0">
                <a:solidFill>
                  <a:prstClr val="black"/>
                </a:solidFill>
                <a:latin typeface="Century Gothic"/>
              </a:rPr>
            </a:br>
            <a:endParaRPr lang="en-US" dirty="0">
              <a:solidFill>
                <a:prstClr val="black"/>
              </a:solidFill>
              <a:latin typeface="Century Gothic"/>
            </a:endParaRPr>
          </a:p>
          <a:p>
            <a:r>
              <a:rPr lang="en-US" dirty="0">
                <a:solidFill>
                  <a:prstClr val="black"/>
                </a:solidFill>
                <a:latin typeface="Century Gothic"/>
              </a:rPr>
              <a:t>Sometimes the society is rigid toward changing its attitude concerning technology due to lack of sensitization. </a:t>
            </a:r>
          </a:p>
          <a:p>
            <a:endParaRPr lang="en-US" dirty="0">
              <a:solidFill>
                <a:prstClr val="black"/>
              </a:solidFill>
              <a:latin typeface="Century Gothic"/>
            </a:endParaRPr>
          </a:p>
          <a:p>
            <a:r>
              <a:rPr lang="en-US" dirty="0">
                <a:solidFill>
                  <a:prstClr val="black"/>
                </a:solidFill>
                <a:latin typeface="Century Gothic"/>
              </a:rPr>
              <a:t>Rather than perceiving computers and the Internet as a superfluous luxury, the public should view them as crucial social, economic, and psychological necessity. </a:t>
            </a:r>
          </a:p>
          <a:p>
            <a:endParaRPr lang="en-US" dirty="0">
              <a:solidFill>
                <a:prstClr val="black"/>
              </a:solidFill>
              <a:latin typeface="Century Gothic"/>
            </a:endParaRPr>
          </a:p>
          <a:p>
            <a:r>
              <a:rPr lang="en-US" dirty="0">
                <a:solidFill>
                  <a:prstClr val="black"/>
                </a:solidFill>
                <a:latin typeface="Century Gothic"/>
              </a:rPr>
              <a:t>The public must come to realize the incredible power of new technologies and embrace them as tools for their future and the future of their children.</a:t>
            </a:r>
          </a:p>
        </p:txBody>
      </p:sp>
      <p:pic>
        <p:nvPicPr>
          <p:cNvPr id="16386" name="Picture 2" descr="C:\Users\Situation\Desktop\SOCIAL ISSUES IN COMPUTING\Images\201702081123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76600"/>
            <a:ext cx="4800600" cy="314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240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371976"/>
            <a:ext cx="9060873"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4600" y="1219201"/>
            <a:ext cx="6934200" cy="2031325"/>
          </a:xfrm>
          <a:prstGeom prst="rect">
            <a:avLst/>
          </a:prstGeom>
          <a:noFill/>
        </p:spPr>
        <p:txBody>
          <a:bodyPr wrap="square" rtlCol="0">
            <a:spAutoFit/>
          </a:bodyPr>
          <a:lstStyle/>
          <a:p>
            <a:r>
              <a:rPr lang="en-US" dirty="0">
                <a:solidFill>
                  <a:prstClr val="black"/>
                </a:solidFill>
                <a:latin typeface="Century Gothic"/>
              </a:rPr>
              <a:t>It should be put into consideration that change starts with us, if the above factors together with our individual efforts to help the near and dear to learn more about computer use are put into action. </a:t>
            </a:r>
          </a:p>
          <a:p>
            <a:endParaRPr lang="en-US" dirty="0">
              <a:solidFill>
                <a:prstClr val="black"/>
              </a:solidFill>
              <a:latin typeface="Century Gothic"/>
            </a:endParaRPr>
          </a:p>
          <a:p>
            <a:r>
              <a:rPr lang="en-US" dirty="0">
                <a:solidFill>
                  <a:prstClr val="black"/>
                </a:solidFill>
                <a:latin typeface="Century Gothic"/>
              </a:rPr>
              <a:t>The digital divide will be on it’s way to the IT historical museum.</a:t>
            </a:r>
          </a:p>
        </p:txBody>
      </p:sp>
    </p:spTree>
    <p:extLst>
      <p:ext uri="{BB962C8B-B14F-4D97-AF65-F5344CB8AC3E}">
        <p14:creationId xmlns:p14="http://schemas.microsoft.com/office/powerpoint/2010/main" val="2754978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0"/>
            <a:ext cx="9144000" cy="1066800"/>
          </a:xfrm>
          <a:solidFill>
            <a:srgbClr val="FFCC99"/>
          </a:solidFill>
          <a:ln w="38100">
            <a:solidFill>
              <a:schemeClr val="tx1"/>
            </a:solidFill>
            <a:miter lim="800000"/>
            <a:headEnd/>
            <a:tailEnd/>
          </a:ln>
        </p:spPr>
        <p:txBody>
          <a:bodyPr anchor="ctr"/>
          <a:lstStyle/>
          <a:p>
            <a:pPr eaLnBrk="1" hangingPunct="1"/>
            <a:r>
              <a:rPr lang="en-US" altLang="en-US" sz="4400" b="1"/>
              <a:t>THE DIGITAL DIVIDE</a:t>
            </a:r>
          </a:p>
        </p:txBody>
      </p:sp>
      <p:sp>
        <p:nvSpPr>
          <p:cNvPr id="3075" name="Rectangle 3"/>
          <p:cNvSpPr>
            <a:spLocks noGrp="1" noChangeArrowheads="1"/>
          </p:cNvSpPr>
          <p:nvPr>
            <p:ph type="subTitle" idx="1"/>
          </p:nvPr>
        </p:nvSpPr>
        <p:spPr>
          <a:xfrm>
            <a:off x="2895600" y="3886200"/>
            <a:ext cx="6400800" cy="1752600"/>
          </a:xfrm>
        </p:spPr>
        <p:txBody>
          <a:bodyPr/>
          <a:lstStyle/>
          <a:p>
            <a:pPr eaLnBrk="1" hangingPunct="1"/>
            <a:endParaRPr lang="en-US" altLang="en-US" sz="3200"/>
          </a:p>
        </p:txBody>
      </p:sp>
      <p:pic>
        <p:nvPicPr>
          <p:cNvPr id="3076" name="Picture 5" descr="FU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1"/>
            <a:ext cx="914400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9059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819400" y="533400"/>
            <a:ext cx="6934200" cy="1143000"/>
          </a:xfrm>
          <a:noFill/>
        </p:spPr>
        <p:txBody>
          <a:bodyPr/>
          <a:lstStyle/>
          <a:p>
            <a:r>
              <a:rPr lang="en-GB" altLang="en-US" smtClean="0"/>
              <a:t>Defining the digital divide</a:t>
            </a:r>
            <a:endParaRPr lang="en-US" altLang="en-US" smtClean="0"/>
          </a:p>
        </p:txBody>
      </p:sp>
      <p:sp>
        <p:nvSpPr>
          <p:cNvPr id="4099" name="Rectangle 3"/>
          <p:cNvSpPr>
            <a:spLocks noGrp="1" noChangeArrowheads="1"/>
          </p:cNvSpPr>
          <p:nvPr>
            <p:ph type="body" idx="1"/>
          </p:nvPr>
        </p:nvSpPr>
        <p:spPr>
          <a:xfrm>
            <a:off x="2133600" y="1676400"/>
            <a:ext cx="8940800" cy="4178300"/>
          </a:xfrm>
          <a:noFill/>
        </p:spPr>
        <p:txBody>
          <a:bodyPr/>
          <a:lstStyle/>
          <a:p>
            <a:pPr>
              <a:lnSpc>
                <a:spcPct val="90000"/>
              </a:lnSpc>
              <a:buFont typeface="Wingdings" panose="05000000000000000000" pitchFamily="2" charset="2"/>
              <a:buNone/>
            </a:pPr>
            <a:r>
              <a:rPr lang="en-GB" altLang="en-US" sz="2800" dirty="0"/>
              <a:t>	The term </a:t>
            </a:r>
            <a:r>
              <a:rPr lang="en-GB" altLang="en-US" sz="2800" i="1" dirty="0">
                <a:solidFill>
                  <a:srgbClr val="006600"/>
                </a:solidFill>
              </a:rPr>
              <a:t>digital divide</a:t>
            </a:r>
            <a:r>
              <a:rPr lang="en-GB" altLang="en-US" sz="2800" dirty="0"/>
              <a:t> refers to the increasing access gap between those who have and those who do not have</a:t>
            </a:r>
            <a:r>
              <a:rPr lang="en-GB" altLang="en-US" sz="2800" dirty="0" smtClean="0"/>
              <a:t>:</a:t>
            </a:r>
          </a:p>
          <a:p>
            <a:pPr>
              <a:lnSpc>
                <a:spcPct val="90000"/>
              </a:lnSpc>
              <a:buFont typeface="Wingdings" panose="05000000000000000000" pitchFamily="2" charset="2"/>
              <a:buNone/>
            </a:pPr>
            <a:endParaRPr lang="en-GB" altLang="en-US" sz="2800" dirty="0"/>
          </a:p>
          <a:p>
            <a:pPr lvl="2">
              <a:lnSpc>
                <a:spcPct val="90000"/>
              </a:lnSpc>
            </a:pPr>
            <a:r>
              <a:rPr lang="en-GB" altLang="en-US" sz="2800" dirty="0" smtClean="0"/>
              <a:t>access to information and communication technologies;</a:t>
            </a:r>
          </a:p>
          <a:p>
            <a:pPr lvl="2">
              <a:lnSpc>
                <a:spcPct val="90000"/>
              </a:lnSpc>
            </a:pPr>
            <a:r>
              <a:rPr lang="en-GB" altLang="en-US" sz="2800" dirty="0" smtClean="0"/>
              <a:t>access to content that benefits them socially and economically;</a:t>
            </a:r>
          </a:p>
          <a:p>
            <a:pPr lvl="2">
              <a:lnSpc>
                <a:spcPct val="90000"/>
              </a:lnSpc>
            </a:pPr>
            <a:r>
              <a:rPr lang="en-GB" altLang="en-US" sz="2800" dirty="0" smtClean="0"/>
              <a:t>skills to take advantage of ICT services;</a:t>
            </a:r>
          </a:p>
          <a:p>
            <a:pPr lvl="2">
              <a:lnSpc>
                <a:spcPct val="90000"/>
              </a:lnSpc>
            </a:pPr>
            <a:r>
              <a:rPr lang="en-GB" altLang="en-US" sz="2800" dirty="0" smtClean="0"/>
              <a:t>the ability to afford to pay for digital services.</a:t>
            </a:r>
          </a:p>
        </p:txBody>
      </p:sp>
    </p:spTree>
    <p:extLst>
      <p:ext uri="{BB962C8B-B14F-4D97-AF65-F5344CB8AC3E}">
        <p14:creationId xmlns:p14="http://schemas.microsoft.com/office/powerpoint/2010/main" val="703176913"/>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digital-divid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a:xfrm>
            <a:off x="1524000" y="1"/>
            <a:ext cx="9144000" cy="944563"/>
          </a:xfrm>
          <a:solidFill>
            <a:srgbClr val="FFCC99"/>
          </a:solidFill>
          <a:ln w="38100">
            <a:solidFill>
              <a:schemeClr val="tx1"/>
            </a:solidFill>
            <a:miter lim="800000"/>
            <a:headEnd/>
            <a:tailEnd/>
          </a:ln>
        </p:spPr>
        <p:txBody>
          <a:bodyPr/>
          <a:lstStyle/>
          <a:p>
            <a:pPr eaLnBrk="1" hangingPunct="1"/>
            <a:r>
              <a:rPr lang="en-US" altLang="en-US" b="1" smtClean="0"/>
              <a:t>What is the digital divide?</a:t>
            </a:r>
          </a:p>
        </p:txBody>
      </p:sp>
      <p:sp>
        <p:nvSpPr>
          <p:cNvPr id="6148" name="Rectangle 3"/>
          <p:cNvSpPr>
            <a:spLocks noGrp="1" noChangeArrowheads="1"/>
          </p:cNvSpPr>
          <p:nvPr>
            <p:ph type="body" idx="1"/>
          </p:nvPr>
        </p:nvSpPr>
        <p:spPr>
          <a:xfrm>
            <a:off x="1524000" y="4114800"/>
            <a:ext cx="9144000" cy="2743200"/>
          </a:xfrm>
          <a:solidFill>
            <a:srgbClr val="FFCC99"/>
          </a:solidFill>
          <a:ln w="38100">
            <a:solidFill>
              <a:schemeClr val="tx1"/>
            </a:solidFill>
            <a:miter lim="800000"/>
            <a:headEnd/>
            <a:tailEnd/>
          </a:ln>
        </p:spPr>
        <p:txBody>
          <a:bodyPr/>
          <a:lstStyle/>
          <a:p>
            <a:pPr eaLnBrk="1" hangingPunct="1"/>
            <a:r>
              <a:rPr lang="en-US" altLang="en-US" smtClean="0"/>
              <a:t>The digital divide refers to the inequalities in opportunities between individuals households, businesses and nations to access to  Information &amp; Communication Technology (ICT).</a:t>
            </a:r>
          </a:p>
        </p:txBody>
      </p:sp>
    </p:spTree>
    <p:extLst>
      <p:ext uri="{BB962C8B-B14F-4D97-AF65-F5344CB8AC3E}">
        <p14:creationId xmlns:p14="http://schemas.microsoft.com/office/powerpoint/2010/main" val="636421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3"/>
            <a:ext cx="9369552" cy="721868"/>
          </a:xfrm>
        </p:spPr>
        <p:txBody>
          <a:bodyPr>
            <a:normAutofit/>
          </a:bodyPr>
          <a:lstStyle/>
          <a:p>
            <a:r>
              <a:rPr lang="en-US" sz="3200" cap="none" dirty="0" smtClean="0">
                <a:ln w="0"/>
                <a:solidFill>
                  <a:srgbClr val="FF0000"/>
                </a:solidFill>
              </a:rPr>
              <a:t>    Digital </a:t>
            </a:r>
            <a:r>
              <a:rPr lang="en-US" sz="3200" cap="none" dirty="0">
                <a:ln w="0"/>
                <a:solidFill>
                  <a:srgbClr val="FF0000"/>
                </a:solidFill>
              </a:rPr>
              <a:t>divide indicators</a:t>
            </a:r>
          </a:p>
        </p:txBody>
      </p:sp>
      <p:sp>
        <p:nvSpPr>
          <p:cNvPr id="3" name="Content Placeholder 2"/>
          <p:cNvSpPr>
            <a:spLocks noGrp="1"/>
          </p:cNvSpPr>
          <p:nvPr>
            <p:ph idx="1"/>
          </p:nvPr>
        </p:nvSpPr>
        <p:spPr>
          <a:xfrm>
            <a:off x="292100" y="1631373"/>
            <a:ext cx="10462075" cy="4050792"/>
          </a:xfrm>
        </p:spPr>
        <p:txBody>
          <a:bodyPr>
            <a:normAutofit/>
          </a:bodyPr>
          <a:lstStyle/>
          <a:p>
            <a:pPr marL="0" marR="0">
              <a:lnSpc>
                <a:spcPct val="115000"/>
              </a:lnSpc>
              <a:spcBef>
                <a:spcPts val="0"/>
              </a:spcBef>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Access:</a:t>
            </a:r>
            <a:r>
              <a:rPr lang="en-US" dirty="0">
                <a:latin typeface="Times New Roman" panose="02020603050405020304" pitchFamily="18" charset="0"/>
                <a:ea typeface="Calibri" panose="020F0502020204030204" pitchFamily="34" charset="0"/>
                <a:cs typeface="Times New Roman" panose="02020603050405020304" pitchFamily="18" charset="0"/>
              </a:rPr>
              <a:t> Accessibility especially of the rural areas to the internet is a test of the digital divide. </a:t>
            </a:r>
            <a:r>
              <a:rPr lang="en-US" dirty="0" smtClean="0">
                <a:latin typeface="Times New Roman" panose="02020603050405020304" pitchFamily="18" charset="0"/>
                <a:ea typeface="Calibri" panose="020F0502020204030204" pitchFamily="34" charset="0"/>
                <a:cs typeface="Times New Roman" panose="02020603050405020304" pitchFamily="18" charset="0"/>
              </a:rPr>
              <a:t>Urban homes or areas have more access to the internet.</a:t>
            </a:r>
          </a:p>
          <a:p>
            <a:pPr marL="0" marR="0">
              <a:lnSpc>
                <a:spcPct val="115000"/>
              </a:lnSpc>
              <a:spcBef>
                <a:spcPts val="0"/>
              </a:spcBef>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Technology: </a:t>
            </a:r>
            <a:r>
              <a:rPr lang="en-US" dirty="0">
                <a:latin typeface="Times New Roman" panose="02020603050405020304" pitchFamily="18" charset="0"/>
                <a:ea typeface="Calibri" panose="020F0502020204030204" pitchFamily="34" charset="0"/>
                <a:cs typeface="Times New Roman" panose="02020603050405020304" pitchFamily="18" charset="0"/>
              </a:rPr>
              <a:t>The speed of development of new technology is increasing the divide, there are some countries where the technology like communications infrastructure is poor.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Infrastructure</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the infrastructure by which individuals, businesses, and communities connect to the internet </a:t>
            </a:r>
            <a:r>
              <a:rPr lang="en-US" dirty="0" smtClean="0">
                <a:latin typeface="Times New Roman" panose="02020603050405020304" pitchFamily="18" charset="0"/>
                <a:ea typeface="Calibri" panose="020F0502020204030204" pitchFamily="34" charset="0"/>
                <a:cs typeface="Times New Roman" panose="02020603050405020304" pitchFamily="18" charset="0"/>
              </a:rPr>
              <a:t>such </a:t>
            </a:r>
            <a:r>
              <a:rPr lang="en-US" dirty="0">
                <a:latin typeface="Times New Roman" panose="02020603050405020304" pitchFamily="18" charset="0"/>
                <a:ea typeface="Calibri" panose="020F0502020204030204" pitchFamily="34" charset="0"/>
                <a:cs typeface="Times New Roman" panose="02020603050405020304" pitchFamily="18" charset="0"/>
              </a:rPr>
              <a:t>as </a:t>
            </a:r>
            <a:r>
              <a:rPr lang="en-US" dirty="0" smtClean="0">
                <a:latin typeface="Times New Roman" panose="02020603050405020304" pitchFamily="18" charset="0"/>
                <a:ea typeface="Calibri" panose="020F0502020204030204" pitchFamily="34" charset="0"/>
                <a:cs typeface="Times New Roman" panose="02020603050405020304" pitchFamily="18" charset="0"/>
              </a:rPr>
              <a:t>desktop </a:t>
            </a:r>
            <a:r>
              <a:rPr lang="en-US" dirty="0">
                <a:latin typeface="Times New Roman" panose="02020603050405020304" pitchFamily="18" charset="0"/>
                <a:ea typeface="Calibri" panose="020F0502020204030204" pitchFamily="34" charset="0"/>
                <a:cs typeface="Times New Roman" panose="02020603050405020304" pitchFamily="18" charset="0"/>
              </a:rPr>
              <a:t>computers, laptops, basic mobile phones or smart phones etc.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Human ware: </a:t>
            </a:r>
            <a:r>
              <a:rPr lang="en-US" dirty="0">
                <a:latin typeface="Times New Roman" panose="02020603050405020304" pitchFamily="18" charset="0"/>
                <a:ea typeface="Calibri" panose="020F0502020204030204" pitchFamily="34" charset="0"/>
                <a:cs typeface="Times New Roman" panose="02020603050405020304" pitchFamily="18" charset="0"/>
              </a:rPr>
              <a:t>digital divide is more than just an access issue. Humans require skill and literacy about the digital world, they should know how to utilize information, access information and also information </a:t>
            </a:r>
            <a:r>
              <a:rPr lang="en-US" dirty="0" smtClean="0">
                <a:latin typeface="Times New Roman" panose="02020603050405020304" pitchFamily="18" charset="0"/>
                <a:ea typeface="Calibri" panose="020F0502020204030204" pitchFamily="34" charset="0"/>
                <a:cs typeface="Times New Roman" panose="02020603050405020304" pitchFamily="18" charset="0"/>
              </a:rPr>
              <a:t>receptiveness</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dirty="0"/>
          </a:p>
        </p:txBody>
      </p:sp>
    </p:spTree>
    <p:extLst>
      <p:ext uri="{BB962C8B-B14F-4D97-AF65-F5344CB8AC3E}">
        <p14:creationId xmlns:p14="http://schemas.microsoft.com/office/powerpoint/2010/main" val="7199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normAutofit/>
          </a:bodyPr>
          <a:lstStyle/>
          <a:p>
            <a:r>
              <a:rPr lang="en-US" sz="4000" b="1" dirty="0"/>
              <a:t>In general, suggest what is not being done correctly in bridging Digital Divide, and what steps can be taken towards </a:t>
            </a:r>
            <a:r>
              <a:rPr lang="en-US" sz="4000" b="1" dirty="0" smtClean="0"/>
              <a:t>changing or influencing </a:t>
            </a:r>
            <a:r>
              <a:rPr lang="en-US" sz="4000" b="1" dirty="0"/>
              <a:t>the situation. (8 marks)</a:t>
            </a:r>
            <a:endParaRPr lang="en-US" sz="4000" dirty="0"/>
          </a:p>
          <a:p>
            <a:endParaRPr lang="en-US" sz="4000" dirty="0"/>
          </a:p>
        </p:txBody>
      </p:sp>
    </p:spTree>
    <p:extLst>
      <p:ext uri="{BB962C8B-B14F-4D97-AF65-F5344CB8AC3E}">
        <p14:creationId xmlns:p14="http://schemas.microsoft.com/office/powerpoint/2010/main" val="1346979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939800"/>
            <a:ext cx="8534400" cy="1041400"/>
          </a:xfrm>
        </p:spPr>
        <p:txBody>
          <a:bodyPr>
            <a:noAutofit/>
          </a:bodyPr>
          <a:lstStyle/>
          <a:p>
            <a:r>
              <a:rPr lang="en-US" sz="2800" dirty="0">
                <a:latin typeface="Lucida Handwriting" panose="03010101010101010101" pitchFamily="66" charset="0"/>
              </a:rPr>
              <a:t>What is digital divide and moral decay?</a:t>
            </a:r>
          </a:p>
        </p:txBody>
      </p:sp>
      <p:sp>
        <p:nvSpPr>
          <p:cNvPr id="5" name="Content Placeholder 4"/>
          <p:cNvSpPr>
            <a:spLocks noGrp="1"/>
          </p:cNvSpPr>
          <p:nvPr>
            <p:ph sz="half" idx="1"/>
          </p:nvPr>
        </p:nvSpPr>
        <p:spPr/>
        <p:txBody>
          <a:bodyPr>
            <a:normAutofit/>
          </a:bodyPr>
          <a:lstStyle/>
          <a:p>
            <a:r>
              <a:rPr lang="en-US" b="1" u="sng" dirty="0" smtClean="0">
                <a:latin typeface="Verdana" panose="020B0604030504040204" pitchFamily="34" charset="0"/>
                <a:ea typeface="Verdana" panose="020B0604030504040204" pitchFamily="34" charset="0"/>
                <a:cs typeface="Verdana" panose="020B0604030504040204" pitchFamily="34" charset="0"/>
              </a:rPr>
              <a:t>Digital divide </a:t>
            </a:r>
            <a:r>
              <a:rPr lang="en-US" dirty="0" smtClean="0">
                <a:latin typeface="Verdana" panose="020B0604030504040204" pitchFamily="34" charset="0"/>
                <a:ea typeface="Verdana" panose="020B0604030504040204" pitchFamily="34" charset="0"/>
                <a:cs typeface="Verdana" panose="020B0604030504040204" pitchFamily="34" charset="0"/>
              </a:rPr>
              <a:t>is at term that refers to the gap between regions/people that have access to modern technology (IT) and those that don’t have access or have restricted access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Content Placeholder 5"/>
          <p:cNvSpPr>
            <a:spLocks noGrp="1"/>
          </p:cNvSpPr>
          <p:nvPr>
            <p:ph sz="half" idx="2"/>
          </p:nvPr>
        </p:nvSpPr>
        <p:spPr/>
        <p:txBody>
          <a:bodyPr/>
          <a:lstStyle/>
          <a:p>
            <a:r>
              <a:rPr lang="en-US" b="1" u="sng" dirty="0" smtClean="0">
                <a:latin typeface="Verdana" panose="020B0604030504040204" pitchFamily="34" charset="0"/>
                <a:ea typeface="Verdana" panose="020B0604030504040204" pitchFamily="34" charset="0"/>
                <a:cs typeface="Verdana" panose="020B0604030504040204" pitchFamily="34" charset="0"/>
              </a:rPr>
              <a:t>Moral decay </a:t>
            </a:r>
            <a:r>
              <a:rPr lang="en-US" dirty="0" smtClean="0">
                <a:latin typeface="Verdana" panose="020B0604030504040204" pitchFamily="34" charset="0"/>
                <a:ea typeface="Verdana" panose="020B0604030504040204" pitchFamily="34" charset="0"/>
                <a:cs typeface="Verdana" panose="020B0604030504040204" pitchFamily="34" charset="0"/>
              </a:rPr>
              <a:t>is a term used to describe the decline of values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083359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latin typeface="Lucida Handwriting" panose="03010101010101010101" pitchFamily="66" charset="0"/>
              </a:rPr>
              <a:t>Effects of digital divide </a:t>
            </a:r>
          </a:p>
        </p:txBody>
      </p:sp>
      <p:sp>
        <p:nvSpPr>
          <p:cNvPr id="5" name="Text Placeholder 4"/>
          <p:cNvSpPr>
            <a:spLocks noGrp="1"/>
          </p:cNvSpPr>
          <p:nvPr>
            <p:ph type="body" idx="1"/>
          </p:nvPr>
        </p:nvSpPr>
        <p:spPr>
          <a:xfrm>
            <a:off x="790045" y="1270000"/>
            <a:ext cx="4185623" cy="806845"/>
          </a:xfrm>
        </p:spPr>
        <p:txBody>
          <a:bodyPr>
            <a:normAutofit/>
          </a:bodyPr>
          <a:lstStyle/>
          <a:p>
            <a:r>
              <a:rPr lang="en-US" dirty="0" smtClean="0"/>
              <a:t>ECONOMICALLY</a:t>
            </a:r>
            <a:endParaRPr lang="en-US" dirty="0"/>
          </a:p>
        </p:txBody>
      </p:sp>
      <p:sp>
        <p:nvSpPr>
          <p:cNvPr id="7" name="Content Placeholder 6"/>
          <p:cNvSpPr>
            <a:spLocks noGrp="1"/>
          </p:cNvSpPr>
          <p:nvPr>
            <p:ph sz="half" idx="2"/>
          </p:nvPr>
        </p:nvSpPr>
        <p:spPr>
          <a:xfrm>
            <a:off x="677334" y="2359743"/>
            <a:ext cx="8392924" cy="3681620"/>
          </a:xfrm>
        </p:spPr>
        <p:txBody>
          <a:bodyPr>
            <a:norm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Online jobs</a:t>
            </a:r>
          </a:p>
          <a:p>
            <a:r>
              <a:rPr lang="en-US" sz="2800" dirty="0" smtClean="0">
                <a:latin typeface="Verdana" panose="020B0604030504040204" pitchFamily="34" charset="0"/>
                <a:ea typeface="Verdana" panose="020B0604030504040204" pitchFamily="34" charset="0"/>
                <a:cs typeface="Verdana" panose="020B0604030504040204" pitchFamily="34" charset="0"/>
              </a:rPr>
              <a:t>Less salary</a:t>
            </a:r>
          </a:p>
          <a:p>
            <a:r>
              <a:rPr lang="en-US" sz="2800" dirty="0" smtClean="0">
                <a:latin typeface="Verdana" panose="020B0604030504040204" pitchFamily="34" charset="0"/>
                <a:ea typeface="Verdana" panose="020B0604030504040204" pitchFamily="34" charset="0"/>
                <a:cs typeface="Verdana" panose="020B0604030504040204" pitchFamily="34" charset="0"/>
              </a:rPr>
              <a:t>E-shopping</a:t>
            </a:r>
          </a:p>
          <a:p>
            <a:r>
              <a:rPr lang="en-US" sz="2800" dirty="0" smtClean="0">
                <a:latin typeface="Verdana" panose="020B0604030504040204" pitchFamily="34" charset="0"/>
                <a:ea typeface="Verdana" panose="020B0604030504040204" pitchFamily="34" charset="0"/>
                <a:cs typeface="Verdana" panose="020B0604030504040204" pitchFamily="34" charset="0"/>
              </a:rPr>
              <a:t>Increase in income</a:t>
            </a:r>
          </a:p>
          <a:p>
            <a:r>
              <a:rPr lang="en-US" sz="2800" dirty="0" smtClean="0">
                <a:latin typeface="Verdana" panose="020B0604030504040204" pitchFamily="34" charset="0"/>
                <a:ea typeface="Verdana" panose="020B0604030504040204" pitchFamily="34" charset="0"/>
                <a:cs typeface="Verdana" panose="020B0604030504040204" pitchFamily="34" charset="0"/>
              </a:rPr>
              <a:t>Loss of jobs</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43009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194</TotalTime>
  <Words>1048</Words>
  <Application>Microsoft Office PowerPoint</Application>
  <PresentationFormat>Widescreen</PresentationFormat>
  <Paragraphs>158</Paragraphs>
  <Slides>28</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Arial</vt:lpstr>
      <vt:lpstr>Calibri</vt:lpstr>
      <vt:lpstr>Calibri Light</vt:lpstr>
      <vt:lpstr>Century Gothic</vt:lpstr>
      <vt:lpstr>Lucida Handwriting</vt:lpstr>
      <vt:lpstr>Times New Roman</vt:lpstr>
      <vt:lpstr>Trebuchet MS</vt:lpstr>
      <vt:lpstr>Verdana</vt:lpstr>
      <vt:lpstr>Wingdings</vt:lpstr>
      <vt:lpstr>Wingdings 3</vt:lpstr>
      <vt:lpstr>Retrospect</vt:lpstr>
      <vt:lpstr>Facet</vt:lpstr>
      <vt:lpstr>        Gender,  ICT and the  digital gap </vt:lpstr>
      <vt:lpstr>PowerPoint Presentation</vt:lpstr>
      <vt:lpstr>THE DIGITAL DIVIDE</vt:lpstr>
      <vt:lpstr>Defining the digital divide</vt:lpstr>
      <vt:lpstr>What is the digital divide?</vt:lpstr>
      <vt:lpstr>    Digital divide indicators</vt:lpstr>
      <vt:lpstr>Question </vt:lpstr>
      <vt:lpstr>What is digital divide and moral decay?</vt:lpstr>
      <vt:lpstr>Effects of digital divide </vt:lpstr>
      <vt:lpstr>SOCIALLY </vt:lpstr>
      <vt:lpstr> POLITICALLY </vt:lpstr>
      <vt:lpstr>Cont…</vt:lpstr>
      <vt:lpstr>Steps to take to reduce/stop digital divide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2017-10-24T05:20:06Z</dcterms:created>
  <dcterms:modified xsi:type="dcterms:W3CDTF">2019-02-18T07:20:08Z</dcterms:modified>
</cp:coreProperties>
</file>