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80" r:id="rId4"/>
    <p:sldId id="257" r:id="rId5"/>
    <p:sldId id="262" r:id="rId6"/>
    <p:sldId id="270" r:id="rId7"/>
    <p:sldId id="258" r:id="rId8"/>
    <p:sldId id="263" r:id="rId9"/>
    <p:sldId id="259" r:id="rId10"/>
    <p:sldId id="260" r:id="rId11"/>
    <p:sldId id="264" r:id="rId12"/>
    <p:sldId id="272" r:id="rId13"/>
    <p:sldId id="261" r:id="rId14"/>
    <p:sldId id="274"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FC0C4-8FE4-4ACD-88DE-8DA6DDE6EE04}"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185573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C0C4-8FE4-4ACD-88DE-8DA6DDE6EE04}"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343532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C0C4-8FE4-4ACD-88DE-8DA6DDE6EE04}"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11748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C0C4-8FE4-4ACD-88DE-8DA6DDE6EE04}"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421090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EFC0C4-8FE4-4ACD-88DE-8DA6DDE6EE04}"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407037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FC0C4-8FE4-4ACD-88DE-8DA6DDE6EE04}"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136974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FC0C4-8FE4-4ACD-88DE-8DA6DDE6EE04}" type="datetimeFigureOut">
              <a:rPr lang="en-US" smtClean="0"/>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309646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FC0C4-8FE4-4ACD-88DE-8DA6DDE6EE04}" type="datetimeFigureOut">
              <a:rPr lang="en-US" smtClean="0"/>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368578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FC0C4-8FE4-4ACD-88DE-8DA6DDE6EE04}" type="datetimeFigureOut">
              <a:rPr lang="en-US" smtClean="0"/>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293844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EFC0C4-8FE4-4ACD-88DE-8DA6DDE6EE04}"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4879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EFC0C4-8FE4-4ACD-88DE-8DA6DDE6EE04}"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1E63B-5584-41F7-8C48-3E6B59D222FE}" type="slidenum">
              <a:rPr lang="en-US" smtClean="0"/>
              <a:t>‹#›</a:t>
            </a:fld>
            <a:endParaRPr lang="en-US"/>
          </a:p>
        </p:txBody>
      </p:sp>
    </p:spTree>
    <p:extLst>
      <p:ext uri="{BB962C8B-B14F-4D97-AF65-F5344CB8AC3E}">
        <p14:creationId xmlns:p14="http://schemas.microsoft.com/office/powerpoint/2010/main" val="85233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FC0C4-8FE4-4ACD-88DE-8DA6DDE6EE04}" type="datetimeFigureOut">
              <a:rPr lang="en-US" smtClean="0"/>
              <a:t>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1E63B-5584-41F7-8C48-3E6B59D222FE}" type="slidenum">
              <a:rPr lang="en-US" smtClean="0"/>
              <a:t>‹#›</a:t>
            </a:fld>
            <a:endParaRPr lang="en-US"/>
          </a:p>
        </p:txBody>
      </p:sp>
    </p:spTree>
    <p:extLst>
      <p:ext uri="{BB962C8B-B14F-4D97-AF65-F5344CB8AC3E}">
        <p14:creationId xmlns:p14="http://schemas.microsoft.com/office/powerpoint/2010/main" val="13474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59378" y="1490133"/>
            <a:ext cx="7552265" cy="2156178"/>
          </a:xfrm>
        </p:spPr>
        <p:txBody>
          <a:bodyPr>
            <a:normAutofit/>
          </a:bodyPr>
          <a:lstStyle/>
          <a:p>
            <a:pPr algn="ctr"/>
            <a:r>
              <a:rPr lang="en-US" sz="6000" b="1" dirty="0"/>
              <a:t>Five Ethical Theories</a:t>
            </a:r>
            <a:endParaRPr lang="en-US" sz="6000" dirty="0"/>
          </a:p>
        </p:txBody>
      </p:sp>
    </p:spTree>
    <p:extLst>
      <p:ext uri="{BB962C8B-B14F-4D97-AF65-F5344CB8AC3E}">
        <p14:creationId xmlns:p14="http://schemas.microsoft.com/office/powerpoint/2010/main" val="1815181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Care Ethics: </a:t>
            </a:r>
            <a:r>
              <a:rPr lang="en-US" dirty="0"/>
              <a:t>relationships, vulnerability, and </a:t>
            </a:r>
            <a:r>
              <a:rPr lang="en-US" dirty="0" smtClean="0"/>
              <a:t>empathy.</a:t>
            </a:r>
            <a:endParaRPr lang="en-US" dirty="0"/>
          </a:p>
        </p:txBody>
      </p:sp>
      <p:sp>
        <p:nvSpPr>
          <p:cNvPr id="3" name="Content Placeholder 2"/>
          <p:cNvSpPr>
            <a:spLocks noGrp="1"/>
          </p:cNvSpPr>
          <p:nvPr>
            <p:ph idx="1"/>
          </p:nvPr>
        </p:nvSpPr>
        <p:spPr/>
        <p:txBody>
          <a:bodyPr>
            <a:normAutofit/>
          </a:bodyPr>
          <a:lstStyle/>
          <a:p>
            <a:r>
              <a:rPr lang="en-US" sz="4000" dirty="0" smtClean="0"/>
              <a:t>What makes something good or bad, right or wrong, is that it involves caring for another, and supports relationship with other people. </a:t>
            </a:r>
          </a:p>
          <a:p>
            <a:r>
              <a:rPr lang="en-US" sz="4000" dirty="0" smtClean="0"/>
              <a:t>Basic Principle: action which is caring towards those who are vulnerable or need support. </a:t>
            </a:r>
          </a:p>
        </p:txBody>
      </p:sp>
    </p:spTree>
    <p:extLst>
      <p:ext uri="{BB962C8B-B14F-4D97-AF65-F5344CB8AC3E}">
        <p14:creationId xmlns:p14="http://schemas.microsoft.com/office/powerpoint/2010/main" val="346098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Care Ethics:</a:t>
            </a:r>
            <a:endParaRPr lang="en-US" dirty="0"/>
          </a:p>
        </p:txBody>
      </p:sp>
      <p:sp>
        <p:nvSpPr>
          <p:cNvPr id="3" name="Content Placeholder 2"/>
          <p:cNvSpPr>
            <a:spLocks noGrp="1"/>
          </p:cNvSpPr>
          <p:nvPr>
            <p:ph idx="1"/>
          </p:nvPr>
        </p:nvSpPr>
        <p:spPr/>
        <p:txBody>
          <a:bodyPr>
            <a:normAutofit/>
          </a:bodyPr>
          <a:lstStyle/>
          <a:p>
            <a:r>
              <a:rPr lang="en-US" sz="4000" dirty="0" smtClean="0"/>
              <a:t>One should chose the action which supports or nurtures other people, particularly those who are most vulnerable (e.g. children, workers) .</a:t>
            </a:r>
          </a:p>
          <a:p>
            <a:r>
              <a:rPr lang="en-US" sz="4000" dirty="0" smtClean="0"/>
              <a:t> Note:  often viewed as supplement to other ethical theories, rather than as comprehensive theory in own right.</a:t>
            </a:r>
          </a:p>
          <a:p>
            <a:endParaRPr lang="en-US" sz="4000" dirty="0"/>
          </a:p>
        </p:txBody>
      </p:sp>
    </p:spTree>
    <p:extLst>
      <p:ext uri="{BB962C8B-B14F-4D97-AF65-F5344CB8AC3E}">
        <p14:creationId xmlns:p14="http://schemas.microsoft.com/office/powerpoint/2010/main" val="2158181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THEORIES CONT’D</a:t>
            </a:r>
          </a:p>
        </p:txBody>
      </p:sp>
      <p:sp>
        <p:nvSpPr>
          <p:cNvPr id="3" name="Content Placeholder 2"/>
          <p:cNvSpPr>
            <a:spLocks noGrp="1"/>
          </p:cNvSpPr>
          <p:nvPr>
            <p:ph idx="1"/>
          </p:nvPr>
        </p:nvSpPr>
        <p:spPr/>
        <p:txBody>
          <a:bodyPr/>
          <a:lstStyle/>
          <a:p>
            <a:pPr marL="0" indent="0" algn="just" eaLnBrk="0" fontAlgn="base" hangingPunct="0">
              <a:lnSpc>
                <a:spcPct val="100000"/>
              </a:lnSpc>
              <a:spcBef>
                <a:spcPct val="0"/>
              </a:spcBef>
              <a:spcAft>
                <a:spcPct val="0"/>
              </a:spcAft>
              <a:buNone/>
            </a:pPr>
            <a:r>
              <a:rPr lang="en-US" alt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sz="4000" b="1" dirty="0">
                <a:solidFill>
                  <a:schemeClr val="tx1">
                    <a:lumMod val="95000"/>
                    <a:lumOff val="5000"/>
                  </a:schemeClr>
                </a:solidFill>
                <a:latin typeface="Times New Roman" panose="02020603050405020304" pitchFamily="18" charset="0"/>
                <a:cs typeface="Times New Roman" panose="02020603050405020304" pitchFamily="18" charset="0"/>
              </a:rPr>
              <a:t>Virtue Ethics</a:t>
            </a:r>
          </a:p>
          <a:p>
            <a:pPr marL="0" indent="0" eaLnBrk="0" fontAlgn="base" hangingPunct="0">
              <a:lnSpc>
                <a:spcPct val="100000"/>
              </a:lnSpc>
              <a:spcBef>
                <a:spcPct val="0"/>
              </a:spcBef>
              <a:spcAft>
                <a:spcPct val="0"/>
              </a:spcAft>
              <a:buNone/>
            </a:pPr>
            <a:r>
              <a:rPr lang="en-US" altLang="en-US" sz="3600" dirty="0" smtClean="0">
                <a:latin typeface="Times New Roman" panose="02020603050405020304" pitchFamily="18" charset="0"/>
                <a:cs typeface="Times New Roman" panose="02020603050405020304" pitchFamily="18" charset="0"/>
              </a:rPr>
              <a:t>Virtue </a:t>
            </a:r>
            <a:r>
              <a:rPr lang="en-US" altLang="en-US" sz="3600" dirty="0">
                <a:latin typeface="Times New Roman" panose="02020603050405020304" pitchFamily="18" charset="0"/>
                <a:cs typeface="Times New Roman" panose="02020603050405020304" pitchFamily="18" charset="0"/>
              </a:rPr>
              <a:t>Ethics is less focused on the specific actions that people perform and whether they are right or wrong, and instead is focused more on people’s characters. A virtue is a skill or an excellent character trait that a person should seek to develop in themselves.</a:t>
            </a:r>
            <a:endParaRPr lang="en-US" sz="3600" dirty="0"/>
          </a:p>
        </p:txBody>
      </p:sp>
      <p:sp>
        <p:nvSpPr>
          <p:cNvPr id="4" name="Date Placeholder 3"/>
          <p:cNvSpPr>
            <a:spLocks noGrp="1"/>
          </p:cNvSpPr>
          <p:nvPr>
            <p:ph type="dt" sz="half" idx="10"/>
          </p:nvPr>
        </p:nvSpPr>
        <p:spPr/>
        <p:txBody>
          <a:bodyPr/>
          <a:lstStyle/>
          <a:p>
            <a:fld id="{D4E45AF5-B768-4123-89CE-05B148A2718C}" type="datetime1">
              <a:rPr lang="en-US" smtClean="0"/>
              <a:t>2/8/2018</a:t>
            </a:fld>
            <a:endParaRPr lang="en-US"/>
          </a:p>
        </p:txBody>
      </p:sp>
      <p:sp>
        <p:nvSpPr>
          <p:cNvPr id="5" name="Slide Number Placeholder 4"/>
          <p:cNvSpPr>
            <a:spLocks noGrp="1"/>
          </p:cNvSpPr>
          <p:nvPr>
            <p:ph type="sldNum" sz="quarter" idx="12"/>
          </p:nvPr>
        </p:nvSpPr>
        <p:spPr/>
        <p:txBody>
          <a:bodyPr/>
          <a:lstStyle/>
          <a:p>
            <a:fld id="{C0923D08-BB78-4E03-A8E8-23F05DFCB04C}" type="slidenum">
              <a:rPr lang="en-US" smtClean="0"/>
              <a:t>12</a:t>
            </a:fld>
            <a:endParaRPr lang="en-US"/>
          </a:p>
        </p:txBody>
      </p:sp>
    </p:spTree>
    <p:extLst>
      <p:ext uri="{BB962C8B-B14F-4D97-AF65-F5344CB8AC3E}">
        <p14:creationId xmlns:p14="http://schemas.microsoft.com/office/powerpoint/2010/main" val="3236205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Virtue Ethics:  </a:t>
            </a:r>
            <a:r>
              <a:rPr lang="en-US" dirty="0"/>
              <a:t>character</a:t>
            </a:r>
          </a:p>
        </p:txBody>
      </p:sp>
      <p:sp>
        <p:nvSpPr>
          <p:cNvPr id="3" name="Content Placeholder 2"/>
          <p:cNvSpPr>
            <a:spLocks noGrp="1"/>
          </p:cNvSpPr>
          <p:nvPr>
            <p:ph idx="1"/>
          </p:nvPr>
        </p:nvSpPr>
        <p:spPr/>
        <p:txBody>
          <a:bodyPr>
            <a:normAutofit/>
          </a:bodyPr>
          <a:lstStyle/>
          <a:p>
            <a:r>
              <a:rPr lang="en-US" sz="3600" dirty="0" smtClean="0"/>
              <a:t>What makes something good or bad, right or wrong, is that it actually embodies or promotes traits culturally acknowledged as good or bad (e.g. courage, justice) </a:t>
            </a:r>
          </a:p>
          <a:p>
            <a:r>
              <a:rPr lang="en-US" sz="3600" dirty="0" smtClean="0"/>
              <a:t> These in turn lead to greater or lesser realization of potential for fully human lives (“flourishing” </a:t>
            </a:r>
          </a:p>
          <a:p>
            <a:r>
              <a:rPr lang="en-US" sz="3600" dirty="0" smtClean="0"/>
              <a:t> Basic Principle: actions reflective or productive of good or bad character, embodied in developed and lasting traits or habits</a:t>
            </a:r>
            <a:endParaRPr lang="en-US" sz="3600" dirty="0"/>
          </a:p>
        </p:txBody>
      </p:sp>
    </p:spTree>
    <p:extLst>
      <p:ext uri="{BB962C8B-B14F-4D97-AF65-F5344CB8AC3E}">
        <p14:creationId xmlns:p14="http://schemas.microsoft.com/office/powerpoint/2010/main" val="231225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Christian Ethics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This </a:t>
            </a:r>
            <a:r>
              <a:rPr lang="en-US" sz="4000" dirty="0">
                <a:latin typeface="Times New Roman" panose="02020603050405020304" pitchFamily="18" charset="0"/>
                <a:cs typeface="Times New Roman" panose="02020603050405020304" pitchFamily="18" charset="0"/>
              </a:rPr>
              <a:t>theory refers to the ethical beliefs of Christianity, which is the traditional religion of our country, and which has had a great effect on our moral outlook. Even if you are an atheist it is still true to say that the moral teachings of Christianity will have had some influence on forming your personal moral views.</a:t>
            </a:r>
          </a:p>
          <a:p>
            <a:pPr marL="0" indent="0">
              <a:buNone/>
            </a:pPr>
            <a:endParaRPr lang="en-US" sz="4000" dirty="0"/>
          </a:p>
        </p:txBody>
      </p:sp>
      <p:sp>
        <p:nvSpPr>
          <p:cNvPr id="4" name="Date Placeholder 3"/>
          <p:cNvSpPr>
            <a:spLocks noGrp="1"/>
          </p:cNvSpPr>
          <p:nvPr>
            <p:ph type="dt" sz="half" idx="10"/>
          </p:nvPr>
        </p:nvSpPr>
        <p:spPr/>
        <p:txBody>
          <a:bodyPr/>
          <a:lstStyle/>
          <a:p>
            <a:fld id="{D4E45AF5-B768-4123-89CE-05B148A2718C}" type="datetime1">
              <a:rPr lang="en-US" smtClean="0"/>
              <a:t>2/8/2018</a:t>
            </a:fld>
            <a:endParaRPr lang="en-US"/>
          </a:p>
        </p:txBody>
      </p:sp>
      <p:sp>
        <p:nvSpPr>
          <p:cNvPr id="5" name="Slide Number Placeholder 4"/>
          <p:cNvSpPr>
            <a:spLocks noGrp="1"/>
          </p:cNvSpPr>
          <p:nvPr>
            <p:ph type="sldNum" sz="quarter" idx="12"/>
          </p:nvPr>
        </p:nvSpPr>
        <p:spPr/>
        <p:txBody>
          <a:bodyPr/>
          <a:lstStyle/>
          <a:p>
            <a:fld id="{C0923D08-BB78-4E03-A8E8-23F05DFCB04C}" type="slidenum">
              <a:rPr lang="en-US" smtClean="0"/>
              <a:t>14</a:t>
            </a:fld>
            <a:endParaRPr lang="en-US"/>
          </a:p>
        </p:txBody>
      </p:sp>
    </p:spTree>
    <p:extLst>
      <p:ext uri="{BB962C8B-B14F-4D97-AF65-F5344CB8AC3E}">
        <p14:creationId xmlns:p14="http://schemas.microsoft.com/office/powerpoint/2010/main" val="90592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Buddhist </a:t>
            </a:r>
            <a:r>
              <a:rPr lang="en-US" b="1" dirty="0">
                <a:latin typeface="Times New Roman" panose="02020603050405020304" pitchFamily="18" charset="0"/>
                <a:cs typeface="Times New Roman" panose="02020603050405020304" pitchFamily="18" charset="0"/>
              </a:rPr>
              <a:t>Ethics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Buddhism </a:t>
            </a:r>
            <a:r>
              <a:rPr lang="en-US" sz="4000" dirty="0">
                <a:latin typeface="Times New Roman" panose="02020603050405020304" pitchFamily="18" charset="0"/>
                <a:cs typeface="Times New Roman" panose="02020603050405020304" pitchFamily="18" charset="0"/>
              </a:rPr>
              <a:t>is a non-theistic religion, which means that it is not based around the worship of a god, indeed, most Buddhists believe that there is no god. The key focus in Buddhism is the attempt to remove pain and suffering from the world.</a:t>
            </a:r>
            <a:endParaRPr lang="en-US" sz="4000" dirty="0"/>
          </a:p>
        </p:txBody>
      </p:sp>
      <p:sp>
        <p:nvSpPr>
          <p:cNvPr id="4" name="Date Placeholder 3"/>
          <p:cNvSpPr>
            <a:spLocks noGrp="1"/>
          </p:cNvSpPr>
          <p:nvPr>
            <p:ph type="dt" sz="half" idx="10"/>
          </p:nvPr>
        </p:nvSpPr>
        <p:spPr/>
        <p:txBody>
          <a:bodyPr/>
          <a:lstStyle/>
          <a:p>
            <a:fld id="{D4E45AF5-B768-4123-89CE-05B148A2718C}" type="datetime1">
              <a:rPr lang="en-US" smtClean="0"/>
              <a:t>2/8/2018</a:t>
            </a:fld>
            <a:endParaRPr lang="en-US"/>
          </a:p>
        </p:txBody>
      </p:sp>
      <p:sp>
        <p:nvSpPr>
          <p:cNvPr id="5" name="Slide Number Placeholder 4"/>
          <p:cNvSpPr>
            <a:spLocks noGrp="1"/>
          </p:cNvSpPr>
          <p:nvPr>
            <p:ph type="sldNum" sz="quarter" idx="12"/>
          </p:nvPr>
        </p:nvSpPr>
        <p:spPr/>
        <p:txBody>
          <a:bodyPr/>
          <a:lstStyle/>
          <a:p>
            <a:fld id="{C0923D08-BB78-4E03-A8E8-23F05DFCB04C}" type="slidenum">
              <a:rPr lang="en-US" smtClean="0"/>
              <a:t>15</a:t>
            </a:fld>
            <a:endParaRPr lang="en-US"/>
          </a:p>
        </p:txBody>
      </p:sp>
    </p:spTree>
    <p:extLst>
      <p:ext uri="{BB962C8B-B14F-4D97-AF65-F5344CB8AC3E}">
        <p14:creationId xmlns:p14="http://schemas.microsoft.com/office/powerpoint/2010/main" val="1352043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THEORIES CONT’D</a:t>
            </a:r>
          </a:p>
        </p:txBody>
      </p:sp>
      <p:sp>
        <p:nvSpPr>
          <p:cNvPr id="3" name="Content Placeholder 2"/>
          <p:cNvSpPr>
            <a:spLocks noGrp="1"/>
          </p:cNvSpPr>
          <p:nvPr>
            <p:ph idx="1"/>
          </p:nvPr>
        </p:nvSpPr>
        <p:spPr/>
        <p:txBody>
          <a:bodyPr/>
          <a:lstStyle/>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Kantian Ethics</a:t>
            </a:r>
          </a:p>
          <a:p>
            <a:r>
              <a:rPr lang="en-US" dirty="0" smtClean="0"/>
              <a:t>States that “</a:t>
            </a:r>
            <a:r>
              <a:rPr lang="en-US" dirty="0" smtClean="0">
                <a:latin typeface="Times New Roman" panose="02020603050405020304" pitchFamily="18" charset="0"/>
                <a:cs typeface="Times New Roman" panose="02020603050405020304" pitchFamily="18" charset="0"/>
              </a:rPr>
              <a:t>treat </a:t>
            </a:r>
            <a:r>
              <a:rPr lang="en-US" dirty="0">
                <a:latin typeface="Times New Roman" panose="02020603050405020304" pitchFamily="18" charset="0"/>
                <a:cs typeface="Times New Roman" panose="02020603050405020304" pitchFamily="18" charset="0"/>
              </a:rPr>
              <a:t>other people the way you want to be </a:t>
            </a:r>
            <a:r>
              <a:rPr lang="en-US" dirty="0" smtClean="0">
                <a:latin typeface="Times New Roman" panose="02020603050405020304" pitchFamily="18" charset="0"/>
                <a:cs typeface="Times New Roman" panose="02020603050405020304" pitchFamily="18" charset="0"/>
              </a:rPr>
              <a:t>treated”.</a:t>
            </a:r>
          </a:p>
          <a:p>
            <a:r>
              <a:rPr lang="en-US" dirty="0">
                <a:latin typeface="Times New Roman" panose="02020603050405020304" pitchFamily="18" charset="0"/>
                <a:cs typeface="Times New Roman" panose="02020603050405020304" pitchFamily="18" charset="0"/>
              </a:rPr>
              <a:t>A key point in Kantian Ethics is that we are all equally rational and the same</a:t>
            </a:r>
            <a:r>
              <a:rPr lang="en-US" dirty="0" smtClean="0">
                <a:latin typeface="Times New Roman" panose="02020603050405020304" pitchFamily="18" charset="0"/>
                <a:cs typeface="Times New Roman" panose="02020603050405020304" pitchFamily="18" charset="0"/>
              </a:rPr>
              <a:t>.</a:t>
            </a:r>
          </a:p>
          <a:p>
            <a:endParaRPr lang="en-US" dirty="0"/>
          </a:p>
        </p:txBody>
      </p:sp>
      <p:sp>
        <p:nvSpPr>
          <p:cNvPr id="4" name="Date Placeholder 3"/>
          <p:cNvSpPr>
            <a:spLocks noGrp="1"/>
          </p:cNvSpPr>
          <p:nvPr>
            <p:ph type="dt" sz="half" idx="10"/>
          </p:nvPr>
        </p:nvSpPr>
        <p:spPr/>
        <p:txBody>
          <a:bodyPr/>
          <a:lstStyle/>
          <a:p>
            <a:fld id="{D4E45AF5-B768-4123-89CE-05B148A2718C}" type="datetime1">
              <a:rPr lang="en-US" smtClean="0"/>
              <a:t>2/8/2018</a:t>
            </a:fld>
            <a:endParaRPr lang="en-US"/>
          </a:p>
        </p:txBody>
      </p:sp>
      <p:sp>
        <p:nvSpPr>
          <p:cNvPr id="5" name="Slide Number Placeholder 4"/>
          <p:cNvSpPr>
            <a:spLocks noGrp="1"/>
          </p:cNvSpPr>
          <p:nvPr>
            <p:ph type="sldNum" sz="quarter" idx="12"/>
          </p:nvPr>
        </p:nvSpPr>
        <p:spPr/>
        <p:txBody>
          <a:bodyPr/>
          <a:lstStyle/>
          <a:p>
            <a:fld id="{C0923D08-BB78-4E03-A8E8-23F05DFCB04C}" type="slidenum">
              <a:rPr lang="en-US" smtClean="0"/>
              <a:t>16</a:t>
            </a:fld>
            <a:endParaRPr lang="en-US"/>
          </a:p>
        </p:txBody>
      </p:sp>
    </p:spTree>
    <p:extLst>
      <p:ext uri="{BB962C8B-B14F-4D97-AF65-F5344CB8AC3E}">
        <p14:creationId xmlns:p14="http://schemas.microsoft.com/office/powerpoint/2010/main" val="1041329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analysis</a:t>
            </a:r>
            <a:endParaRPr lang="en-US" dirty="0"/>
          </a:p>
        </p:txBody>
      </p:sp>
      <p:sp>
        <p:nvSpPr>
          <p:cNvPr id="3" name="Content Placeholder 2"/>
          <p:cNvSpPr>
            <a:spLocks noGrp="1"/>
          </p:cNvSpPr>
          <p:nvPr>
            <p:ph idx="1"/>
          </p:nvPr>
        </p:nvSpPr>
        <p:spPr/>
        <p:txBody>
          <a:bodyPr/>
          <a:lstStyle/>
          <a:p>
            <a:r>
              <a:rPr lang="en-US" dirty="0" smtClean="0"/>
              <a:t>Ethical analysis is a systematic approach of figuring out the right moral decision in a particular situation.</a:t>
            </a:r>
            <a:endParaRPr lang="en-US" dirty="0"/>
          </a:p>
        </p:txBody>
      </p:sp>
      <p:sp>
        <p:nvSpPr>
          <p:cNvPr id="4" name="Date Placeholder 3"/>
          <p:cNvSpPr>
            <a:spLocks noGrp="1"/>
          </p:cNvSpPr>
          <p:nvPr>
            <p:ph type="dt" sz="half" idx="10"/>
          </p:nvPr>
        </p:nvSpPr>
        <p:spPr/>
        <p:txBody>
          <a:bodyPr/>
          <a:lstStyle/>
          <a:p>
            <a:fld id="{D4E45AF5-B768-4123-89CE-05B148A2718C}" type="datetime1">
              <a:rPr lang="en-US" smtClean="0"/>
              <a:t>2/8/2018</a:t>
            </a:fld>
            <a:endParaRPr lang="en-US"/>
          </a:p>
        </p:txBody>
      </p:sp>
      <p:sp>
        <p:nvSpPr>
          <p:cNvPr id="5" name="Slide Number Placeholder 4"/>
          <p:cNvSpPr>
            <a:spLocks noGrp="1"/>
          </p:cNvSpPr>
          <p:nvPr>
            <p:ph type="sldNum" sz="quarter" idx="12"/>
          </p:nvPr>
        </p:nvSpPr>
        <p:spPr/>
        <p:txBody>
          <a:bodyPr/>
          <a:lstStyle/>
          <a:p>
            <a:fld id="{C0923D08-BB78-4E03-A8E8-23F05DFCB04C}" type="slidenum">
              <a:rPr lang="en-US" smtClean="0"/>
              <a:t>17</a:t>
            </a:fld>
            <a:endParaRPr lang="en-US"/>
          </a:p>
        </p:txBody>
      </p:sp>
    </p:spTree>
    <p:extLst>
      <p:ext uri="{BB962C8B-B14F-4D97-AF65-F5344CB8AC3E}">
        <p14:creationId xmlns:p14="http://schemas.microsoft.com/office/powerpoint/2010/main" val="1995523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800" b="1" dirty="0" smtClean="0"/>
              <a:t/>
            </a:r>
            <a:br>
              <a:rPr lang="en-US" sz="4800" b="1" dirty="0" smtClean="0"/>
            </a:br>
            <a:r>
              <a:rPr lang="en-US" sz="4800" b="1" dirty="0" smtClean="0"/>
              <a:t>Five Ethical Theories</a:t>
            </a:r>
            <a:br>
              <a:rPr lang="en-US" sz="4800" b="1" dirty="0" smtClean="0"/>
            </a:br>
            <a:endParaRPr lang="en-US" sz="4800" b="1" dirty="0"/>
          </a:p>
        </p:txBody>
      </p:sp>
      <p:sp>
        <p:nvSpPr>
          <p:cNvPr id="5" name="Content Placeholder 4"/>
          <p:cNvSpPr>
            <a:spLocks noGrp="1"/>
          </p:cNvSpPr>
          <p:nvPr>
            <p:ph idx="1"/>
          </p:nvPr>
        </p:nvSpPr>
        <p:spPr/>
        <p:txBody>
          <a:bodyPr>
            <a:normAutofit/>
          </a:bodyPr>
          <a:lstStyle/>
          <a:p>
            <a:r>
              <a:rPr lang="en-US" sz="3600" b="1" i="1" dirty="0" smtClean="0"/>
              <a:t>Egoism:  </a:t>
            </a:r>
            <a:r>
              <a:rPr lang="en-US" sz="3600" dirty="0" smtClean="0"/>
              <a:t>the self and its needs </a:t>
            </a:r>
          </a:p>
          <a:p>
            <a:r>
              <a:rPr lang="en-US" sz="3600" dirty="0" smtClean="0"/>
              <a:t> </a:t>
            </a:r>
            <a:r>
              <a:rPr lang="en-US" sz="3600" b="1" i="1" dirty="0" smtClean="0"/>
              <a:t>Utilitarianism</a:t>
            </a:r>
            <a:r>
              <a:rPr lang="en-US" sz="3600" dirty="0" smtClean="0"/>
              <a:t>: overall pleasure and pain for all concerned </a:t>
            </a:r>
          </a:p>
          <a:p>
            <a:r>
              <a:rPr lang="en-US" sz="3600" dirty="0" smtClean="0"/>
              <a:t> </a:t>
            </a:r>
            <a:r>
              <a:rPr lang="en-US" sz="3600" b="1" i="1" dirty="0" smtClean="0"/>
              <a:t>Deontology</a:t>
            </a:r>
            <a:r>
              <a:rPr lang="en-US" sz="3600" dirty="0" smtClean="0"/>
              <a:t>:   duty </a:t>
            </a:r>
          </a:p>
          <a:p>
            <a:r>
              <a:rPr lang="en-US" sz="3600" dirty="0" smtClean="0"/>
              <a:t> </a:t>
            </a:r>
            <a:r>
              <a:rPr lang="en-US" sz="3600" b="1" i="1" dirty="0" smtClean="0"/>
              <a:t>Care Ethics: </a:t>
            </a:r>
            <a:r>
              <a:rPr lang="en-US" sz="3600" dirty="0" smtClean="0"/>
              <a:t>relationships, vulnerability, and empathy </a:t>
            </a:r>
          </a:p>
          <a:p>
            <a:r>
              <a:rPr lang="en-US" sz="3600" dirty="0" smtClean="0"/>
              <a:t> </a:t>
            </a:r>
            <a:r>
              <a:rPr lang="en-US" sz="3600" b="1" i="1" dirty="0" smtClean="0"/>
              <a:t>Virtue Ethics:  </a:t>
            </a:r>
            <a:r>
              <a:rPr lang="en-US" sz="3600" dirty="0" smtClean="0"/>
              <a:t>character  </a:t>
            </a:r>
          </a:p>
          <a:p>
            <a:pPr marL="0" indent="0">
              <a:buNone/>
            </a:pPr>
            <a:endParaRPr lang="en-US" sz="3600" dirty="0"/>
          </a:p>
        </p:txBody>
      </p:sp>
    </p:spTree>
    <p:extLst>
      <p:ext uri="{BB962C8B-B14F-4D97-AF65-F5344CB8AC3E}">
        <p14:creationId xmlns:p14="http://schemas.microsoft.com/office/powerpoint/2010/main" val="1544350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eaLnBrk="0" fontAlgn="base" hangingPunct="0">
              <a:lnSpc>
                <a:spcPct val="100000"/>
              </a:lnSpc>
              <a:spcAft>
                <a:spcPct val="0"/>
              </a:spcAft>
            </a:pPr>
            <a:r>
              <a:rPr lang="en-US" altLang="en-US" b="1" dirty="0">
                <a:latin typeface="Times New Roman" panose="02020603050405020304" pitchFamily="18" charset="0"/>
                <a:cs typeface="Times New Roman" panose="02020603050405020304" pitchFamily="18" charset="0"/>
              </a:rPr>
              <a:t>Ethical egoism</a:t>
            </a:r>
            <a:endParaRPr lang="en-US"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eaLnBrk="0" fontAlgn="base" hangingPunct="0">
              <a:lnSpc>
                <a:spcPct val="100000"/>
              </a:lnSpc>
              <a:spcBef>
                <a:spcPct val="0"/>
              </a:spcBef>
              <a:spcAft>
                <a:spcPct val="0"/>
              </a:spcAft>
              <a:buNone/>
            </a:pPr>
            <a:r>
              <a:rPr lang="en-US" altLang="en-US" b="1" dirty="0" smtClean="0">
                <a:solidFill>
                  <a:schemeClr val="tx1"/>
                </a:solidFill>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According </a:t>
            </a:r>
            <a:r>
              <a:rPr lang="en-US" altLang="en-US" sz="3600" dirty="0">
                <a:latin typeface="Times New Roman" panose="02020603050405020304" pitchFamily="18" charset="0"/>
                <a:cs typeface="Times New Roman" panose="02020603050405020304" pitchFamily="18" charset="0"/>
              </a:rPr>
              <a:t>to this theory a person’s only duty is to look after themselves and their own long term interests. This means that when they are making moral decisions they should not consider the impact that their actions will have on other people, only the impact their actions will have on themselves.</a:t>
            </a:r>
            <a:endParaRPr lang="en-US" sz="3600" dirty="0"/>
          </a:p>
        </p:txBody>
      </p:sp>
      <p:sp>
        <p:nvSpPr>
          <p:cNvPr id="4" name="Date Placeholder 3"/>
          <p:cNvSpPr>
            <a:spLocks noGrp="1"/>
          </p:cNvSpPr>
          <p:nvPr>
            <p:ph type="dt" sz="half" idx="10"/>
          </p:nvPr>
        </p:nvSpPr>
        <p:spPr/>
        <p:txBody>
          <a:bodyPr/>
          <a:lstStyle/>
          <a:p>
            <a:fld id="{D4E45AF5-B768-4123-89CE-05B148A2718C}" type="datetime1">
              <a:rPr lang="en-US" smtClean="0"/>
              <a:t>2/8/2018</a:t>
            </a:fld>
            <a:endParaRPr lang="en-US"/>
          </a:p>
        </p:txBody>
      </p:sp>
      <p:sp>
        <p:nvSpPr>
          <p:cNvPr id="5" name="Slide Number Placeholder 4"/>
          <p:cNvSpPr>
            <a:spLocks noGrp="1"/>
          </p:cNvSpPr>
          <p:nvPr>
            <p:ph type="sldNum" sz="quarter" idx="12"/>
          </p:nvPr>
        </p:nvSpPr>
        <p:spPr/>
        <p:txBody>
          <a:bodyPr/>
          <a:lstStyle/>
          <a:p>
            <a:fld id="{C0923D08-BB78-4E03-A8E8-23F05DFCB04C}" type="slidenum">
              <a:rPr lang="en-US" smtClean="0"/>
              <a:t>3</a:t>
            </a:fld>
            <a:endParaRPr lang="en-US"/>
          </a:p>
        </p:txBody>
      </p:sp>
    </p:spTree>
    <p:extLst>
      <p:ext uri="{BB962C8B-B14F-4D97-AF65-F5344CB8AC3E}">
        <p14:creationId xmlns:p14="http://schemas.microsoft.com/office/powerpoint/2010/main" val="4016258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Egoism</a:t>
            </a:r>
            <a:r>
              <a:rPr lang="en-US" b="1" i="1" dirty="0"/>
              <a:t>:  </a:t>
            </a:r>
            <a:r>
              <a:rPr lang="en-US" dirty="0"/>
              <a:t>the self and its needs </a:t>
            </a:r>
            <a:br>
              <a:rPr lang="en-US" dirty="0"/>
            </a:br>
            <a:endParaRPr lang="en-US" dirty="0"/>
          </a:p>
        </p:txBody>
      </p:sp>
      <p:sp>
        <p:nvSpPr>
          <p:cNvPr id="3" name="Content Placeholder 2"/>
          <p:cNvSpPr>
            <a:spLocks noGrp="1"/>
          </p:cNvSpPr>
          <p:nvPr>
            <p:ph idx="1"/>
          </p:nvPr>
        </p:nvSpPr>
        <p:spPr/>
        <p:txBody>
          <a:bodyPr>
            <a:normAutofit/>
          </a:bodyPr>
          <a:lstStyle/>
          <a:p>
            <a:r>
              <a:rPr lang="en-US" sz="4400" dirty="0"/>
              <a:t>What makes something good or bad, right or wrong, is that it satisfies one’s desires, or meets one’s needs </a:t>
            </a:r>
          </a:p>
          <a:p>
            <a:pPr lvl="0" fontAlgn="base"/>
            <a:r>
              <a:rPr lang="en-US" sz="4400" dirty="0"/>
              <a:t>Basic Principle: Self-interest of person doing, considering, or affected by the action </a:t>
            </a:r>
          </a:p>
        </p:txBody>
      </p:sp>
    </p:spTree>
    <p:extLst>
      <p:ext uri="{BB962C8B-B14F-4D97-AF65-F5344CB8AC3E}">
        <p14:creationId xmlns:p14="http://schemas.microsoft.com/office/powerpoint/2010/main" val="62714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Egoism:  </a:t>
            </a:r>
            <a:r>
              <a:rPr lang="en-US" dirty="0" smtClean="0"/>
              <a:t>the self and its needs </a:t>
            </a:r>
            <a:br>
              <a:rPr lang="en-US" dirty="0" smtClean="0"/>
            </a:br>
            <a:endParaRPr lang="en-US" dirty="0"/>
          </a:p>
        </p:txBody>
      </p:sp>
      <p:sp>
        <p:nvSpPr>
          <p:cNvPr id="3" name="Content Placeholder 2"/>
          <p:cNvSpPr>
            <a:spLocks noGrp="1"/>
          </p:cNvSpPr>
          <p:nvPr>
            <p:ph idx="1"/>
          </p:nvPr>
        </p:nvSpPr>
        <p:spPr/>
        <p:txBody>
          <a:bodyPr>
            <a:normAutofit/>
          </a:bodyPr>
          <a:lstStyle/>
          <a:p>
            <a:pPr lvl="0" fontAlgn="base"/>
            <a:r>
              <a:rPr lang="en-US" sz="4800" dirty="0" smtClean="0"/>
              <a:t>One should chose the action which most realizes or conduces to one’s own self-interest. </a:t>
            </a:r>
          </a:p>
          <a:p>
            <a:r>
              <a:rPr lang="en-US" sz="4800" dirty="0"/>
              <a:t>should the person look simply to self-interest, or to </a:t>
            </a:r>
            <a:r>
              <a:rPr lang="en-US" sz="4800" b="1" i="1" dirty="0"/>
              <a:t>enlightened</a:t>
            </a:r>
            <a:r>
              <a:rPr lang="en-US" sz="4800" dirty="0"/>
              <a:t> or rational</a:t>
            </a:r>
            <a:r>
              <a:rPr lang="en-US" sz="4800" b="1" i="1" dirty="0"/>
              <a:t> </a:t>
            </a:r>
            <a:r>
              <a:rPr lang="en-US" sz="4800" dirty="0"/>
              <a:t>self-interest?</a:t>
            </a:r>
          </a:p>
        </p:txBody>
      </p:sp>
    </p:spTree>
    <p:extLst>
      <p:ext uri="{BB962C8B-B14F-4D97-AF65-F5344CB8AC3E}">
        <p14:creationId xmlns:p14="http://schemas.microsoft.com/office/powerpoint/2010/main" val="4004482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Times New Roman" panose="02020603050405020304" pitchFamily="18" charset="0"/>
                <a:cs typeface="Times New Roman" panose="02020603050405020304" pitchFamily="18" charset="0"/>
              </a:rPr>
              <a:t>Utilitarianism</a:t>
            </a:r>
          </a:p>
        </p:txBody>
      </p:sp>
      <p:sp>
        <p:nvSpPr>
          <p:cNvPr id="3" name="Content Placeholder 2"/>
          <p:cNvSpPr>
            <a:spLocks noGrp="1"/>
          </p:cNvSpPr>
          <p:nvPr>
            <p:ph idx="1"/>
          </p:nvPr>
        </p:nvSpPr>
        <p:spPr/>
        <p:txBody>
          <a:bodyPr>
            <a:normAutofit/>
          </a:bodyPr>
          <a:lstStyle/>
          <a:p>
            <a:r>
              <a:rPr lang="en-US" altLang="en-US" sz="4000" dirty="0" smtClean="0">
                <a:latin typeface="Times New Roman" panose="02020603050405020304" pitchFamily="18" charset="0"/>
                <a:cs typeface="Times New Roman" panose="02020603050405020304" pitchFamily="18" charset="0"/>
              </a:rPr>
              <a:t>The </a:t>
            </a:r>
            <a:r>
              <a:rPr lang="en-US" altLang="en-US" sz="4000" dirty="0">
                <a:latin typeface="Times New Roman" panose="02020603050405020304" pitchFamily="18" charset="0"/>
                <a:cs typeface="Times New Roman" panose="02020603050405020304" pitchFamily="18" charset="0"/>
              </a:rPr>
              <a:t>name ‘</a:t>
            </a:r>
            <a:r>
              <a:rPr lang="en-US" altLang="en-US" sz="4000" dirty="0">
                <a:solidFill>
                  <a:schemeClr val="tx1"/>
                </a:solidFill>
                <a:latin typeface="Times New Roman" panose="02020603050405020304" pitchFamily="18" charset="0"/>
                <a:cs typeface="Times New Roman" panose="02020603050405020304" pitchFamily="18" charset="0"/>
              </a:rPr>
              <a:t>utilitarianism</a:t>
            </a:r>
            <a:r>
              <a:rPr lang="en-US" altLang="en-US" sz="4000" dirty="0">
                <a:latin typeface="Times New Roman" panose="02020603050405020304" pitchFamily="18" charset="0"/>
                <a:cs typeface="Times New Roman" panose="02020603050405020304" pitchFamily="18" charset="0"/>
              </a:rPr>
              <a:t>’ comes from the word ‘utility’ which means ‘usefulness</a:t>
            </a:r>
            <a:r>
              <a:rPr lang="en-US" altLang="en-US" sz="4000" dirty="0" smtClean="0">
                <a:latin typeface="Times New Roman" panose="02020603050405020304" pitchFamily="18" charset="0"/>
                <a:cs typeface="Times New Roman" panose="02020603050405020304" pitchFamily="18" charset="0"/>
              </a:rPr>
              <a:t>.’</a:t>
            </a:r>
          </a:p>
          <a:p>
            <a:r>
              <a:rPr lang="en-US" altLang="en-US" sz="4000" dirty="0" smtClean="0">
                <a:latin typeface="Times New Roman" panose="02020603050405020304" pitchFamily="18" charset="0"/>
                <a:cs typeface="Times New Roman" panose="02020603050405020304" pitchFamily="18" charset="0"/>
              </a:rPr>
              <a:t>Utilitarianism states </a:t>
            </a:r>
            <a:r>
              <a:rPr lang="en-US" altLang="en-US" sz="4000" dirty="0">
                <a:latin typeface="Times New Roman" panose="02020603050405020304" pitchFamily="18" charset="0"/>
                <a:cs typeface="Times New Roman" panose="02020603050405020304" pitchFamily="18" charset="0"/>
              </a:rPr>
              <a:t>that an action is good if it is useful to the human race as a whole. The catchphrase here is “the greatest good for the greatest number.” </a:t>
            </a:r>
            <a:endParaRPr lang="en-US" sz="4000" dirty="0"/>
          </a:p>
        </p:txBody>
      </p:sp>
      <p:sp>
        <p:nvSpPr>
          <p:cNvPr id="4" name="Date Placeholder 3"/>
          <p:cNvSpPr>
            <a:spLocks noGrp="1"/>
          </p:cNvSpPr>
          <p:nvPr>
            <p:ph type="dt" sz="half" idx="10"/>
          </p:nvPr>
        </p:nvSpPr>
        <p:spPr/>
        <p:txBody>
          <a:bodyPr/>
          <a:lstStyle/>
          <a:p>
            <a:fld id="{D4E45AF5-B768-4123-89CE-05B148A2718C}" type="datetime1">
              <a:rPr lang="en-US" smtClean="0"/>
              <a:t>2/8/2018</a:t>
            </a:fld>
            <a:endParaRPr lang="en-US"/>
          </a:p>
        </p:txBody>
      </p:sp>
      <p:sp>
        <p:nvSpPr>
          <p:cNvPr id="5" name="Slide Number Placeholder 4"/>
          <p:cNvSpPr>
            <a:spLocks noGrp="1"/>
          </p:cNvSpPr>
          <p:nvPr>
            <p:ph type="sldNum" sz="quarter" idx="12"/>
          </p:nvPr>
        </p:nvSpPr>
        <p:spPr/>
        <p:txBody>
          <a:bodyPr/>
          <a:lstStyle/>
          <a:p>
            <a:fld id="{C0923D08-BB78-4E03-A8E8-23F05DFCB04C}" type="slidenum">
              <a:rPr lang="en-US" smtClean="0"/>
              <a:t>6</a:t>
            </a:fld>
            <a:endParaRPr lang="en-US"/>
          </a:p>
        </p:txBody>
      </p:sp>
    </p:spTree>
    <p:extLst>
      <p:ext uri="{BB962C8B-B14F-4D97-AF65-F5344CB8AC3E}">
        <p14:creationId xmlns:p14="http://schemas.microsoft.com/office/powerpoint/2010/main" val="3185657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Utilitarianism</a:t>
            </a:r>
            <a:r>
              <a:rPr lang="en-US" b="1" dirty="0"/>
              <a:t>: overall pleasure and pain for all </a:t>
            </a:r>
            <a:r>
              <a:rPr lang="en-US" b="1" dirty="0" smtClean="0"/>
              <a:t>concerned.</a:t>
            </a:r>
            <a:endParaRPr lang="en-US" b="1" dirty="0"/>
          </a:p>
        </p:txBody>
      </p:sp>
      <p:sp>
        <p:nvSpPr>
          <p:cNvPr id="3" name="Content Placeholder 2"/>
          <p:cNvSpPr>
            <a:spLocks noGrp="1"/>
          </p:cNvSpPr>
          <p:nvPr>
            <p:ph idx="1"/>
          </p:nvPr>
        </p:nvSpPr>
        <p:spPr/>
        <p:txBody>
          <a:bodyPr>
            <a:normAutofit/>
          </a:bodyPr>
          <a:lstStyle/>
          <a:p>
            <a:r>
              <a:rPr lang="en-US" sz="4400" dirty="0" smtClean="0"/>
              <a:t>What makes something good or bad, right or wrong, is that it produces the greatest amount of pleasure (or lack of pain) for the greatest number of people </a:t>
            </a:r>
          </a:p>
          <a:p>
            <a:r>
              <a:rPr lang="en-US" sz="4400" dirty="0" smtClean="0"/>
              <a:t>Basic Principle: “Greatest Happiness Principle”</a:t>
            </a:r>
            <a:endParaRPr lang="en-US" sz="4400" dirty="0"/>
          </a:p>
        </p:txBody>
      </p:sp>
    </p:spTree>
    <p:extLst>
      <p:ext uri="{BB962C8B-B14F-4D97-AF65-F5344CB8AC3E}">
        <p14:creationId xmlns:p14="http://schemas.microsoft.com/office/powerpoint/2010/main" val="2641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Utilitarianism</a:t>
            </a:r>
            <a:endParaRPr lang="en-US" dirty="0"/>
          </a:p>
        </p:txBody>
      </p:sp>
      <p:sp>
        <p:nvSpPr>
          <p:cNvPr id="3" name="Content Placeholder 2"/>
          <p:cNvSpPr>
            <a:spLocks noGrp="1"/>
          </p:cNvSpPr>
          <p:nvPr>
            <p:ph idx="1"/>
          </p:nvPr>
        </p:nvSpPr>
        <p:spPr/>
        <p:txBody>
          <a:bodyPr/>
          <a:lstStyle/>
          <a:p>
            <a:r>
              <a:rPr lang="en-US" sz="3600" dirty="0" smtClean="0"/>
              <a:t>Maximizing positive outcomes for the largest number of people, negative outcomes for lowest number of people. </a:t>
            </a:r>
          </a:p>
          <a:p>
            <a:r>
              <a:rPr lang="en-US" sz="3600" dirty="0" smtClean="0"/>
              <a:t> One should chose the action which will lead to the greatest happiness (i.e. pleasure, lack of pain) overall  </a:t>
            </a:r>
          </a:p>
          <a:p>
            <a:r>
              <a:rPr lang="en-US" sz="3600" dirty="0" smtClean="0"/>
              <a:t>One’s own pleasure and pain only count as much as any other person’s affected. </a:t>
            </a:r>
          </a:p>
          <a:p>
            <a:endParaRPr lang="en-US" dirty="0"/>
          </a:p>
        </p:txBody>
      </p:sp>
    </p:spTree>
    <p:extLst>
      <p:ext uri="{BB962C8B-B14F-4D97-AF65-F5344CB8AC3E}">
        <p14:creationId xmlns:p14="http://schemas.microsoft.com/office/powerpoint/2010/main" val="287098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Deontology</a:t>
            </a:r>
            <a:r>
              <a:rPr lang="en-US" dirty="0"/>
              <a:t>:   duty </a:t>
            </a:r>
            <a:br>
              <a:rPr lang="en-US" dirty="0"/>
            </a:br>
            <a:endParaRPr lang="en-US" dirty="0"/>
          </a:p>
        </p:txBody>
      </p:sp>
      <p:sp>
        <p:nvSpPr>
          <p:cNvPr id="3" name="Content Placeholder 2"/>
          <p:cNvSpPr>
            <a:spLocks noGrp="1"/>
          </p:cNvSpPr>
          <p:nvPr>
            <p:ph idx="1"/>
          </p:nvPr>
        </p:nvSpPr>
        <p:spPr/>
        <p:txBody>
          <a:bodyPr>
            <a:normAutofit/>
          </a:bodyPr>
          <a:lstStyle/>
          <a:p>
            <a:r>
              <a:rPr lang="en-US" sz="3600" dirty="0" smtClean="0"/>
              <a:t>What makes something good or bad, right or wrong, is that it conforms to some (rational) duty. </a:t>
            </a:r>
          </a:p>
          <a:p>
            <a:r>
              <a:rPr lang="en-US" sz="3600" dirty="0" smtClean="0"/>
              <a:t>Basic Principle: Fulfilling duties towards self or other persons. </a:t>
            </a:r>
          </a:p>
          <a:p>
            <a:r>
              <a:rPr lang="en-US" sz="3600" dirty="0" smtClean="0"/>
              <a:t> One should chose the action which best conforms to one’s recognized duties.</a:t>
            </a:r>
            <a:endParaRPr lang="en-US" sz="3600" dirty="0"/>
          </a:p>
        </p:txBody>
      </p:sp>
    </p:spTree>
    <p:extLst>
      <p:ext uri="{BB962C8B-B14F-4D97-AF65-F5344CB8AC3E}">
        <p14:creationId xmlns:p14="http://schemas.microsoft.com/office/powerpoint/2010/main" val="82708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785</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Five Ethical Theories</vt:lpstr>
      <vt:lpstr> Five Ethical Theories </vt:lpstr>
      <vt:lpstr>Ethical egoism</vt:lpstr>
      <vt:lpstr> Egoism:  the self and its needs  </vt:lpstr>
      <vt:lpstr> Egoism:  the self and its needs  </vt:lpstr>
      <vt:lpstr>Utilitarianism</vt:lpstr>
      <vt:lpstr>Utilitarianism: overall pleasure and pain for all concerned.</vt:lpstr>
      <vt:lpstr>Utilitarianism</vt:lpstr>
      <vt:lpstr> Deontology:   duty  </vt:lpstr>
      <vt:lpstr>Care Ethics: relationships, vulnerability, and empathy.</vt:lpstr>
      <vt:lpstr>Care Ethics:</vt:lpstr>
      <vt:lpstr>ETHICAL THEORIES CONT’D</vt:lpstr>
      <vt:lpstr>Virtue Ethics:  character</vt:lpstr>
      <vt:lpstr>Christian Ethics</vt:lpstr>
      <vt:lpstr>Buddhist Ethics</vt:lpstr>
      <vt:lpstr>ETHICAL THEORIES CONT’D</vt:lpstr>
      <vt:lpstr>Ethical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Five Ethical Theories </dc:title>
  <dc:creator>Windows User</dc:creator>
  <cp:lastModifiedBy>Windows User</cp:lastModifiedBy>
  <cp:revision>10</cp:revision>
  <dcterms:created xsi:type="dcterms:W3CDTF">2018-01-05T07:34:14Z</dcterms:created>
  <dcterms:modified xsi:type="dcterms:W3CDTF">2018-02-08T08:19:44Z</dcterms:modified>
</cp:coreProperties>
</file>