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 id="2147483886" r:id="rId2"/>
  </p:sldMasterIdLst>
  <p:notesMasterIdLst>
    <p:notesMasterId r:id="rId105"/>
  </p:notesMasterIdLst>
  <p:sldIdLst>
    <p:sldId id="436" r:id="rId3"/>
    <p:sldId id="392" r:id="rId4"/>
    <p:sldId id="395" r:id="rId5"/>
    <p:sldId id="349" r:id="rId6"/>
    <p:sldId id="304" r:id="rId7"/>
    <p:sldId id="302" r:id="rId8"/>
    <p:sldId id="432" r:id="rId9"/>
    <p:sldId id="434" r:id="rId10"/>
    <p:sldId id="384" r:id="rId11"/>
    <p:sldId id="311" r:id="rId12"/>
    <p:sldId id="323" r:id="rId13"/>
    <p:sldId id="324" r:id="rId14"/>
    <p:sldId id="429" r:id="rId15"/>
    <p:sldId id="430" r:id="rId16"/>
    <p:sldId id="425" r:id="rId17"/>
    <p:sldId id="426" r:id="rId18"/>
    <p:sldId id="427" r:id="rId19"/>
    <p:sldId id="428" r:id="rId20"/>
    <p:sldId id="416" r:id="rId21"/>
    <p:sldId id="418" r:id="rId22"/>
    <p:sldId id="417" r:id="rId23"/>
    <p:sldId id="414" r:id="rId24"/>
    <p:sldId id="415" r:id="rId25"/>
    <p:sldId id="407" r:id="rId26"/>
    <p:sldId id="419" r:id="rId27"/>
    <p:sldId id="447" r:id="rId28"/>
    <p:sldId id="440" r:id="rId29"/>
    <p:sldId id="448" r:id="rId30"/>
    <p:sldId id="441" r:id="rId31"/>
    <p:sldId id="442" r:id="rId32"/>
    <p:sldId id="450" r:id="rId33"/>
    <p:sldId id="443" r:id="rId34"/>
    <p:sldId id="444" r:id="rId35"/>
    <p:sldId id="449" r:id="rId36"/>
    <p:sldId id="446" r:id="rId37"/>
    <p:sldId id="412" r:id="rId38"/>
    <p:sldId id="413" r:id="rId39"/>
    <p:sldId id="420" r:id="rId40"/>
    <p:sldId id="402" r:id="rId41"/>
    <p:sldId id="362" r:id="rId42"/>
    <p:sldId id="316" r:id="rId43"/>
    <p:sldId id="353" r:id="rId44"/>
    <p:sldId id="317" r:id="rId45"/>
    <p:sldId id="318" r:id="rId46"/>
    <p:sldId id="361" r:id="rId47"/>
    <p:sldId id="404" r:id="rId48"/>
    <p:sldId id="467" r:id="rId49"/>
    <p:sldId id="459" r:id="rId50"/>
    <p:sldId id="460" r:id="rId51"/>
    <p:sldId id="457" r:id="rId52"/>
    <p:sldId id="461" r:id="rId53"/>
    <p:sldId id="458" r:id="rId54"/>
    <p:sldId id="462" r:id="rId55"/>
    <p:sldId id="464" r:id="rId56"/>
    <p:sldId id="465" r:id="rId57"/>
    <p:sldId id="463" r:id="rId58"/>
    <p:sldId id="468" r:id="rId59"/>
    <p:sldId id="466" r:id="rId60"/>
    <p:sldId id="319" r:id="rId61"/>
    <p:sldId id="397" r:id="rId62"/>
    <p:sldId id="398" r:id="rId63"/>
    <p:sldId id="399" r:id="rId64"/>
    <p:sldId id="400" r:id="rId65"/>
    <p:sldId id="401" r:id="rId66"/>
    <p:sldId id="320" r:id="rId67"/>
    <p:sldId id="321" r:id="rId68"/>
    <p:sldId id="313" r:id="rId69"/>
    <p:sldId id="469" r:id="rId70"/>
    <p:sldId id="314" r:id="rId71"/>
    <p:sldId id="409" r:id="rId72"/>
    <p:sldId id="331" r:id="rId73"/>
    <p:sldId id="390" r:id="rId74"/>
    <p:sldId id="470" r:id="rId75"/>
    <p:sldId id="266" r:id="rId76"/>
    <p:sldId id="267" r:id="rId77"/>
    <p:sldId id="268" r:id="rId78"/>
    <p:sldId id="332" r:id="rId79"/>
    <p:sldId id="334" r:id="rId80"/>
    <p:sldId id="471" r:id="rId81"/>
    <p:sldId id="437" r:id="rId82"/>
    <p:sldId id="335" r:id="rId83"/>
    <p:sldId id="480" r:id="rId84"/>
    <p:sldId id="472" r:id="rId85"/>
    <p:sldId id="337" r:id="rId86"/>
    <p:sldId id="339" r:id="rId87"/>
    <p:sldId id="473" r:id="rId88"/>
    <p:sldId id="340" r:id="rId89"/>
    <p:sldId id="474" r:id="rId90"/>
    <p:sldId id="290" r:id="rId91"/>
    <p:sldId id="475" r:id="rId92"/>
    <p:sldId id="438" r:id="rId93"/>
    <p:sldId id="342" r:id="rId94"/>
    <p:sldId id="410" r:id="rId95"/>
    <p:sldId id="476" r:id="rId96"/>
    <p:sldId id="341" r:id="rId97"/>
    <p:sldId id="477" r:id="rId98"/>
    <p:sldId id="343" r:id="rId99"/>
    <p:sldId id="478" r:id="rId100"/>
    <p:sldId id="344" r:id="rId101"/>
    <p:sldId id="345" r:id="rId102"/>
    <p:sldId id="346" r:id="rId103"/>
    <p:sldId id="347" r:id="rId10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86" autoAdjust="0"/>
  </p:normalViewPr>
  <p:slideViewPr>
    <p:cSldViewPr snapToGrid="0">
      <p:cViewPr varScale="1">
        <p:scale>
          <a:sx n="85" d="100"/>
          <a:sy n="85" d="100"/>
        </p:scale>
        <p:origin x="9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9909700-BDF2-447F-A682-579AB1B2FDFA}" type="datetimeFigureOut">
              <a:rPr lang="en-US" smtClean="0"/>
              <a:t>2020-01-22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A7E0648A-4F9A-4EFE-9FE9-07A79F9813FE}" type="slidenum">
              <a:rPr lang="en-US" smtClean="0"/>
              <a:t>‹#›</a:t>
            </a:fld>
            <a:endParaRPr lang="en-US"/>
          </a:p>
        </p:txBody>
      </p:sp>
    </p:spTree>
    <p:extLst>
      <p:ext uri="{BB962C8B-B14F-4D97-AF65-F5344CB8AC3E}">
        <p14:creationId xmlns:p14="http://schemas.microsoft.com/office/powerpoint/2010/main" val="160097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E0648A-4F9A-4EFE-9FE9-07A79F9813FE}" type="slidenum">
              <a:rPr lang="en-US" smtClean="0"/>
              <a:t>1</a:t>
            </a:fld>
            <a:endParaRPr lang="en-US"/>
          </a:p>
        </p:txBody>
      </p:sp>
    </p:spTree>
    <p:extLst>
      <p:ext uri="{BB962C8B-B14F-4D97-AF65-F5344CB8AC3E}">
        <p14:creationId xmlns:p14="http://schemas.microsoft.com/office/powerpoint/2010/main" val="110336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E0648A-4F9A-4EFE-9FE9-07A79F9813FE}" type="slidenum">
              <a:rPr lang="en-US" smtClean="0"/>
              <a:t>60</a:t>
            </a:fld>
            <a:endParaRPr lang="en-US"/>
          </a:p>
        </p:txBody>
      </p:sp>
    </p:spTree>
    <p:extLst>
      <p:ext uri="{BB962C8B-B14F-4D97-AF65-F5344CB8AC3E}">
        <p14:creationId xmlns:p14="http://schemas.microsoft.com/office/powerpoint/2010/main" val="32211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F5BE22A-D75F-4CFE-AB75-D981C98277BA}" type="slidenum">
              <a:rPr lang="en-US" sz="1200"/>
              <a:pPr/>
              <a:t>89</a:t>
            </a:fld>
            <a:endParaRPr lang="en-US" sz="1200"/>
          </a:p>
        </p:txBody>
      </p:sp>
      <p:sp>
        <p:nvSpPr>
          <p:cNvPr id="33795" name="Rectangle 2"/>
          <p:cNvSpPr>
            <a:spLocks noGrp="1" noRot="1" noChangeAspect="1" noChangeArrowheads="1" noTextEdit="1"/>
          </p:cNvSpPr>
          <p:nvPr>
            <p:ph type="sldImg"/>
          </p:nvPr>
        </p:nvSpPr>
        <p:spPr>
          <a:xfrm>
            <a:off x="3028950" y="857250"/>
            <a:ext cx="3086100" cy="2314575"/>
          </a:xfrm>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extLst>
      <p:ext uri="{BB962C8B-B14F-4D97-AF65-F5344CB8AC3E}">
        <p14:creationId xmlns:p14="http://schemas.microsoft.com/office/powerpoint/2010/main" val="1127712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0F1FBE68-9717-4244-83B3-2556173BA89F}" type="datetime1">
              <a:rPr lang="en-US" smtClean="0"/>
              <a:t>2020-01-22</a:t>
            </a:fld>
            <a:endParaRPr lang="en-US"/>
          </a:p>
        </p:txBody>
      </p:sp>
      <p:sp>
        <p:nvSpPr>
          <p:cNvPr id="5" name="Footer Placeholder 4"/>
          <p:cNvSpPr>
            <a:spLocks noGrp="1"/>
          </p:cNvSpPr>
          <p:nvPr>
            <p:ph type="ftr" sz="quarter" idx="11"/>
          </p:nvPr>
        </p:nvSpPr>
        <p:spPr>
          <a:xfrm>
            <a:off x="1921934" y="5054602"/>
            <a:ext cx="4064860" cy="279400"/>
          </a:xfrm>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7F223F27-03BE-4FC2-8C6B-674FFFD41DDA}"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899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F4FA66-0B82-4EC5-99B6-8B3BAF57FAC8}" type="datetime1">
              <a:rPr lang="en-US" smtClean="0"/>
              <a:t>2020-01-22</a:t>
            </a:fld>
            <a:endParaRPr lang="en-US"/>
          </a:p>
        </p:txBody>
      </p:sp>
      <p:sp>
        <p:nvSpPr>
          <p:cNvPr id="6" name="Footer Placeholder 5"/>
          <p:cNvSpPr>
            <a:spLocks noGrp="1"/>
          </p:cNvSpPr>
          <p:nvPr>
            <p:ph type="ftr" sz="quarter" idx="11"/>
          </p:nvPr>
        </p:nvSpPr>
        <p:spPr/>
        <p:txBody>
          <a:bodyPr/>
          <a:lstStyle/>
          <a:p>
            <a:r>
              <a:rPr lang="en-US" smtClean="0"/>
              <a:t>LIVE ETHICALLY TO ENJOY GOD'S BLESSINGS</a:t>
            </a:r>
            <a:endParaRPr lang="en-US"/>
          </a:p>
        </p:txBody>
      </p:sp>
      <p:sp>
        <p:nvSpPr>
          <p:cNvPr id="7" name="Slide Number Placeholder 6"/>
          <p:cNvSpPr>
            <a:spLocks noGrp="1"/>
          </p:cNvSpPr>
          <p:nvPr>
            <p:ph type="sldNum" sz="quarter" idx="12"/>
          </p:nvPr>
        </p:nvSpPr>
        <p:spPr/>
        <p:txBody>
          <a:bodyPr/>
          <a:lstStyle/>
          <a:p>
            <a:fld id="{52C03F6E-A041-49C7-B29B-D8326DC35BA7}" type="slidenum">
              <a:rPr lang="en-US" smtClean="0"/>
              <a:t>‹#›</a:t>
            </a:fld>
            <a:endParaRPr lang="en-US"/>
          </a:p>
        </p:txBody>
      </p:sp>
    </p:spTree>
    <p:extLst>
      <p:ext uri="{BB962C8B-B14F-4D97-AF65-F5344CB8AC3E}">
        <p14:creationId xmlns:p14="http://schemas.microsoft.com/office/powerpoint/2010/main" val="390815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5BB3A1-9AB6-4E91-91AE-F09D49B1DE60}"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606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859463-760A-4B94-A4F6-B716C6C67C55}"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1975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AE7784-5624-4420-9CF8-F3F8D18BA899}"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a:t>
            </a:fld>
            <a:endParaRPr lang="en-US"/>
          </a:p>
        </p:txBody>
      </p:sp>
    </p:spTree>
    <p:extLst>
      <p:ext uri="{BB962C8B-B14F-4D97-AF65-F5344CB8AC3E}">
        <p14:creationId xmlns:p14="http://schemas.microsoft.com/office/powerpoint/2010/main" val="1482068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74252-5962-477F-BB16-AD4878E74D6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363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9C56B5-0B68-4331-9D1D-4C5C1FF4AAAA}"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837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4F93A0-EC34-423B-94BC-CC4C2AD80DE0}"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389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AF4BE2-28E9-4205-8BCA-60365CA3362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123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52F613-A279-44B7-A66E-E284E29D3F59}"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4237304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BB4B1-9419-4B2C-A49D-5219C1C0C43B}"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73862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a:t>
            </a:fld>
            <a:endParaRPr lang="en-US"/>
          </a:p>
        </p:txBody>
      </p:sp>
    </p:spTree>
    <p:extLst>
      <p:ext uri="{BB962C8B-B14F-4D97-AF65-F5344CB8AC3E}">
        <p14:creationId xmlns:p14="http://schemas.microsoft.com/office/powerpoint/2010/main" val="4327794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550F7B-6A17-46F0-B6E5-CB200128F5D6}"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690277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2BFA9D-727E-48D4-A5CD-B65A0CCFE481}" type="datetime1">
              <a:rPr lang="en-US" smtClean="0">
                <a:solidFill>
                  <a:prstClr val="black">
                    <a:tint val="75000"/>
                  </a:prstClr>
                </a:solidFill>
              </a:rPr>
              <a:t>2020-01-22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525493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C64E71-AD88-4C08-9834-2BB1DABEC3C1}" type="datetime1">
              <a:rPr lang="en-US" smtClean="0">
                <a:solidFill>
                  <a:prstClr val="black">
                    <a:tint val="75000"/>
                  </a:prstClr>
                </a:solidFill>
              </a:rPr>
              <a:t>2020-01-22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262521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7BA6A7-2003-4C30-98D4-6986C4BDBE67}" type="datetime1">
              <a:rPr lang="en-US" smtClean="0">
                <a:solidFill>
                  <a:prstClr val="black">
                    <a:tint val="75000"/>
                  </a:prstClr>
                </a:solidFill>
              </a:rPr>
              <a:t>2020-01-22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471931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6FAD-E1D8-4B74-918D-426747B76FAA}" type="datetime1">
              <a:rPr lang="en-US" smtClean="0">
                <a:solidFill>
                  <a:prstClr val="black">
                    <a:tint val="75000"/>
                  </a:prstClr>
                </a:solidFill>
              </a:rPr>
              <a:t>2020-01-22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499425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B1834CA0-02F3-4DBE-9205-44393E36F8D3}" type="datetime1">
              <a:rPr lang="en-US" smtClean="0">
                <a:solidFill>
                  <a:prstClr val="black">
                    <a:tint val="75000"/>
                  </a:prstClr>
                </a:solidFill>
              </a:rPr>
              <a:t>2020-01-22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9856227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161CBBB9-C79A-4767-BAA8-DCBD86D07719}" type="datetime1">
              <a:rPr lang="en-US" smtClean="0">
                <a:solidFill>
                  <a:prstClr val="black">
                    <a:tint val="75000"/>
                  </a:prstClr>
                </a:solidFill>
              </a:rPr>
              <a:t>2020-01-22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920540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0AC712-4AB4-4F68-BFC3-479BFC320CCA}"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3662720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8E2781-A446-44C8-BAF9-F8FC84DBF483}"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
        <p:nvSpPr>
          <p:cNvPr id="20" name="TextBox 19"/>
          <p:cNvSpPr txBox="1"/>
          <p:nvPr/>
        </p:nvSpPr>
        <p:spPr>
          <a:xfrm>
            <a:off x="406403" y="790378"/>
            <a:ext cx="457200" cy="584776"/>
          </a:xfrm>
          <a:prstGeom prst="rect">
            <a:avLst/>
          </a:prstGeom>
        </p:spPr>
        <p:txBody>
          <a:bodyPr vert="horz" lIns="68580" tIns="34290" rIns="68580" bIns="34290" rtlCol="0" anchor="ctr">
            <a:noAutofit/>
          </a:bodyPr>
          <a:lstStyle/>
          <a:p>
            <a:pPr defTabSz="342900"/>
            <a:r>
              <a:rPr lang="en-US" sz="6000" dirty="0">
                <a:ln w="3175" cmpd="sng">
                  <a:noFill/>
                </a:ln>
                <a:solidFill>
                  <a:srgbClr val="90C226">
                    <a:lumMod val="60000"/>
                    <a:lumOff val="40000"/>
                  </a:srgbClr>
                </a:solidFill>
                <a:latin typeface="Arial"/>
              </a:rPr>
              <a:t>“</a:t>
            </a:r>
          </a:p>
        </p:txBody>
      </p:sp>
      <p:sp>
        <p:nvSpPr>
          <p:cNvPr id="22" name="TextBox 21"/>
          <p:cNvSpPr txBox="1"/>
          <p:nvPr/>
        </p:nvSpPr>
        <p:spPr>
          <a:xfrm>
            <a:off x="6669758" y="2886556"/>
            <a:ext cx="457200" cy="584776"/>
          </a:xfrm>
          <a:prstGeom prst="rect">
            <a:avLst/>
          </a:prstGeom>
        </p:spPr>
        <p:txBody>
          <a:bodyPr vert="horz" lIns="68580" tIns="34290" rIns="68580" bIns="34290" rtlCol="0" anchor="ctr">
            <a:noAutofit/>
          </a:bodyPr>
          <a:lstStyle/>
          <a:p>
            <a:pPr defTabSz="342900"/>
            <a:r>
              <a:rPr lang="en-US" sz="6000" dirty="0">
                <a:ln w="3175" cmpd="sng">
                  <a:noFill/>
                </a:ln>
                <a:solidFill>
                  <a:srgbClr val="90C226">
                    <a:lumMod val="60000"/>
                    <a:lumOff val="40000"/>
                  </a:srgbClr>
                </a:solidFill>
                <a:latin typeface="Arial"/>
              </a:rPr>
              <a:t>”</a:t>
            </a:r>
            <a:endParaRPr lang="en-US" sz="1350" dirty="0">
              <a:solidFill>
                <a:srgbClr val="90C226">
                  <a:lumMod val="60000"/>
                  <a:lumOff val="40000"/>
                </a:srgbClr>
              </a:solidFill>
              <a:latin typeface="Arial"/>
            </a:endParaRPr>
          </a:p>
        </p:txBody>
      </p:sp>
    </p:spTree>
    <p:extLst>
      <p:ext uri="{BB962C8B-B14F-4D97-AF65-F5344CB8AC3E}">
        <p14:creationId xmlns:p14="http://schemas.microsoft.com/office/powerpoint/2010/main" val="1676718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D452BC-062A-4053-82DC-2EFAE4018D4D}"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44755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6F3298-3529-41CB-8399-7DE316FFF4FC}"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04362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2800A1-1F30-494F-A5D2-A38E181CC494}"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
        <p:nvSpPr>
          <p:cNvPr id="24" name="TextBox 23"/>
          <p:cNvSpPr txBox="1"/>
          <p:nvPr/>
        </p:nvSpPr>
        <p:spPr>
          <a:xfrm>
            <a:off x="406403" y="790378"/>
            <a:ext cx="457200" cy="584776"/>
          </a:xfrm>
          <a:prstGeom prst="rect">
            <a:avLst/>
          </a:prstGeom>
        </p:spPr>
        <p:txBody>
          <a:bodyPr vert="horz" lIns="68580" tIns="34290" rIns="68580" bIns="34290" rtlCol="0" anchor="ctr">
            <a:noAutofit/>
          </a:bodyPr>
          <a:lstStyle/>
          <a:p>
            <a:pPr defTabSz="342900"/>
            <a:r>
              <a:rPr lang="en-US" sz="6000" dirty="0">
                <a:ln w="3175" cmpd="sng">
                  <a:noFill/>
                </a:ln>
                <a:solidFill>
                  <a:srgbClr val="90C226">
                    <a:lumMod val="60000"/>
                    <a:lumOff val="40000"/>
                  </a:srgbClr>
                </a:solidFill>
                <a:latin typeface="Arial"/>
              </a:rPr>
              <a:t>“</a:t>
            </a:r>
          </a:p>
        </p:txBody>
      </p:sp>
      <p:sp>
        <p:nvSpPr>
          <p:cNvPr id="25" name="TextBox 24"/>
          <p:cNvSpPr txBox="1"/>
          <p:nvPr/>
        </p:nvSpPr>
        <p:spPr>
          <a:xfrm>
            <a:off x="6669758" y="2886556"/>
            <a:ext cx="457200" cy="584776"/>
          </a:xfrm>
          <a:prstGeom prst="rect">
            <a:avLst/>
          </a:prstGeom>
        </p:spPr>
        <p:txBody>
          <a:bodyPr vert="horz" lIns="68580" tIns="34290" rIns="68580" bIns="34290" rtlCol="0" anchor="ctr">
            <a:noAutofit/>
          </a:bodyPr>
          <a:lstStyle/>
          <a:p>
            <a:pPr defTabSz="342900"/>
            <a:r>
              <a:rPr lang="en-US" sz="6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9060482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C1FE91-6CCB-4B87-9496-B27396C6F29E}"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27924944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B1DF18-1F63-4A30-90BD-842C9F4E16BF}"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431954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F9AE8-0263-4DF9-B93B-0F910FA6EC5E}"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a:t>
            </a:fld>
            <a:endParaRPr lang="en-US">
              <a:solidFill>
                <a:srgbClr val="90C226"/>
              </a:solidFill>
            </a:endParaRPr>
          </a:p>
        </p:txBody>
      </p:sp>
    </p:spTree>
    <p:extLst>
      <p:ext uri="{BB962C8B-B14F-4D97-AF65-F5344CB8AC3E}">
        <p14:creationId xmlns:p14="http://schemas.microsoft.com/office/powerpoint/2010/main" val="104986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F77F82-7561-4B91-95DE-A4AAC7113ADD}" type="datetime1">
              <a:rPr lang="en-US" smtClean="0"/>
              <a:t>2020-01-22</a:t>
            </a:fld>
            <a:endParaRPr lang="en-US"/>
          </a:p>
        </p:txBody>
      </p:sp>
      <p:sp>
        <p:nvSpPr>
          <p:cNvPr id="6" name="Footer Placeholder 5"/>
          <p:cNvSpPr>
            <a:spLocks noGrp="1"/>
          </p:cNvSpPr>
          <p:nvPr>
            <p:ph type="ftr" sz="quarter" idx="11"/>
          </p:nvPr>
        </p:nvSpPr>
        <p:spPr/>
        <p:txBody>
          <a:bodyPr/>
          <a:lstStyle/>
          <a:p>
            <a:r>
              <a:rPr lang="en-US" smtClean="0"/>
              <a:t>LIVE ETHICALLY TO ENJOY GOD'S BLESSINGS</a:t>
            </a:r>
            <a:endParaRPr lang="en-US"/>
          </a:p>
        </p:txBody>
      </p:sp>
      <p:sp>
        <p:nvSpPr>
          <p:cNvPr id="7" name="Slide Number Placeholder 6"/>
          <p:cNvSpPr>
            <a:spLocks noGrp="1"/>
          </p:cNvSpPr>
          <p:nvPr>
            <p:ph type="sldNum" sz="quarter" idx="12"/>
          </p:nvPr>
        </p:nvSpPr>
        <p:spPr/>
        <p:txBody>
          <a:bodyPr/>
          <a:lstStyle/>
          <a:p>
            <a:fld id="{7F223F27-03BE-4FC2-8C6B-674FFFD41DDA}" type="slidenum">
              <a:rPr lang="en-US" smtClean="0"/>
              <a:pPr/>
              <a:t>‹#›</a:t>
            </a:fld>
            <a:endParaRPr lang="en-US"/>
          </a:p>
        </p:txBody>
      </p:sp>
    </p:spTree>
    <p:extLst>
      <p:ext uri="{BB962C8B-B14F-4D97-AF65-F5344CB8AC3E}">
        <p14:creationId xmlns:p14="http://schemas.microsoft.com/office/powerpoint/2010/main" val="3024618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0139EC-5CDE-4BF5-A815-7C632630F9BC}" type="datetime1">
              <a:rPr lang="en-US" smtClean="0"/>
              <a:t>2020-01-22</a:t>
            </a:fld>
            <a:endParaRPr lang="en-US"/>
          </a:p>
        </p:txBody>
      </p:sp>
      <p:sp>
        <p:nvSpPr>
          <p:cNvPr id="8" name="Footer Placeholder 7"/>
          <p:cNvSpPr>
            <a:spLocks noGrp="1"/>
          </p:cNvSpPr>
          <p:nvPr>
            <p:ph type="ftr" sz="quarter" idx="11"/>
          </p:nvPr>
        </p:nvSpPr>
        <p:spPr/>
        <p:txBody>
          <a:bodyPr/>
          <a:lstStyle/>
          <a:p>
            <a:r>
              <a:rPr lang="en-US" smtClean="0"/>
              <a:t>LIVE ETHICALLY TO ENJOY GOD'S BLESSINGS</a:t>
            </a:r>
            <a:endParaRPr lang="en-US"/>
          </a:p>
        </p:txBody>
      </p:sp>
      <p:sp>
        <p:nvSpPr>
          <p:cNvPr id="9" name="Slide Number Placeholder 8"/>
          <p:cNvSpPr>
            <a:spLocks noGrp="1"/>
          </p:cNvSpPr>
          <p:nvPr>
            <p:ph type="sldNum" sz="quarter" idx="12"/>
          </p:nvPr>
        </p:nvSpPr>
        <p:spPr/>
        <p:txBody>
          <a:bodyPr/>
          <a:lstStyle/>
          <a:p>
            <a:fld id="{7F223F27-03BE-4FC2-8C6B-674FFFD41DDA}"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359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E17BB4E-0554-48EC-A361-4CE88B4627E3}" type="datetime1">
              <a:rPr lang="en-US" smtClean="0"/>
              <a:t>2020-01-22</a:t>
            </a:fld>
            <a:endParaRPr lang="en-US"/>
          </a:p>
        </p:txBody>
      </p:sp>
      <p:sp>
        <p:nvSpPr>
          <p:cNvPr id="4" name="Footer Placeholder 3"/>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7F223F27-03BE-4FC2-8C6B-674FFFD41DDA}"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26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F3222-7841-462C-9C73-7F6C1912DA6F}"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4" name="Slide Number Placeholder 3"/>
          <p:cNvSpPr>
            <a:spLocks noGrp="1"/>
          </p:cNvSpPr>
          <p:nvPr>
            <p:ph type="sldNum" sz="quarter" idx="12"/>
          </p:nvPr>
        </p:nvSpPr>
        <p:spPr/>
        <p:txBody>
          <a:bodyPr/>
          <a:lstStyle/>
          <a:p>
            <a:fld id="{7F223F27-03BE-4FC2-8C6B-674FFFD41DDA}" type="slidenum">
              <a:rPr lang="en-US" smtClean="0"/>
              <a:pPr/>
              <a:t>‹#›</a:t>
            </a:fld>
            <a:endParaRPr lang="en-US"/>
          </a:p>
        </p:txBody>
      </p:sp>
    </p:spTree>
    <p:extLst>
      <p:ext uri="{BB962C8B-B14F-4D97-AF65-F5344CB8AC3E}">
        <p14:creationId xmlns:p14="http://schemas.microsoft.com/office/powerpoint/2010/main" val="59333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A3138F-73DE-48BA-89EB-1D369E189CD1}" type="datetime1">
              <a:rPr lang="en-US" smtClean="0"/>
              <a:t>2020-01-22</a:t>
            </a:fld>
            <a:endParaRPr lang="en-US"/>
          </a:p>
        </p:txBody>
      </p:sp>
      <p:sp>
        <p:nvSpPr>
          <p:cNvPr id="6" name="Footer Placeholder 5"/>
          <p:cNvSpPr>
            <a:spLocks noGrp="1"/>
          </p:cNvSpPr>
          <p:nvPr>
            <p:ph type="ftr" sz="quarter" idx="11"/>
          </p:nvPr>
        </p:nvSpPr>
        <p:spPr/>
        <p:txBody>
          <a:bodyPr/>
          <a:lstStyle/>
          <a:p>
            <a:r>
              <a:rPr lang="en-US" smtClean="0"/>
              <a:t>LIVE ETHICALLY TO ENJOY GOD'S BLESSINGS</a:t>
            </a:r>
            <a:endParaRPr lang="en-US"/>
          </a:p>
        </p:txBody>
      </p:sp>
      <p:sp>
        <p:nvSpPr>
          <p:cNvPr id="7" name="Slide Number Placeholder 6"/>
          <p:cNvSpPr>
            <a:spLocks noGrp="1"/>
          </p:cNvSpPr>
          <p:nvPr>
            <p:ph type="sldNum" sz="quarter" idx="12"/>
          </p:nvPr>
        </p:nvSpPr>
        <p:spPr/>
        <p:txBody>
          <a:bodyPr/>
          <a:lstStyle/>
          <a:p>
            <a:fld id="{7F223F27-03BE-4FC2-8C6B-674FFFD41DDA}"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025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E0B30-EB62-4EB7-AC17-F6F39647D72A}" type="datetime1">
              <a:rPr lang="en-US" smtClean="0"/>
              <a:t>2020-01-22</a:t>
            </a:fld>
            <a:endParaRPr lang="en-US"/>
          </a:p>
        </p:txBody>
      </p:sp>
      <p:sp>
        <p:nvSpPr>
          <p:cNvPr id="6" name="Footer Placeholder 5"/>
          <p:cNvSpPr>
            <a:spLocks noGrp="1"/>
          </p:cNvSpPr>
          <p:nvPr>
            <p:ph type="ftr" sz="quarter" idx="11"/>
          </p:nvPr>
        </p:nvSpPr>
        <p:spPr/>
        <p:txBody>
          <a:bodyPr/>
          <a:lstStyle/>
          <a:p>
            <a:r>
              <a:rPr lang="en-US" smtClean="0"/>
              <a:t>LIVE ETHICALLY TO ENJOY GOD'S BLESSINGS</a:t>
            </a:r>
            <a:endParaRPr lang="en-US"/>
          </a:p>
        </p:txBody>
      </p:sp>
      <p:sp>
        <p:nvSpPr>
          <p:cNvPr id="7" name="Slide Number Placeholder 6"/>
          <p:cNvSpPr>
            <a:spLocks noGrp="1"/>
          </p:cNvSpPr>
          <p:nvPr>
            <p:ph type="sldNum" sz="quarter" idx="12"/>
          </p:nvPr>
        </p:nvSpPr>
        <p:spPr/>
        <p:txBody>
          <a:bodyPr/>
          <a:lstStyle/>
          <a:p>
            <a:fld id="{7F223F27-03BE-4FC2-8C6B-674FFFD41DDA}" type="slidenum">
              <a:rPr lang="en-US" smtClean="0"/>
              <a:pPr/>
              <a:t>‹#›</a:t>
            </a:fld>
            <a:endParaRPr lang="en-US"/>
          </a:p>
        </p:txBody>
      </p:sp>
    </p:spTree>
    <p:extLst>
      <p:ext uri="{BB962C8B-B14F-4D97-AF65-F5344CB8AC3E}">
        <p14:creationId xmlns:p14="http://schemas.microsoft.com/office/powerpoint/2010/main" val="49174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157F02C-90FC-4D5E-9D74-C337929D46D0}" type="datetime1">
              <a:rPr lang="en-US" smtClean="0"/>
              <a:t>2020-01-22</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LIVE ETHICALLY TO ENJOY GOD'S BLESSINGS</a:t>
            </a:r>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C03F6E-A041-49C7-B29B-D8326DC35BA7}" type="slidenum">
              <a:rPr lang="en-US" smtClean="0"/>
              <a:t>‹#›</a:t>
            </a:fld>
            <a:endParaRPr lang="en-US"/>
          </a:p>
        </p:txBody>
      </p:sp>
    </p:spTree>
    <p:extLst>
      <p:ext uri="{BB962C8B-B14F-4D97-AF65-F5344CB8AC3E}">
        <p14:creationId xmlns:p14="http://schemas.microsoft.com/office/powerpoint/2010/main" val="2477199711"/>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hf hdr="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a:fld id="{74C5D5CB-F67F-441D-A83E-63D7E4492157}"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a:fld id="{F6C55C6E-6C63-4A9E-891F-0A90CE22816D}" type="slidenum">
              <a:rPr lang="en-US" smtClean="0">
                <a:solidFill>
                  <a:srgbClr val="90C226"/>
                </a:solidFill>
              </a:rPr>
              <a:pPr defTabSz="342900"/>
              <a:t>‹#›</a:t>
            </a:fld>
            <a:endParaRPr lang="en-US">
              <a:solidFill>
                <a:srgbClr val="90C226"/>
              </a:solidFill>
            </a:endParaRPr>
          </a:p>
        </p:txBody>
      </p:sp>
    </p:spTree>
    <p:extLst>
      <p:ext uri="{BB962C8B-B14F-4D97-AF65-F5344CB8AC3E}">
        <p14:creationId xmlns:p14="http://schemas.microsoft.com/office/powerpoint/2010/main" val="696286102"/>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Lst>
  <p:hf hdr="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sseguya@yaho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hyperlink" Target="http://duplichecker.com/" TargetMode="Externa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brighthub.com/office/entrepreneurs/articles/76586.aspx?p=2"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www.computerhope.com/jargon/h/hacker.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www.computerhope.com/jargon/c/cyberbul.htm"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hyperlink" Target="http://www.computerhope.com/jargon/v/virus.htm" TargetMode="External"/><Relationship Id="rId2" Type="http://schemas.openxmlformats.org/officeDocument/2006/relationships/hyperlink" Target="http://www.computerhope.com/jargon/m/malware.htm" TargetMode="External"/><Relationship Id="rId1" Type="http://schemas.openxmlformats.org/officeDocument/2006/relationships/slideLayout" Target="../slideLayouts/slideLayout2.xml"/><Relationship Id="rId5" Type="http://schemas.openxmlformats.org/officeDocument/2006/relationships/hyperlink" Target="http://www.computerhope.com/jargon/d/dos.htm" TargetMode="External"/><Relationship Id="rId4" Type="http://schemas.openxmlformats.org/officeDocument/2006/relationships/hyperlink" Target="http://www.computerhope.com/jargon/s/spyware.htm"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www.computerhope.com/jargon/h/harvest.htm" TargetMode="External"/><Relationship Id="rId2" Type="http://schemas.openxmlformats.org/officeDocument/2006/relationships/hyperlink" Target="http://www.computerhope.com/jargon/c/computer-fraud.htm" TargetMode="External"/><Relationship Id="rId1" Type="http://schemas.openxmlformats.org/officeDocument/2006/relationships/slideLayout" Target="../slideLayouts/slideLayout2.xml"/><Relationship Id="rId4" Type="http://schemas.openxmlformats.org/officeDocument/2006/relationships/hyperlink" Target="http://www.computerhope.com/jargon/i/identhef.htm" TargetMode="External"/></Relationships>
</file>

<file path=ppt/slides/_rels/slide85.xml.rels><?xml version="1.0" encoding="UTF-8" standalone="yes"?>
<Relationships xmlns="http://schemas.openxmlformats.org/package/2006/relationships"><Relationship Id="rId2" Type="http://schemas.openxmlformats.org/officeDocument/2006/relationships/hyperlink" Target="http://www.computerhope.com/jargon/p/phishing.htm"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computerhope.com/jargon/s/scam.htm" TargetMode="External"/><Relationship Id="rId2" Type="http://schemas.openxmlformats.org/officeDocument/2006/relationships/hyperlink" Target="http://www.computerhope.com/jargon/s/salami-slicing.htm"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http://www.computerhope.com/jargon/s/spoof.htm" TargetMode="External"/><Relationship Id="rId2" Type="http://schemas.openxmlformats.org/officeDocument/2006/relationships/hyperlink" Target="http://www.computerhope.com/jargon/s/spam.htm"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www.computerhope.com/jargon/u/unauacce.htm"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66044" y="1223159"/>
            <a:ext cx="7463349" cy="2101932"/>
          </a:xfrm>
        </p:spPr>
        <p:txBody>
          <a:bodyPr>
            <a:normAutofit/>
          </a:bodyPr>
          <a:lstStyle/>
          <a:p>
            <a:r>
              <a:rPr lang="en-US" dirty="0" smtClean="0"/>
              <a:t>SCS 3202 </a:t>
            </a:r>
            <a:r>
              <a:rPr lang="en-US" dirty="0" smtClean="0"/>
              <a:t>IT ETHICS AND PROFESSIONISM</a:t>
            </a:r>
            <a:endParaRPr lang="en-US" dirty="0"/>
          </a:p>
        </p:txBody>
      </p:sp>
      <p:sp>
        <p:nvSpPr>
          <p:cNvPr id="4" name="Subtitle 3"/>
          <p:cNvSpPr>
            <a:spLocks noGrp="1"/>
          </p:cNvSpPr>
          <p:nvPr>
            <p:ph type="subTitle" idx="1"/>
          </p:nvPr>
        </p:nvSpPr>
        <p:spPr>
          <a:xfrm>
            <a:off x="948268" y="3732755"/>
            <a:ext cx="7181126" cy="2814801"/>
          </a:xfrm>
        </p:spPr>
        <p:txBody>
          <a:bodyPr>
            <a:normAutofit/>
          </a:bodyPr>
          <a:lstStyle/>
          <a:p>
            <a:pPr algn="ctr"/>
            <a:r>
              <a:rPr lang="en-US" sz="3200" dirty="0" smtClean="0">
                <a:hlinkClick r:id="rId3"/>
              </a:rPr>
              <a:t>rsseguya@yahoo.com</a:t>
            </a:r>
            <a:endParaRPr lang="en-US" sz="3200" dirty="0" smtClean="0"/>
          </a:p>
          <a:p>
            <a:pPr algn="ctr"/>
            <a:r>
              <a:rPr lang="en-US" sz="3200" dirty="0" smtClean="0"/>
              <a:t>O753 244 594</a:t>
            </a:r>
            <a:endParaRPr lang="en-US" sz="3200" dirty="0" smtClean="0"/>
          </a:p>
          <a:p>
            <a:endParaRPr lang="en-US" dirty="0"/>
          </a:p>
        </p:txBody>
      </p:sp>
      <p:sp>
        <p:nvSpPr>
          <p:cNvPr id="2" name="Date Placeholder 1"/>
          <p:cNvSpPr>
            <a:spLocks noGrp="1"/>
          </p:cNvSpPr>
          <p:nvPr>
            <p:ph type="dt" sz="half" idx="10"/>
          </p:nvPr>
        </p:nvSpPr>
        <p:spPr/>
        <p:txBody>
          <a:bodyPr/>
          <a:lstStyle/>
          <a:p>
            <a:fld id="{13622B0D-6680-4DD7-8C62-65527AB83BEC}"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dirty="0"/>
          </a:p>
        </p:txBody>
      </p:sp>
      <p:sp>
        <p:nvSpPr>
          <p:cNvPr id="6" name="Slide Number Placeholder 5"/>
          <p:cNvSpPr>
            <a:spLocks noGrp="1"/>
          </p:cNvSpPr>
          <p:nvPr>
            <p:ph type="sldNum" sz="quarter" idx="12"/>
          </p:nvPr>
        </p:nvSpPr>
        <p:spPr/>
        <p:txBody>
          <a:bodyPr/>
          <a:lstStyle/>
          <a:p>
            <a:fld id="{52C03F6E-A041-49C7-B29B-D8326DC35BA7}" type="slidenum">
              <a:rPr lang="en-US" smtClean="0"/>
              <a:t>1</a:t>
            </a:fld>
            <a:endParaRPr lang="en-US"/>
          </a:p>
        </p:txBody>
      </p:sp>
    </p:spTree>
    <p:extLst>
      <p:ext uri="{BB962C8B-B14F-4D97-AF65-F5344CB8AC3E}">
        <p14:creationId xmlns:p14="http://schemas.microsoft.com/office/powerpoint/2010/main" val="18095278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32" y="459288"/>
            <a:ext cx="7456351" cy="1546746"/>
          </a:xfrm>
        </p:spPr>
        <p:txBody>
          <a:bodyPr>
            <a:normAutofit fontScale="90000"/>
          </a:bodyPr>
          <a:lstStyle/>
          <a:p>
            <a:pPr algn="l"/>
            <a:r>
              <a:rPr lang="en-US" b="1" i="1" u="sng" dirty="0"/>
              <a:t>Computer ethics essentially protect individual’s online from </a:t>
            </a:r>
            <a:r>
              <a:rPr lang="en-US" b="1" u="sng" dirty="0"/>
              <a:t>breach of privacy, identify theft, </a:t>
            </a:r>
            <a:r>
              <a:rPr lang="en-US" b="1" u="sng" dirty="0" smtClean="0"/>
              <a:t>interference</a:t>
            </a:r>
            <a:r>
              <a:rPr lang="en-US" dirty="0" smtClean="0"/>
              <a:t>.</a:t>
            </a:r>
            <a:endParaRPr lang="en-US" dirty="0"/>
          </a:p>
        </p:txBody>
      </p:sp>
      <p:sp>
        <p:nvSpPr>
          <p:cNvPr id="3" name="Content Placeholder 2"/>
          <p:cNvSpPr>
            <a:spLocks noGrp="1"/>
          </p:cNvSpPr>
          <p:nvPr>
            <p:ph idx="1"/>
          </p:nvPr>
        </p:nvSpPr>
        <p:spPr>
          <a:xfrm>
            <a:off x="439387" y="2552131"/>
            <a:ext cx="8595430" cy="3709710"/>
          </a:xfrm>
        </p:spPr>
        <p:txBody>
          <a:bodyPr>
            <a:noAutofit/>
          </a:bodyPr>
          <a:lstStyle/>
          <a:p>
            <a:r>
              <a:rPr lang="en-US" sz="3200" dirty="0" smtClean="0"/>
              <a:t>they </a:t>
            </a:r>
            <a:r>
              <a:rPr lang="en-US" sz="3200" dirty="0"/>
              <a:t>prevent breach of privacy, identify theft, interference with work and unlawful use of proprietary software, among other events. Computer ethics govern the behavior of users online, and date back to 1992. These ethics govern social, financial and legal uses of computers </a:t>
            </a:r>
            <a:r>
              <a:rPr lang="en-US" sz="3200" dirty="0" smtClean="0"/>
              <a:t>worldwide.</a:t>
            </a:r>
            <a:endParaRPr lang="en-US" sz="3200" dirty="0"/>
          </a:p>
        </p:txBody>
      </p:sp>
      <p:sp>
        <p:nvSpPr>
          <p:cNvPr id="4" name="Date Placeholder 3"/>
          <p:cNvSpPr>
            <a:spLocks noGrp="1"/>
          </p:cNvSpPr>
          <p:nvPr>
            <p:ph type="dt" sz="half" idx="10"/>
          </p:nvPr>
        </p:nvSpPr>
        <p:spPr/>
        <p:txBody>
          <a:bodyPr/>
          <a:lstStyle/>
          <a:p>
            <a:fld id="{90562403-D4F6-4FFF-98B7-58C87ADACEA2}"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10</a:t>
            </a:fld>
            <a:endParaRPr lang="en-US"/>
          </a:p>
        </p:txBody>
      </p:sp>
    </p:spTree>
    <p:extLst>
      <p:ext uri="{BB962C8B-B14F-4D97-AF65-F5344CB8AC3E}">
        <p14:creationId xmlns:p14="http://schemas.microsoft.com/office/powerpoint/2010/main" val="307216463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011" y="609600"/>
            <a:ext cx="7691717" cy="735106"/>
          </a:xfrm>
        </p:spPr>
        <p:txBody>
          <a:bodyPr>
            <a:normAutofit fontScale="90000"/>
          </a:bodyPr>
          <a:lstStyle/>
          <a:p>
            <a:r>
              <a:rPr lang="en-US" b="1" u="sng" dirty="0" smtClean="0"/>
              <a:t/>
            </a:r>
            <a:br>
              <a:rPr lang="en-US" b="1" u="sng" dirty="0" smtClean="0"/>
            </a:br>
            <a:r>
              <a:rPr lang="en-US" b="1" u="sng" dirty="0" smtClean="0"/>
              <a:t>Use updated Anti-Virus </a:t>
            </a:r>
            <a:r>
              <a:rPr lang="en-US" b="1" u="sng" dirty="0"/>
              <a:t>Software</a:t>
            </a:r>
            <a:br>
              <a:rPr lang="en-US" b="1" u="sng" dirty="0"/>
            </a:br>
            <a:endParaRPr lang="en-US" b="1" u="sng" dirty="0"/>
          </a:p>
        </p:txBody>
      </p:sp>
      <p:sp>
        <p:nvSpPr>
          <p:cNvPr id="3" name="Content Placeholder 2"/>
          <p:cNvSpPr>
            <a:spLocks noGrp="1"/>
          </p:cNvSpPr>
          <p:nvPr>
            <p:ph idx="1"/>
          </p:nvPr>
        </p:nvSpPr>
        <p:spPr>
          <a:xfrm>
            <a:off x="839244" y="1650670"/>
            <a:ext cx="7853493" cy="4536374"/>
          </a:xfrm>
        </p:spPr>
        <p:txBody>
          <a:bodyPr>
            <a:noAutofit/>
          </a:bodyPr>
          <a:lstStyle/>
          <a:p>
            <a:pPr fontAlgn="base"/>
            <a:r>
              <a:rPr lang="en-US" sz="3200" dirty="0" smtClean="0"/>
              <a:t>The </a:t>
            </a:r>
            <a:r>
              <a:rPr lang="en-US" sz="3200" dirty="0"/>
              <a:t>spread of computer viruses can be responsible for major losses of data and sometimes money or machinery. There are a number of anti-virus software options that will help prevent these harmful programs from getting onto a network or a single computer.</a:t>
            </a:r>
          </a:p>
          <a:p>
            <a:endParaRPr lang="en-US" sz="3200" dirty="0"/>
          </a:p>
        </p:txBody>
      </p:sp>
      <p:sp>
        <p:nvSpPr>
          <p:cNvPr id="4" name="Date Placeholder 3"/>
          <p:cNvSpPr>
            <a:spLocks noGrp="1"/>
          </p:cNvSpPr>
          <p:nvPr>
            <p:ph type="dt" sz="half" idx="10"/>
          </p:nvPr>
        </p:nvSpPr>
        <p:spPr/>
        <p:txBody>
          <a:bodyPr/>
          <a:lstStyle/>
          <a:p>
            <a:fld id="{7A0F6793-A15F-4EAF-A16A-BC1FD74C9125}"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100</a:t>
            </a:fld>
            <a:endParaRPr lang="en-US"/>
          </a:p>
        </p:txBody>
      </p:sp>
    </p:spTree>
    <p:extLst>
      <p:ext uri="{BB962C8B-B14F-4D97-AF65-F5344CB8AC3E}">
        <p14:creationId xmlns:p14="http://schemas.microsoft.com/office/powerpoint/2010/main" val="30543245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538619"/>
            <a:ext cx="6798734" cy="1064713"/>
          </a:xfrm>
        </p:spPr>
        <p:txBody>
          <a:bodyPr>
            <a:normAutofit fontScale="90000"/>
          </a:bodyPr>
          <a:lstStyle/>
          <a:p>
            <a:r>
              <a:rPr lang="en-US" b="1" dirty="0" smtClean="0"/>
              <a:t/>
            </a:r>
            <a:br>
              <a:rPr lang="en-US" b="1" dirty="0" smtClean="0"/>
            </a:br>
            <a:r>
              <a:rPr lang="en-US" b="1" dirty="0" smtClean="0"/>
              <a:t>Intrusion </a:t>
            </a:r>
            <a:r>
              <a:rPr lang="en-US" b="1" dirty="0"/>
              <a:t>Detection Systems</a:t>
            </a:r>
            <a:br>
              <a:rPr lang="en-US" b="1" dirty="0"/>
            </a:br>
            <a:endParaRPr lang="en-US" b="1" dirty="0"/>
          </a:p>
        </p:txBody>
      </p:sp>
      <p:sp>
        <p:nvSpPr>
          <p:cNvPr id="3" name="Content Placeholder 2"/>
          <p:cNvSpPr>
            <a:spLocks noGrp="1"/>
          </p:cNvSpPr>
          <p:nvPr>
            <p:ph idx="1"/>
          </p:nvPr>
        </p:nvSpPr>
        <p:spPr>
          <a:xfrm>
            <a:off x="609599" y="2160590"/>
            <a:ext cx="8166266" cy="4133332"/>
          </a:xfrm>
        </p:spPr>
        <p:txBody>
          <a:bodyPr>
            <a:noAutofit/>
          </a:bodyPr>
          <a:lstStyle/>
          <a:p>
            <a:pPr fontAlgn="base"/>
            <a:r>
              <a:rPr lang="en-US" sz="3200" dirty="0" smtClean="0"/>
              <a:t>An </a:t>
            </a:r>
            <a:r>
              <a:rPr lang="en-US" sz="3200" dirty="0"/>
              <a:t>intrusion detection system (IDS) is a good secondary line of defense in addition to a firewall. An IDS can help indicate when an internal attack is taking place or when a hacker has bypassed a firewall and obtained access to the system, according to Interpol’s website.</a:t>
            </a:r>
          </a:p>
          <a:p>
            <a:endParaRPr lang="en-US" sz="3200" dirty="0"/>
          </a:p>
        </p:txBody>
      </p:sp>
      <p:sp>
        <p:nvSpPr>
          <p:cNvPr id="4" name="Date Placeholder 3"/>
          <p:cNvSpPr>
            <a:spLocks noGrp="1"/>
          </p:cNvSpPr>
          <p:nvPr>
            <p:ph type="dt" sz="half" idx="10"/>
          </p:nvPr>
        </p:nvSpPr>
        <p:spPr/>
        <p:txBody>
          <a:bodyPr/>
          <a:lstStyle/>
          <a:p>
            <a:fld id="{2F891238-1F20-4271-9E03-7CD9FB9DD059}"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101</a:t>
            </a:fld>
            <a:endParaRPr lang="en-US"/>
          </a:p>
        </p:txBody>
      </p:sp>
    </p:spTree>
    <p:extLst>
      <p:ext uri="{BB962C8B-B14F-4D97-AF65-F5344CB8AC3E}">
        <p14:creationId xmlns:p14="http://schemas.microsoft.com/office/powerpoint/2010/main" val="19672505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605119"/>
            <a:ext cx="7262906" cy="954740"/>
          </a:xfrm>
        </p:spPr>
        <p:txBody>
          <a:bodyPr>
            <a:noAutofit/>
          </a:bodyPr>
          <a:lstStyle/>
          <a:p>
            <a:r>
              <a:rPr lang="en-US" b="1" dirty="0" smtClean="0"/>
              <a:t/>
            </a:r>
            <a:br>
              <a:rPr lang="en-US" b="1" dirty="0" smtClean="0"/>
            </a:br>
            <a:r>
              <a:rPr lang="en-US" b="1" dirty="0" smtClean="0"/>
              <a:t>Restrict </a:t>
            </a:r>
            <a:r>
              <a:rPr lang="en-US" b="1" dirty="0"/>
              <a:t>Access To Computers</a:t>
            </a:r>
            <a:br>
              <a:rPr lang="en-US" b="1" dirty="0"/>
            </a:br>
            <a:endParaRPr lang="en-US" b="1" dirty="0"/>
          </a:p>
        </p:txBody>
      </p:sp>
      <p:sp>
        <p:nvSpPr>
          <p:cNvPr id="3" name="Content Placeholder 2"/>
          <p:cNvSpPr>
            <a:spLocks noGrp="1"/>
          </p:cNvSpPr>
          <p:nvPr>
            <p:ph idx="1"/>
          </p:nvPr>
        </p:nvSpPr>
        <p:spPr>
          <a:xfrm>
            <a:off x="609598" y="1828800"/>
            <a:ext cx="7893133" cy="4488873"/>
          </a:xfrm>
        </p:spPr>
        <p:txBody>
          <a:bodyPr>
            <a:normAutofit/>
          </a:bodyPr>
          <a:lstStyle/>
          <a:p>
            <a:pPr fontAlgn="base"/>
            <a:r>
              <a:rPr lang="en-US" sz="2800" dirty="0" smtClean="0"/>
              <a:t>An </a:t>
            </a:r>
            <a:r>
              <a:rPr lang="en-US" sz="2800" dirty="0"/>
              <a:t>obvious way to prevent computer crime is to properly restrict access to all terminals on a network or on a single computer in the home of office. Make sure access to the computer is only possible with a secret password to avoid physical intrusion on the home terminal.</a:t>
            </a:r>
          </a:p>
          <a:p>
            <a:endParaRPr lang="en-US" dirty="0"/>
          </a:p>
        </p:txBody>
      </p:sp>
      <p:sp>
        <p:nvSpPr>
          <p:cNvPr id="4" name="Date Placeholder 3"/>
          <p:cNvSpPr>
            <a:spLocks noGrp="1"/>
          </p:cNvSpPr>
          <p:nvPr>
            <p:ph type="dt" sz="half" idx="10"/>
          </p:nvPr>
        </p:nvSpPr>
        <p:spPr/>
        <p:txBody>
          <a:bodyPr/>
          <a:lstStyle/>
          <a:p>
            <a:fld id="{B2F5A500-DE93-431C-8F41-23D8839A2010}"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102</a:t>
            </a:fld>
            <a:endParaRPr lang="en-US"/>
          </a:p>
        </p:txBody>
      </p:sp>
    </p:spTree>
    <p:extLst>
      <p:ext uri="{BB962C8B-B14F-4D97-AF65-F5344CB8AC3E}">
        <p14:creationId xmlns:p14="http://schemas.microsoft.com/office/powerpoint/2010/main" val="832398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Prevents </a:t>
            </a:r>
            <a:r>
              <a:rPr lang="en-US" b="1" i="1" dirty="0"/>
              <a:t>Misuse of Personal Information</a:t>
            </a:r>
          </a:p>
        </p:txBody>
      </p:sp>
      <p:sp>
        <p:nvSpPr>
          <p:cNvPr id="3" name="Content Placeholder 2"/>
          <p:cNvSpPr>
            <a:spLocks noGrp="1"/>
          </p:cNvSpPr>
          <p:nvPr>
            <p:ph idx="1"/>
          </p:nvPr>
        </p:nvSpPr>
        <p:spPr>
          <a:xfrm>
            <a:off x="609598" y="2160591"/>
            <a:ext cx="7893133" cy="3860200"/>
          </a:xfrm>
        </p:spPr>
        <p:txBody>
          <a:bodyPr/>
          <a:lstStyle/>
          <a:p>
            <a:r>
              <a:rPr lang="en-US" dirty="0"/>
              <a:t/>
            </a:r>
            <a:br>
              <a:rPr lang="en-US" dirty="0"/>
            </a:br>
            <a:r>
              <a:rPr lang="en-US" sz="3200" dirty="0"/>
              <a:t>Computers have made the world come closer, be it personally or professionally! Most of us find it more convenient to shop online rather than going out.</a:t>
            </a:r>
            <a:br>
              <a:rPr lang="en-US" sz="3200" dirty="0"/>
            </a:br>
            <a:endParaRPr lang="en-US" sz="3200" dirty="0"/>
          </a:p>
        </p:txBody>
      </p:sp>
      <p:sp>
        <p:nvSpPr>
          <p:cNvPr id="4" name="Date Placeholder 3"/>
          <p:cNvSpPr>
            <a:spLocks noGrp="1"/>
          </p:cNvSpPr>
          <p:nvPr>
            <p:ph type="dt" sz="half" idx="10"/>
          </p:nvPr>
        </p:nvSpPr>
        <p:spPr/>
        <p:txBody>
          <a:bodyPr/>
          <a:lstStyle/>
          <a:p>
            <a:fld id="{4D53F763-61F5-42E5-8D4D-DE3C98C78226}"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11</a:t>
            </a:fld>
            <a:endParaRPr lang="en-US"/>
          </a:p>
        </p:txBody>
      </p:sp>
    </p:spTree>
    <p:extLst>
      <p:ext uri="{BB962C8B-B14F-4D97-AF65-F5344CB8AC3E}">
        <p14:creationId xmlns:p14="http://schemas.microsoft.com/office/powerpoint/2010/main" val="12173676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FF0000"/>
                </a:solidFill>
              </a:rPr>
              <a:t>Prevents </a:t>
            </a:r>
            <a:r>
              <a:rPr lang="en-US" b="1" i="1" dirty="0">
                <a:solidFill>
                  <a:srgbClr val="FF0000"/>
                </a:solidFill>
              </a:rPr>
              <a:t>Theft of Intellectual Property</a:t>
            </a:r>
            <a:br>
              <a:rPr lang="en-US" b="1" i="1" dirty="0">
                <a:solidFill>
                  <a:srgbClr val="FF0000"/>
                </a:solidFill>
              </a:rPr>
            </a:br>
            <a:endParaRPr lang="en-US" b="1" i="1" dirty="0">
              <a:solidFill>
                <a:srgbClr val="FF0000"/>
              </a:solidFill>
            </a:endParaRPr>
          </a:p>
        </p:txBody>
      </p:sp>
      <p:sp>
        <p:nvSpPr>
          <p:cNvPr id="3" name="Content Placeholder 2"/>
          <p:cNvSpPr>
            <a:spLocks noGrp="1"/>
          </p:cNvSpPr>
          <p:nvPr>
            <p:ph idx="1"/>
          </p:nvPr>
        </p:nvSpPr>
        <p:spPr>
          <a:xfrm>
            <a:off x="810014" y="1859966"/>
            <a:ext cx="7964385" cy="3860200"/>
          </a:xfrm>
        </p:spPr>
        <p:txBody>
          <a:bodyPr>
            <a:noAutofit/>
          </a:bodyPr>
          <a:lstStyle/>
          <a:p>
            <a:r>
              <a:rPr lang="en-US" sz="3200" dirty="0" smtClean="0"/>
              <a:t>What </a:t>
            </a:r>
            <a:r>
              <a:rPr lang="en-US" sz="3200" dirty="0"/>
              <a:t>is intellectual property? Well, unlike physical forms of properties like car or house, </a:t>
            </a:r>
            <a:r>
              <a:rPr lang="en-US" sz="3200" b="1" dirty="0">
                <a:solidFill>
                  <a:srgbClr val="FF0000"/>
                </a:solidFill>
              </a:rPr>
              <a:t>intellectual property refers to the property created by the mind! </a:t>
            </a:r>
            <a:r>
              <a:rPr lang="en-US" sz="3200" dirty="0"/>
              <a:t>The internet consists of various intellectual properties which includes works of various researchers, writers, song artists and so on</a:t>
            </a:r>
            <a:r>
              <a:rPr lang="en-US" sz="3200" dirty="0" smtClean="0"/>
              <a:t>.</a:t>
            </a:r>
            <a:endParaRPr lang="en-US" sz="3200" dirty="0"/>
          </a:p>
        </p:txBody>
      </p:sp>
      <p:sp>
        <p:nvSpPr>
          <p:cNvPr id="4" name="Date Placeholder 3"/>
          <p:cNvSpPr>
            <a:spLocks noGrp="1"/>
          </p:cNvSpPr>
          <p:nvPr>
            <p:ph type="dt" sz="half" idx="10"/>
          </p:nvPr>
        </p:nvSpPr>
        <p:spPr/>
        <p:txBody>
          <a:bodyPr/>
          <a:lstStyle/>
          <a:p>
            <a:fld id="{A4160A1A-089C-481C-835E-3FD1CDB12712}"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12</a:t>
            </a:fld>
            <a:endParaRPr lang="en-US"/>
          </a:p>
        </p:txBody>
      </p:sp>
    </p:spTree>
    <p:extLst>
      <p:ext uri="{BB962C8B-B14F-4D97-AF65-F5344CB8AC3E}">
        <p14:creationId xmlns:p14="http://schemas.microsoft.com/office/powerpoint/2010/main" val="1838418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 </a:t>
            </a:r>
            <a:r>
              <a:rPr lang="en-US" dirty="0">
                <a:latin typeface="Times New Roman" panose="02020603050405020304" pitchFamily="18" charset="0"/>
                <a:cs typeface="Times New Roman" panose="02020603050405020304" pitchFamily="18" charset="0"/>
              </a:rPr>
              <a:t>Intellectual property</a:t>
            </a:r>
            <a:endParaRPr lang="en-US" dirty="0"/>
          </a:p>
        </p:txBody>
      </p:sp>
      <p:sp>
        <p:nvSpPr>
          <p:cNvPr id="3" name="Content Placeholder 2"/>
          <p:cNvSpPr>
            <a:spLocks noGrp="1"/>
          </p:cNvSpPr>
          <p:nvPr>
            <p:ph idx="1"/>
          </p:nvPr>
        </p:nvSpPr>
        <p:spPr>
          <a:xfrm>
            <a:off x="609598" y="2160590"/>
            <a:ext cx="7592705" cy="3880773"/>
          </a:xfrm>
        </p:spPr>
        <p:txBody>
          <a:bodyPr/>
          <a:lstStyle/>
          <a:p>
            <a:pPr marL="0" lvl="0" indent="0">
              <a:buNone/>
            </a:pPr>
            <a:r>
              <a:rPr lang="en-US" sz="3600" dirty="0">
                <a:latin typeface="Times New Roman" panose="02020603050405020304" pitchFamily="18" charset="0"/>
                <a:cs typeface="Times New Roman" panose="02020603050405020304" pitchFamily="18" charset="0"/>
              </a:rPr>
              <a:t>Intellectual property (IP) are </a:t>
            </a:r>
            <a:r>
              <a:rPr lang="en-US" sz="3600" b="1" dirty="0">
                <a:latin typeface="Times New Roman" panose="02020603050405020304" pitchFamily="18" charset="0"/>
                <a:cs typeface="Times New Roman" panose="02020603050405020304" pitchFamily="18" charset="0"/>
              </a:rPr>
              <a:t>Creations of the mind</a:t>
            </a:r>
            <a:r>
              <a:rPr lang="en-US" sz="3600" dirty="0">
                <a:latin typeface="Times New Roman" panose="02020603050405020304" pitchFamily="18" charset="0"/>
                <a:cs typeface="Times New Roman" panose="02020603050405020304" pitchFamily="18" charset="0"/>
              </a:rPr>
              <a:t>, such as inventions; literary and artistic works; designs; and symbols, names and images used in commerce.  </a:t>
            </a:r>
          </a:p>
          <a:p>
            <a:pPr marL="0" lvl="0" indent="0">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F6577E91-59B3-4E3B-934E-B4EAF79B1E6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13</a:t>
            </a:fld>
            <a:endParaRPr lang="en-US"/>
          </a:p>
        </p:txBody>
      </p:sp>
    </p:spTree>
    <p:extLst>
      <p:ext uri="{BB962C8B-B14F-4D97-AF65-F5344CB8AC3E}">
        <p14:creationId xmlns:p14="http://schemas.microsoft.com/office/powerpoint/2010/main" val="3788540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599"/>
            <a:ext cx="7798131" cy="1409205"/>
          </a:xfrm>
        </p:spPr>
        <p:txBody>
          <a:bodyPr>
            <a:normAutofit/>
          </a:bodyPr>
          <a:lstStyle/>
          <a:p>
            <a:r>
              <a:rPr lang="en-US" dirty="0" smtClean="0"/>
              <a:t> </a:t>
            </a:r>
            <a:r>
              <a:rPr lang="en-US" b="1" i="1" dirty="0"/>
              <a:t>Prevents Loss of Various Jobs in the field of Software Development</a:t>
            </a:r>
          </a:p>
        </p:txBody>
      </p:sp>
      <p:sp>
        <p:nvSpPr>
          <p:cNvPr id="3" name="Content Placeholder 2"/>
          <p:cNvSpPr>
            <a:spLocks noGrp="1"/>
          </p:cNvSpPr>
          <p:nvPr>
            <p:ph idx="1"/>
          </p:nvPr>
        </p:nvSpPr>
        <p:spPr>
          <a:xfrm>
            <a:off x="609599" y="2160590"/>
            <a:ext cx="8201892" cy="4358963"/>
          </a:xfrm>
        </p:spPr>
        <p:txBody>
          <a:bodyPr>
            <a:normAutofit/>
          </a:bodyPr>
          <a:lstStyle/>
          <a:p>
            <a:r>
              <a:rPr lang="en-US" dirty="0"/>
              <a:t/>
            </a:r>
            <a:br>
              <a:rPr lang="en-US" dirty="0"/>
            </a:br>
            <a:r>
              <a:rPr lang="en-US" sz="3200" dirty="0"/>
              <a:t>There are thousands of people globally that are working in companies that develop computer programs and software. However, if we find out a way to get these software without having to pay the price, most of us would prefer piracy over paying, right?</a:t>
            </a:r>
            <a:br>
              <a:rPr lang="en-US" sz="3200" dirty="0"/>
            </a:br>
            <a:endParaRPr lang="en-US" sz="3200" dirty="0"/>
          </a:p>
        </p:txBody>
      </p:sp>
      <p:sp>
        <p:nvSpPr>
          <p:cNvPr id="4" name="Date Placeholder 3"/>
          <p:cNvSpPr>
            <a:spLocks noGrp="1"/>
          </p:cNvSpPr>
          <p:nvPr>
            <p:ph type="dt" sz="half" idx="10"/>
          </p:nvPr>
        </p:nvSpPr>
        <p:spPr/>
        <p:txBody>
          <a:bodyPr/>
          <a:lstStyle/>
          <a:p>
            <a:fld id="{C34792E7-D45E-4C16-A7F7-E06878998AC8}"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14</a:t>
            </a:fld>
            <a:endParaRPr lang="en-US"/>
          </a:p>
        </p:txBody>
      </p:sp>
    </p:spTree>
    <p:extLst>
      <p:ext uri="{BB962C8B-B14F-4D97-AF65-F5344CB8AC3E}">
        <p14:creationId xmlns:p14="http://schemas.microsoft.com/office/powerpoint/2010/main" val="33504103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599"/>
            <a:ext cx="7715004" cy="1421081"/>
          </a:xfrm>
        </p:spPr>
        <p:txBody>
          <a:bodyPr>
            <a:normAutofit/>
          </a:bodyPr>
          <a:lstStyle/>
          <a:p>
            <a:r>
              <a:rPr lang="en-US" b="1" i="1" dirty="0" smtClean="0"/>
              <a:t>Makes </a:t>
            </a:r>
            <a:r>
              <a:rPr lang="en-US" b="1" i="1" dirty="0"/>
              <a:t>Your Computer a Better and Safe place to be At</a:t>
            </a:r>
          </a:p>
        </p:txBody>
      </p:sp>
      <p:sp>
        <p:nvSpPr>
          <p:cNvPr id="3" name="Content Placeholder 2"/>
          <p:cNvSpPr>
            <a:spLocks noGrp="1"/>
          </p:cNvSpPr>
          <p:nvPr>
            <p:ph idx="1"/>
          </p:nvPr>
        </p:nvSpPr>
        <p:spPr>
          <a:xfrm>
            <a:off x="501042" y="2160590"/>
            <a:ext cx="8227322" cy="3488648"/>
          </a:xfrm>
        </p:spPr>
        <p:txBody>
          <a:bodyPr>
            <a:normAutofit lnSpcReduction="10000"/>
          </a:bodyPr>
          <a:lstStyle/>
          <a:p>
            <a:r>
              <a:rPr lang="en-US" dirty="0"/>
              <a:t/>
            </a:r>
            <a:br>
              <a:rPr lang="en-US" dirty="0"/>
            </a:br>
            <a:r>
              <a:rPr lang="en-US" sz="2400" dirty="0"/>
              <a:t>Your computer is not just an electronic device for communication, it is your data store, your photo album, your work recorder, your social network, your calculator and what not..., it is what you are! If you get involved in downloading information or accessing portals that you are not allowed to, you are opening the doors of various issues and threats like viruses and Trojans that can illegally enter your system and crash it completely! </a:t>
            </a:r>
            <a:br>
              <a:rPr lang="en-US" sz="2400" dirty="0"/>
            </a:br>
            <a:endParaRPr lang="en-US" sz="2400" dirty="0"/>
          </a:p>
        </p:txBody>
      </p:sp>
      <p:sp>
        <p:nvSpPr>
          <p:cNvPr id="4" name="Date Placeholder 3"/>
          <p:cNvSpPr>
            <a:spLocks noGrp="1"/>
          </p:cNvSpPr>
          <p:nvPr>
            <p:ph type="dt" sz="half" idx="10"/>
          </p:nvPr>
        </p:nvSpPr>
        <p:spPr/>
        <p:txBody>
          <a:bodyPr/>
          <a:lstStyle/>
          <a:p>
            <a:fld id="{100EA37D-6060-4CE4-BA3A-80C6C7742489}"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15</a:t>
            </a:fld>
            <a:endParaRPr lang="en-US"/>
          </a:p>
        </p:txBody>
      </p:sp>
    </p:spTree>
    <p:extLst>
      <p:ext uri="{BB962C8B-B14F-4D97-AF65-F5344CB8AC3E}">
        <p14:creationId xmlns:p14="http://schemas.microsoft.com/office/powerpoint/2010/main" val="1964447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602186"/>
            <a:ext cx="6970493" cy="687995"/>
          </a:xfrm>
        </p:spPr>
        <p:txBody>
          <a:bodyPr>
            <a:normAutofit fontScale="90000"/>
          </a:bodyPr>
          <a:lstStyle/>
          <a:p>
            <a:r>
              <a:rPr lang="en-US" b="1" dirty="0" smtClean="0"/>
              <a:t/>
            </a:r>
            <a:br>
              <a:rPr lang="en-US" b="1" dirty="0" smtClean="0"/>
            </a:br>
            <a:r>
              <a:rPr lang="en-US" b="1" dirty="0" smtClean="0"/>
              <a:t>Keeps </a:t>
            </a:r>
            <a:r>
              <a:rPr lang="en-US" b="1" dirty="0"/>
              <a:t>you from being Unethical!</a:t>
            </a:r>
            <a:r>
              <a:rPr lang="en-US" dirty="0"/>
              <a:t/>
            </a:r>
            <a:br>
              <a:rPr lang="en-US" dirty="0"/>
            </a:br>
            <a:endParaRPr lang="en-US" dirty="0"/>
          </a:p>
        </p:txBody>
      </p:sp>
      <p:sp>
        <p:nvSpPr>
          <p:cNvPr id="3" name="Content Placeholder 2"/>
          <p:cNvSpPr>
            <a:spLocks noGrp="1"/>
          </p:cNvSpPr>
          <p:nvPr>
            <p:ph idx="1"/>
          </p:nvPr>
        </p:nvSpPr>
        <p:spPr>
          <a:xfrm>
            <a:off x="609598" y="1465546"/>
            <a:ext cx="7940635" cy="4412742"/>
          </a:xfrm>
        </p:spPr>
        <p:txBody>
          <a:bodyPr>
            <a:noAutofit/>
          </a:bodyPr>
          <a:lstStyle/>
          <a:p>
            <a:r>
              <a:rPr lang="en-US" sz="3200" dirty="0" smtClean="0"/>
              <a:t>It's </a:t>
            </a:r>
            <a:r>
              <a:rPr lang="en-US" sz="3200" dirty="0"/>
              <a:t>not that you need to follow computer ethics to show others</a:t>
            </a:r>
            <a:r>
              <a:rPr lang="en-US" sz="3200" dirty="0" smtClean="0"/>
              <a:t>.</a:t>
            </a:r>
          </a:p>
          <a:p>
            <a:r>
              <a:rPr lang="en-US" sz="4000" b="1" dirty="0" smtClean="0">
                <a:solidFill>
                  <a:srgbClr val="FF0000"/>
                </a:solidFill>
              </a:rPr>
              <a:t>However</a:t>
            </a:r>
            <a:r>
              <a:rPr lang="en-US" sz="4000" b="1" dirty="0">
                <a:solidFill>
                  <a:srgbClr val="FF0000"/>
                </a:solidFill>
              </a:rPr>
              <a:t>, by following these ethics, you would know what you need to do to be a responsible user and keep yourself from getting into trouble by being unethical</a:t>
            </a:r>
            <a:r>
              <a:rPr lang="en-US" sz="4000" b="1" dirty="0" smtClean="0">
                <a:solidFill>
                  <a:srgbClr val="FF0000"/>
                </a:solidFill>
              </a:rPr>
              <a:t>.</a:t>
            </a:r>
            <a:endParaRPr lang="en-US" sz="4000" b="1" dirty="0">
              <a:solidFill>
                <a:srgbClr val="FF0000"/>
              </a:solidFill>
            </a:endParaRPr>
          </a:p>
        </p:txBody>
      </p:sp>
      <p:sp>
        <p:nvSpPr>
          <p:cNvPr id="4" name="Date Placeholder 3"/>
          <p:cNvSpPr>
            <a:spLocks noGrp="1"/>
          </p:cNvSpPr>
          <p:nvPr>
            <p:ph type="dt" sz="half" idx="10"/>
          </p:nvPr>
        </p:nvSpPr>
        <p:spPr/>
        <p:txBody>
          <a:bodyPr/>
          <a:lstStyle/>
          <a:p>
            <a:fld id="{99F6BE86-9490-4E60-BF87-0CBA6F899BF8}"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16</a:t>
            </a:fld>
            <a:endParaRPr lang="en-US"/>
          </a:p>
        </p:txBody>
      </p:sp>
    </p:spTree>
    <p:extLst>
      <p:ext uri="{BB962C8B-B14F-4D97-AF65-F5344CB8AC3E}">
        <p14:creationId xmlns:p14="http://schemas.microsoft.com/office/powerpoint/2010/main" val="680748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importance of computer ethics?</a:t>
            </a:r>
          </a:p>
        </p:txBody>
      </p:sp>
      <p:sp>
        <p:nvSpPr>
          <p:cNvPr id="3" name="Content Placeholder 2"/>
          <p:cNvSpPr>
            <a:spLocks noGrp="1"/>
          </p:cNvSpPr>
          <p:nvPr>
            <p:ph idx="1"/>
          </p:nvPr>
        </p:nvSpPr>
        <p:spPr>
          <a:xfrm>
            <a:off x="609598" y="2160590"/>
            <a:ext cx="7857507" cy="4299587"/>
          </a:xfrm>
        </p:spPr>
        <p:txBody>
          <a:bodyPr>
            <a:normAutofit/>
          </a:bodyPr>
          <a:lstStyle/>
          <a:p>
            <a:endParaRPr lang="en-US" sz="2400" dirty="0" smtClean="0"/>
          </a:p>
          <a:p>
            <a:r>
              <a:rPr lang="en-US" sz="2400" dirty="0" smtClean="0"/>
              <a:t>Computer </a:t>
            </a:r>
            <a:r>
              <a:rPr lang="en-US" sz="2400" dirty="0"/>
              <a:t>ethics are increasingly becoming important because of the rising number of cyber crime issues, including software piracy, unauthorized access, pornography, spamming, target marketing, and hacking. The widespread popularity and use of the Internet has given rise to a number of cybercrime issues and concerns about user privacy</a:t>
            </a:r>
            <a:r>
              <a:rPr lang="en-US" dirty="0"/>
              <a:t>. </a:t>
            </a:r>
          </a:p>
        </p:txBody>
      </p:sp>
      <p:sp>
        <p:nvSpPr>
          <p:cNvPr id="4" name="Date Placeholder 3"/>
          <p:cNvSpPr>
            <a:spLocks noGrp="1"/>
          </p:cNvSpPr>
          <p:nvPr>
            <p:ph type="dt" sz="half" idx="10"/>
          </p:nvPr>
        </p:nvSpPr>
        <p:spPr/>
        <p:txBody>
          <a:bodyPr/>
          <a:lstStyle/>
          <a:p>
            <a:fld id="{F22D94C4-D648-4AA9-8519-5EC41169D87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17</a:t>
            </a:fld>
            <a:endParaRPr lang="en-US"/>
          </a:p>
        </p:txBody>
      </p:sp>
    </p:spTree>
    <p:extLst>
      <p:ext uri="{BB962C8B-B14F-4D97-AF65-F5344CB8AC3E}">
        <p14:creationId xmlns:p14="http://schemas.microsoft.com/office/powerpoint/2010/main" val="2169947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073736" cy="1254826"/>
          </a:xfrm>
        </p:spPr>
        <p:txBody>
          <a:bodyPr>
            <a:normAutofit fontScale="90000"/>
          </a:bodyPr>
          <a:lstStyle/>
          <a:p>
            <a:r>
              <a:rPr lang="en-US" dirty="0"/>
              <a:t>What is the importance of computer ethics?</a:t>
            </a:r>
          </a:p>
        </p:txBody>
      </p:sp>
      <p:sp>
        <p:nvSpPr>
          <p:cNvPr id="3" name="Content Placeholder 2"/>
          <p:cNvSpPr>
            <a:spLocks noGrp="1"/>
          </p:cNvSpPr>
          <p:nvPr>
            <p:ph idx="1"/>
          </p:nvPr>
        </p:nvSpPr>
        <p:spPr>
          <a:xfrm>
            <a:off x="889347" y="1864426"/>
            <a:ext cx="7459005" cy="4417621"/>
          </a:xfrm>
        </p:spPr>
        <p:txBody>
          <a:bodyPr>
            <a:normAutofit/>
          </a:bodyPr>
          <a:lstStyle/>
          <a:p>
            <a:r>
              <a:rPr lang="en-US" sz="2800" dirty="0"/>
              <a:t>Various computing applications are tampered with to invade into other’s privacy. Malware, spyware, freeware, and browser cookie exploits are some of the notorious computing applications that have spurred the debate of importance of ethical behavior in technology.</a:t>
            </a:r>
          </a:p>
          <a:p>
            <a:endParaRPr lang="en-US" sz="2800" dirty="0"/>
          </a:p>
          <a:p>
            <a:endParaRPr lang="en-US" sz="2800" dirty="0"/>
          </a:p>
        </p:txBody>
      </p:sp>
      <p:sp>
        <p:nvSpPr>
          <p:cNvPr id="4" name="Date Placeholder 3"/>
          <p:cNvSpPr>
            <a:spLocks noGrp="1"/>
          </p:cNvSpPr>
          <p:nvPr>
            <p:ph type="dt" sz="half" idx="10"/>
          </p:nvPr>
        </p:nvSpPr>
        <p:spPr/>
        <p:txBody>
          <a:bodyPr/>
          <a:lstStyle/>
          <a:p>
            <a:fld id="{BF7494B5-BF9F-41EB-B43A-BC054FD2328A}"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18</a:t>
            </a:fld>
            <a:endParaRPr lang="en-US"/>
          </a:p>
        </p:txBody>
      </p:sp>
    </p:spTree>
    <p:extLst>
      <p:ext uri="{BB962C8B-B14F-4D97-AF65-F5344CB8AC3E}">
        <p14:creationId xmlns:p14="http://schemas.microsoft.com/office/powerpoint/2010/main" val="1736357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76865" y="915336"/>
            <a:ext cx="7052735" cy="4420751"/>
          </a:xfrm>
        </p:spPr>
        <p:txBody>
          <a:bodyPr>
            <a:normAutofit fontScale="90000"/>
          </a:bodyPr>
          <a:lstStyle/>
          <a:p>
            <a:r>
              <a:rPr lang="en-US" sz="4800" b="1" dirty="0"/>
              <a:t>Ethics are crucial for </a:t>
            </a:r>
            <a:r>
              <a:rPr lang="en-US" sz="4800" b="1" dirty="0" smtClean="0"/>
              <a:t>business excellency. Discuss.</a:t>
            </a:r>
            <a:br>
              <a:rPr lang="en-US" sz="4800" b="1" dirty="0" smtClean="0"/>
            </a:br>
            <a:r>
              <a:rPr lang="en-US" sz="4800" b="1" dirty="0" smtClean="0"/>
              <a:t>or</a:t>
            </a:r>
            <a:br>
              <a:rPr lang="en-US" sz="4800" b="1" dirty="0" smtClean="0"/>
            </a:br>
            <a:r>
              <a:rPr lang="en-US" sz="4800" b="1" dirty="0"/>
              <a:t>Why are ethics </a:t>
            </a:r>
            <a:r>
              <a:rPr lang="en-US" sz="4800" b="1" dirty="0" smtClean="0"/>
              <a:t>important for </a:t>
            </a:r>
            <a:r>
              <a:rPr lang="en-US" sz="4800" b="1" dirty="0"/>
              <a:t>business Excellency?</a:t>
            </a:r>
            <a:r>
              <a:rPr lang="en-US" sz="4800" dirty="0"/>
              <a:t/>
            </a:r>
            <a:br>
              <a:rPr lang="en-US" sz="4800" dirty="0"/>
            </a:br>
            <a:r>
              <a:rPr lang="en-US" sz="4800" b="1" dirty="0" smtClean="0"/>
              <a:t>  </a:t>
            </a:r>
            <a:endParaRPr lang="en-US" sz="4800" dirty="0"/>
          </a:p>
        </p:txBody>
      </p:sp>
      <p:sp>
        <p:nvSpPr>
          <p:cNvPr id="4" name="Date Placeholder 3"/>
          <p:cNvSpPr>
            <a:spLocks noGrp="1"/>
          </p:cNvSpPr>
          <p:nvPr>
            <p:ph type="dt" sz="half" idx="10"/>
          </p:nvPr>
        </p:nvSpPr>
        <p:spPr/>
        <p:txBody>
          <a:bodyPr/>
          <a:lstStyle/>
          <a:p>
            <a:fld id="{099F853D-67D9-43DC-8CB4-9677A0C3AAF0}"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19</a:t>
            </a:fld>
            <a:endParaRPr lang="en-US"/>
          </a:p>
        </p:txBody>
      </p:sp>
    </p:spTree>
    <p:extLst>
      <p:ext uri="{BB962C8B-B14F-4D97-AF65-F5344CB8AC3E}">
        <p14:creationId xmlns:p14="http://schemas.microsoft.com/office/powerpoint/2010/main" val="1433416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0334" y="365125"/>
            <a:ext cx="8024884" cy="4138636"/>
          </a:xfrm>
        </p:spPr>
        <p:txBody>
          <a:bodyPr>
            <a:normAutofit/>
          </a:bodyPr>
          <a:lstStyle/>
          <a:p>
            <a:pPr algn="ctr"/>
            <a:r>
              <a:rPr lang="en-US" sz="4800" b="1" dirty="0"/>
              <a:t/>
            </a:r>
            <a:br>
              <a:rPr lang="en-US" sz="4800" b="1" dirty="0"/>
            </a:br>
            <a:r>
              <a:rPr lang="en-US" sz="4800" b="1" dirty="0"/>
              <a:t>COMPUTER ETHICS</a:t>
            </a:r>
          </a:p>
        </p:txBody>
      </p:sp>
      <p:sp>
        <p:nvSpPr>
          <p:cNvPr id="2" name="Date Placeholder 1"/>
          <p:cNvSpPr>
            <a:spLocks noGrp="1"/>
          </p:cNvSpPr>
          <p:nvPr>
            <p:ph type="dt" sz="half" idx="10"/>
          </p:nvPr>
        </p:nvSpPr>
        <p:spPr/>
        <p:txBody>
          <a:bodyPr/>
          <a:lstStyle/>
          <a:p>
            <a:fld id="{4FE5BD4F-2A5D-4658-91C7-359EA6D8CF75}"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52C03F6E-A041-49C7-B29B-D8326DC35BA7}" type="slidenum">
              <a:rPr lang="en-US" smtClean="0"/>
              <a:t>2</a:t>
            </a:fld>
            <a:endParaRPr lang="en-US"/>
          </a:p>
        </p:txBody>
      </p:sp>
    </p:spTree>
    <p:extLst>
      <p:ext uri="{BB962C8B-B14F-4D97-AF65-F5344CB8AC3E}">
        <p14:creationId xmlns:p14="http://schemas.microsoft.com/office/powerpoint/2010/main" val="4049411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Ethics in </a:t>
            </a:r>
            <a:r>
              <a:rPr lang="en-US" b="1" dirty="0" smtClean="0"/>
              <a:t>Business/organizations</a:t>
            </a:r>
            <a:endParaRPr lang="en-US" dirty="0"/>
          </a:p>
        </p:txBody>
      </p:sp>
      <p:sp>
        <p:nvSpPr>
          <p:cNvPr id="3" name="Content Placeholder 2"/>
          <p:cNvSpPr>
            <a:spLocks noGrp="1"/>
          </p:cNvSpPr>
          <p:nvPr>
            <p:ph idx="1"/>
          </p:nvPr>
        </p:nvSpPr>
        <p:spPr/>
        <p:txBody>
          <a:bodyPr/>
          <a:lstStyle/>
          <a:p>
            <a:r>
              <a:rPr lang="en-US" b="1" dirty="0"/>
              <a:t>	</a:t>
            </a:r>
            <a:r>
              <a:rPr lang="en-US" sz="3200" b="1" dirty="0"/>
              <a:t>Ethics in Business: </a:t>
            </a:r>
            <a:r>
              <a:rPr lang="en-US" sz="3200" dirty="0"/>
              <a:t>These are moral and ethical beliefs that guide the values, behaviors and decisions of a business organization and the individuals within that organization. Ethics are crucial in the following ways;</a:t>
            </a:r>
          </a:p>
          <a:p>
            <a:endParaRPr lang="en-US" dirty="0"/>
          </a:p>
        </p:txBody>
      </p:sp>
      <p:sp>
        <p:nvSpPr>
          <p:cNvPr id="4" name="Date Placeholder 3"/>
          <p:cNvSpPr>
            <a:spLocks noGrp="1"/>
          </p:cNvSpPr>
          <p:nvPr>
            <p:ph type="dt" sz="half" idx="10"/>
          </p:nvPr>
        </p:nvSpPr>
        <p:spPr/>
        <p:txBody>
          <a:bodyPr/>
          <a:lstStyle/>
          <a:p>
            <a:fld id="{0F3B87F7-885F-4163-B0F6-1E8B5C71C4F6}"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20</a:t>
            </a:fld>
            <a:endParaRPr lang="en-US"/>
          </a:p>
        </p:txBody>
      </p:sp>
    </p:spTree>
    <p:extLst>
      <p:ext uri="{BB962C8B-B14F-4D97-AF65-F5344CB8AC3E}">
        <p14:creationId xmlns:p14="http://schemas.microsoft.com/office/powerpoint/2010/main" val="2525712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Ethics in Business/organizations</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smtClean="0"/>
              <a:t>Ethics </a:t>
            </a:r>
            <a:r>
              <a:rPr lang="en-US" b="1" dirty="0"/>
              <a:t>lays the strategic decision-making.</a:t>
            </a:r>
            <a:r>
              <a:rPr lang="en-US" dirty="0"/>
              <a:t> Leaders and workers of a business characterized by ethical behavior make decisions that are socially acceptable. They allow all the stakeholders to participate in the decision-making process.</a:t>
            </a:r>
          </a:p>
          <a:p>
            <a:pPr marL="457200" indent="-457200">
              <a:buFont typeface="+mj-lt"/>
              <a:buAutoNum type="arabicPeriod"/>
            </a:pPr>
            <a:r>
              <a:rPr lang="en-US" dirty="0" smtClean="0"/>
              <a:t> </a:t>
            </a:r>
            <a:r>
              <a:rPr lang="en-US" b="1" dirty="0"/>
              <a:t>They increase employee retention. </a:t>
            </a:r>
            <a:r>
              <a:rPr lang="en-US" dirty="0"/>
              <a:t>Employees </a:t>
            </a:r>
            <a:r>
              <a:rPr lang="en-US" dirty="0" smtClean="0"/>
              <a:t>	feel </a:t>
            </a:r>
            <a:r>
              <a:rPr lang="en-US" dirty="0"/>
              <a:t>more comfortable when their rights and </a:t>
            </a:r>
            <a:r>
              <a:rPr lang="en-US" dirty="0" smtClean="0"/>
              <a:t>	opinions </a:t>
            </a:r>
            <a:r>
              <a:rPr lang="en-US" dirty="0"/>
              <a:t>are respected by their managers.</a:t>
            </a:r>
          </a:p>
          <a:p>
            <a:pPr marL="457200" indent="-457200">
              <a:buFont typeface="+mj-lt"/>
              <a:buAutoNum type="arabicPeriod"/>
            </a:pPr>
            <a:endParaRPr lang="en-US" dirty="0"/>
          </a:p>
        </p:txBody>
      </p:sp>
      <p:sp>
        <p:nvSpPr>
          <p:cNvPr id="4" name="Date Placeholder 3"/>
          <p:cNvSpPr>
            <a:spLocks noGrp="1"/>
          </p:cNvSpPr>
          <p:nvPr>
            <p:ph type="dt" sz="half" idx="10"/>
          </p:nvPr>
        </p:nvSpPr>
        <p:spPr/>
        <p:txBody>
          <a:bodyPr/>
          <a:lstStyle/>
          <a:p>
            <a:fld id="{85F8B4F9-F997-41DB-8808-7A9F5852753D}"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21</a:t>
            </a:fld>
            <a:endParaRPr lang="en-US"/>
          </a:p>
        </p:txBody>
      </p:sp>
    </p:spTree>
    <p:extLst>
      <p:ext uri="{BB962C8B-B14F-4D97-AF65-F5344CB8AC3E}">
        <p14:creationId xmlns:p14="http://schemas.microsoft.com/office/powerpoint/2010/main" val="3379848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Ethics in Business/organizations</a:t>
            </a: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b="1" dirty="0"/>
              <a:t>An ethical business attracts investors.</a:t>
            </a:r>
            <a:r>
              <a:rPr lang="en-US" dirty="0"/>
              <a:t> A business that promotes ethics in its management and operations create an investment-friendly environment. Investors like putting their money where they are sure it is safe.</a:t>
            </a:r>
          </a:p>
          <a:p>
            <a:pPr marL="514350" indent="-514350">
              <a:buFont typeface="+mj-lt"/>
              <a:buAutoNum type="arabicPeriod"/>
            </a:pPr>
            <a:r>
              <a:rPr lang="en-US" b="1" dirty="0"/>
              <a:t>Ethical practices help in building and maintaining reputation.  </a:t>
            </a:r>
            <a:r>
              <a:rPr lang="en-US" dirty="0"/>
              <a:t>Businesses  can only succeed if a good reputation is maintained among their customers</a:t>
            </a:r>
            <a:r>
              <a:rPr lang="en-US" dirty="0" smtClean="0"/>
              <a:t>.</a:t>
            </a:r>
            <a:endParaRPr lang="en-US" dirty="0"/>
          </a:p>
        </p:txBody>
      </p:sp>
      <p:sp>
        <p:nvSpPr>
          <p:cNvPr id="4" name="Date Placeholder 3"/>
          <p:cNvSpPr>
            <a:spLocks noGrp="1"/>
          </p:cNvSpPr>
          <p:nvPr>
            <p:ph type="dt" sz="half" idx="10"/>
          </p:nvPr>
        </p:nvSpPr>
        <p:spPr/>
        <p:txBody>
          <a:bodyPr/>
          <a:lstStyle/>
          <a:p>
            <a:fld id="{0AF271E1-7A70-4C28-9D37-4181B1F0BF69}"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22</a:t>
            </a:fld>
            <a:endParaRPr lang="en-US"/>
          </a:p>
        </p:txBody>
      </p:sp>
    </p:spTree>
    <p:extLst>
      <p:ext uri="{BB962C8B-B14F-4D97-AF65-F5344CB8AC3E}">
        <p14:creationId xmlns:p14="http://schemas.microsoft.com/office/powerpoint/2010/main" val="3599009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Ethics in Business/organizations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a:t>Good Business ethics is the key to enhancing productivity. </a:t>
            </a:r>
            <a:r>
              <a:rPr lang="en-US" dirty="0"/>
              <a:t>Employees will work hard at their jobs because they feel what they are doing is ethical. They also become motivated to work in teams due to a good working environment.</a:t>
            </a:r>
          </a:p>
          <a:p>
            <a:pPr marL="514350" indent="-514350">
              <a:buFont typeface="+mj-lt"/>
              <a:buAutoNum type="arabicPeriod"/>
            </a:pPr>
            <a:r>
              <a:rPr lang="en-US" dirty="0"/>
              <a:t> </a:t>
            </a:r>
            <a:r>
              <a:rPr lang="en-US" b="1" dirty="0"/>
              <a:t>A business that values ethics attracts more suppliers.</a:t>
            </a:r>
            <a:r>
              <a:rPr lang="en-US" dirty="0"/>
              <a:t> A business without suppliers is as good as a failed enterprise. Suppliers are attracted to a company that appreciates what they supply and pay for them promptly.</a:t>
            </a:r>
          </a:p>
          <a:p>
            <a:endParaRPr lang="en-US" dirty="0"/>
          </a:p>
          <a:p>
            <a:endParaRPr lang="en-US" dirty="0"/>
          </a:p>
        </p:txBody>
      </p:sp>
      <p:sp>
        <p:nvSpPr>
          <p:cNvPr id="4" name="Date Placeholder 3"/>
          <p:cNvSpPr>
            <a:spLocks noGrp="1"/>
          </p:cNvSpPr>
          <p:nvPr>
            <p:ph type="dt" sz="half" idx="10"/>
          </p:nvPr>
        </p:nvSpPr>
        <p:spPr/>
        <p:txBody>
          <a:bodyPr/>
          <a:lstStyle/>
          <a:p>
            <a:fld id="{39990B3D-D4E4-4D35-A8FF-1B1139E1F8A2}"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23</a:t>
            </a:fld>
            <a:endParaRPr lang="en-US"/>
          </a:p>
        </p:txBody>
      </p:sp>
    </p:spTree>
    <p:extLst>
      <p:ext uri="{BB962C8B-B14F-4D97-AF65-F5344CB8AC3E}">
        <p14:creationId xmlns:p14="http://schemas.microsoft.com/office/powerpoint/2010/main" val="2845453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Ethics in Business/organizations</a:t>
            </a:r>
          </a:p>
        </p:txBody>
      </p:sp>
      <p:sp>
        <p:nvSpPr>
          <p:cNvPr id="3" name="Content Placeholder 2"/>
          <p:cNvSpPr>
            <a:spLocks noGrp="1"/>
          </p:cNvSpPr>
          <p:nvPr>
            <p:ph idx="1"/>
          </p:nvPr>
        </p:nvSpPr>
        <p:spPr/>
        <p:txBody>
          <a:bodyPr>
            <a:normAutofit fontScale="92500" lnSpcReduction="20000"/>
          </a:bodyPr>
          <a:lstStyle/>
          <a:p>
            <a:pPr marL="514350" indent="-514350">
              <a:buNone/>
            </a:pPr>
            <a:r>
              <a:rPr lang="en-US" b="1" dirty="0" smtClean="0"/>
              <a:t>  7.   Good ethics in a business boosts the morale of the employees.</a:t>
            </a:r>
            <a:r>
              <a:rPr lang="en-US" dirty="0" smtClean="0"/>
              <a:t> Good business ethics involves rewarding your employees. When an employee is rewarded, he/she works harder leading to more profits.</a:t>
            </a:r>
          </a:p>
          <a:p>
            <a:pPr marL="514350" indent="-514350">
              <a:buNone/>
            </a:pPr>
            <a:endParaRPr lang="en-US" b="1" dirty="0" smtClean="0"/>
          </a:p>
          <a:p>
            <a:pPr marL="514350" indent="-514350">
              <a:buNone/>
            </a:pPr>
            <a:r>
              <a:rPr lang="en-US" b="1" dirty="0" smtClean="0"/>
              <a:t>8.     Ethics create customer loyalty.</a:t>
            </a:r>
            <a:r>
              <a:rPr lang="en-US" dirty="0" smtClean="0"/>
              <a:t> A reputation build on good ethics helps create a positive image in the marketplace. This, in turn, makes customers trust your products and services. They also pass information to their friends and family, hence, creating more customers for you.</a:t>
            </a:r>
          </a:p>
          <a:p>
            <a:pPr marL="514350" indent="-514350">
              <a:buNone/>
            </a:pPr>
            <a:endParaRPr lang="en-US" dirty="0" smtClean="0"/>
          </a:p>
          <a:p>
            <a:endParaRPr lang="en-US" dirty="0"/>
          </a:p>
        </p:txBody>
      </p:sp>
      <p:sp>
        <p:nvSpPr>
          <p:cNvPr id="4" name="Date Placeholder 3"/>
          <p:cNvSpPr>
            <a:spLocks noGrp="1"/>
          </p:cNvSpPr>
          <p:nvPr>
            <p:ph type="dt" sz="half" idx="10"/>
          </p:nvPr>
        </p:nvSpPr>
        <p:spPr/>
        <p:txBody>
          <a:bodyPr/>
          <a:lstStyle/>
          <a:p>
            <a:fld id="{DDD772EA-E674-4622-BD09-72FD7D2E7D44}"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24</a:t>
            </a:fld>
            <a:endParaRPr lang="en-US"/>
          </a:p>
        </p:txBody>
      </p:sp>
    </p:spTree>
    <p:extLst>
      <p:ext uri="{BB962C8B-B14F-4D97-AF65-F5344CB8AC3E}">
        <p14:creationId xmlns:p14="http://schemas.microsoft.com/office/powerpoint/2010/main" val="181552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Ethics in Business/organizations</a:t>
            </a:r>
            <a:endParaRPr lang="en-US" dirty="0"/>
          </a:p>
        </p:txBody>
      </p:sp>
      <p:sp>
        <p:nvSpPr>
          <p:cNvPr id="3" name="Content Placeholder 2"/>
          <p:cNvSpPr>
            <a:spLocks noGrp="1"/>
          </p:cNvSpPr>
          <p:nvPr>
            <p:ph idx="1"/>
          </p:nvPr>
        </p:nvSpPr>
        <p:spPr/>
        <p:txBody>
          <a:bodyPr>
            <a:normAutofit fontScale="92500"/>
          </a:bodyPr>
          <a:lstStyle/>
          <a:p>
            <a:pPr marL="514350" indent="-514350">
              <a:buNone/>
            </a:pPr>
            <a:r>
              <a:rPr lang="en-US" b="1" dirty="0" smtClean="0"/>
              <a:t>9.	Ethics </a:t>
            </a:r>
            <a:r>
              <a:rPr lang="en-US" b="1" dirty="0"/>
              <a:t>in enhances partnerships.</a:t>
            </a:r>
            <a:r>
              <a:rPr lang="en-US" dirty="0"/>
              <a:t> Partnerships in the business world are very crucial. They help expand your marketplace and improve business relations. In order to get a good partner(s), your reputation must be built on a strong business ethics foundation.</a:t>
            </a:r>
          </a:p>
          <a:p>
            <a:pPr marL="514350" indent="-514350">
              <a:buNone/>
            </a:pPr>
            <a:r>
              <a:rPr lang="en-US" b="1" dirty="0" smtClean="0"/>
              <a:t>10.   </a:t>
            </a:r>
            <a:r>
              <a:rPr lang="en-US" b="1" dirty="0"/>
              <a:t>Ethics reduces business risks.</a:t>
            </a:r>
            <a:r>
              <a:rPr lang="en-US" dirty="0"/>
              <a:t> As trust and loyalty are built on ethics, chances of losing potential customers, suppliers, employees and even the company itself are minimal.</a:t>
            </a:r>
          </a:p>
          <a:p>
            <a:endParaRPr lang="en-US" dirty="0"/>
          </a:p>
        </p:txBody>
      </p:sp>
      <p:sp>
        <p:nvSpPr>
          <p:cNvPr id="4" name="Date Placeholder 3"/>
          <p:cNvSpPr>
            <a:spLocks noGrp="1"/>
          </p:cNvSpPr>
          <p:nvPr>
            <p:ph type="dt" sz="half" idx="10"/>
          </p:nvPr>
        </p:nvSpPr>
        <p:spPr/>
        <p:txBody>
          <a:bodyPr/>
          <a:lstStyle/>
          <a:p>
            <a:fld id="{63632B65-7BF3-4C7A-A922-AAD513B45284}"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25</a:t>
            </a:fld>
            <a:endParaRPr lang="en-US"/>
          </a:p>
        </p:txBody>
      </p:sp>
    </p:spTree>
    <p:extLst>
      <p:ext uri="{BB962C8B-B14F-4D97-AF65-F5344CB8AC3E}">
        <p14:creationId xmlns:p14="http://schemas.microsoft.com/office/powerpoint/2010/main" val="93161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4920687"/>
          </a:xfrm>
        </p:spPr>
        <p:txBody>
          <a:bodyPr>
            <a:normAutofit fontScale="90000"/>
          </a:bodyPr>
          <a:lstStyle/>
          <a:p>
            <a:r>
              <a:rPr lang="en-US" b="1" dirty="0" smtClean="0"/>
              <a:t>Assume you are an IT consultant of a certain organization, some members of staff are ethically upright and others are not. Explain the benefits of acting ethically and the dangers of acting unethically. </a:t>
            </a:r>
            <a:endParaRPr lang="en-US" b="1" dirty="0"/>
          </a:p>
        </p:txBody>
      </p:sp>
      <p:sp>
        <p:nvSpPr>
          <p:cNvPr id="3" name="Date Placeholder 2"/>
          <p:cNvSpPr>
            <a:spLocks noGrp="1"/>
          </p:cNvSpPr>
          <p:nvPr>
            <p:ph type="dt" sz="half" idx="10"/>
          </p:nvPr>
        </p:nvSpPr>
        <p:spPr/>
        <p:txBody>
          <a:bodyPr/>
          <a:lstStyle/>
          <a:p>
            <a:fld id="{D2E1C172-4E39-41E0-A424-F7039E9E9AE6}" type="datetime1">
              <a:rPr lang="en-US" smtClean="0"/>
              <a:t>2020-01-22</a:t>
            </a:fld>
            <a:endParaRPr lang="en-US"/>
          </a:p>
        </p:txBody>
      </p:sp>
      <p:sp>
        <p:nvSpPr>
          <p:cNvPr id="4" name="Footer Placeholder 3"/>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7F223F27-03BE-4FC2-8C6B-674FFFD41DDA}" type="slidenum">
              <a:rPr lang="en-US" smtClean="0"/>
              <a:pPr/>
              <a:t>26</a:t>
            </a:fld>
            <a:endParaRPr lang="en-US"/>
          </a:p>
        </p:txBody>
      </p:sp>
    </p:spTree>
    <p:extLst>
      <p:ext uri="{BB962C8B-B14F-4D97-AF65-F5344CB8AC3E}">
        <p14:creationId xmlns:p14="http://schemas.microsoft.com/office/powerpoint/2010/main" val="2362868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ETHICAL </a:t>
            </a:r>
            <a:endParaRPr lang="en-US" b="1" dirty="0">
              <a:solidFill>
                <a:srgbClr val="FF000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b="1" dirty="0" smtClean="0">
                <a:solidFill>
                  <a:srgbClr val="FF0000"/>
                </a:solidFill>
              </a:rPr>
              <a:t>Acting Ethically</a:t>
            </a:r>
            <a:endParaRPr lang="en-US" dirty="0" smtClean="0">
              <a:solidFill>
                <a:srgbClr val="FF0000"/>
              </a:solidFill>
            </a:endParaRPr>
          </a:p>
          <a:p>
            <a:pPr marL="0" indent="0">
              <a:buNone/>
            </a:pPr>
            <a:r>
              <a:rPr lang="en-US" dirty="0" smtClean="0"/>
              <a:t>Means acting in ways consistent with what society and individuals typically think are good values. </a:t>
            </a:r>
            <a:r>
              <a:rPr lang="en-US" b="1" dirty="0" smtClean="0"/>
              <a:t>Ethical </a:t>
            </a:r>
            <a:r>
              <a:rPr lang="en-US" dirty="0" smtClean="0"/>
              <a:t>behavior tends to be good for business and involves demonstrating respect for key moral principles that include honesty, fairness, equality, dignity, diversity and individual rights.</a:t>
            </a:r>
          </a:p>
        </p:txBody>
      </p:sp>
      <p:sp>
        <p:nvSpPr>
          <p:cNvPr id="4" name="Date Placeholder 3"/>
          <p:cNvSpPr>
            <a:spLocks noGrp="1"/>
          </p:cNvSpPr>
          <p:nvPr>
            <p:ph type="dt" sz="half" idx="10"/>
          </p:nvPr>
        </p:nvSpPr>
        <p:spPr/>
        <p:txBody>
          <a:bodyPr/>
          <a:lstStyle/>
          <a:p>
            <a:fld id="{CA3CEEC3-6E32-4DCE-93CD-7C506CFE61E8}"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27</a:t>
            </a:fld>
            <a:endParaRPr lang="en-US"/>
          </a:p>
        </p:txBody>
      </p:sp>
    </p:spTree>
    <p:extLst>
      <p:ext uri="{BB962C8B-B14F-4D97-AF65-F5344CB8AC3E}">
        <p14:creationId xmlns:p14="http://schemas.microsoft.com/office/powerpoint/2010/main" val="3865826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r>
              <a:rPr lang="en-US" b="1" dirty="0" smtClean="0">
                <a:solidFill>
                  <a:srgbClr val="FF0000"/>
                </a:solidFill>
              </a:rPr>
              <a:t>Acting </a:t>
            </a:r>
            <a:r>
              <a:rPr lang="en-US" b="1" dirty="0">
                <a:solidFill>
                  <a:srgbClr val="FF0000"/>
                </a:solidFill>
              </a:rPr>
              <a:t>Unethically</a:t>
            </a:r>
            <a:br>
              <a:rPr lang="en-US" b="1" dirty="0">
                <a:solidFill>
                  <a:srgbClr val="FF0000"/>
                </a:solidFill>
              </a:rPr>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solidFill>
                  <a:srgbClr val="FF0000"/>
                </a:solidFill>
              </a:rPr>
              <a:t>Acting Unethically</a:t>
            </a:r>
          </a:p>
          <a:p>
            <a:pPr marL="0" indent="0">
              <a:buNone/>
            </a:pPr>
            <a:r>
              <a:rPr lang="en-US" b="1" dirty="0"/>
              <a:t>Unethical</a:t>
            </a:r>
            <a:r>
              <a:rPr lang="en-US" dirty="0"/>
              <a:t> behavior is an action that falls outside of what is considered morally right or proper for a person, a profession or an industry. Individuals can behave </a:t>
            </a:r>
            <a:r>
              <a:rPr lang="en-US" b="1" dirty="0"/>
              <a:t>unethically</a:t>
            </a:r>
            <a:r>
              <a:rPr lang="en-US" dirty="0"/>
              <a:t>, as can businesses, professionals and politicians</a:t>
            </a:r>
          </a:p>
          <a:p>
            <a:endParaRPr lang="en-US" dirty="0"/>
          </a:p>
          <a:p>
            <a:endParaRPr lang="en-US" dirty="0"/>
          </a:p>
        </p:txBody>
      </p:sp>
      <p:sp>
        <p:nvSpPr>
          <p:cNvPr id="4" name="Date Placeholder 3"/>
          <p:cNvSpPr>
            <a:spLocks noGrp="1"/>
          </p:cNvSpPr>
          <p:nvPr>
            <p:ph type="dt" sz="half" idx="10"/>
          </p:nvPr>
        </p:nvSpPr>
        <p:spPr/>
        <p:txBody>
          <a:bodyPr/>
          <a:lstStyle/>
          <a:p>
            <a:fld id="{D85A6F8B-0C82-4AB6-B077-789F0ED55853}"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28</a:t>
            </a:fld>
            <a:endParaRPr lang="en-US"/>
          </a:p>
        </p:txBody>
      </p:sp>
    </p:spTree>
    <p:extLst>
      <p:ext uri="{BB962C8B-B14F-4D97-AF65-F5344CB8AC3E}">
        <p14:creationId xmlns:p14="http://schemas.microsoft.com/office/powerpoint/2010/main" val="664543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BENEFITS OF ACTING ETHICALLY</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US" b="1" dirty="0">
                <a:solidFill>
                  <a:srgbClr val="FF0000"/>
                </a:solidFill>
              </a:rPr>
              <a:t>Asset Protection</a:t>
            </a:r>
          </a:p>
          <a:p>
            <a:pPr marL="0" indent="0">
              <a:buNone/>
            </a:pPr>
            <a:r>
              <a:rPr lang="en-US" dirty="0"/>
              <a:t>A strong ethical culture within your business is important in safeguarding your assets. Employees who abide by your workplace ethics would be able to protect and respect your business’s assets. For example, they would avoid making personal long distance calls using the business’s lines. Workers can only respect company property when you treat them with respect and dignity, which makes them feel proud to be working for your business. Ensure that your workers perform in an environment with integrity and strong ethics. It increases employee pride and discourages them from stealing supplies or equipment.</a:t>
            </a:r>
          </a:p>
        </p:txBody>
      </p:sp>
      <p:sp>
        <p:nvSpPr>
          <p:cNvPr id="4" name="Date Placeholder 3"/>
          <p:cNvSpPr>
            <a:spLocks noGrp="1"/>
          </p:cNvSpPr>
          <p:nvPr>
            <p:ph type="dt" sz="half" idx="10"/>
          </p:nvPr>
        </p:nvSpPr>
        <p:spPr/>
        <p:txBody>
          <a:bodyPr/>
          <a:lstStyle/>
          <a:p>
            <a:fld id="{86923169-F0CE-4E02-B6BA-02A3B104D3EA}"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29</a:t>
            </a:fld>
            <a:endParaRPr lang="en-US"/>
          </a:p>
        </p:txBody>
      </p:sp>
    </p:spTree>
    <p:extLst>
      <p:ext uri="{BB962C8B-B14F-4D97-AF65-F5344CB8AC3E}">
        <p14:creationId xmlns:p14="http://schemas.microsoft.com/office/powerpoint/2010/main" val="3614432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441871" cy="969818"/>
          </a:xfrm>
        </p:spPr>
        <p:txBody>
          <a:bodyPr>
            <a:normAutofit/>
          </a:bodyPr>
          <a:lstStyle/>
          <a:p>
            <a:r>
              <a:rPr lang="en-US" b="1" dirty="0" smtClean="0"/>
              <a:t>Overview of Computer </a:t>
            </a:r>
            <a:r>
              <a:rPr lang="en-US" b="1" dirty="0"/>
              <a:t>Ethics</a:t>
            </a:r>
            <a:endParaRPr lang="en-US" dirty="0"/>
          </a:p>
        </p:txBody>
      </p:sp>
      <p:sp>
        <p:nvSpPr>
          <p:cNvPr id="3" name="Content Placeholder 2"/>
          <p:cNvSpPr>
            <a:spLocks noGrp="1"/>
          </p:cNvSpPr>
          <p:nvPr>
            <p:ph idx="1"/>
          </p:nvPr>
        </p:nvSpPr>
        <p:spPr>
          <a:xfrm>
            <a:off x="368490" y="1579418"/>
            <a:ext cx="8666328" cy="4794086"/>
          </a:xfrm>
        </p:spPr>
        <p:txBody>
          <a:bodyPr>
            <a:noAutofit/>
          </a:bodyPr>
          <a:lstStyle/>
          <a:p>
            <a:r>
              <a:rPr lang="en-US" sz="3600" dirty="0"/>
              <a:t>The core issues surrounding computer ethics </a:t>
            </a:r>
            <a:r>
              <a:rPr lang="en-US" sz="3600" b="1" dirty="0">
                <a:solidFill>
                  <a:srgbClr val="FF0000"/>
                </a:solidFill>
              </a:rPr>
              <a:t>are based on the scenarios arising from the use of the Internet, such as Internet privacy</a:t>
            </a:r>
            <a:r>
              <a:rPr lang="en-US" sz="3600" dirty="0"/>
              <a:t>, the publication of copyrighted content and user interaction with websites, software and related services.</a:t>
            </a:r>
          </a:p>
        </p:txBody>
      </p:sp>
      <p:sp>
        <p:nvSpPr>
          <p:cNvPr id="4" name="Date Placeholder 3"/>
          <p:cNvSpPr>
            <a:spLocks noGrp="1"/>
          </p:cNvSpPr>
          <p:nvPr>
            <p:ph type="dt" sz="half" idx="10"/>
          </p:nvPr>
        </p:nvSpPr>
        <p:spPr/>
        <p:txBody>
          <a:bodyPr/>
          <a:lstStyle/>
          <a:p>
            <a:fld id="{AA63D54D-E5CB-46C3-9393-04B4B71F3538}"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3</a:t>
            </a:fld>
            <a:endParaRPr lang="en-US"/>
          </a:p>
        </p:txBody>
      </p:sp>
    </p:spTree>
    <p:extLst>
      <p:ext uri="{BB962C8B-B14F-4D97-AF65-F5344CB8AC3E}">
        <p14:creationId xmlns:p14="http://schemas.microsoft.com/office/powerpoint/2010/main" val="9313500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7025"/>
            <a:ext cx="7886700" cy="4607417"/>
          </a:xfrm>
        </p:spPr>
        <p:txBody>
          <a:bodyPr>
            <a:normAutofit/>
          </a:bodyPr>
          <a:lstStyle/>
          <a:p>
            <a:pPr>
              <a:buFont typeface="Wingdings" panose="05000000000000000000" pitchFamily="2" charset="2"/>
              <a:buChar char="q"/>
            </a:pPr>
            <a:r>
              <a:rPr lang="en-US" b="1" dirty="0">
                <a:solidFill>
                  <a:srgbClr val="FF0000"/>
                </a:solidFill>
              </a:rPr>
              <a:t>Productivity and Teamwork</a:t>
            </a:r>
          </a:p>
          <a:p>
            <a:pPr marL="0" indent="0">
              <a:buNone/>
            </a:pPr>
            <a:r>
              <a:rPr lang="en-US" sz="1950" dirty="0"/>
              <a:t>Workplace ethics is integral in fostering increased productivity and teamwork among your employees. It helps in aligning the values of your business with those of your workers. Achieving this alignment requires that you encourage consistent dialogue regarding the values of your business, which enhances community, integrity and openness among employees. Ethics enable your workers to feel a strong alignment between their values and those of your business. They show such feelings through increased productivity and motivation</a:t>
            </a:r>
            <a:r>
              <a:rPr lang="en-US" sz="1950" dirty="0" smtClean="0"/>
              <a:t>.</a:t>
            </a:r>
            <a:endParaRPr lang="en-US" sz="1950" dirty="0"/>
          </a:p>
        </p:txBody>
      </p:sp>
      <p:sp>
        <p:nvSpPr>
          <p:cNvPr id="2" name="Date Placeholder 1"/>
          <p:cNvSpPr>
            <a:spLocks noGrp="1"/>
          </p:cNvSpPr>
          <p:nvPr>
            <p:ph type="dt" sz="half" idx="10"/>
          </p:nvPr>
        </p:nvSpPr>
        <p:spPr/>
        <p:txBody>
          <a:bodyPr/>
          <a:lstStyle/>
          <a:p>
            <a:fld id="{645AE84D-3E38-401D-B98D-3F3FA9FA0A4C}" type="datetime1">
              <a:rPr lang="en-US" smtClean="0"/>
              <a:t>2020-01-22</a:t>
            </a:fld>
            <a:endParaRPr lang="en-US"/>
          </a:p>
        </p:txBody>
      </p:sp>
      <p:sp>
        <p:nvSpPr>
          <p:cNvPr id="4" name="Footer Placeholder 3"/>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7F223F27-03BE-4FC2-8C6B-674FFFD41DDA}" type="slidenum">
              <a:rPr lang="en-US" smtClean="0"/>
              <a:pPr/>
              <a:t>30</a:t>
            </a:fld>
            <a:endParaRPr lang="en-US"/>
          </a:p>
        </p:txBody>
      </p:sp>
    </p:spTree>
    <p:extLst>
      <p:ext uri="{BB962C8B-B14F-4D97-AF65-F5344CB8AC3E}">
        <p14:creationId xmlns:p14="http://schemas.microsoft.com/office/powerpoint/2010/main" val="33177865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 image</a:t>
            </a:r>
            <a:endParaRPr lang="en-US" dirty="0"/>
          </a:p>
        </p:txBody>
      </p:sp>
      <p:sp>
        <p:nvSpPr>
          <p:cNvPr id="3" name="Content Placeholder 2"/>
          <p:cNvSpPr>
            <a:spLocks noGrp="1"/>
          </p:cNvSpPr>
          <p:nvPr>
            <p:ph idx="1"/>
          </p:nvPr>
        </p:nvSpPr>
        <p:spPr/>
        <p:txBody>
          <a:bodyPr>
            <a:normAutofit fontScale="92500" lnSpcReduction="10000"/>
          </a:bodyPr>
          <a:lstStyle/>
          <a:p>
            <a:pPr fontAlgn="base">
              <a:buFont typeface="Wingdings" panose="05000000000000000000" pitchFamily="2" charset="2"/>
              <a:buChar char="q"/>
            </a:pPr>
            <a:r>
              <a:rPr lang="en-US" b="1" dirty="0">
                <a:solidFill>
                  <a:srgbClr val="FF0000"/>
                </a:solidFill>
              </a:rPr>
              <a:t>Public Image</a:t>
            </a:r>
          </a:p>
          <a:p>
            <a:pPr marL="0" indent="0" fontAlgn="base">
              <a:buNone/>
            </a:pPr>
            <a:r>
              <a:rPr lang="en-US" dirty="0"/>
              <a:t>You earn a lot of respect and cultivate a strong image in the public domain when you make ethical choices. For instance, you can fulfill your corporate social responsibility by reducing waste discharge from your business. The public would consider your business to be operating with honor and integrity while valuing people over profits. Building a strong public image through ethical conduct also earns you more clients. Customers would develop trust in you and do business with your organization.</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8E1A10DE-BBA3-425C-9A55-588CC0106D27}"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31</a:t>
            </a:fld>
            <a:endParaRPr lang="en-US"/>
          </a:p>
        </p:txBody>
      </p:sp>
    </p:spTree>
    <p:extLst>
      <p:ext uri="{BB962C8B-B14F-4D97-AF65-F5344CB8AC3E}">
        <p14:creationId xmlns:p14="http://schemas.microsoft.com/office/powerpoint/2010/main" val="31506177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43617"/>
            <a:ext cx="7886700" cy="676142"/>
          </a:xfrm>
        </p:spPr>
        <p:txBody>
          <a:bodyPr>
            <a:noAutofit/>
          </a:bodyPr>
          <a:lstStyle/>
          <a:p>
            <a:pPr marL="428625" indent="-428625">
              <a:buFont typeface="Wingdings" panose="05000000000000000000" pitchFamily="2" charset="2"/>
              <a:buChar char="q"/>
            </a:pPr>
            <a:r>
              <a:rPr lang="en-US" sz="2400" b="1" dirty="0">
                <a:ln>
                  <a:noFill/>
                </a:ln>
                <a:solidFill>
                  <a:srgbClr val="FF0000"/>
                </a:solidFill>
              </a:rPr>
              <a:t>Decision-Making</a:t>
            </a:r>
            <a:r>
              <a:rPr lang="en-US" sz="2400" b="1" dirty="0">
                <a:ln>
                  <a:noFill/>
                </a:ln>
                <a:solidFill>
                  <a:schemeClr val="tx1"/>
                </a:solidFill>
              </a:rPr>
              <a:t/>
            </a:r>
            <a:br>
              <a:rPr lang="en-US" sz="2400" b="1" dirty="0">
                <a:ln>
                  <a:noFill/>
                </a:ln>
                <a:solidFill>
                  <a:schemeClr val="tx1"/>
                </a:solidFill>
              </a:rPr>
            </a:br>
            <a:endParaRPr lang="en-US" sz="2400" dirty="0"/>
          </a:p>
        </p:txBody>
      </p:sp>
      <p:sp>
        <p:nvSpPr>
          <p:cNvPr id="3" name="Content Placeholder 2"/>
          <p:cNvSpPr>
            <a:spLocks noGrp="1"/>
          </p:cNvSpPr>
          <p:nvPr>
            <p:ph idx="1"/>
          </p:nvPr>
        </p:nvSpPr>
        <p:spPr>
          <a:xfrm>
            <a:off x="628650" y="1794190"/>
            <a:ext cx="7886700" cy="3695783"/>
          </a:xfrm>
        </p:spPr>
        <p:txBody>
          <a:bodyPr>
            <a:normAutofit lnSpcReduction="10000"/>
          </a:bodyPr>
          <a:lstStyle/>
          <a:p>
            <a:pPr marL="0" indent="0" eaLnBrk="0" fontAlgn="base" hangingPunct="0">
              <a:spcBef>
                <a:spcPct val="0"/>
              </a:spcBef>
              <a:spcAft>
                <a:spcPct val="0"/>
              </a:spcAft>
              <a:buNone/>
            </a:pPr>
            <a:r>
              <a:rPr kumimoji="0" lang="en-US" b="0" i="0" u="none" strike="noStrike" cap="none" normalizeH="0" baseline="0" dirty="0" smtClean="0">
                <a:ln>
                  <a:noFill/>
                </a:ln>
                <a:solidFill>
                  <a:schemeClr val="tx1"/>
                </a:solidFill>
                <a:effectLst/>
                <a:latin typeface="Source Serif Pro"/>
              </a:rPr>
              <a:t>Ethical conduct in the workplace encourages a culture of making decisions based on ethics. It also enhances accountability and transparency when undertaking any business decisions. During turbulent times, a strong ethical culture guides you in managing such conflicts by making the right moves. It can help you to introduce change successfully in your organization, which can be a challenge. Ethical conduct within the business sensitizes you and your staff on how to act consistently even in difficult times.</a:t>
            </a:r>
            <a:endParaRPr lang="en-US" sz="1350" dirty="0">
              <a:solidFill>
                <a:schemeClr val="tx1"/>
              </a:solidFill>
            </a:endParaRPr>
          </a:p>
          <a:p>
            <a:pPr marL="0" indent="0" eaLnBrk="0" fontAlgn="base" hangingPunct="0">
              <a:spcBef>
                <a:spcPct val="0"/>
              </a:spcBef>
              <a:spcAft>
                <a:spcPct val="0"/>
              </a:spcAft>
              <a:buNone/>
            </a:pPr>
            <a:endParaRPr lang="en-US" dirty="0">
              <a:solidFill>
                <a:schemeClr val="tx1"/>
              </a:solidFill>
              <a:latin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884D9117-24B2-4A98-A928-3534BE0ADED0}"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32</a:t>
            </a:fld>
            <a:endParaRPr lang="en-US"/>
          </a:p>
        </p:txBody>
      </p:sp>
    </p:spTree>
    <p:extLst>
      <p:ext uri="{BB962C8B-B14F-4D97-AF65-F5344CB8AC3E}">
        <p14:creationId xmlns:p14="http://schemas.microsoft.com/office/powerpoint/2010/main" val="1790290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DANGERS OF ACTING UNETHICAL</a:t>
            </a:r>
            <a:endParaRPr lang="en-US" b="1" dirty="0">
              <a:solidFill>
                <a:srgbClr val="FF0000"/>
              </a:solidFill>
            </a:endParaRPr>
          </a:p>
        </p:txBody>
      </p:sp>
      <p:sp>
        <p:nvSpPr>
          <p:cNvPr id="3" name="Content Placeholder 2"/>
          <p:cNvSpPr>
            <a:spLocks noGrp="1"/>
          </p:cNvSpPr>
          <p:nvPr>
            <p:ph idx="1"/>
          </p:nvPr>
        </p:nvSpPr>
        <p:spPr/>
        <p:txBody>
          <a:bodyPr>
            <a:normAutofit/>
          </a:bodyPr>
          <a:lstStyle/>
          <a:p>
            <a:r>
              <a:rPr lang="en-US" b="1" dirty="0">
                <a:solidFill>
                  <a:srgbClr val="FF0000"/>
                </a:solidFill>
              </a:rPr>
              <a:t>Loss of Goodwill</a:t>
            </a:r>
          </a:p>
          <a:p>
            <a:r>
              <a:rPr lang="en-US" dirty="0"/>
              <a:t>unethical actions also impact public goodwill in a business environment. For example, companies that put locals in danger by neglecting to follow safe operating procedures risk a public relations </a:t>
            </a:r>
            <a:r>
              <a:rPr lang="en-US" dirty="0" smtClean="0"/>
              <a:t>disaster.</a:t>
            </a:r>
          </a:p>
        </p:txBody>
      </p:sp>
      <p:sp>
        <p:nvSpPr>
          <p:cNvPr id="4" name="Date Placeholder 3"/>
          <p:cNvSpPr>
            <a:spLocks noGrp="1"/>
          </p:cNvSpPr>
          <p:nvPr>
            <p:ph type="dt" sz="half" idx="10"/>
          </p:nvPr>
        </p:nvSpPr>
        <p:spPr/>
        <p:txBody>
          <a:bodyPr/>
          <a:lstStyle/>
          <a:p>
            <a:fld id="{5501B658-7736-491A-850F-23D8FA57C575}"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33</a:t>
            </a:fld>
            <a:endParaRPr lang="en-US"/>
          </a:p>
        </p:txBody>
      </p:sp>
    </p:spTree>
    <p:extLst>
      <p:ext uri="{BB962C8B-B14F-4D97-AF65-F5344CB8AC3E}">
        <p14:creationId xmlns:p14="http://schemas.microsoft.com/office/powerpoint/2010/main" val="1370263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Employee Performance</a:t>
            </a:r>
            <a:br>
              <a:rPr lang="en-US" b="1" dirty="0">
                <a:solidFill>
                  <a:srgbClr val="FF0000"/>
                </a:solidFill>
              </a:rPr>
            </a:b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b="1" dirty="0">
                <a:solidFill>
                  <a:srgbClr val="FF0000"/>
                </a:solidFill>
              </a:rPr>
              <a:t>Employee Performance</a:t>
            </a:r>
          </a:p>
          <a:p>
            <a:pPr fontAlgn="base"/>
            <a:r>
              <a:rPr lang="en-US" dirty="0"/>
              <a:t>A lack of ethics has a negative effect on employee performance. In some cases, employees are so concerned with getting ahead and making money that they ignore procedures and protocol. This can lead to additional paperwork and careless errors that result in the task having to be completed again. Additionally, employees who feel acting ethically and following the rules will not get them ahead in the business sometimes feel a lack of motivation, which often leads to a decrease in performance.</a:t>
            </a:r>
          </a:p>
          <a:p>
            <a:endParaRPr lang="en-US" dirty="0"/>
          </a:p>
          <a:p>
            <a:endParaRPr lang="en-US" dirty="0"/>
          </a:p>
        </p:txBody>
      </p:sp>
      <p:sp>
        <p:nvSpPr>
          <p:cNvPr id="4" name="Date Placeholder 3"/>
          <p:cNvSpPr>
            <a:spLocks noGrp="1"/>
          </p:cNvSpPr>
          <p:nvPr>
            <p:ph type="dt" sz="half" idx="10"/>
          </p:nvPr>
        </p:nvSpPr>
        <p:spPr/>
        <p:txBody>
          <a:bodyPr/>
          <a:lstStyle/>
          <a:p>
            <a:fld id="{9A5E1140-FE05-4520-A83E-FFB2A62BD21B}"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34</a:t>
            </a:fld>
            <a:endParaRPr lang="en-US"/>
          </a:p>
        </p:txBody>
      </p:sp>
    </p:spTree>
    <p:extLst>
      <p:ext uri="{BB962C8B-B14F-4D97-AF65-F5344CB8AC3E}">
        <p14:creationId xmlns:p14="http://schemas.microsoft.com/office/powerpoint/2010/main" val="7530918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27707"/>
            <a:ext cx="7886700" cy="4362266"/>
          </a:xfrm>
        </p:spPr>
        <p:txBody>
          <a:bodyPr>
            <a:normAutofit/>
          </a:bodyPr>
          <a:lstStyle/>
          <a:p>
            <a:pPr fontAlgn="base"/>
            <a:r>
              <a:rPr lang="en-US" sz="2800" b="1" dirty="0">
                <a:solidFill>
                  <a:srgbClr val="FF0000"/>
                </a:solidFill>
              </a:rPr>
              <a:t>Company Credibility</a:t>
            </a:r>
          </a:p>
          <a:p>
            <a:pPr fontAlgn="base"/>
            <a:r>
              <a:rPr lang="en-US" sz="2800" dirty="0"/>
              <a:t>If a lack of ethics in a business becomes public knowledge, that business loses credibility. While some businesses survive public knowledge of a lack of ethics through reimaging and advertising campaigns, many lose a key customer base. Even if a business recovers from news about its lack of ethics, it takes a lot of time and money to restore its image and consumer confidence.</a:t>
            </a:r>
          </a:p>
          <a:p>
            <a:endParaRPr lang="en-US" sz="2800" dirty="0"/>
          </a:p>
        </p:txBody>
      </p:sp>
      <p:sp>
        <p:nvSpPr>
          <p:cNvPr id="2" name="Date Placeholder 1"/>
          <p:cNvSpPr>
            <a:spLocks noGrp="1"/>
          </p:cNvSpPr>
          <p:nvPr>
            <p:ph type="dt" sz="half" idx="10"/>
          </p:nvPr>
        </p:nvSpPr>
        <p:spPr/>
        <p:txBody>
          <a:bodyPr/>
          <a:lstStyle/>
          <a:p>
            <a:fld id="{86A40C83-55E1-4267-9584-1B6A7225F91B}" type="datetime1">
              <a:rPr lang="en-US" smtClean="0"/>
              <a:t>2020-01-22</a:t>
            </a:fld>
            <a:endParaRPr lang="en-US"/>
          </a:p>
        </p:txBody>
      </p:sp>
      <p:sp>
        <p:nvSpPr>
          <p:cNvPr id="4" name="Footer Placeholder 3"/>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7F223F27-03BE-4FC2-8C6B-674FFFD41DDA}" type="slidenum">
              <a:rPr lang="en-US" smtClean="0"/>
              <a:pPr/>
              <a:t>35</a:t>
            </a:fld>
            <a:endParaRPr lang="en-US"/>
          </a:p>
        </p:txBody>
      </p:sp>
    </p:spTree>
    <p:extLst>
      <p:ext uri="{BB962C8B-B14F-4D97-AF65-F5344CB8AC3E}">
        <p14:creationId xmlns:p14="http://schemas.microsoft.com/office/powerpoint/2010/main" val="26520979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8" y="1496290"/>
            <a:ext cx="7334993" cy="2541319"/>
          </a:xfrm>
        </p:spPr>
        <p:txBody>
          <a:bodyPr>
            <a:normAutofit/>
          </a:bodyPr>
          <a:lstStyle/>
          <a:p>
            <a:r>
              <a:rPr lang="en-US" sz="4000" b="1" dirty="0" smtClean="0"/>
              <a:t/>
            </a:r>
            <a:br>
              <a:rPr lang="en-US" sz="4000" b="1" dirty="0" smtClean="0"/>
            </a:br>
            <a:r>
              <a:rPr lang="en-US" sz="4000" b="1" dirty="0" smtClean="0"/>
              <a:t>COMPUTER ETHICAL ISSUES</a:t>
            </a:r>
            <a:endParaRPr lang="en-US" sz="4000" dirty="0"/>
          </a:p>
        </p:txBody>
      </p:sp>
      <p:sp>
        <p:nvSpPr>
          <p:cNvPr id="2" name="Date Placeholder 1"/>
          <p:cNvSpPr>
            <a:spLocks noGrp="1"/>
          </p:cNvSpPr>
          <p:nvPr>
            <p:ph type="dt" sz="half" idx="10"/>
          </p:nvPr>
        </p:nvSpPr>
        <p:spPr/>
        <p:txBody>
          <a:bodyPr/>
          <a:lstStyle/>
          <a:p>
            <a:fld id="{138A3583-39DA-4ACD-8739-61C67634BA65}"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52C03F6E-A041-49C7-B29B-D8326DC35BA7}" type="slidenum">
              <a:rPr lang="en-US" smtClean="0"/>
              <a:t>36</a:t>
            </a:fld>
            <a:endParaRPr lang="en-US"/>
          </a:p>
        </p:txBody>
      </p:sp>
    </p:spTree>
    <p:extLst>
      <p:ext uri="{BB962C8B-B14F-4D97-AF65-F5344CB8AC3E}">
        <p14:creationId xmlns:p14="http://schemas.microsoft.com/office/powerpoint/2010/main" val="2137986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599" y="609600"/>
            <a:ext cx="7263741" cy="13716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There </a:t>
            </a:r>
            <a:r>
              <a:rPr lang="en-US" b="1" dirty="0"/>
              <a:t>are four primary computer </a:t>
            </a:r>
            <a:r>
              <a:rPr lang="en-US" b="1" dirty="0" smtClean="0"/>
              <a:t>ethical </a:t>
            </a:r>
            <a:r>
              <a:rPr lang="en-US" b="1" dirty="0"/>
              <a:t>issues:</a:t>
            </a:r>
            <a:br>
              <a:rPr lang="en-US" b="1" dirty="0"/>
            </a:br>
            <a:r>
              <a:rPr lang="en-US" dirty="0"/>
              <a:t/>
            </a:r>
            <a:br>
              <a:rPr lang="en-US" dirty="0"/>
            </a:br>
            <a:endParaRPr lang="en-US" dirty="0" smtClean="0"/>
          </a:p>
        </p:txBody>
      </p:sp>
      <p:sp>
        <p:nvSpPr>
          <p:cNvPr id="6147" name="Rectangle 3"/>
          <p:cNvSpPr>
            <a:spLocks noGrp="1" noChangeArrowheads="1"/>
          </p:cNvSpPr>
          <p:nvPr>
            <p:ph idx="1"/>
          </p:nvPr>
        </p:nvSpPr>
        <p:spPr>
          <a:xfrm>
            <a:off x="901874" y="2008496"/>
            <a:ext cx="7302674" cy="3628216"/>
          </a:xfrm>
        </p:spPr>
        <p:txBody>
          <a:bodyPr>
            <a:normAutofit/>
          </a:bodyPr>
          <a:lstStyle/>
          <a:p>
            <a:pPr lvl="0"/>
            <a:endParaRPr lang="en-US" sz="3200" b="1" dirty="0" smtClean="0"/>
          </a:p>
          <a:p>
            <a:pPr lvl="0"/>
            <a:r>
              <a:rPr lang="en-US" sz="3200" b="1" dirty="0" smtClean="0"/>
              <a:t>Privacy:</a:t>
            </a:r>
            <a:r>
              <a:rPr lang="en-US" sz="3200" dirty="0"/>
              <a:t> concerns the collection and use of data about individuals.</a:t>
            </a:r>
          </a:p>
          <a:p>
            <a:pPr lvl="0"/>
            <a:r>
              <a:rPr lang="en-US" sz="3200" b="1" dirty="0" smtClean="0"/>
              <a:t>Accuracy:</a:t>
            </a:r>
            <a:r>
              <a:rPr lang="en-US" sz="3200" dirty="0"/>
              <a:t> relates to the responsibility of those who collect data to ensure that the data is correct.</a:t>
            </a:r>
          </a:p>
          <a:p>
            <a:pPr eaLnBrk="1" hangingPunct="1">
              <a:lnSpc>
                <a:spcPct val="90000"/>
              </a:lnSpc>
            </a:pPr>
            <a:endParaRPr lang="en-US" sz="2600" dirty="0"/>
          </a:p>
        </p:txBody>
      </p:sp>
      <p:sp>
        <p:nvSpPr>
          <p:cNvPr id="2" name="Date Placeholder 1"/>
          <p:cNvSpPr>
            <a:spLocks noGrp="1"/>
          </p:cNvSpPr>
          <p:nvPr>
            <p:ph type="dt" sz="half" idx="10"/>
          </p:nvPr>
        </p:nvSpPr>
        <p:spPr/>
        <p:txBody>
          <a:bodyPr/>
          <a:lstStyle/>
          <a:p>
            <a:fld id="{9A520C87-E952-4198-885D-DF0A41BA94E3}"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4" name="Slide Number Placeholder 3"/>
          <p:cNvSpPr>
            <a:spLocks noGrp="1"/>
          </p:cNvSpPr>
          <p:nvPr>
            <p:ph type="sldNum" sz="quarter" idx="12"/>
          </p:nvPr>
        </p:nvSpPr>
        <p:spPr/>
        <p:txBody>
          <a:bodyPr/>
          <a:lstStyle/>
          <a:p>
            <a:fld id="{52C03F6E-A041-49C7-B29B-D8326DC35BA7}" type="slidenum">
              <a:rPr lang="en-US" smtClean="0"/>
              <a:t>37</a:t>
            </a:fld>
            <a:endParaRPr lang="en-US"/>
          </a:p>
        </p:txBody>
      </p:sp>
    </p:spTree>
    <p:extLst>
      <p:ext uri="{BB962C8B-B14F-4D97-AF65-F5344CB8AC3E}">
        <p14:creationId xmlns:p14="http://schemas.microsoft.com/office/powerpoint/2010/main" val="28863244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a:t>
            </a:r>
            <a:r>
              <a:rPr lang="en-US" b="1" dirty="0"/>
              <a:t>ethics issues:</a:t>
            </a:r>
            <a:endParaRPr lang="en-US" dirty="0"/>
          </a:p>
        </p:txBody>
      </p:sp>
      <p:sp>
        <p:nvSpPr>
          <p:cNvPr id="3" name="Content Placeholder 2"/>
          <p:cNvSpPr>
            <a:spLocks noGrp="1"/>
          </p:cNvSpPr>
          <p:nvPr>
            <p:ph idx="1"/>
          </p:nvPr>
        </p:nvSpPr>
        <p:spPr/>
        <p:txBody>
          <a:bodyPr>
            <a:normAutofit/>
          </a:bodyPr>
          <a:lstStyle/>
          <a:p>
            <a:pPr lvl="0"/>
            <a:r>
              <a:rPr lang="en-US" sz="3600" b="1" dirty="0"/>
              <a:t>Property:</a:t>
            </a:r>
            <a:r>
              <a:rPr lang="en-US" sz="3600" dirty="0"/>
              <a:t> relates to who owns data and rights to software.</a:t>
            </a:r>
          </a:p>
          <a:p>
            <a:pPr lvl="0"/>
            <a:r>
              <a:rPr lang="en-US" sz="3600" b="1" dirty="0"/>
              <a:t>Access:</a:t>
            </a:r>
            <a:r>
              <a:rPr lang="en-US" sz="3600" dirty="0"/>
              <a:t> relates to the responsibility of those who have data to control who is able to use that data.</a:t>
            </a:r>
          </a:p>
          <a:p>
            <a:endParaRPr lang="en-US" sz="3600" dirty="0"/>
          </a:p>
        </p:txBody>
      </p:sp>
      <p:sp>
        <p:nvSpPr>
          <p:cNvPr id="4" name="Date Placeholder 3"/>
          <p:cNvSpPr>
            <a:spLocks noGrp="1"/>
          </p:cNvSpPr>
          <p:nvPr>
            <p:ph type="dt" sz="half" idx="10"/>
          </p:nvPr>
        </p:nvSpPr>
        <p:spPr/>
        <p:txBody>
          <a:bodyPr/>
          <a:lstStyle/>
          <a:p>
            <a:fld id="{D3F4857E-324D-4A70-A51F-75545A978241}"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38</a:t>
            </a:fld>
            <a:endParaRPr lang="en-US"/>
          </a:p>
        </p:txBody>
      </p:sp>
    </p:spTree>
    <p:extLst>
      <p:ext uri="{BB962C8B-B14F-4D97-AF65-F5344CB8AC3E}">
        <p14:creationId xmlns:p14="http://schemas.microsoft.com/office/powerpoint/2010/main" val="36022449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8" y="1304692"/>
            <a:ext cx="7073591" cy="3523786"/>
          </a:xfrm>
        </p:spPr>
        <p:txBody>
          <a:bodyPr>
            <a:noAutofit/>
          </a:bodyPr>
          <a:lstStyle/>
          <a:p>
            <a:pPr algn="ctr"/>
            <a:r>
              <a:rPr lang="en-US" altLang="ar-SA" sz="4800" b="1" dirty="0">
                <a:latin typeface="Arial Narrow" panose="020B0606020202030204" pitchFamily="34" charset="0"/>
              </a:rPr>
              <a:t>Categories of Computer </a:t>
            </a:r>
            <a:r>
              <a:rPr lang="en-US" altLang="ar-SA" sz="4800" b="1" dirty="0" smtClean="0">
                <a:latin typeface="Arial Narrow" panose="020B0606020202030204" pitchFamily="34" charset="0"/>
              </a:rPr>
              <a:t/>
            </a:r>
            <a:br>
              <a:rPr lang="en-US" altLang="ar-SA" sz="4800" b="1" dirty="0" smtClean="0">
                <a:latin typeface="Arial Narrow" panose="020B0606020202030204" pitchFamily="34" charset="0"/>
              </a:rPr>
            </a:br>
            <a:r>
              <a:rPr lang="en-US" altLang="ar-SA" sz="4800" b="1" dirty="0">
                <a:latin typeface="Arial Narrow" panose="020B0606020202030204" pitchFamily="34" charset="0"/>
              </a:rPr>
              <a:t/>
            </a:r>
            <a:br>
              <a:rPr lang="en-US" altLang="ar-SA" sz="4800" b="1" dirty="0">
                <a:latin typeface="Arial Narrow" panose="020B0606020202030204" pitchFamily="34" charset="0"/>
              </a:rPr>
            </a:br>
            <a:r>
              <a:rPr lang="en-US" altLang="ar-SA" sz="4800" b="1" dirty="0" smtClean="0">
                <a:latin typeface="Arial Narrow" panose="020B0606020202030204" pitchFamily="34" charset="0"/>
              </a:rPr>
              <a:t>Ethical </a:t>
            </a:r>
            <a:r>
              <a:rPr lang="en-US" altLang="ar-SA" sz="4800" b="1" dirty="0">
                <a:latin typeface="Arial Narrow" panose="020B0606020202030204" pitchFamily="34" charset="0"/>
              </a:rPr>
              <a:t>Issues</a:t>
            </a:r>
            <a:r>
              <a:rPr lang="en-US" sz="4800" dirty="0">
                <a:latin typeface="Arial Narrow" panose="020B0606020202030204" pitchFamily="34" charset="0"/>
              </a:rPr>
              <a:t/>
            </a:r>
            <a:br>
              <a:rPr lang="en-US" sz="4800" dirty="0">
                <a:latin typeface="Arial Narrow" panose="020B0606020202030204" pitchFamily="34" charset="0"/>
              </a:rPr>
            </a:br>
            <a:endParaRPr lang="en-US" sz="4800" dirty="0"/>
          </a:p>
        </p:txBody>
      </p:sp>
      <p:sp>
        <p:nvSpPr>
          <p:cNvPr id="2" name="Date Placeholder 1"/>
          <p:cNvSpPr>
            <a:spLocks noGrp="1"/>
          </p:cNvSpPr>
          <p:nvPr>
            <p:ph type="dt" sz="half" idx="10"/>
          </p:nvPr>
        </p:nvSpPr>
        <p:spPr/>
        <p:txBody>
          <a:bodyPr/>
          <a:lstStyle/>
          <a:p>
            <a:fld id="{9D9D38BE-93D7-42F3-BB74-92F2515B5A95}"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52C03F6E-A041-49C7-B29B-D8326DC35BA7}" type="slidenum">
              <a:rPr lang="en-US" smtClean="0"/>
              <a:t>39</a:t>
            </a:fld>
            <a:endParaRPr lang="en-US"/>
          </a:p>
        </p:txBody>
      </p:sp>
    </p:spTree>
    <p:extLst>
      <p:ext uri="{BB962C8B-B14F-4D97-AF65-F5344CB8AC3E}">
        <p14:creationId xmlns:p14="http://schemas.microsoft.com/office/powerpoint/2010/main" val="1452845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pPr>
              <a:defRPr/>
            </a:pPr>
            <a:r>
              <a:rPr lang="en-US" altLang="en-US" smtClean="0"/>
              <a:t>What are Ethics?</a:t>
            </a:r>
            <a:endParaRPr lang="en-US" altLang="ar-SA" smtClean="0"/>
          </a:p>
        </p:txBody>
      </p:sp>
      <p:sp>
        <p:nvSpPr>
          <p:cNvPr id="699395" name="Rectangle 3"/>
          <p:cNvSpPr>
            <a:spLocks noGrp="1" noChangeArrowheads="1"/>
          </p:cNvSpPr>
          <p:nvPr>
            <p:ph idx="1"/>
          </p:nvPr>
        </p:nvSpPr>
        <p:spPr>
          <a:xfrm>
            <a:off x="914400" y="2160590"/>
            <a:ext cx="7478038" cy="3880773"/>
          </a:xfrm>
        </p:spPr>
        <p:txBody>
          <a:bodyPr>
            <a:noAutofit/>
          </a:bodyPr>
          <a:lstStyle/>
          <a:p>
            <a:pPr>
              <a:defRPr/>
            </a:pPr>
            <a:r>
              <a:rPr lang="en-US" altLang="en-US" sz="3600" b="1" dirty="0" smtClean="0">
                <a:solidFill>
                  <a:srgbClr val="FF0000"/>
                </a:solidFill>
              </a:rPr>
              <a:t>Ethics</a:t>
            </a:r>
            <a:r>
              <a:rPr lang="en-US" altLang="en-US" sz="3600" dirty="0" smtClean="0"/>
              <a:t> </a:t>
            </a:r>
            <a:r>
              <a:rPr lang="en-US" altLang="en-US" sz="3600" dirty="0"/>
              <a:t>is concerned </a:t>
            </a:r>
            <a:r>
              <a:rPr lang="en-US" altLang="en-US" sz="3600" dirty="0" smtClean="0"/>
              <a:t>with </a:t>
            </a:r>
            <a:r>
              <a:rPr lang="en-US" altLang="en-US" sz="3600" b="1" i="1" dirty="0" smtClean="0"/>
              <a:t>human conduct, i.e., behavior of individuals in society</a:t>
            </a:r>
            <a:endParaRPr lang="en-US" altLang="en-US" sz="3600" b="1" i="1" dirty="0"/>
          </a:p>
          <a:p>
            <a:pPr>
              <a:defRPr/>
            </a:pPr>
            <a:r>
              <a:rPr lang="en-US" altLang="en-US" sz="3600" i="1" dirty="0" smtClean="0">
                <a:solidFill>
                  <a:srgbClr val="FF3300"/>
                </a:solidFill>
              </a:rPr>
              <a:t>Moral</a:t>
            </a:r>
            <a:r>
              <a:rPr lang="en-US" altLang="en-US" sz="3600" i="1" dirty="0">
                <a:solidFill>
                  <a:srgbClr val="FF3300"/>
                </a:solidFill>
              </a:rPr>
              <a:t>:</a:t>
            </a:r>
            <a:r>
              <a:rPr lang="en-US" altLang="en-US" sz="3600" dirty="0"/>
              <a:t> means </a:t>
            </a:r>
            <a:r>
              <a:rPr lang="en-US" altLang="en-US" sz="3600" dirty="0" smtClean="0"/>
              <a:t>dealing </a:t>
            </a:r>
            <a:r>
              <a:rPr lang="en-US" altLang="en-US" sz="3600" dirty="0"/>
              <a:t>with, or </a:t>
            </a:r>
            <a:r>
              <a:rPr lang="en-US" altLang="en-US" sz="3600" b="1" i="1" dirty="0"/>
              <a:t>capable of, distinguishing between right and wrong, and between just and </a:t>
            </a:r>
            <a:r>
              <a:rPr lang="en-US" altLang="en-US" sz="3600" b="1" i="1" dirty="0" smtClean="0"/>
              <a:t>unjust</a:t>
            </a:r>
            <a:endParaRPr lang="en-US" altLang="en-US" sz="3600" b="1" i="1" dirty="0"/>
          </a:p>
        </p:txBody>
      </p:sp>
      <p:sp>
        <p:nvSpPr>
          <p:cNvPr id="2" name="Date Placeholder 1"/>
          <p:cNvSpPr>
            <a:spLocks noGrp="1"/>
          </p:cNvSpPr>
          <p:nvPr>
            <p:ph type="dt" sz="half" idx="10"/>
          </p:nvPr>
        </p:nvSpPr>
        <p:spPr/>
        <p:txBody>
          <a:bodyPr/>
          <a:lstStyle/>
          <a:p>
            <a:fld id="{87E57975-E163-4946-85D2-E1C5BE9A7F25}"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4" name="Slide Number Placeholder 3"/>
          <p:cNvSpPr>
            <a:spLocks noGrp="1"/>
          </p:cNvSpPr>
          <p:nvPr>
            <p:ph type="sldNum" sz="quarter" idx="12"/>
          </p:nvPr>
        </p:nvSpPr>
        <p:spPr/>
        <p:txBody>
          <a:bodyPr/>
          <a:lstStyle/>
          <a:p>
            <a:fld id="{52C03F6E-A041-49C7-B29B-D8326DC35BA7}" type="slidenum">
              <a:rPr lang="en-US" smtClean="0"/>
              <a:t>4</a:t>
            </a:fld>
            <a:endParaRPr lang="en-US"/>
          </a:p>
        </p:txBody>
      </p:sp>
    </p:spTree>
    <p:extLst>
      <p:ext uri="{BB962C8B-B14F-4D97-AF65-F5344CB8AC3E}">
        <p14:creationId xmlns:p14="http://schemas.microsoft.com/office/powerpoint/2010/main" val="1360369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891" y="763153"/>
            <a:ext cx="7873178" cy="5020781"/>
          </a:xfrm>
        </p:spPr>
        <p:txBody>
          <a:bodyPr>
            <a:noAutofit/>
          </a:bodyPr>
          <a:lstStyle/>
          <a:p>
            <a:r>
              <a:rPr lang="en-US" sz="5400" dirty="0" smtClean="0">
                <a:latin typeface="Arial Narrow" panose="020B0606020202030204" pitchFamily="34" charset="0"/>
              </a:rPr>
              <a:t>Question: </a:t>
            </a:r>
            <a:br>
              <a:rPr lang="en-US" sz="5400" dirty="0" smtClean="0">
                <a:latin typeface="Arial Narrow" panose="020B0606020202030204" pitchFamily="34" charset="0"/>
              </a:rPr>
            </a:br>
            <a:r>
              <a:rPr lang="en-US" sz="5400" dirty="0" smtClean="0">
                <a:latin typeface="Arial Narrow" panose="020B0606020202030204" pitchFamily="34" charset="0"/>
              </a:rPr>
              <a:t/>
            </a:r>
            <a:br>
              <a:rPr lang="en-US" sz="5400" dirty="0" smtClean="0">
                <a:latin typeface="Arial Narrow" panose="020B0606020202030204" pitchFamily="34" charset="0"/>
              </a:rPr>
            </a:br>
            <a:r>
              <a:rPr lang="en-US" sz="5400" dirty="0" smtClean="0">
                <a:latin typeface="Arial Narrow" panose="020B0606020202030204" pitchFamily="34" charset="0"/>
              </a:rPr>
              <a:t>With the aid of examples explain the </a:t>
            </a:r>
            <a:r>
              <a:rPr lang="en-US" altLang="ar-SA" sz="5400" b="1" dirty="0">
                <a:latin typeface="Arial Narrow" panose="020B0606020202030204" pitchFamily="34" charset="0"/>
              </a:rPr>
              <a:t>Categories of Computer </a:t>
            </a:r>
            <a:r>
              <a:rPr lang="en-US" altLang="ar-SA" sz="5400" b="1" dirty="0" smtClean="0">
                <a:latin typeface="Arial Narrow" panose="020B0606020202030204" pitchFamily="34" charset="0"/>
              </a:rPr>
              <a:t>Ethical </a:t>
            </a:r>
            <a:r>
              <a:rPr lang="en-US" altLang="ar-SA" sz="5400" b="1" dirty="0">
                <a:latin typeface="Arial Narrow" panose="020B0606020202030204" pitchFamily="34" charset="0"/>
              </a:rPr>
              <a:t>Issues</a:t>
            </a:r>
            <a:r>
              <a:rPr lang="en-US" sz="5400" dirty="0">
                <a:latin typeface="Arial Narrow" panose="020B0606020202030204" pitchFamily="34" charset="0"/>
              </a:rPr>
              <a:t/>
            </a:r>
            <a:br>
              <a:rPr lang="en-US" sz="5400" dirty="0">
                <a:latin typeface="Arial Narrow" panose="020B0606020202030204" pitchFamily="34" charset="0"/>
              </a:rPr>
            </a:br>
            <a:endParaRPr lang="en-US" sz="5400" dirty="0">
              <a:latin typeface="Arial Narrow" panose="020B0606020202030204" pitchFamily="34" charset="0"/>
            </a:endParaRPr>
          </a:p>
        </p:txBody>
      </p:sp>
      <p:sp>
        <p:nvSpPr>
          <p:cNvPr id="2" name="Date Placeholder 1"/>
          <p:cNvSpPr>
            <a:spLocks noGrp="1"/>
          </p:cNvSpPr>
          <p:nvPr>
            <p:ph type="dt" sz="half" idx="10"/>
          </p:nvPr>
        </p:nvSpPr>
        <p:spPr/>
        <p:txBody>
          <a:bodyPr/>
          <a:lstStyle/>
          <a:p>
            <a:fld id="{9A4EFC08-82E2-4D0B-B04E-2B7A99B4AC04}"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52C03F6E-A041-49C7-B29B-D8326DC35BA7}" type="slidenum">
              <a:rPr lang="en-US" smtClean="0"/>
              <a:t>40</a:t>
            </a:fld>
            <a:endParaRPr lang="en-US"/>
          </a:p>
        </p:txBody>
      </p:sp>
    </p:spTree>
    <p:extLst>
      <p:ext uri="{BB962C8B-B14F-4D97-AF65-F5344CB8AC3E}">
        <p14:creationId xmlns:p14="http://schemas.microsoft.com/office/powerpoint/2010/main" val="19798112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195" y="609600"/>
            <a:ext cx="7769652" cy="1232848"/>
          </a:xfrm>
        </p:spPr>
        <p:txBody>
          <a:bodyPr>
            <a:normAutofit fontScale="90000"/>
          </a:bodyPr>
          <a:lstStyle/>
          <a:p>
            <a:pPr algn="ctr"/>
            <a:r>
              <a:rPr lang="en-US" sz="4400" b="1" dirty="0" smtClean="0">
                <a:latin typeface="Arial Narrow" panose="020B0606020202030204" pitchFamily="34" charset="0"/>
              </a:rPr>
              <a:t/>
            </a:r>
            <a:br>
              <a:rPr lang="en-US" sz="4400" b="1" dirty="0" smtClean="0">
                <a:latin typeface="Arial Narrow" panose="020B0606020202030204" pitchFamily="34" charset="0"/>
              </a:rPr>
            </a:br>
            <a:r>
              <a:rPr lang="en-US" sz="4400" b="1" dirty="0" smtClean="0">
                <a:latin typeface="Arial Narrow" panose="020B0606020202030204" pitchFamily="34" charset="0"/>
              </a:rPr>
              <a:t>Introduction to </a:t>
            </a:r>
            <a:r>
              <a:rPr lang="en-US" altLang="ar-SA" sz="4400" b="1" dirty="0" smtClean="0">
                <a:latin typeface="Arial Narrow" panose="020B0606020202030204" pitchFamily="34" charset="0"/>
              </a:rPr>
              <a:t>Categories </a:t>
            </a:r>
            <a:r>
              <a:rPr lang="en-US" altLang="ar-SA" sz="4400" b="1" dirty="0">
                <a:latin typeface="Arial Narrow" panose="020B0606020202030204" pitchFamily="34" charset="0"/>
              </a:rPr>
              <a:t>of Computer Ethics Issues</a:t>
            </a:r>
            <a:r>
              <a:rPr lang="en-US" dirty="0"/>
              <a:t/>
            </a:r>
            <a:br>
              <a:rPr lang="en-US" dirty="0"/>
            </a:br>
            <a:endParaRPr lang="en-US" dirty="0"/>
          </a:p>
        </p:txBody>
      </p:sp>
      <p:sp>
        <p:nvSpPr>
          <p:cNvPr id="3" name="Content Placeholder 2"/>
          <p:cNvSpPr>
            <a:spLocks noGrp="1"/>
          </p:cNvSpPr>
          <p:nvPr>
            <p:ph idx="1"/>
          </p:nvPr>
        </p:nvSpPr>
        <p:spPr>
          <a:xfrm>
            <a:off x="609599" y="2160590"/>
            <a:ext cx="7501248" cy="3729571"/>
          </a:xfrm>
        </p:spPr>
        <p:txBody>
          <a:bodyPr/>
          <a:lstStyle/>
          <a:p>
            <a:r>
              <a:rPr lang="en-US" sz="3200" dirty="0"/>
              <a:t>Computer </a:t>
            </a:r>
            <a:r>
              <a:rPr lang="en-US" sz="3200" dirty="0" smtClean="0"/>
              <a:t>ethical </a:t>
            </a:r>
            <a:r>
              <a:rPr lang="en-US" sz="3200" dirty="0"/>
              <a:t>laws aim to regulate online privacy as well as address problems with piracy, plagiarism, identity theft, cyberbullying, and cyber stalking. They can provide authors legal recourse if their works get pirated.</a:t>
            </a:r>
          </a:p>
          <a:p>
            <a:endParaRPr lang="en-US" dirty="0"/>
          </a:p>
        </p:txBody>
      </p:sp>
      <p:sp>
        <p:nvSpPr>
          <p:cNvPr id="4" name="Date Placeholder 3"/>
          <p:cNvSpPr>
            <a:spLocks noGrp="1"/>
          </p:cNvSpPr>
          <p:nvPr>
            <p:ph type="dt" sz="half" idx="10"/>
          </p:nvPr>
        </p:nvSpPr>
        <p:spPr/>
        <p:txBody>
          <a:bodyPr/>
          <a:lstStyle/>
          <a:p>
            <a:fld id="{A91F2290-A3B7-4F94-AC48-06B56357FB41}"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41</a:t>
            </a:fld>
            <a:endParaRPr lang="en-US"/>
          </a:p>
        </p:txBody>
      </p:sp>
    </p:spTree>
    <p:extLst>
      <p:ext uri="{BB962C8B-B14F-4D97-AF65-F5344CB8AC3E}">
        <p14:creationId xmlns:p14="http://schemas.microsoft.com/office/powerpoint/2010/main" val="25434278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32897" cy="809767"/>
          </a:xfrm>
        </p:spPr>
        <p:txBody>
          <a:bodyPr>
            <a:normAutofit/>
          </a:bodyPr>
          <a:lstStyle/>
          <a:p>
            <a:r>
              <a:rPr lang="en-US" b="1" dirty="0" smtClean="0"/>
              <a:t>Copyright </a:t>
            </a:r>
            <a:r>
              <a:rPr lang="en-US" b="1" dirty="0"/>
              <a:t>Infringement</a:t>
            </a:r>
            <a:endParaRPr lang="en-US" dirty="0"/>
          </a:p>
        </p:txBody>
      </p:sp>
      <p:sp>
        <p:nvSpPr>
          <p:cNvPr id="3" name="Content Placeholder 2"/>
          <p:cNvSpPr>
            <a:spLocks noGrp="1"/>
          </p:cNvSpPr>
          <p:nvPr>
            <p:ph idx="1"/>
          </p:nvPr>
        </p:nvSpPr>
        <p:spPr>
          <a:xfrm>
            <a:off x="609598" y="2160591"/>
            <a:ext cx="7838365" cy="3871720"/>
          </a:xfrm>
        </p:spPr>
        <p:txBody>
          <a:bodyPr>
            <a:noAutofit/>
          </a:bodyPr>
          <a:lstStyle/>
          <a:p>
            <a:r>
              <a:rPr lang="en-US" sz="3200" b="1" dirty="0"/>
              <a:t>Copyright infringement</a:t>
            </a:r>
            <a:r>
              <a:rPr lang="en-US" sz="3200" dirty="0"/>
              <a:t> is the use of works protected </a:t>
            </a:r>
            <a:r>
              <a:rPr lang="en-US" sz="3200" dirty="0" smtClean="0"/>
              <a:t>by copyright</a:t>
            </a:r>
            <a:r>
              <a:rPr lang="en-US" sz="3200" dirty="0"/>
              <a:t> law without permission, </a:t>
            </a:r>
            <a:r>
              <a:rPr lang="en-US" sz="3200" b="1" dirty="0"/>
              <a:t>infringing</a:t>
            </a:r>
            <a:r>
              <a:rPr lang="en-US" sz="3200" dirty="0"/>
              <a:t> certain exclusive rights granted to the </a:t>
            </a:r>
            <a:r>
              <a:rPr lang="en-US" sz="3200" b="1" dirty="0"/>
              <a:t>copyright</a:t>
            </a:r>
            <a:r>
              <a:rPr lang="en-US" sz="3200" dirty="0"/>
              <a:t> holder, such as the right to reproduce, distribute, display or perform the protected work, or to make derivative works.</a:t>
            </a:r>
          </a:p>
        </p:txBody>
      </p:sp>
      <p:sp>
        <p:nvSpPr>
          <p:cNvPr id="4" name="Date Placeholder 3"/>
          <p:cNvSpPr>
            <a:spLocks noGrp="1"/>
          </p:cNvSpPr>
          <p:nvPr>
            <p:ph type="dt" sz="half" idx="10"/>
          </p:nvPr>
        </p:nvSpPr>
        <p:spPr/>
        <p:txBody>
          <a:bodyPr/>
          <a:lstStyle/>
          <a:p>
            <a:fld id="{9EFDBCBC-035B-4744-A727-86CFCE130D85}"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42</a:t>
            </a:fld>
            <a:endParaRPr lang="en-US"/>
          </a:p>
        </p:txBody>
      </p:sp>
    </p:spTree>
    <p:extLst>
      <p:ext uri="{BB962C8B-B14F-4D97-AF65-F5344CB8AC3E}">
        <p14:creationId xmlns:p14="http://schemas.microsoft.com/office/powerpoint/2010/main" val="11566509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Copyright </a:t>
            </a:r>
            <a:r>
              <a:rPr lang="en-US" b="1" dirty="0"/>
              <a:t>Infringement</a:t>
            </a:r>
            <a:r>
              <a:rPr lang="en-US" dirty="0"/>
              <a:t/>
            </a:r>
            <a:br>
              <a:rPr lang="en-US" dirty="0"/>
            </a:br>
            <a:endParaRPr lang="en-US" dirty="0"/>
          </a:p>
        </p:txBody>
      </p:sp>
      <p:sp>
        <p:nvSpPr>
          <p:cNvPr id="3" name="Content Placeholder 2"/>
          <p:cNvSpPr>
            <a:spLocks noGrp="1"/>
          </p:cNvSpPr>
          <p:nvPr>
            <p:ph idx="1"/>
          </p:nvPr>
        </p:nvSpPr>
        <p:spPr>
          <a:xfrm>
            <a:off x="609599" y="2160591"/>
            <a:ext cx="7821882" cy="3824574"/>
          </a:xfrm>
        </p:spPr>
        <p:txBody>
          <a:bodyPr>
            <a:normAutofit/>
          </a:bodyPr>
          <a:lstStyle/>
          <a:p>
            <a:r>
              <a:rPr lang="en-US" sz="3200" dirty="0" smtClean="0"/>
              <a:t>Copyright </a:t>
            </a:r>
            <a:r>
              <a:rPr lang="en-US" sz="3200" dirty="0"/>
              <a:t>infringement is a long-standing issue, especially with file-sharing utilities such as Kazaa and BearShare. Uploading or downloading files without paying may be a copyright violation.</a:t>
            </a:r>
          </a:p>
          <a:p>
            <a:endParaRPr lang="en-US" sz="3200" dirty="0"/>
          </a:p>
        </p:txBody>
      </p:sp>
      <p:sp>
        <p:nvSpPr>
          <p:cNvPr id="4" name="Date Placeholder 3"/>
          <p:cNvSpPr>
            <a:spLocks noGrp="1"/>
          </p:cNvSpPr>
          <p:nvPr>
            <p:ph type="dt" sz="half" idx="10"/>
          </p:nvPr>
        </p:nvSpPr>
        <p:spPr/>
        <p:txBody>
          <a:bodyPr/>
          <a:lstStyle/>
          <a:p>
            <a:fld id="{E2DEC884-3267-48D4-B3CB-EC2C48024BC2}"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43</a:t>
            </a:fld>
            <a:endParaRPr lang="en-US"/>
          </a:p>
        </p:txBody>
      </p:sp>
    </p:spTree>
    <p:extLst>
      <p:ext uri="{BB962C8B-B14F-4D97-AF65-F5344CB8AC3E}">
        <p14:creationId xmlns:p14="http://schemas.microsoft.com/office/powerpoint/2010/main" val="28897075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a:t>Plagiarism</a:t>
            </a:r>
            <a:r>
              <a:rPr lang="en-US" dirty="0"/>
              <a:t/>
            </a:r>
            <a:br>
              <a:rPr lang="en-US" dirty="0"/>
            </a:br>
            <a:endParaRPr lang="en-US" dirty="0"/>
          </a:p>
        </p:txBody>
      </p:sp>
      <p:sp>
        <p:nvSpPr>
          <p:cNvPr id="3" name="Content Placeholder 2"/>
          <p:cNvSpPr>
            <a:spLocks noGrp="1"/>
          </p:cNvSpPr>
          <p:nvPr>
            <p:ph idx="1"/>
          </p:nvPr>
        </p:nvSpPr>
        <p:spPr>
          <a:xfrm>
            <a:off x="609599" y="2160591"/>
            <a:ext cx="7750630" cy="3860200"/>
          </a:xfrm>
        </p:spPr>
        <p:txBody>
          <a:bodyPr>
            <a:normAutofit/>
          </a:bodyPr>
          <a:lstStyle/>
          <a:p>
            <a:r>
              <a:rPr lang="en-US" sz="3200" dirty="0" smtClean="0"/>
              <a:t>Plagiarism </a:t>
            </a:r>
            <a:r>
              <a:rPr lang="en-US" sz="3200" dirty="0"/>
              <a:t>is another Internet </a:t>
            </a:r>
            <a:r>
              <a:rPr lang="en-US" sz="3200" dirty="0" smtClean="0"/>
              <a:t>ethical </a:t>
            </a:r>
            <a:r>
              <a:rPr lang="en-US" sz="3200" dirty="0"/>
              <a:t>issue that involves a person claiming someone else's writing as their own. Brief quotes from another author's work is acceptable as long as that author and their works are cited.</a:t>
            </a:r>
          </a:p>
          <a:p>
            <a:endParaRPr lang="en-US" dirty="0"/>
          </a:p>
        </p:txBody>
      </p:sp>
      <p:sp>
        <p:nvSpPr>
          <p:cNvPr id="4" name="Date Placeholder 3"/>
          <p:cNvSpPr>
            <a:spLocks noGrp="1"/>
          </p:cNvSpPr>
          <p:nvPr>
            <p:ph type="dt" sz="half" idx="10"/>
          </p:nvPr>
        </p:nvSpPr>
        <p:spPr/>
        <p:txBody>
          <a:bodyPr/>
          <a:lstStyle/>
          <a:p>
            <a:fld id="{AFE2D296-97CF-430D-BFED-5E4B61AC628C}"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44</a:t>
            </a:fld>
            <a:endParaRPr lang="en-US"/>
          </a:p>
        </p:txBody>
      </p:sp>
    </p:spTree>
    <p:extLst>
      <p:ext uri="{BB962C8B-B14F-4D97-AF65-F5344CB8AC3E}">
        <p14:creationId xmlns:p14="http://schemas.microsoft.com/office/powerpoint/2010/main" val="557760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Plagiarism</a:t>
            </a:r>
            <a:endParaRPr lang="en-US" dirty="0"/>
          </a:p>
        </p:txBody>
      </p:sp>
      <p:sp>
        <p:nvSpPr>
          <p:cNvPr id="3" name="Content Placeholder 2"/>
          <p:cNvSpPr>
            <a:spLocks noGrp="1"/>
          </p:cNvSpPr>
          <p:nvPr>
            <p:ph idx="1"/>
          </p:nvPr>
        </p:nvSpPr>
        <p:spPr>
          <a:xfrm>
            <a:off x="609599" y="2160590"/>
            <a:ext cx="7906604" cy="3880773"/>
          </a:xfrm>
        </p:spPr>
        <p:txBody>
          <a:bodyPr>
            <a:noAutofit/>
          </a:bodyPr>
          <a:lstStyle/>
          <a:p>
            <a:r>
              <a:rPr lang="en-US" sz="2800" dirty="0"/>
              <a:t>Make sure you summarize, or at least change the order of the words when using someone else’s work as a reference. Also be sure to cite that work as something you have used to gain the information you are presenting. Anything that is directly quoted from any source must be put in quotation marks and cited as well. </a:t>
            </a:r>
          </a:p>
        </p:txBody>
      </p:sp>
      <p:sp>
        <p:nvSpPr>
          <p:cNvPr id="4" name="Date Placeholder 3"/>
          <p:cNvSpPr>
            <a:spLocks noGrp="1"/>
          </p:cNvSpPr>
          <p:nvPr>
            <p:ph type="dt" sz="half" idx="10"/>
          </p:nvPr>
        </p:nvSpPr>
        <p:spPr/>
        <p:txBody>
          <a:bodyPr/>
          <a:lstStyle/>
          <a:p>
            <a:fld id="{34982B9B-2316-4037-AED6-6B0DD9F038E1}"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45</a:t>
            </a:fld>
            <a:endParaRPr lang="en-US"/>
          </a:p>
        </p:txBody>
      </p:sp>
    </p:spTree>
    <p:extLst>
      <p:ext uri="{BB962C8B-B14F-4D97-AF65-F5344CB8AC3E}">
        <p14:creationId xmlns:p14="http://schemas.microsoft.com/office/powerpoint/2010/main" val="18492172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847" y="1089212"/>
            <a:ext cx="7119601" cy="777166"/>
          </a:xfrm>
        </p:spPr>
        <p:txBody>
          <a:bodyPr>
            <a:normAutofit fontScale="90000"/>
          </a:bodyPr>
          <a:lstStyle/>
          <a:p>
            <a:pPr algn="ctr"/>
            <a:r>
              <a:rPr lang="en-US" b="1" dirty="0" smtClean="0"/>
              <a:t>Plagiarism </a:t>
            </a:r>
            <a:br>
              <a:rPr lang="en-US" b="1" dirty="0" smtClean="0"/>
            </a:br>
            <a:endParaRPr lang="en-US" dirty="0"/>
          </a:p>
        </p:txBody>
      </p:sp>
      <p:sp>
        <p:nvSpPr>
          <p:cNvPr id="3" name="Content Placeholder 2"/>
          <p:cNvSpPr>
            <a:spLocks noGrp="1"/>
          </p:cNvSpPr>
          <p:nvPr>
            <p:ph idx="1"/>
          </p:nvPr>
        </p:nvSpPr>
        <p:spPr>
          <a:xfrm>
            <a:off x="839244" y="1866378"/>
            <a:ext cx="7540668" cy="3858017"/>
          </a:xfrm>
        </p:spPr>
        <p:txBody>
          <a:bodyPr>
            <a:normAutofit/>
          </a:bodyPr>
          <a:lstStyle/>
          <a:p>
            <a:pPr algn="just"/>
            <a:r>
              <a:rPr lang="en-US" sz="4000" dirty="0" smtClean="0"/>
              <a:t>The unauthorized use or close imitation of the language and thoughts of another author and the representation of them as one's own original work is called plagiarism. </a:t>
            </a:r>
          </a:p>
        </p:txBody>
      </p:sp>
      <p:sp>
        <p:nvSpPr>
          <p:cNvPr id="4" name="Date Placeholder 3"/>
          <p:cNvSpPr>
            <a:spLocks noGrp="1"/>
          </p:cNvSpPr>
          <p:nvPr>
            <p:ph type="dt" sz="half" idx="10"/>
          </p:nvPr>
        </p:nvSpPr>
        <p:spPr/>
        <p:txBody>
          <a:bodyPr/>
          <a:lstStyle/>
          <a:p>
            <a:fld id="{F110C2A8-8925-4384-83FB-4FA072A1B837}"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46</a:t>
            </a:fld>
            <a:endParaRPr lang="en-US"/>
          </a:p>
        </p:txBody>
      </p:sp>
    </p:spTree>
    <p:extLst>
      <p:ext uri="{BB962C8B-B14F-4D97-AF65-F5344CB8AC3E}">
        <p14:creationId xmlns:p14="http://schemas.microsoft.com/office/powerpoint/2010/main" val="11292702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Plagiarism </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Deliberate plagiarism is cheating. Deliberate plagiarism is copying the work of others and turning it as one’s own. Whether it is copied from a published essay, an encyclopedia article, or a paper from a fraternity's files, you are plagiarizing. If you do so, you run a terrible risk. You could be punished, suspended, or even expelled. </a:t>
            </a:r>
          </a:p>
          <a:p>
            <a:endParaRPr lang="en-US" dirty="0"/>
          </a:p>
        </p:txBody>
      </p:sp>
      <p:sp>
        <p:nvSpPr>
          <p:cNvPr id="4" name="Date Placeholder 3"/>
          <p:cNvSpPr>
            <a:spLocks noGrp="1"/>
          </p:cNvSpPr>
          <p:nvPr>
            <p:ph type="dt" sz="half" idx="10"/>
          </p:nvPr>
        </p:nvSpPr>
        <p:spPr/>
        <p:txBody>
          <a:bodyPr/>
          <a:lstStyle/>
          <a:p>
            <a:fld id="{E0F2B496-04F5-4478-96AC-7DF56B310507}"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47</a:t>
            </a:fld>
            <a:endParaRPr lang="en-US"/>
          </a:p>
        </p:txBody>
      </p:sp>
    </p:spTree>
    <p:extLst>
      <p:ext uri="{BB962C8B-B14F-4D97-AF65-F5344CB8AC3E}">
        <p14:creationId xmlns:p14="http://schemas.microsoft.com/office/powerpoint/2010/main" val="33353823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smtClean="0"/>
              <a:t>BENEFITS</a:t>
            </a:r>
            <a:endParaRPr lang="en-US" dirty="0"/>
          </a:p>
        </p:txBody>
      </p:sp>
      <p:sp>
        <p:nvSpPr>
          <p:cNvPr id="3" name="Content Placeholder 2"/>
          <p:cNvSpPr>
            <a:spLocks noGrp="1"/>
          </p:cNvSpPr>
          <p:nvPr>
            <p:ph idx="1"/>
          </p:nvPr>
        </p:nvSpPr>
        <p:spPr/>
        <p:txBody>
          <a:bodyPr>
            <a:noAutofit/>
          </a:bodyPr>
          <a:lstStyle/>
          <a:p>
            <a:pPr marL="514350" indent="-514350" algn="just">
              <a:buFont typeface="+mj-lt"/>
              <a:buAutoNum type="arabicPeriod"/>
            </a:pPr>
            <a:r>
              <a:rPr lang="en-US" sz="2800" dirty="0">
                <a:solidFill>
                  <a:prstClr val="black"/>
                </a:solidFill>
                <a:latin typeface="Times New Roman" panose="02020603050405020304" pitchFamily="18" charset="0"/>
                <a:cs typeface="Times New Roman" panose="02020603050405020304" pitchFamily="18" charset="0"/>
              </a:rPr>
              <a:t>When you copy content from someone without getting caught, you show your skills and cleverness in doing that.</a:t>
            </a:r>
          </a:p>
          <a:p>
            <a:pPr marL="514350" indent="-514350" algn="just">
              <a:buFont typeface="+mj-lt"/>
              <a:buAutoNum type="arabicPeriod"/>
            </a:pPr>
            <a:r>
              <a:rPr lang="en-US" sz="2800" dirty="0">
                <a:solidFill>
                  <a:prstClr val="black"/>
                </a:solidFill>
                <a:latin typeface="Times New Roman" panose="02020603050405020304" pitchFamily="18" charset="0"/>
                <a:cs typeface="Times New Roman" panose="02020603050405020304" pitchFamily="18" charset="0"/>
              </a:rPr>
              <a:t> The original author was obviously crazy to do so much work for writing such useful content. He could have copied content just like you and saved all the time and energy he wasted on doing all the work.</a:t>
            </a:r>
          </a:p>
          <a:p>
            <a:pPr marL="514350" indent="-514350" algn="just">
              <a:buFont typeface="+mj-lt"/>
              <a:buAutoNum type="arabicPeriod"/>
            </a:pPr>
            <a:endParaRPr lang="en-US" sz="2800" dirty="0"/>
          </a:p>
        </p:txBody>
      </p:sp>
      <p:sp>
        <p:nvSpPr>
          <p:cNvPr id="4" name="Date Placeholder 3"/>
          <p:cNvSpPr>
            <a:spLocks noGrp="1"/>
          </p:cNvSpPr>
          <p:nvPr>
            <p:ph type="dt" sz="half" idx="10"/>
          </p:nvPr>
        </p:nvSpPr>
        <p:spPr/>
        <p:txBody>
          <a:bodyPr/>
          <a:lstStyle/>
          <a:p>
            <a:fld id="{A1897526-76FE-4717-8FA6-360EA32CFE1F}"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48</a:t>
            </a:fld>
            <a:endParaRPr lang="en-US">
              <a:solidFill>
                <a:srgbClr val="90C226"/>
              </a:solidFill>
            </a:endParaRPr>
          </a:p>
        </p:txBody>
      </p:sp>
    </p:spTree>
    <p:extLst>
      <p:ext uri="{BB962C8B-B14F-4D97-AF65-F5344CB8AC3E}">
        <p14:creationId xmlns:p14="http://schemas.microsoft.com/office/powerpoint/2010/main" val="10266077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BENEFITS</a:t>
            </a:r>
            <a:endParaRPr lang="en-US" dirty="0"/>
          </a:p>
        </p:txBody>
      </p:sp>
      <p:sp>
        <p:nvSpPr>
          <p:cNvPr id="3" name="Content Placeholder 2"/>
          <p:cNvSpPr>
            <a:spLocks noGrp="1"/>
          </p:cNvSpPr>
          <p:nvPr>
            <p:ph idx="1"/>
          </p:nvPr>
        </p:nvSpPr>
        <p:spPr/>
        <p:txBody>
          <a:bodyPr>
            <a:normAutofit/>
          </a:bodyPr>
          <a:lstStyle/>
          <a:p>
            <a:pPr marL="214313" indent="-214313" algn="just">
              <a:buFont typeface="Arial" panose="020B0604020202020204" pitchFamily="34" charset="0"/>
              <a:buChar char="•"/>
            </a:pPr>
            <a:r>
              <a:rPr lang="en-US" sz="2800" dirty="0">
                <a:solidFill>
                  <a:prstClr val="black"/>
                </a:solidFill>
                <a:latin typeface="Times New Roman" panose="02020603050405020304" pitchFamily="18" charset="0"/>
                <a:cs typeface="Times New Roman" panose="02020603050405020304" pitchFamily="18" charset="0"/>
              </a:rPr>
              <a:t>You are getting paid for your work regardless of the quality of your content so there is no reason why you should spend so much time in researching the topic and writing about it. Just pick the content from someone and make it your own – it’s that easy.</a:t>
            </a:r>
          </a:p>
          <a:p>
            <a:endParaRPr lang="en-US" sz="2800" dirty="0"/>
          </a:p>
          <a:p>
            <a:endParaRPr lang="en-US" sz="2800" dirty="0"/>
          </a:p>
        </p:txBody>
      </p:sp>
      <p:sp>
        <p:nvSpPr>
          <p:cNvPr id="4" name="Date Placeholder 3"/>
          <p:cNvSpPr>
            <a:spLocks noGrp="1"/>
          </p:cNvSpPr>
          <p:nvPr>
            <p:ph type="dt" sz="half" idx="10"/>
          </p:nvPr>
        </p:nvSpPr>
        <p:spPr/>
        <p:txBody>
          <a:bodyPr/>
          <a:lstStyle/>
          <a:p>
            <a:fld id="{6AF33240-6F92-4694-B1B5-4A8F8EFC44DE}"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49</a:t>
            </a:fld>
            <a:endParaRPr lang="en-US">
              <a:solidFill>
                <a:srgbClr val="90C226"/>
              </a:solidFill>
            </a:endParaRPr>
          </a:p>
        </p:txBody>
      </p:sp>
    </p:spTree>
    <p:extLst>
      <p:ext uri="{BB962C8B-B14F-4D97-AF65-F5344CB8AC3E}">
        <p14:creationId xmlns:p14="http://schemas.microsoft.com/office/powerpoint/2010/main" val="303345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76866" y="638827"/>
            <a:ext cx="6798734" cy="977031"/>
          </a:xfrm>
        </p:spPr>
        <p:txBody>
          <a:bodyPr>
            <a:normAutofit/>
          </a:bodyPr>
          <a:lstStyle/>
          <a:p>
            <a:pPr eaLnBrk="1" hangingPunct="1"/>
            <a:r>
              <a:rPr lang="en-US" b="1" dirty="0" smtClean="0"/>
              <a:t>Computer Ethics</a:t>
            </a:r>
          </a:p>
        </p:txBody>
      </p:sp>
      <p:sp>
        <p:nvSpPr>
          <p:cNvPr id="44035" name="Rectangle 3"/>
          <p:cNvSpPr>
            <a:spLocks noGrp="1" noChangeArrowheads="1"/>
          </p:cNvSpPr>
          <p:nvPr>
            <p:ph idx="1"/>
          </p:nvPr>
        </p:nvSpPr>
        <p:spPr>
          <a:xfrm>
            <a:off x="951978" y="1704110"/>
            <a:ext cx="8061394" cy="4494810"/>
          </a:xfrm>
        </p:spPr>
        <p:txBody>
          <a:bodyPr>
            <a:normAutofit/>
          </a:bodyPr>
          <a:lstStyle/>
          <a:p>
            <a:pPr>
              <a:spcBef>
                <a:spcPct val="75000"/>
              </a:spcBef>
            </a:pPr>
            <a:r>
              <a:rPr lang="en-US" sz="3600" dirty="0"/>
              <a:t>Computer ethics </a:t>
            </a:r>
            <a:r>
              <a:rPr lang="en-US" sz="4000" b="1" dirty="0">
                <a:solidFill>
                  <a:srgbClr val="FF0000"/>
                </a:solidFill>
              </a:rPr>
              <a:t>are </a:t>
            </a:r>
            <a:r>
              <a:rPr lang="en-US" sz="4000" b="1" dirty="0" smtClean="0">
                <a:solidFill>
                  <a:srgbClr val="FF0000"/>
                </a:solidFill>
              </a:rPr>
              <a:t>morally and legally </a:t>
            </a:r>
            <a:r>
              <a:rPr lang="en-US" sz="4000" b="1" dirty="0">
                <a:solidFill>
                  <a:srgbClr val="FF0000"/>
                </a:solidFill>
              </a:rPr>
              <a:t>acceptable use of </a:t>
            </a:r>
            <a:r>
              <a:rPr lang="en-US" sz="4000" b="1" dirty="0" smtClean="0">
                <a:solidFill>
                  <a:srgbClr val="FF0000"/>
                </a:solidFill>
              </a:rPr>
              <a:t>computers </a:t>
            </a:r>
            <a:r>
              <a:rPr lang="en-US" sz="4000" b="1" dirty="0">
                <a:solidFill>
                  <a:srgbClr val="FF0000"/>
                </a:solidFill>
              </a:rPr>
              <a:t>in today’s computer-based society </a:t>
            </a:r>
            <a:r>
              <a:rPr lang="en-US" sz="4000" b="1" dirty="0" smtClean="0">
                <a:solidFill>
                  <a:srgbClr val="FF0000"/>
                </a:solidFill>
              </a:rPr>
              <a:t>by computer professionals, staff and clients.</a:t>
            </a:r>
            <a:endParaRPr lang="en-US" sz="4000" b="1" dirty="0">
              <a:solidFill>
                <a:srgbClr val="FF0000"/>
              </a:solidFill>
            </a:endParaRPr>
          </a:p>
          <a:p>
            <a:pPr lvl="1" eaLnBrk="1" hangingPunct="1">
              <a:spcBef>
                <a:spcPct val="75000"/>
              </a:spcBef>
            </a:pPr>
            <a:r>
              <a:rPr lang="en-US" sz="3600" dirty="0" smtClean="0"/>
              <a:t>i.e. using computers appropriately</a:t>
            </a:r>
          </a:p>
        </p:txBody>
      </p:sp>
      <p:sp>
        <p:nvSpPr>
          <p:cNvPr id="2" name="Date Placeholder 1"/>
          <p:cNvSpPr>
            <a:spLocks noGrp="1"/>
          </p:cNvSpPr>
          <p:nvPr>
            <p:ph type="dt" sz="half" idx="10"/>
          </p:nvPr>
        </p:nvSpPr>
        <p:spPr/>
        <p:txBody>
          <a:bodyPr/>
          <a:lstStyle/>
          <a:p>
            <a:fld id="{0BC69299-0B35-415A-A857-967385542FC3}"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4" name="Slide Number Placeholder 3"/>
          <p:cNvSpPr>
            <a:spLocks noGrp="1"/>
          </p:cNvSpPr>
          <p:nvPr>
            <p:ph type="sldNum" sz="quarter" idx="12"/>
          </p:nvPr>
        </p:nvSpPr>
        <p:spPr/>
        <p:txBody>
          <a:bodyPr/>
          <a:lstStyle/>
          <a:p>
            <a:fld id="{52C03F6E-A041-49C7-B29B-D8326DC35BA7}" type="slidenum">
              <a:rPr lang="en-US" smtClean="0"/>
              <a:t>5</a:t>
            </a:fld>
            <a:endParaRPr lang="en-US"/>
          </a:p>
        </p:txBody>
      </p:sp>
    </p:spTree>
    <p:extLst>
      <p:ext uri="{BB962C8B-B14F-4D97-AF65-F5344CB8AC3E}">
        <p14:creationId xmlns:p14="http://schemas.microsoft.com/office/powerpoint/2010/main" val="105670117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BENEFITS</a:t>
            </a:r>
            <a:endParaRPr lang="en-US" dirty="0"/>
          </a:p>
        </p:txBody>
      </p:sp>
      <p:sp>
        <p:nvSpPr>
          <p:cNvPr id="3" name="Content Placeholder 2"/>
          <p:cNvSpPr>
            <a:spLocks noGrp="1"/>
          </p:cNvSpPr>
          <p:nvPr>
            <p:ph idx="1"/>
          </p:nvPr>
        </p:nvSpPr>
        <p:spPr/>
        <p:txBody>
          <a:bodyPr>
            <a:noAutofit/>
          </a:bodyPr>
          <a:lstStyle/>
          <a:p>
            <a:pPr marL="214313" indent="-214313"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You get to do so much work without any pain. Just keep copying the content from someone else’s work and pasting it into your own documents. Keep delivering the completed tasks to your employer and earn high salaries at the end of the month.</a:t>
            </a:r>
          </a:p>
          <a:p>
            <a:pPr marL="0" indent="0" algn="just">
              <a:buNone/>
            </a:pP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EB02639-0813-4E4F-A6B0-88E5FEAFBFFE}"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50</a:t>
            </a:fld>
            <a:endParaRPr lang="en-US">
              <a:solidFill>
                <a:srgbClr val="90C226"/>
              </a:solidFill>
            </a:endParaRPr>
          </a:p>
        </p:txBody>
      </p:sp>
    </p:spTree>
    <p:extLst>
      <p:ext uri="{BB962C8B-B14F-4D97-AF65-F5344CB8AC3E}">
        <p14:creationId xmlns:p14="http://schemas.microsoft.com/office/powerpoint/2010/main" val="193032732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BENEFITS</a:t>
            </a:r>
            <a:endParaRPr lang="en-US" dirty="0"/>
          </a:p>
        </p:txBody>
      </p:sp>
      <p:sp>
        <p:nvSpPr>
          <p:cNvPr id="3" name="Content Placeholder 2"/>
          <p:cNvSpPr>
            <a:spLocks noGrp="1"/>
          </p:cNvSpPr>
          <p:nvPr>
            <p:ph idx="1"/>
          </p:nvPr>
        </p:nvSpPr>
        <p:spPr/>
        <p:txBody>
          <a:bodyPr>
            <a:normAutofit/>
          </a:bodyPr>
          <a:lstStyle/>
          <a:p>
            <a:r>
              <a:rPr lang="en-US" sz="3200" dirty="0">
                <a:solidFill>
                  <a:prstClr val="black"/>
                </a:solidFill>
                <a:latin typeface="Times New Roman" panose="02020603050405020304" pitchFamily="18" charset="0"/>
                <a:cs typeface="Times New Roman" panose="02020603050405020304" pitchFamily="18" charset="0"/>
              </a:rPr>
              <a:t>Who can overlook the praises and applauds you get for such astonishing work. Does it matter if it’s not your own work: it’s alright for as long as you are getting all the admirations for such genius research work?</a:t>
            </a:r>
          </a:p>
          <a:p>
            <a:endParaRPr lang="en-US" sz="3200" dirty="0"/>
          </a:p>
        </p:txBody>
      </p:sp>
      <p:sp>
        <p:nvSpPr>
          <p:cNvPr id="4" name="Date Placeholder 3"/>
          <p:cNvSpPr>
            <a:spLocks noGrp="1"/>
          </p:cNvSpPr>
          <p:nvPr>
            <p:ph type="dt" sz="half" idx="10"/>
          </p:nvPr>
        </p:nvSpPr>
        <p:spPr/>
        <p:txBody>
          <a:bodyPr/>
          <a:lstStyle/>
          <a:p>
            <a:fld id="{8B5675EA-275A-444D-89E9-B380283A57E5}"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51</a:t>
            </a:fld>
            <a:endParaRPr lang="en-US">
              <a:solidFill>
                <a:srgbClr val="90C226"/>
              </a:solidFill>
            </a:endParaRPr>
          </a:p>
        </p:txBody>
      </p:sp>
    </p:spTree>
    <p:extLst>
      <p:ext uri="{BB962C8B-B14F-4D97-AF65-F5344CB8AC3E}">
        <p14:creationId xmlns:p14="http://schemas.microsoft.com/office/powerpoint/2010/main" val="31200523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BENEFITS</a:t>
            </a:r>
            <a:endParaRPr lang="en-US" dirty="0"/>
          </a:p>
        </p:txBody>
      </p:sp>
      <p:sp>
        <p:nvSpPr>
          <p:cNvPr id="3" name="Content Placeholder 2"/>
          <p:cNvSpPr>
            <a:spLocks noGrp="1"/>
          </p:cNvSpPr>
          <p:nvPr>
            <p:ph idx="1"/>
          </p:nvPr>
        </p:nvSpPr>
        <p:spPr/>
        <p:txBody>
          <a:bodyPr>
            <a:normAutofit/>
          </a:bodyPr>
          <a:lstStyle/>
          <a:p>
            <a:pPr marL="214313" indent="-214313" algn="just">
              <a:buFont typeface="Arial" panose="020B0604020202020204" pitchFamily="34" charset="0"/>
              <a:buChar char="•"/>
            </a:pPr>
            <a:r>
              <a:rPr lang="en-US" sz="2400" dirty="0">
                <a:solidFill>
                  <a:prstClr val="black"/>
                </a:solidFill>
                <a:latin typeface="Times New Roman" panose="02020603050405020304" pitchFamily="18" charset="0"/>
                <a:cs typeface="Times New Roman" panose="02020603050405020304" pitchFamily="18" charset="0"/>
              </a:rPr>
              <a:t>Copy pasting or in short, plagiarism, is quite adventurous and who doesn’t like adventure. You have the </a:t>
            </a:r>
            <a:r>
              <a:rPr lang="en-US" sz="2400" u="sng" dirty="0">
                <a:solidFill>
                  <a:prstClr val="black"/>
                </a:solidFill>
                <a:latin typeface="Times New Roman" panose="02020603050405020304" pitchFamily="18" charset="0"/>
                <a:cs typeface="Times New Roman" panose="02020603050405020304" pitchFamily="18" charset="0"/>
                <a:hlinkClick r:id="rId2" tooltip="Benefits of Plagiarism">
                  <a:extLst>
                    <a:ext uri="{A12FA001-AC4F-418D-AE19-62706E023703}">
                      <ahyp:hlinkClr xmlns:ahyp="http://schemas.microsoft.com/office/drawing/2018/hyperlinkcolor" xmlns="" xmlns:lc="http://schemas.openxmlformats.org/drawingml/2006/lockedCanvas" val="tx"/>
                    </a:ext>
                  </a:extLst>
                </a:hlinkClick>
              </a:rPr>
              <a:t>opportunity</a:t>
            </a:r>
            <a:r>
              <a:rPr lang="en-US" sz="2400" dirty="0">
                <a:solidFill>
                  <a:prstClr val="black"/>
                </a:solidFill>
                <a:latin typeface="Times New Roman" panose="02020603050405020304" pitchFamily="18" charset="0"/>
                <a:cs typeface="Times New Roman" panose="02020603050405020304" pitchFamily="18" charset="0"/>
              </a:rPr>
              <a:t> to do something illegal and get away with it. How successful you are at running away from a case of copyright breach shows how adventurous you are. Hence, it is great to copy content from someone and then have some fun running away from the copyright claims and court trials.</a:t>
            </a:r>
          </a:p>
          <a:p>
            <a:endParaRPr lang="en-US" sz="2400" dirty="0"/>
          </a:p>
          <a:p>
            <a:endParaRPr lang="en-US" sz="2400" dirty="0"/>
          </a:p>
        </p:txBody>
      </p:sp>
      <p:sp>
        <p:nvSpPr>
          <p:cNvPr id="4" name="Date Placeholder 3"/>
          <p:cNvSpPr>
            <a:spLocks noGrp="1"/>
          </p:cNvSpPr>
          <p:nvPr>
            <p:ph type="dt" sz="half" idx="10"/>
          </p:nvPr>
        </p:nvSpPr>
        <p:spPr/>
        <p:txBody>
          <a:bodyPr/>
          <a:lstStyle/>
          <a:p>
            <a:fld id="{FCC8320B-07B8-4A01-9467-0E5BBE844C56}"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52</a:t>
            </a:fld>
            <a:endParaRPr lang="en-US">
              <a:solidFill>
                <a:srgbClr val="90C226"/>
              </a:solidFill>
            </a:endParaRPr>
          </a:p>
        </p:txBody>
      </p:sp>
    </p:spTree>
    <p:extLst>
      <p:ext uri="{BB962C8B-B14F-4D97-AF65-F5344CB8AC3E}">
        <p14:creationId xmlns:p14="http://schemas.microsoft.com/office/powerpoint/2010/main" val="8678973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DANGERS OF PLAGIARISM</a:t>
            </a:r>
            <a:endParaRPr lang="en-US" dirty="0"/>
          </a:p>
        </p:txBody>
      </p:sp>
      <p:sp>
        <p:nvSpPr>
          <p:cNvPr id="3" name="Content Placeholder 2"/>
          <p:cNvSpPr>
            <a:spLocks noGrp="1"/>
          </p:cNvSpPr>
          <p:nvPr>
            <p:ph idx="1"/>
          </p:nvPr>
        </p:nvSpPr>
        <p:spPr/>
        <p:txBody>
          <a:bodyPr>
            <a:noAutofit/>
          </a:bodyPr>
          <a:lstStyle/>
          <a:p>
            <a:pPr algn="just"/>
            <a:r>
              <a:rPr lang="en-US" sz="2800" b="1" u="sng" dirty="0">
                <a:solidFill>
                  <a:prstClr val="black"/>
                </a:solidFill>
                <a:latin typeface="Times New Roman" panose="02020603050405020304" pitchFamily="18" charset="0"/>
                <a:cs typeface="Times New Roman" panose="02020603050405020304" pitchFamily="18" charset="0"/>
              </a:rPr>
              <a:t>A professional business person, politician, or public figure may find that the damage from plagiarism follows them for their entire career.</a:t>
            </a:r>
            <a:r>
              <a:rPr lang="en-US" sz="2800" dirty="0">
                <a:solidFill>
                  <a:prstClr val="black"/>
                </a:solidFill>
                <a:latin typeface="Times New Roman" panose="02020603050405020304" pitchFamily="18" charset="0"/>
                <a:cs typeface="Times New Roman" panose="02020603050405020304" pitchFamily="18" charset="0"/>
              </a:rPr>
              <a:t> </a:t>
            </a:r>
            <a:endParaRPr lang="en-US" sz="2800" dirty="0" smtClean="0">
              <a:solidFill>
                <a:prstClr val="black"/>
              </a:solidFill>
              <a:latin typeface="Times New Roman" panose="02020603050405020304" pitchFamily="18" charset="0"/>
              <a:cs typeface="Times New Roman" panose="02020603050405020304" pitchFamily="18" charset="0"/>
            </a:endParaRPr>
          </a:p>
          <a:p>
            <a:pPr algn="just"/>
            <a:r>
              <a:rPr lang="en-US" sz="2800" dirty="0" smtClean="0">
                <a:solidFill>
                  <a:prstClr val="black"/>
                </a:solidFill>
                <a:latin typeface="Times New Roman" panose="02020603050405020304" pitchFamily="18" charset="0"/>
                <a:cs typeface="Times New Roman" panose="02020603050405020304" pitchFamily="18" charset="0"/>
              </a:rPr>
              <a:t>Depending </a:t>
            </a:r>
            <a:r>
              <a:rPr lang="en-US" sz="2800" dirty="0">
                <a:solidFill>
                  <a:prstClr val="black"/>
                </a:solidFill>
                <a:latin typeface="Times New Roman" panose="02020603050405020304" pitchFamily="18" charset="0"/>
                <a:cs typeface="Times New Roman" panose="02020603050405020304" pitchFamily="18" charset="0"/>
              </a:rPr>
              <a:t>on the offense and the plagiarist’s public stature, his or her name may become ruined, making any kind of meaningful career impossible</a:t>
            </a:r>
            <a:r>
              <a:rPr lang="en-US" sz="2800" dirty="0" smtClean="0">
                <a:solidFill>
                  <a:prstClr val="black"/>
                </a:solidFill>
                <a:latin typeface="Times New Roman" panose="02020603050405020304" pitchFamily="18" charset="0"/>
                <a:cs typeface="Times New Roman" panose="02020603050405020304" pitchFamily="18" charset="0"/>
              </a:rPr>
              <a:t>.</a:t>
            </a:r>
            <a:endParaRPr lang="en-US" sz="2800" b="1" dirty="0">
              <a:solidFill>
                <a:prstClr val="black"/>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24A9704-648B-43FE-B5D4-CACF4F65D8EA}"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53</a:t>
            </a:fld>
            <a:endParaRPr lang="en-US">
              <a:solidFill>
                <a:srgbClr val="90C226"/>
              </a:solidFill>
            </a:endParaRPr>
          </a:p>
        </p:txBody>
      </p:sp>
    </p:spTree>
    <p:extLst>
      <p:ext uri="{BB962C8B-B14F-4D97-AF65-F5344CB8AC3E}">
        <p14:creationId xmlns:p14="http://schemas.microsoft.com/office/powerpoint/2010/main" val="35262329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DANGERS OF PLAGIARISM</a:t>
            </a:r>
            <a:endParaRPr lang="en-US" dirty="0"/>
          </a:p>
        </p:txBody>
      </p:sp>
      <p:sp>
        <p:nvSpPr>
          <p:cNvPr id="3" name="Content Placeholder 2"/>
          <p:cNvSpPr>
            <a:spLocks noGrp="1"/>
          </p:cNvSpPr>
          <p:nvPr>
            <p:ph idx="1"/>
          </p:nvPr>
        </p:nvSpPr>
        <p:spPr/>
        <p:txBody>
          <a:bodyPr>
            <a:normAutofit fontScale="92500"/>
          </a:bodyPr>
          <a:lstStyle/>
          <a:p>
            <a:pPr marL="214313" indent="-214313" algn="just">
              <a:buFont typeface="Arial" panose="020B0604020202020204" pitchFamily="34" charset="0"/>
              <a:buChar char="•"/>
            </a:pPr>
            <a:r>
              <a:rPr lang="en-US" sz="2800" b="1" dirty="0">
                <a:solidFill>
                  <a:prstClr val="black"/>
                </a:solidFill>
                <a:latin typeface="Times New Roman" panose="02020603050405020304" pitchFamily="18" charset="0"/>
                <a:cs typeface="Times New Roman" panose="02020603050405020304" pitchFamily="18" charset="0"/>
              </a:rPr>
              <a:t>Destroyed Academic Reputation:</a:t>
            </a:r>
          </a:p>
          <a:p>
            <a:pPr algn="just"/>
            <a:r>
              <a:rPr lang="en-US" sz="2800" dirty="0">
                <a:solidFill>
                  <a:prstClr val="black"/>
                </a:solidFill>
                <a:latin typeface="Times New Roman" panose="02020603050405020304" pitchFamily="18" charset="0"/>
                <a:cs typeface="Times New Roman" panose="02020603050405020304" pitchFamily="18" charset="0"/>
              </a:rPr>
              <a:t>The consequences of plagiarism have been widely reported in the world of academia. Once scarred with plagiarism allegations, an academic’s career can be ruined. Publishing is an integral part of a prestigious academic career. To lose the ability to publish most likely means the end of an academic position and a destroyed reputation</a:t>
            </a:r>
            <a:r>
              <a:rPr lang="en-US" sz="2800" b="1" dirty="0">
                <a:solidFill>
                  <a:prstClr val="black"/>
                </a:solidFill>
                <a:latin typeface="Times New Roman" panose="02020603050405020304" pitchFamily="18" charset="0"/>
                <a:cs typeface="Times New Roman" panose="02020603050405020304" pitchFamily="18" charset="0"/>
              </a:rPr>
              <a:t>.</a:t>
            </a:r>
          </a:p>
          <a:p>
            <a:endParaRPr lang="en-US" sz="2800" dirty="0"/>
          </a:p>
          <a:p>
            <a:endParaRPr lang="en-US" sz="2800" dirty="0"/>
          </a:p>
        </p:txBody>
      </p:sp>
      <p:sp>
        <p:nvSpPr>
          <p:cNvPr id="4" name="Date Placeholder 3"/>
          <p:cNvSpPr>
            <a:spLocks noGrp="1"/>
          </p:cNvSpPr>
          <p:nvPr>
            <p:ph type="dt" sz="half" idx="10"/>
          </p:nvPr>
        </p:nvSpPr>
        <p:spPr/>
        <p:txBody>
          <a:bodyPr/>
          <a:lstStyle/>
          <a:p>
            <a:fld id="{2DA0CC56-D9E8-4863-9482-8FB4AEE45B2D}"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54</a:t>
            </a:fld>
            <a:endParaRPr lang="en-US">
              <a:solidFill>
                <a:srgbClr val="90C226"/>
              </a:solidFill>
            </a:endParaRPr>
          </a:p>
        </p:txBody>
      </p:sp>
    </p:spTree>
    <p:extLst>
      <p:ext uri="{BB962C8B-B14F-4D97-AF65-F5344CB8AC3E}">
        <p14:creationId xmlns:p14="http://schemas.microsoft.com/office/powerpoint/2010/main" val="12952676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DANGERS OF PLAGIARISM</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b="1" dirty="0"/>
              <a:t>Plagiarism is a high-risk activity</a:t>
            </a:r>
            <a:r>
              <a:rPr lang="en-US" sz="2800" dirty="0"/>
              <a:t>. Even if you enjoy "breaking the law" and think of yourself as a special snowflake, you will feel that you are doing something illegal. Your fear of getting caught, will definitely bitter sweet taste caused by the triumph of your laziness.</a:t>
            </a:r>
          </a:p>
        </p:txBody>
      </p:sp>
      <p:sp>
        <p:nvSpPr>
          <p:cNvPr id="4" name="Date Placeholder 3"/>
          <p:cNvSpPr>
            <a:spLocks noGrp="1"/>
          </p:cNvSpPr>
          <p:nvPr>
            <p:ph type="dt" sz="half" idx="10"/>
          </p:nvPr>
        </p:nvSpPr>
        <p:spPr/>
        <p:txBody>
          <a:bodyPr/>
          <a:lstStyle/>
          <a:p>
            <a:fld id="{7ED84161-47A2-42F7-80A1-40C4D8C670BD}"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55</a:t>
            </a:fld>
            <a:endParaRPr lang="en-US">
              <a:solidFill>
                <a:srgbClr val="90C226"/>
              </a:solidFill>
            </a:endParaRPr>
          </a:p>
        </p:txBody>
      </p:sp>
    </p:spTree>
    <p:extLst>
      <p:ext uri="{BB962C8B-B14F-4D97-AF65-F5344CB8AC3E}">
        <p14:creationId xmlns:p14="http://schemas.microsoft.com/office/powerpoint/2010/main" val="23983485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DANGERS OF PLAGIARISM</a:t>
            </a:r>
          </a:p>
        </p:txBody>
      </p:sp>
      <p:sp>
        <p:nvSpPr>
          <p:cNvPr id="3" name="Content Placeholder 2"/>
          <p:cNvSpPr>
            <a:spLocks noGrp="1"/>
          </p:cNvSpPr>
          <p:nvPr>
            <p:ph idx="1"/>
          </p:nvPr>
        </p:nvSpPr>
        <p:spPr/>
        <p:txBody>
          <a:bodyPr>
            <a:noAutofit/>
          </a:bodyPr>
          <a:lstStyle/>
          <a:p>
            <a:pPr marL="214313" indent="-214313" algn="just">
              <a:buFont typeface="Arial" panose="020B0604020202020204" pitchFamily="34" charset="0"/>
              <a:buChar char="•"/>
            </a:pPr>
            <a:r>
              <a:rPr lang="en-US" sz="2800" b="1" dirty="0">
                <a:solidFill>
                  <a:prstClr val="black"/>
                </a:solidFill>
                <a:latin typeface="Times New Roman" panose="02020603050405020304" pitchFamily="18" charset="0"/>
                <a:cs typeface="Times New Roman" panose="02020603050405020304" pitchFamily="18" charset="0"/>
              </a:rPr>
              <a:t>Legal Repercussions:</a:t>
            </a:r>
          </a:p>
          <a:p>
            <a:pPr algn="just"/>
            <a:r>
              <a:rPr lang="en-US" sz="2800" dirty="0">
                <a:solidFill>
                  <a:prstClr val="black"/>
                </a:solidFill>
                <a:latin typeface="Times New Roman" panose="02020603050405020304" pitchFamily="18" charset="0"/>
                <a:cs typeface="Times New Roman" panose="02020603050405020304" pitchFamily="18" charset="0"/>
              </a:rPr>
              <a:t>The legal repercussions of plagiarism can be quite serious. Copyright laws are absolute. One cannot use another person’s material without citation and reference. An author has the right to sue a plagiarist. Some plagiarism may also be deemed a criminal offense, possibly leading to a prison sentence</a:t>
            </a:r>
            <a:r>
              <a:rPr lang="en-US" sz="2800" dirty="0" smtClean="0">
                <a:solidFill>
                  <a:prstClr val="black"/>
                </a:solidFill>
                <a:latin typeface="Times New Roman" panose="02020603050405020304" pitchFamily="18" charset="0"/>
                <a:cs typeface="Times New Roman" panose="02020603050405020304" pitchFamily="18" charset="0"/>
              </a:rPr>
              <a:t>.</a:t>
            </a:r>
            <a:endParaRPr lang="en-US" sz="2800" dirty="0">
              <a:solidFill>
                <a:prstClr val="black"/>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A99F9C0-6970-4271-B929-85CE5903E2F7}"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56</a:t>
            </a:fld>
            <a:endParaRPr lang="en-US">
              <a:solidFill>
                <a:srgbClr val="90C226"/>
              </a:solidFill>
            </a:endParaRPr>
          </a:p>
        </p:txBody>
      </p:sp>
    </p:spTree>
    <p:extLst>
      <p:ext uri="{BB962C8B-B14F-4D97-AF65-F5344CB8AC3E}">
        <p14:creationId xmlns:p14="http://schemas.microsoft.com/office/powerpoint/2010/main" val="3438060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DANGERS </a:t>
            </a:r>
            <a:r>
              <a:rPr lang="en-US" dirty="0"/>
              <a:t>OF PLAGIARISM</a:t>
            </a:r>
          </a:p>
        </p:txBody>
      </p:sp>
      <p:sp>
        <p:nvSpPr>
          <p:cNvPr id="3" name="Content Placeholder 2"/>
          <p:cNvSpPr>
            <a:spLocks noGrp="1"/>
          </p:cNvSpPr>
          <p:nvPr>
            <p:ph idx="1"/>
          </p:nvPr>
        </p:nvSpPr>
        <p:spPr/>
        <p:txBody>
          <a:bodyPr>
            <a:normAutofit/>
          </a:bodyPr>
          <a:lstStyle/>
          <a:p>
            <a:pPr marL="214313" indent="-214313" algn="just">
              <a:buFont typeface="Arial" panose="020B0604020202020204" pitchFamily="34" charset="0"/>
              <a:buChar char="•"/>
            </a:pPr>
            <a:r>
              <a:rPr lang="en-US" sz="2800" b="1" dirty="0">
                <a:solidFill>
                  <a:prstClr val="black"/>
                </a:solidFill>
                <a:latin typeface="Times New Roman" panose="02020603050405020304" pitchFamily="18" charset="0"/>
                <a:cs typeface="Times New Roman" panose="02020603050405020304" pitchFamily="18" charset="0"/>
              </a:rPr>
              <a:t>Monetary Repercussions:</a:t>
            </a:r>
          </a:p>
          <a:p>
            <a:pPr algn="just"/>
            <a:r>
              <a:rPr lang="en-US" sz="2800" dirty="0">
                <a:solidFill>
                  <a:prstClr val="black"/>
                </a:solidFill>
                <a:latin typeface="Times New Roman" panose="02020603050405020304" pitchFamily="18" charset="0"/>
                <a:cs typeface="Times New Roman" panose="02020603050405020304" pitchFamily="18" charset="0"/>
              </a:rPr>
              <a:t>Many recent news reports and articles have exposed plagiarism by journalists, authors, public figures, and researchers. In the case where an author sues a plagiarist, the author may be granted monetary restitution. </a:t>
            </a:r>
          </a:p>
          <a:p>
            <a:endParaRPr lang="en-US" sz="2800" dirty="0"/>
          </a:p>
          <a:p>
            <a:endParaRPr lang="en-US" sz="2800" dirty="0"/>
          </a:p>
        </p:txBody>
      </p:sp>
      <p:sp>
        <p:nvSpPr>
          <p:cNvPr id="4" name="Date Placeholder 3"/>
          <p:cNvSpPr>
            <a:spLocks noGrp="1"/>
          </p:cNvSpPr>
          <p:nvPr>
            <p:ph type="dt" sz="half" idx="10"/>
          </p:nvPr>
        </p:nvSpPr>
        <p:spPr/>
        <p:txBody>
          <a:bodyPr/>
          <a:lstStyle/>
          <a:p>
            <a:fld id="{8E8E968E-C556-4B43-8FE6-21F1ADDA85FC}"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57</a:t>
            </a:fld>
            <a:endParaRPr lang="en-US">
              <a:solidFill>
                <a:srgbClr val="90C226"/>
              </a:solidFill>
            </a:endParaRPr>
          </a:p>
        </p:txBody>
      </p:sp>
    </p:spTree>
    <p:extLst>
      <p:ext uri="{BB962C8B-B14F-4D97-AF65-F5344CB8AC3E}">
        <p14:creationId xmlns:p14="http://schemas.microsoft.com/office/powerpoint/2010/main" val="319538744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a:t>DANGERS OF PLAGIARISM</a:t>
            </a:r>
          </a:p>
        </p:txBody>
      </p:sp>
      <p:sp>
        <p:nvSpPr>
          <p:cNvPr id="3" name="Content Placeholder 2"/>
          <p:cNvSpPr>
            <a:spLocks noGrp="1"/>
          </p:cNvSpPr>
          <p:nvPr>
            <p:ph idx="1"/>
          </p:nvPr>
        </p:nvSpPr>
        <p:spPr/>
        <p:txBody>
          <a:bodyPr>
            <a:normAutofit/>
          </a:bodyPr>
          <a:lstStyle/>
          <a:p>
            <a:r>
              <a:rPr lang="en-US" sz="2800" b="1" dirty="0"/>
              <a:t>Plagiarism could </a:t>
            </a:r>
            <a:r>
              <a:rPr lang="en-US" sz="2800" b="1" dirty="0" smtClean="0"/>
              <a:t>erase/stop </a:t>
            </a:r>
            <a:r>
              <a:rPr lang="en-US" sz="2800" b="1" dirty="0"/>
              <a:t>all your chances of building a successful career. </a:t>
            </a:r>
            <a:r>
              <a:rPr lang="en-US" sz="2800" dirty="0"/>
              <a:t>Even if you plagiarize once, you could get an expulsion from your institution. After that you will have a record of violation in your profile, which may decrease your chances to enter a college or a university again</a:t>
            </a:r>
          </a:p>
          <a:p>
            <a:endParaRPr lang="en-US" sz="2800" dirty="0"/>
          </a:p>
        </p:txBody>
      </p:sp>
      <p:sp>
        <p:nvSpPr>
          <p:cNvPr id="4" name="Date Placeholder 3"/>
          <p:cNvSpPr>
            <a:spLocks noGrp="1"/>
          </p:cNvSpPr>
          <p:nvPr>
            <p:ph type="dt" sz="half" idx="10"/>
          </p:nvPr>
        </p:nvSpPr>
        <p:spPr/>
        <p:txBody>
          <a:bodyPr/>
          <a:lstStyle/>
          <a:p>
            <a:fld id="{F4854A24-D8C7-4B44-9607-F3E82158E028}" type="datetime1">
              <a:rPr lang="en-US" smtClean="0">
                <a:solidFill>
                  <a:prstClr val="black">
                    <a:tint val="75000"/>
                  </a:prstClr>
                </a:solidFill>
              </a:rPr>
              <a:t>2020-01-22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LIVE ETHICALLY TO ENJOY GOD'S BLESSINGS</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6C55C6E-6C63-4A9E-891F-0A90CE22816D}" type="slidenum">
              <a:rPr lang="en-US" smtClean="0">
                <a:solidFill>
                  <a:srgbClr val="90C226"/>
                </a:solidFill>
              </a:rPr>
              <a:pPr/>
              <a:t>58</a:t>
            </a:fld>
            <a:endParaRPr lang="en-US">
              <a:solidFill>
                <a:srgbClr val="90C226"/>
              </a:solidFill>
            </a:endParaRPr>
          </a:p>
        </p:txBody>
      </p:sp>
    </p:spTree>
    <p:extLst>
      <p:ext uri="{BB962C8B-B14F-4D97-AF65-F5344CB8AC3E}">
        <p14:creationId xmlns:p14="http://schemas.microsoft.com/office/powerpoint/2010/main" val="28821270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Intellectual </a:t>
            </a:r>
            <a:r>
              <a:rPr lang="en-US" b="1" dirty="0"/>
              <a:t>Property</a:t>
            </a:r>
            <a:r>
              <a:rPr lang="en-US" dirty="0"/>
              <a:t/>
            </a:r>
            <a:br>
              <a:rPr lang="en-US" dirty="0"/>
            </a:br>
            <a:endParaRPr lang="en-US" dirty="0"/>
          </a:p>
        </p:txBody>
      </p:sp>
      <p:sp>
        <p:nvSpPr>
          <p:cNvPr id="3" name="Content Placeholder 2"/>
          <p:cNvSpPr>
            <a:spLocks noGrp="1"/>
          </p:cNvSpPr>
          <p:nvPr>
            <p:ph idx="1"/>
          </p:nvPr>
        </p:nvSpPr>
        <p:spPr>
          <a:xfrm>
            <a:off x="609599" y="2160590"/>
            <a:ext cx="7679378" cy="3931452"/>
          </a:xfrm>
        </p:spPr>
        <p:txBody>
          <a:bodyPr/>
          <a:lstStyle/>
          <a:p>
            <a:r>
              <a:rPr lang="en-US" sz="3200" dirty="0" smtClean="0"/>
              <a:t>Intellectual </a:t>
            </a:r>
            <a:r>
              <a:rPr lang="en-US" sz="3200" dirty="0"/>
              <a:t>property includes, but is not limited to, images, patents, procedures, videos, audio, and drawings. Computer ethic laws prohibit them from being duplicated and/or sold.</a:t>
            </a:r>
          </a:p>
          <a:p>
            <a:endParaRPr lang="en-US" dirty="0"/>
          </a:p>
        </p:txBody>
      </p:sp>
      <p:sp>
        <p:nvSpPr>
          <p:cNvPr id="4" name="Date Placeholder 3"/>
          <p:cNvSpPr>
            <a:spLocks noGrp="1"/>
          </p:cNvSpPr>
          <p:nvPr>
            <p:ph type="dt" sz="half" idx="10"/>
          </p:nvPr>
        </p:nvSpPr>
        <p:spPr/>
        <p:txBody>
          <a:bodyPr/>
          <a:lstStyle/>
          <a:p>
            <a:fld id="{879B79F3-059C-4CEF-9361-0E6772BD2538}"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59</a:t>
            </a:fld>
            <a:endParaRPr lang="en-US"/>
          </a:p>
        </p:txBody>
      </p:sp>
    </p:spTree>
    <p:extLst>
      <p:ext uri="{BB962C8B-B14F-4D97-AF65-F5344CB8AC3E}">
        <p14:creationId xmlns:p14="http://schemas.microsoft.com/office/powerpoint/2010/main" val="196092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609599"/>
            <a:ext cx="7370619" cy="1550991"/>
          </a:xfrm>
        </p:spPr>
        <p:txBody>
          <a:bodyPr>
            <a:normAutofit fontScale="90000"/>
          </a:bodyPr>
          <a:lstStyle/>
          <a:p>
            <a:r>
              <a:rPr lang="en-US" b="1" dirty="0" smtClean="0"/>
              <a:t/>
            </a:r>
            <a:br>
              <a:rPr lang="en-US" b="1" dirty="0" smtClean="0"/>
            </a:br>
            <a:r>
              <a:rPr lang="en-US" b="1" dirty="0" smtClean="0"/>
              <a:t>What </a:t>
            </a:r>
            <a:r>
              <a:rPr lang="en-US" b="1" dirty="0"/>
              <a:t>does </a:t>
            </a:r>
            <a:r>
              <a:rPr lang="en-US" b="1" i="1" dirty="0"/>
              <a:t>Computer Ethics</a:t>
            </a:r>
            <a:r>
              <a:rPr lang="en-US" b="1" dirty="0"/>
              <a:t> mean</a:t>
            </a:r>
            <a:br>
              <a:rPr lang="en-US" b="1" dirty="0"/>
            </a:br>
            <a:endParaRPr lang="en-US" dirty="0"/>
          </a:p>
        </p:txBody>
      </p:sp>
      <p:sp>
        <p:nvSpPr>
          <p:cNvPr id="4" name="Content Placeholder 3"/>
          <p:cNvSpPr>
            <a:spLocks noGrp="1"/>
          </p:cNvSpPr>
          <p:nvPr>
            <p:ph idx="1"/>
          </p:nvPr>
        </p:nvSpPr>
        <p:spPr>
          <a:xfrm>
            <a:off x="989556" y="1703540"/>
            <a:ext cx="7440460" cy="3897221"/>
          </a:xfrm>
        </p:spPr>
        <p:txBody>
          <a:bodyPr>
            <a:normAutofit/>
          </a:bodyPr>
          <a:lstStyle/>
          <a:p>
            <a:endParaRPr lang="en-US" sz="3200" dirty="0" smtClean="0"/>
          </a:p>
          <a:p>
            <a:r>
              <a:rPr lang="en-US" sz="3200" dirty="0" smtClean="0"/>
              <a:t>Computer </a:t>
            </a:r>
            <a:r>
              <a:rPr lang="en-US" sz="3200" dirty="0"/>
              <a:t>ethics deals with the procedures, values and practices that govern the process of consuming computing technology and its related disciplines without damaging or violating the moral values and beliefs of any individual, organization or entity.</a:t>
            </a:r>
          </a:p>
        </p:txBody>
      </p:sp>
      <p:sp>
        <p:nvSpPr>
          <p:cNvPr id="2" name="Date Placeholder 1"/>
          <p:cNvSpPr>
            <a:spLocks noGrp="1"/>
          </p:cNvSpPr>
          <p:nvPr>
            <p:ph type="dt" sz="half" idx="10"/>
          </p:nvPr>
        </p:nvSpPr>
        <p:spPr/>
        <p:txBody>
          <a:bodyPr/>
          <a:lstStyle/>
          <a:p>
            <a:fld id="{3AEF0F34-B1C3-4B1E-AF10-02DE9B6DA7D7}"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6</a:t>
            </a:fld>
            <a:endParaRPr lang="en-US"/>
          </a:p>
        </p:txBody>
      </p:sp>
    </p:spTree>
    <p:extLst>
      <p:ext uri="{BB962C8B-B14F-4D97-AF65-F5344CB8AC3E}">
        <p14:creationId xmlns:p14="http://schemas.microsoft.com/office/powerpoint/2010/main" val="14196935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54136"/>
            <a:ext cx="6858000" cy="829262"/>
          </a:xfrm>
        </p:spPr>
        <p:txBody>
          <a:bodyPr>
            <a:normAutofit/>
          </a:bodyPr>
          <a:lstStyle/>
          <a:p>
            <a:r>
              <a:rPr lang="en-US" sz="3300" b="1" dirty="0">
                <a:latin typeface="Times New Roman" panose="02020603050405020304" pitchFamily="18" charset="0"/>
                <a:cs typeface="Times New Roman" panose="02020603050405020304" pitchFamily="18" charset="0"/>
              </a:rPr>
              <a:t>Intellectual Property Rights</a:t>
            </a:r>
            <a:endParaRPr lang="en-US" sz="3300" b="1" dirty="0"/>
          </a:p>
        </p:txBody>
      </p:sp>
      <p:sp>
        <p:nvSpPr>
          <p:cNvPr id="3" name="Subtitle 2"/>
          <p:cNvSpPr>
            <a:spLocks noGrp="1"/>
          </p:cNvSpPr>
          <p:nvPr>
            <p:ph type="subTitle" idx="1"/>
          </p:nvPr>
        </p:nvSpPr>
        <p:spPr>
          <a:xfrm>
            <a:off x="1921934" y="2383399"/>
            <a:ext cx="5468422" cy="2777324"/>
          </a:xfrm>
        </p:spPr>
        <p:txBody>
          <a:bodyPr>
            <a:noAutofit/>
          </a:bodyPr>
          <a:lstStyle/>
          <a:p>
            <a:pPr algn="l"/>
            <a:r>
              <a:rPr lang="en-US" sz="3200" dirty="0">
                <a:latin typeface="Times New Roman" panose="02020603050405020304" pitchFamily="18" charset="0"/>
                <a:cs typeface="Times New Roman" panose="02020603050405020304" pitchFamily="18" charset="0"/>
              </a:rPr>
              <a:t>Intellectual property Rights (IPRs) are the rights to which creators are entitled for their inventions, writing and works of art.</a:t>
            </a:r>
          </a:p>
          <a:p>
            <a:r>
              <a:rPr lang="en-US" sz="3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A6BBD727-5055-48C2-B48A-61BF22EC3616}"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60</a:t>
            </a:fld>
            <a:endParaRPr lang="en-US"/>
          </a:p>
        </p:txBody>
      </p:sp>
    </p:spTree>
    <p:extLst>
      <p:ext uri="{BB962C8B-B14F-4D97-AF65-F5344CB8AC3E}">
        <p14:creationId xmlns:p14="http://schemas.microsoft.com/office/powerpoint/2010/main" val="4024234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Intangible Intellectual Property Rights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marL="0" indent="0">
              <a:buNone/>
            </a:pPr>
            <a:r>
              <a:rPr lang="en-US" b="1" dirty="0" smtClean="0">
                <a:latin typeface="Times New Roman" panose="02020603050405020304" pitchFamily="18" charset="0"/>
                <a:cs typeface="Times New Roman" panose="02020603050405020304" pitchFamily="18" charset="0"/>
              </a:rPr>
              <a:t>Copyrights</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 copyright gives the creator of original work exclusive rights to it, usually for a limited time.</a:t>
            </a:r>
          </a:p>
          <a:p>
            <a:pPr marL="0" indent="0">
              <a:buNone/>
            </a:pPr>
            <a:r>
              <a:rPr lang="en-US" b="1" dirty="0" smtClean="0">
                <a:solidFill>
                  <a:srgbClr val="FF0000"/>
                </a:solidFill>
                <a:latin typeface="Times New Roman" panose="02020603050405020304" pitchFamily="18" charset="0"/>
                <a:cs typeface="Times New Roman" panose="02020603050405020304" pitchFamily="18" charset="0"/>
              </a:rPr>
              <a:t>Copyrights protect original works of authorship, such as literature, music, artistic works, and computer software. </a:t>
            </a:r>
            <a:r>
              <a:rPr lang="en-US" dirty="0" smtClean="0">
                <a:latin typeface="Times New Roman" panose="02020603050405020304" pitchFamily="18" charset="0"/>
                <a:cs typeface="Times New Roman" panose="02020603050405020304" pitchFamily="18" charset="0"/>
              </a:rPr>
              <a:t>As the holder of a copyright, you have the exclusive right to reproduce, adapt, and distribute the work. A copyright exists from the moment the work is created, so registration is voluntary.</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E47AE29-48FB-4618-8159-D14B3F1133B3}"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61</a:t>
            </a:fld>
            <a:endParaRPr lang="en-US"/>
          </a:p>
        </p:txBody>
      </p:sp>
    </p:spTree>
    <p:extLst>
      <p:ext uri="{BB962C8B-B14F-4D97-AF65-F5344CB8AC3E}">
        <p14:creationId xmlns:p14="http://schemas.microsoft.com/office/powerpoint/2010/main" val="22732835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Intangible Intellectual Property Rights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6864" y="2490135"/>
            <a:ext cx="6965053" cy="3444997"/>
          </a:xfrm>
        </p:spPr>
        <p:txBody>
          <a:bodyPr>
            <a:normAutofit lnSpcReduction="10000"/>
          </a:bodyPr>
          <a:lstStyle/>
          <a:p>
            <a:pPr marL="0" indent="0">
              <a:buNone/>
            </a:pPr>
            <a:r>
              <a:rPr lang="en-US"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Patent</a:t>
            </a:r>
          </a:p>
          <a:p>
            <a:pPr marL="0" indent="0">
              <a:buNone/>
            </a:pPr>
            <a:r>
              <a:rPr lang="en-US" sz="2800"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This is a form of right granted by the </a:t>
            </a:r>
            <a:r>
              <a:rPr lang="en-US" sz="2800" b="1" dirty="0" smtClean="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government to an inventor, giving the owner the right to exclude others from making, using, selling, offering to sell </a:t>
            </a:r>
            <a:r>
              <a:rPr lang="en-US" sz="2800"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and importing an invention for a limited period of time, in exchange for the public </a:t>
            </a:r>
            <a:r>
              <a:rPr lang="en-US" sz="2800" dirty="0"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disclosure of the invention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9FF2AE0-6467-4162-887B-9CFB4175B20E}"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62</a:t>
            </a:fld>
            <a:endParaRPr lang="en-US"/>
          </a:p>
        </p:txBody>
      </p:sp>
    </p:spTree>
    <p:extLst>
      <p:ext uri="{BB962C8B-B14F-4D97-AF65-F5344CB8AC3E}">
        <p14:creationId xmlns:p14="http://schemas.microsoft.com/office/powerpoint/2010/main" val="10912854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Intangible Intellectual Property Rights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8" y="2173184"/>
            <a:ext cx="8017669" cy="3637067"/>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Trademark</a:t>
            </a:r>
          </a:p>
          <a:p>
            <a:pPr marL="0" indent="0">
              <a:buNone/>
            </a:pPr>
            <a:r>
              <a:rPr lang="en-US" dirty="0" smtClean="0">
                <a:solidFill>
                  <a:srgbClr val="00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2700"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 trademark is </a:t>
            </a:r>
            <a:r>
              <a:rPr lang="en-US" sz="27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 recognizable sign, design or expression which distinguishes products or services of </a:t>
            </a:r>
            <a:r>
              <a:rPr lang="en-US" sz="2700" dirty="0">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 particular trader from the similar products or services of other traders.</a:t>
            </a:r>
          </a:p>
          <a:p>
            <a:pPr marL="0" indent="0">
              <a:buNone/>
            </a:pPr>
            <a:r>
              <a:rPr lang="en-US" sz="2700" dirty="0">
                <a:latin typeface="Times New Roman" panose="02020603050405020304" pitchFamily="18" charset="0"/>
                <a:cs typeface="Times New Roman" panose="02020603050405020304" pitchFamily="18" charset="0"/>
              </a:rPr>
              <a:t>For example, the Nike "swoosh" design identifies shoes that are made by Nike.</a:t>
            </a:r>
            <a:endParaRPr lang="en-US" sz="27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DA02F04-F4B9-456B-9C43-1054FC7F38F1}"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63</a:t>
            </a:fld>
            <a:endParaRPr lang="en-US"/>
          </a:p>
        </p:txBody>
      </p:sp>
    </p:spTree>
    <p:extLst>
      <p:ext uri="{BB962C8B-B14F-4D97-AF65-F5344CB8AC3E}">
        <p14:creationId xmlns:p14="http://schemas.microsoft.com/office/powerpoint/2010/main" val="35960777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475989"/>
            <a:ext cx="6798734" cy="597425"/>
          </a:xfrm>
        </p:spPr>
        <p:txBody>
          <a:bodyPr>
            <a:normAutofit fontScale="90000"/>
          </a:bodyPr>
          <a:lstStyle/>
          <a:p>
            <a:r>
              <a:rPr lang="en-US" b="1" dirty="0">
                <a:latin typeface="Times New Roman" panose="02020603050405020304" pitchFamily="18" charset="0"/>
                <a:cs typeface="Times New Roman" panose="02020603050405020304" pitchFamily="18" charset="0"/>
              </a:rPr>
              <a:t>Trade Secret</a:t>
            </a:r>
          </a:p>
        </p:txBody>
      </p:sp>
      <p:sp>
        <p:nvSpPr>
          <p:cNvPr id="3" name="Content Placeholder 2"/>
          <p:cNvSpPr>
            <a:spLocks noGrp="1"/>
          </p:cNvSpPr>
          <p:nvPr>
            <p:ph idx="1"/>
          </p:nvPr>
        </p:nvSpPr>
        <p:spPr>
          <a:xfrm>
            <a:off x="751561" y="1352812"/>
            <a:ext cx="8079287" cy="4607722"/>
          </a:xfrm>
        </p:spPr>
        <p:txBody>
          <a:bodyPr>
            <a:noAutofit/>
          </a:bodyPr>
          <a:lstStyle/>
          <a:p>
            <a:pPr marL="0" indent="0">
              <a:buNone/>
            </a:pPr>
            <a:r>
              <a:rPr lang="en-US" b="1" dirty="0" smtClean="0">
                <a:solidFill>
                  <a:srgbClr val="FF0000"/>
                </a:solidFill>
                <a:latin typeface="Times New Roman" panose="02020603050405020304" pitchFamily="18" charset="0"/>
                <a:cs typeface="Times New Roman" panose="02020603050405020304" pitchFamily="18" charset="0"/>
              </a:rPr>
              <a:t>A trade secret is a formula, practice, process, design, instrument, pattern or compilation of information which is not generally known or reasonably ascertainable by which a business can obtain economic advantage over competitors and customers. </a:t>
            </a:r>
          </a:p>
          <a:p>
            <a:pPr marL="0" indent="0">
              <a:buNone/>
            </a:pPr>
            <a:r>
              <a:rPr lang="en-US" dirty="0" smtClean="0">
                <a:latin typeface="Times New Roman" panose="02020603050405020304" pitchFamily="18" charset="0"/>
                <a:cs typeface="Times New Roman" panose="02020603050405020304" pitchFamily="18" charset="0"/>
              </a:rPr>
              <a:t>Unlike the other types of intellectual property, you can't obtain protection by registering your trade secret. Instead, protection lasts only as long as you take the necessary steps to control disclosure and use of the information.</a:t>
            </a:r>
          </a:p>
          <a:p>
            <a:pPr marL="0" indent="0">
              <a:buNone/>
            </a:pPr>
            <a:r>
              <a:rPr lang="en-US" dirty="0" smtClean="0">
                <a:latin typeface="Times New Roman" panose="02020603050405020304" pitchFamily="18" charset="0"/>
                <a:cs typeface="Times New Roman" panose="02020603050405020304" pitchFamily="18" charset="0"/>
              </a:rPr>
              <a:t>Examples of trade secrets are: soda formulas and computer algorithms</a:t>
            </a:r>
            <a:endParaRPr lang="en-US" dirty="0"/>
          </a:p>
        </p:txBody>
      </p:sp>
      <p:sp>
        <p:nvSpPr>
          <p:cNvPr id="4" name="Date Placeholder 3"/>
          <p:cNvSpPr>
            <a:spLocks noGrp="1"/>
          </p:cNvSpPr>
          <p:nvPr>
            <p:ph type="dt" sz="half" idx="10"/>
          </p:nvPr>
        </p:nvSpPr>
        <p:spPr/>
        <p:txBody>
          <a:bodyPr/>
          <a:lstStyle/>
          <a:p>
            <a:fld id="{3E285085-4B09-4561-90B0-DB5E126D9BB6}"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64</a:t>
            </a:fld>
            <a:endParaRPr lang="en-US"/>
          </a:p>
        </p:txBody>
      </p:sp>
    </p:spTree>
    <p:extLst>
      <p:ext uri="{BB962C8B-B14F-4D97-AF65-F5344CB8AC3E}">
        <p14:creationId xmlns:p14="http://schemas.microsoft.com/office/powerpoint/2010/main" val="14246848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425884"/>
            <a:ext cx="6798734" cy="1017031"/>
          </a:xfrm>
        </p:spPr>
        <p:txBody>
          <a:bodyPr>
            <a:normAutofit fontScale="90000"/>
          </a:bodyPr>
          <a:lstStyle/>
          <a:p>
            <a:r>
              <a:rPr lang="en-US" dirty="0" smtClean="0"/>
              <a:t/>
            </a:r>
            <a:br>
              <a:rPr lang="en-US" dirty="0" smtClean="0"/>
            </a:br>
            <a:r>
              <a:rPr lang="en-US" b="1" dirty="0"/>
              <a:t>Violations</a:t>
            </a:r>
            <a:r>
              <a:rPr lang="en-US" dirty="0"/>
              <a:t/>
            </a:r>
            <a:br>
              <a:rPr lang="en-US" dirty="0"/>
            </a:br>
            <a:endParaRPr lang="en-US" dirty="0"/>
          </a:p>
        </p:txBody>
      </p:sp>
      <p:sp>
        <p:nvSpPr>
          <p:cNvPr id="3" name="Content Placeholder 2"/>
          <p:cNvSpPr>
            <a:spLocks noGrp="1"/>
          </p:cNvSpPr>
          <p:nvPr>
            <p:ph idx="1"/>
          </p:nvPr>
        </p:nvSpPr>
        <p:spPr>
          <a:xfrm>
            <a:off x="663879" y="1766170"/>
            <a:ext cx="8266364" cy="4325872"/>
          </a:xfrm>
        </p:spPr>
        <p:txBody>
          <a:bodyPr>
            <a:normAutofit/>
          </a:bodyPr>
          <a:lstStyle/>
          <a:p>
            <a:r>
              <a:rPr lang="en-US" sz="3600" b="1" dirty="0" smtClean="0">
                <a:solidFill>
                  <a:srgbClr val="FF0000"/>
                </a:solidFill>
              </a:rPr>
              <a:t>Penalties </a:t>
            </a:r>
            <a:r>
              <a:rPr lang="en-US" sz="3600" b="1" dirty="0">
                <a:solidFill>
                  <a:srgbClr val="FF0000"/>
                </a:solidFill>
              </a:rPr>
              <a:t>for violating computer ethics laws can range from paying hefty fines to extensive prison time. </a:t>
            </a:r>
            <a:r>
              <a:rPr lang="en-US" sz="3600" dirty="0"/>
              <a:t>For students, expulsion from college, forfeiting grades, and loss of academic credibility can result.</a:t>
            </a:r>
          </a:p>
          <a:p>
            <a:endParaRPr lang="en-US" dirty="0"/>
          </a:p>
        </p:txBody>
      </p:sp>
      <p:sp>
        <p:nvSpPr>
          <p:cNvPr id="4" name="Date Placeholder 3"/>
          <p:cNvSpPr>
            <a:spLocks noGrp="1"/>
          </p:cNvSpPr>
          <p:nvPr>
            <p:ph type="dt" sz="half" idx="10"/>
          </p:nvPr>
        </p:nvSpPr>
        <p:spPr/>
        <p:txBody>
          <a:bodyPr/>
          <a:lstStyle/>
          <a:p>
            <a:fld id="{DE6FDF17-248A-4854-9B11-EA0F0FB10925}"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65</a:t>
            </a:fld>
            <a:endParaRPr lang="en-US"/>
          </a:p>
        </p:txBody>
      </p:sp>
    </p:spTree>
    <p:extLst>
      <p:ext uri="{BB962C8B-B14F-4D97-AF65-F5344CB8AC3E}">
        <p14:creationId xmlns:p14="http://schemas.microsoft.com/office/powerpoint/2010/main" val="6397224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76405"/>
            <a:ext cx="6798734" cy="1027135"/>
          </a:xfrm>
        </p:spPr>
        <p:txBody>
          <a:bodyPr>
            <a:normAutofit fontScale="90000"/>
          </a:bodyPr>
          <a:lstStyle/>
          <a:p>
            <a:r>
              <a:rPr lang="en-US" dirty="0" smtClean="0"/>
              <a:t/>
            </a:r>
            <a:br>
              <a:rPr lang="en-US" dirty="0" smtClean="0"/>
            </a:br>
            <a:r>
              <a:rPr lang="en-US" b="1" dirty="0"/>
              <a:t>Software Piracy</a:t>
            </a:r>
            <a:r>
              <a:rPr lang="en-US" dirty="0"/>
              <a:t/>
            </a:r>
            <a:br>
              <a:rPr lang="en-US" dirty="0"/>
            </a:br>
            <a:endParaRPr lang="en-US" dirty="0"/>
          </a:p>
        </p:txBody>
      </p:sp>
      <p:sp>
        <p:nvSpPr>
          <p:cNvPr id="3" name="Content Placeholder 2"/>
          <p:cNvSpPr>
            <a:spLocks noGrp="1"/>
          </p:cNvSpPr>
          <p:nvPr>
            <p:ph idx="1"/>
          </p:nvPr>
        </p:nvSpPr>
        <p:spPr>
          <a:xfrm>
            <a:off x="609598" y="2160590"/>
            <a:ext cx="8178141" cy="3990828"/>
          </a:xfrm>
        </p:spPr>
        <p:txBody>
          <a:bodyPr>
            <a:noAutofit/>
          </a:bodyPr>
          <a:lstStyle/>
          <a:p>
            <a:r>
              <a:rPr lang="en-US" sz="3600" b="1" dirty="0" smtClean="0">
                <a:solidFill>
                  <a:srgbClr val="FF0000"/>
                </a:solidFill>
              </a:rPr>
              <a:t>Software </a:t>
            </a:r>
            <a:r>
              <a:rPr lang="en-US" sz="3600" b="1" dirty="0">
                <a:solidFill>
                  <a:srgbClr val="FF0000"/>
                </a:solidFill>
              </a:rPr>
              <a:t>piracy is copying, distributing, and using software or games without paying for them. </a:t>
            </a:r>
            <a:r>
              <a:rPr lang="en-US" sz="3600" dirty="0"/>
              <a:t>In the case of freeware, copying may be allowed, but claiming it as your own work is software piracy.</a:t>
            </a:r>
          </a:p>
          <a:p>
            <a:endParaRPr lang="en-US" sz="3600" dirty="0"/>
          </a:p>
        </p:txBody>
      </p:sp>
      <p:sp>
        <p:nvSpPr>
          <p:cNvPr id="4" name="Date Placeholder 3"/>
          <p:cNvSpPr>
            <a:spLocks noGrp="1"/>
          </p:cNvSpPr>
          <p:nvPr>
            <p:ph type="dt" sz="half" idx="10"/>
          </p:nvPr>
        </p:nvSpPr>
        <p:spPr/>
        <p:txBody>
          <a:bodyPr/>
          <a:lstStyle/>
          <a:p>
            <a:fld id="{1BD0909E-4A37-4D83-8619-72DC8C51DE24}"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66</a:t>
            </a:fld>
            <a:endParaRPr lang="en-US"/>
          </a:p>
        </p:txBody>
      </p:sp>
    </p:spTree>
    <p:extLst>
      <p:ext uri="{BB962C8B-B14F-4D97-AF65-F5344CB8AC3E}">
        <p14:creationId xmlns:p14="http://schemas.microsoft.com/office/powerpoint/2010/main" val="6525495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097487" cy="1159823"/>
          </a:xfrm>
        </p:spPr>
        <p:txBody>
          <a:bodyPr>
            <a:normAutofit fontScale="90000"/>
          </a:bodyPr>
          <a:lstStyle/>
          <a:p>
            <a:r>
              <a:rPr lang="en-US" b="1" dirty="0" smtClean="0"/>
              <a:t/>
            </a:r>
            <a:br>
              <a:rPr lang="en-US" b="1" dirty="0" smtClean="0"/>
            </a:br>
            <a:r>
              <a:rPr lang="en-US" b="1" dirty="0" smtClean="0"/>
              <a:t>What </a:t>
            </a:r>
            <a:r>
              <a:rPr lang="en-US" b="1" dirty="0"/>
              <a:t>is Software Piracy?</a:t>
            </a:r>
            <a:br>
              <a:rPr lang="en-US" b="1" dirty="0"/>
            </a:br>
            <a:endParaRPr lang="en-US" dirty="0"/>
          </a:p>
        </p:txBody>
      </p:sp>
      <p:sp>
        <p:nvSpPr>
          <p:cNvPr id="3" name="Content Placeholder 2"/>
          <p:cNvSpPr>
            <a:spLocks noGrp="1"/>
          </p:cNvSpPr>
          <p:nvPr>
            <p:ph idx="1"/>
          </p:nvPr>
        </p:nvSpPr>
        <p:spPr>
          <a:xfrm>
            <a:off x="609599" y="1769423"/>
            <a:ext cx="8154391" cy="4738255"/>
          </a:xfrm>
        </p:spPr>
        <p:txBody>
          <a:bodyPr>
            <a:noAutofit/>
          </a:bodyPr>
          <a:lstStyle/>
          <a:p>
            <a:r>
              <a:rPr lang="en-US" sz="3600" dirty="0" smtClean="0"/>
              <a:t>The </a:t>
            </a:r>
            <a:r>
              <a:rPr lang="en-US" sz="3600" dirty="0"/>
              <a:t>duplication of or unauthorized access to computer applications and programs is one of the most pressing computer ethical concerns these days</a:t>
            </a:r>
            <a:r>
              <a:rPr lang="en-US" sz="3600" dirty="0" smtClean="0"/>
              <a:t>.</a:t>
            </a:r>
          </a:p>
          <a:p>
            <a:r>
              <a:rPr lang="en-US" sz="3600" dirty="0" smtClean="0"/>
              <a:t> </a:t>
            </a:r>
            <a:r>
              <a:rPr lang="en-US" sz="3600" dirty="0"/>
              <a:t>Commonly known as software piracy</a:t>
            </a:r>
            <a:r>
              <a:rPr lang="en-US" sz="3600" b="1" i="1" u="sng" dirty="0"/>
              <a:t>, it is the illegal duplication and distribution of software or computer programs </a:t>
            </a:r>
            <a:r>
              <a:rPr lang="en-US" sz="3600" dirty="0"/>
              <a:t>and is related to </a:t>
            </a:r>
            <a:r>
              <a:rPr lang="en-US" sz="3600" dirty="0">
                <a:hlinkClick r:id="rId2"/>
              </a:rPr>
              <a:t>copyright infringement</a:t>
            </a:r>
            <a:r>
              <a:rPr lang="en-US" sz="3600" dirty="0"/>
              <a:t> or violation. </a:t>
            </a:r>
          </a:p>
        </p:txBody>
      </p:sp>
      <p:sp>
        <p:nvSpPr>
          <p:cNvPr id="4" name="Date Placeholder 3"/>
          <p:cNvSpPr>
            <a:spLocks noGrp="1"/>
          </p:cNvSpPr>
          <p:nvPr>
            <p:ph type="dt" sz="half" idx="10"/>
          </p:nvPr>
        </p:nvSpPr>
        <p:spPr/>
        <p:txBody>
          <a:bodyPr/>
          <a:lstStyle/>
          <a:p>
            <a:fld id="{D1EB72BF-AC3F-4B54-8F93-CF8F9D46C11D}" type="datetime1">
              <a:rPr lang="en-US" smtClean="0"/>
              <a:t>2020-01-22</a:t>
            </a:fld>
            <a:endParaRPr lang="en-US"/>
          </a:p>
        </p:txBody>
      </p:sp>
      <p:sp>
        <p:nvSpPr>
          <p:cNvPr id="5" name="Footer Placeholder 4"/>
          <p:cNvSpPr>
            <a:spLocks noGrp="1"/>
          </p:cNvSpPr>
          <p:nvPr>
            <p:ph type="ftr" sz="quarter" idx="11"/>
          </p:nvPr>
        </p:nvSpPr>
        <p:spPr/>
        <p:txBody>
          <a:bodyPr/>
          <a:lstStyle/>
          <a:p>
            <a:r>
              <a:rPr lang="en-US" dirty="0" smtClean="0"/>
              <a:t>LIVE ETHICALLY TO ENJOY GOD'S BLESSINGS</a:t>
            </a:r>
            <a:endParaRPr lang="en-US" dirty="0"/>
          </a:p>
        </p:txBody>
      </p:sp>
      <p:sp>
        <p:nvSpPr>
          <p:cNvPr id="6" name="Slide Number Placeholder 5"/>
          <p:cNvSpPr>
            <a:spLocks noGrp="1"/>
          </p:cNvSpPr>
          <p:nvPr>
            <p:ph type="sldNum" sz="quarter" idx="12"/>
          </p:nvPr>
        </p:nvSpPr>
        <p:spPr/>
        <p:txBody>
          <a:bodyPr/>
          <a:lstStyle/>
          <a:p>
            <a:fld id="{52C03F6E-A041-49C7-B29B-D8326DC35BA7}" type="slidenum">
              <a:rPr lang="en-US" smtClean="0"/>
              <a:t>67</a:t>
            </a:fld>
            <a:endParaRPr lang="en-US"/>
          </a:p>
        </p:txBody>
      </p:sp>
    </p:spTree>
    <p:extLst>
      <p:ext uri="{BB962C8B-B14F-4D97-AF65-F5344CB8AC3E}">
        <p14:creationId xmlns:p14="http://schemas.microsoft.com/office/powerpoint/2010/main" val="5645063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Software Piracy?</a:t>
            </a:r>
            <a:br>
              <a:rPr lang="en-US" b="1" dirty="0"/>
            </a:br>
            <a:endParaRPr lang="en-US" dirty="0"/>
          </a:p>
        </p:txBody>
      </p:sp>
      <p:sp>
        <p:nvSpPr>
          <p:cNvPr id="3" name="Content Placeholder 2"/>
          <p:cNvSpPr>
            <a:spLocks noGrp="1"/>
          </p:cNvSpPr>
          <p:nvPr>
            <p:ph idx="1"/>
          </p:nvPr>
        </p:nvSpPr>
        <p:spPr/>
        <p:txBody>
          <a:bodyPr>
            <a:normAutofit/>
          </a:bodyPr>
          <a:lstStyle/>
          <a:p>
            <a:r>
              <a:rPr lang="en-US" sz="4000" dirty="0"/>
              <a:t>Also deemed as an illegal trade, the business of software piracy is booming, thanks to our misunderstanding of computer ethics.</a:t>
            </a:r>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68</a:t>
            </a:fld>
            <a:endParaRPr lang="en-US"/>
          </a:p>
        </p:txBody>
      </p:sp>
    </p:spTree>
    <p:extLst>
      <p:ext uri="{BB962C8B-B14F-4D97-AF65-F5344CB8AC3E}">
        <p14:creationId xmlns:p14="http://schemas.microsoft.com/office/powerpoint/2010/main" val="41959310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Software Piracy?</a:t>
            </a:r>
            <a:br>
              <a:rPr lang="en-US" b="1" dirty="0"/>
            </a:br>
            <a:endParaRPr lang="en-US" dirty="0"/>
          </a:p>
        </p:txBody>
      </p:sp>
      <p:sp>
        <p:nvSpPr>
          <p:cNvPr id="3" name="Content Placeholder 2"/>
          <p:cNvSpPr>
            <a:spLocks noGrp="1"/>
          </p:cNvSpPr>
          <p:nvPr>
            <p:ph idx="1"/>
          </p:nvPr>
        </p:nvSpPr>
        <p:spPr>
          <a:xfrm>
            <a:off x="609599" y="1638795"/>
            <a:ext cx="7645053" cy="4148229"/>
          </a:xfrm>
        </p:spPr>
        <p:txBody>
          <a:bodyPr/>
          <a:lstStyle/>
          <a:p>
            <a:r>
              <a:rPr lang="en-US" dirty="0"/>
              <a:t>In simple terms, software piracy is:</a:t>
            </a:r>
          </a:p>
          <a:p>
            <a:r>
              <a:rPr lang="en-US" dirty="0"/>
              <a:t>Illegally using the copy of a single-licensed version.</a:t>
            </a:r>
          </a:p>
          <a:p>
            <a:r>
              <a:rPr lang="en-US" dirty="0"/>
              <a:t>Cloning a computer application or copyrighted software.</a:t>
            </a:r>
          </a:p>
          <a:p>
            <a:r>
              <a:rPr lang="en-US" dirty="0"/>
              <a:t>Illegally generating a registration key, thus turning an evaluation version into a licensed version.</a:t>
            </a:r>
          </a:p>
          <a:p>
            <a:r>
              <a:rPr lang="en-US" dirty="0"/>
              <a:t>Illegally uploading a licensed version of a computer application on the World Wide Web to make it easily accessible for downloading.</a:t>
            </a:r>
          </a:p>
          <a:p>
            <a:endParaRPr lang="en-US" dirty="0"/>
          </a:p>
          <a:p>
            <a:endParaRPr lang="en-US" dirty="0"/>
          </a:p>
        </p:txBody>
      </p:sp>
      <p:sp>
        <p:nvSpPr>
          <p:cNvPr id="4" name="Date Placeholder 3"/>
          <p:cNvSpPr>
            <a:spLocks noGrp="1"/>
          </p:cNvSpPr>
          <p:nvPr>
            <p:ph type="dt" sz="half" idx="10"/>
          </p:nvPr>
        </p:nvSpPr>
        <p:spPr/>
        <p:txBody>
          <a:bodyPr/>
          <a:lstStyle/>
          <a:p>
            <a:fld id="{AFDE983A-4E9E-4526-BC49-66A1206E0EF0}"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69</a:t>
            </a:fld>
            <a:endParaRPr lang="en-US"/>
          </a:p>
        </p:txBody>
      </p:sp>
    </p:spTree>
    <p:extLst>
      <p:ext uri="{BB962C8B-B14F-4D97-AF65-F5344CB8AC3E}">
        <p14:creationId xmlns:p14="http://schemas.microsoft.com/office/powerpoint/2010/main" val="38535000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383" y="513567"/>
            <a:ext cx="6993217" cy="1077239"/>
          </a:xfrm>
        </p:spPr>
        <p:txBody>
          <a:bodyPr>
            <a:normAutofit fontScale="90000"/>
          </a:bodyPr>
          <a:lstStyle/>
          <a:p>
            <a:pPr algn="ctr"/>
            <a:r>
              <a:rPr lang="en-US" sz="3600" b="1" dirty="0" smtClean="0"/>
              <a:t>Why do we need to study computer ethics</a:t>
            </a:r>
            <a:endParaRPr lang="en-US" sz="3600" b="1" dirty="0"/>
          </a:p>
        </p:txBody>
      </p:sp>
      <p:sp>
        <p:nvSpPr>
          <p:cNvPr id="3" name="Content Placeholder 2"/>
          <p:cNvSpPr>
            <a:spLocks noGrp="1"/>
          </p:cNvSpPr>
          <p:nvPr>
            <p:ph idx="1"/>
          </p:nvPr>
        </p:nvSpPr>
        <p:spPr>
          <a:xfrm>
            <a:off x="982383" y="1885017"/>
            <a:ext cx="6795463" cy="3880773"/>
          </a:xfrm>
        </p:spPr>
        <p:txBody>
          <a:bodyPr>
            <a:normAutofit lnSpcReduction="10000"/>
          </a:bodyPr>
          <a:lstStyle/>
          <a:p>
            <a:r>
              <a:rPr lang="en-US" sz="3200" dirty="0" smtClean="0"/>
              <a:t>To know our </a:t>
            </a:r>
            <a:r>
              <a:rPr lang="en-US" sz="3200" b="1" u="sng" dirty="0" smtClean="0"/>
              <a:t>limitation and what is right and wrong in our working </a:t>
            </a:r>
            <a:r>
              <a:rPr lang="en-US" sz="3200" dirty="0" smtClean="0"/>
              <a:t>environment.</a:t>
            </a:r>
          </a:p>
          <a:p>
            <a:r>
              <a:rPr lang="en-US" sz="3200" dirty="0" smtClean="0"/>
              <a:t>To </a:t>
            </a:r>
            <a:r>
              <a:rPr lang="en-US" sz="3200" b="1" i="1" dirty="0" smtClean="0"/>
              <a:t>determine what should be done whenever there is a policy vacuum</a:t>
            </a:r>
          </a:p>
          <a:p>
            <a:r>
              <a:rPr lang="en-US" sz="3200" dirty="0" smtClean="0"/>
              <a:t>To </a:t>
            </a:r>
            <a:r>
              <a:rPr lang="en-US" sz="3200" b="1" i="1" dirty="0" smtClean="0"/>
              <a:t>make us behave like responsible professionals</a:t>
            </a:r>
          </a:p>
          <a:p>
            <a:endParaRPr lang="en-US" sz="2000" dirty="0"/>
          </a:p>
        </p:txBody>
      </p:sp>
      <p:sp>
        <p:nvSpPr>
          <p:cNvPr id="4" name="Date Placeholder 3"/>
          <p:cNvSpPr>
            <a:spLocks noGrp="1"/>
          </p:cNvSpPr>
          <p:nvPr>
            <p:ph type="dt" sz="half" idx="10"/>
          </p:nvPr>
        </p:nvSpPr>
        <p:spPr/>
        <p:txBody>
          <a:bodyPr/>
          <a:lstStyle/>
          <a:p>
            <a:fld id="{3B67F07D-335F-487E-933D-5CC7E7B815A0}"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7</a:t>
            </a:fld>
            <a:endParaRPr lang="en-US"/>
          </a:p>
        </p:txBody>
      </p:sp>
    </p:spTree>
    <p:extLst>
      <p:ext uri="{BB962C8B-B14F-4D97-AF65-F5344CB8AC3E}">
        <p14:creationId xmlns:p14="http://schemas.microsoft.com/office/powerpoint/2010/main" val="354017118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578225"/>
            <a:ext cx="6798734" cy="971176"/>
          </a:xfrm>
        </p:spPr>
        <p:txBody>
          <a:bodyPr>
            <a:normAutofit fontScale="90000"/>
          </a:bodyPr>
          <a:lstStyle/>
          <a:p>
            <a:r>
              <a:rPr lang="en-US" b="1" dirty="0" smtClean="0"/>
              <a:t/>
            </a:r>
            <a:br>
              <a:rPr lang="en-US" b="1" dirty="0" smtClean="0"/>
            </a:br>
            <a:r>
              <a:rPr lang="en-US" b="1" dirty="0" smtClean="0"/>
              <a:t>Importance </a:t>
            </a:r>
            <a:r>
              <a:rPr lang="en-US" b="1" dirty="0"/>
              <a:t>of software piracy</a:t>
            </a:r>
            <a:r>
              <a:rPr lang="en-US" dirty="0"/>
              <a:t/>
            </a:r>
            <a:br>
              <a:rPr lang="en-US" dirty="0"/>
            </a:br>
            <a:endParaRPr lang="en-US" dirty="0"/>
          </a:p>
        </p:txBody>
      </p:sp>
      <p:sp>
        <p:nvSpPr>
          <p:cNvPr id="3" name="Content Placeholder 2"/>
          <p:cNvSpPr>
            <a:spLocks noGrp="1"/>
          </p:cNvSpPr>
          <p:nvPr>
            <p:ph idx="1"/>
          </p:nvPr>
        </p:nvSpPr>
        <p:spPr>
          <a:xfrm>
            <a:off x="609598" y="1549400"/>
            <a:ext cx="6807201" cy="4491963"/>
          </a:xfrm>
        </p:spPr>
        <p:txBody>
          <a:bodyPr/>
          <a:lstStyle/>
          <a:p>
            <a:pPr lvl="0"/>
            <a:r>
              <a:rPr lang="en-US" sz="3200" dirty="0" smtClean="0"/>
              <a:t>Cheap</a:t>
            </a:r>
            <a:endParaRPr lang="en-US" sz="3200" dirty="0"/>
          </a:p>
          <a:p>
            <a:pPr lvl="0"/>
            <a:r>
              <a:rPr lang="en-US" sz="3200" dirty="0"/>
              <a:t>Profitable</a:t>
            </a:r>
          </a:p>
          <a:p>
            <a:pPr lvl="0"/>
            <a:r>
              <a:rPr lang="en-US" sz="3200" dirty="0"/>
              <a:t>Easy access</a:t>
            </a:r>
          </a:p>
          <a:p>
            <a:pPr lvl="0"/>
            <a:r>
              <a:rPr lang="en-US" sz="3200" dirty="0"/>
              <a:t>Unlimited access</a:t>
            </a:r>
          </a:p>
          <a:p>
            <a:pPr lvl="0"/>
            <a:r>
              <a:rPr lang="en-US" sz="3200" dirty="0" smtClean="0"/>
              <a:t>Recruitment/people are given jobs after cracking Microsoft s/w</a:t>
            </a:r>
            <a:endParaRPr lang="en-US" sz="3200" dirty="0"/>
          </a:p>
          <a:p>
            <a:endParaRPr lang="en-US" dirty="0"/>
          </a:p>
        </p:txBody>
      </p:sp>
      <p:sp>
        <p:nvSpPr>
          <p:cNvPr id="4" name="Date Placeholder 3"/>
          <p:cNvSpPr>
            <a:spLocks noGrp="1"/>
          </p:cNvSpPr>
          <p:nvPr>
            <p:ph type="dt" sz="half" idx="10"/>
          </p:nvPr>
        </p:nvSpPr>
        <p:spPr/>
        <p:txBody>
          <a:bodyPr/>
          <a:lstStyle/>
          <a:p>
            <a:fld id="{3E3FEB76-9B18-4139-823A-75C09F9FD1CC}"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70</a:t>
            </a:fld>
            <a:endParaRPr lang="en-US"/>
          </a:p>
        </p:txBody>
      </p:sp>
    </p:spTree>
    <p:extLst>
      <p:ext uri="{BB962C8B-B14F-4D97-AF65-F5344CB8AC3E}">
        <p14:creationId xmlns:p14="http://schemas.microsoft.com/office/powerpoint/2010/main" val="35869156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What </a:t>
            </a:r>
            <a:r>
              <a:rPr lang="en-US" b="1" dirty="0"/>
              <a:t>is spam?</a:t>
            </a:r>
            <a:br>
              <a:rPr lang="en-US" b="1" dirty="0"/>
            </a:br>
            <a:endParaRPr lang="en-US" dirty="0"/>
          </a:p>
        </p:txBody>
      </p:sp>
      <p:sp>
        <p:nvSpPr>
          <p:cNvPr id="3" name="Content Placeholder 2"/>
          <p:cNvSpPr>
            <a:spLocks noGrp="1"/>
          </p:cNvSpPr>
          <p:nvPr>
            <p:ph idx="1"/>
          </p:nvPr>
        </p:nvSpPr>
        <p:spPr>
          <a:xfrm>
            <a:off x="685799" y="1963271"/>
            <a:ext cx="7638803" cy="3879389"/>
          </a:xfrm>
        </p:spPr>
        <p:txBody>
          <a:bodyPr>
            <a:normAutofit lnSpcReduction="10000"/>
          </a:bodyPr>
          <a:lstStyle/>
          <a:p>
            <a:r>
              <a:rPr lang="en-US" sz="3200" b="1" i="1" u="sng" dirty="0"/>
              <a:t>Spam is flooding the Internet with many copies of the same message, in an attempt to force the message on people who would not otherwise choose to receive it</a:t>
            </a:r>
            <a:r>
              <a:rPr lang="en-US" sz="3200" b="1" i="1" u="sng" dirty="0" smtClean="0"/>
              <a:t>.</a:t>
            </a:r>
          </a:p>
          <a:p>
            <a:r>
              <a:rPr lang="en-US" sz="2800" dirty="0" smtClean="0"/>
              <a:t> </a:t>
            </a:r>
            <a:r>
              <a:rPr lang="en-US" sz="2800" dirty="0"/>
              <a:t>Most spam is commercial advertising, often for dubious products, get-rich-quick schemes, or quasi-legal services.</a:t>
            </a:r>
          </a:p>
        </p:txBody>
      </p:sp>
      <p:sp>
        <p:nvSpPr>
          <p:cNvPr id="4" name="Date Placeholder 3"/>
          <p:cNvSpPr>
            <a:spLocks noGrp="1"/>
          </p:cNvSpPr>
          <p:nvPr>
            <p:ph type="dt" sz="half" idx="10"/>
          </p:nvPr>
        </p:nvSpPr>
        <p:spPr/>
        <p:txBody>
          <a:bodyPr/>
          <a:lstStyle/>
          <a:p>
            <a:fld id="{7086CB7E-D0CC-44D2-8E8A-275E76D8EF60}"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71</a:t>
            </a:fld>
            <a:endParaRPr lang="en-US"/>
          </a:p>
        </p:txBody>
      </p:sp>
    </p:spTree>
    <p:extLst>
      <p:ext uri="{BB962C8B-B14F-4D97-AF65-F5344CB8AC3E}">
        <p14:creationId xmlns:p14="http://schemas.microsoft.com/office/powerpoint/2010/main" val="31947633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119" y="860612"/>
            <a:ext cx="6233982" cy="613507"/>
          </a:xfrm>
        </p:spPr>
        <p:txBody>
          <a:bodyPr>
            <a:normAutofit/>
          </a:bodyPr>
          <a:lstStyle/>
          <a:p>
            <a:r>
              <a:rPr lang="en-US" sz="3200" b="1" dirty="0" smtClean="0"/>
              <a:t>  How to protect against spam</a:t>
            </a:r>
            <a:endParaRPr lang="en-US" sz="3200" b="1" dirty="0"/>
          </a:p>
        </p:txBody>
      </p:sp>
      <p:sp>
        <p:nvSpPr>
          <p:cNvPr id="3" name="Content Placeholder 2"/>
          <p:cNvSpPr>
            <a:spLocks noGrp="1"/>
          </p:cNvSpPr>
          <p:nvPr>
            <p:ph idx="1"/>
          </p:nvPr>
        </p:nvSpPr>
        <p:spPr>
          <a:xfrm>
            <a:off x="532262" y="1719618"/>
            <a:ext cx="8154537" cy="4406545"/>
          </a:xfrm>
        </p:spPr>
        <p:txBody>
          <a:bodyPr>
            <a:normAutofit/>
          </a:bodyPr>
          <a:lstStyle/>
          <a:p>
            <a:r>
              <a:rPr lang="en-US" sz="4000" dirty="0" smtClean="0"/>
              <a:t>Install spam filtering / blocking software</a:t>
            </a:r>
          </a:p>
          <a:p>
            <a:r>
              <a:rPr lang="en-US" sz="4000" dirty="0" smtClean="0"/>
              <a:t>Do not respond to suspicious emails</a:t>
            </a:r>
          </a:p>
          <a:p>
            <a:r>
              <a:rPr lang="en-US" sz="4000" dirty="0" smtClean="0"/>
              <a:t>Set up a disposable email address</a:t>
            </a:r>
          </a:p>
        </p:txBody>
      </p:sp>
      <p:sp>
        <p:nvSpPr>
          <p:cNvPr id="4" name="Date Placeholder 3"/>
          <p:cNvSpPr>
            <a:spLocks noGrp="1"/>
          </p:cNvSpPr>
          <p:nvPr>
            <p:ph type="dt" sz="half" idx="10"/>
          </p:nvPr>
        </p:nvSpPr>
        <p:spPr/>
        <p:txBody>
          <a:bodyPr/>
          <a:lstStyle/>
          <a:p>
            <a:fld id="{D818C4B2-6FF1-4D7A-B875-5415C168F946}"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72</a:t>
            </a:fld>
            <a:endParaRPr lang="en-US"/>
          </a:p>
        </p:txBody>
      </p:sp>
    </p:spTree>
    <p:extLst>
      <p:ext uri="{BB962C8B-B14F-4D97-AF65-F5344CB8AC3E}">
        <p14:creationId xmlns:p14="http://schemas.microsoft.com/office/powerpoint/2010/main" val="17796351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635" y="915337"/>
            <a:ext cx="6993965" cy="940357"/>
          </a:xfrm>
        </p:spPr>
        <p:txBody>
          <a:bodyPr/>
          <a:lstStyle/>
          <a:p>
            <a:r>
              <a:rPr lang="en-US" b="1" dirty="0"/>
              <a:t>How to protect against spam</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a:t>Create an email name that’s tough to crack View emails in plain text</a:t>
            </a:r>
          </a:p>
          <a:p>
            <a:r>
              <a:rPr lang="en-US" sz="3200" dirty="0"/>
              <a:t>Create a spam filter for your email</a:t>
            </a:r>
          </a:p>
          <a:p>
            <a:r>
              <a:rPr lang="en-US" sz="3200" dirty="0"/>
              <a:t>Do not post links to email addresses on websites</a:t>
            </a:r>
          </a:p>
          <a:p>
            <a:r>
              <a:rPr lang="en-US" sz="3200" dirty="0"/>
              <a:t>Watch out for those checked boxes report spam</a:t>
            </a:r>
          </a:p>
          <a:p>
            <a:endParaRPr lang="en-US" sz="1600" dirty="0"/>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73</a:t>
            </a:fld>
            <a:endParaRPr lang="en-US"/>
          </a:p>
        </p:txBody>
      </p:sp>
    </p:spTree>
    <p:extLst>
      <p:ext uri="{BB962C8B-B14F-4D97-AF65-F5344CB8AC3E}">
        <p14:creationId xmlns:p14="http://schemas.microsoft.com/office/powerpoint/2010/main" val="6413622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76866" y="712694"/>
            <a:ext cx="6798734" cy="1082314"/>
          </a:xfrm>
        </p:spPr>
        <p:txBody>
          <a:bodyPr/>
          <a:lstStyle/>
          <a:p>
            <a:r>
              <a:rPr lang="en-US" b="1" dirty="0"/>
              <a:t>How to protect against spam</a:t>
            </a:r>
            <a:endParaRPr lang="en-US" dirty="0" smtClean="0"/>
          </a:p>
        </p:txBody>
      </p:sp>
      <p:sp>
        <p:nvSpPr>
          <p:cNvPr id="23555" name="Rectangle 3"/>
          <p:cNvSpPr>
            <a:spLocks noGrp="1" noChangeArrowheads="1"/>
          </p:cNvSpPr>
          <p:nvPr>
            <p:ph idx="1"/>
          </p:nvPr>
        </p:nvSpPr>
        <p:spPr>
          <a:xfrm>
            <a:off x="609598" y="2160590"/>
            <a:ext cx="7387989" cy="4444926"/>
          </a:xfrm>
        </p:spPr>
        <p:txBody>
          <a:bodyPr>
            <a:noAutofit/>
          </a:bodyPr>
          <a:lstStyle/>
          <a:p>
            <a:r>
              <a:rPr lang="en-US" sz="3600" b="1" u="sng" dirty="0" smtClean="0"/>
              <a:t>Privacy </a:t>
            </a:r>
            <a:r>
              <a:rPr lang="en-US" sz="3600" b="1" u="sng" dirty="0"/>
              <a:t>of Email and </a:t>
            </a:r>
            <a:r>
              <a:rPr lang="en-US" sz="3600" b="1" u="sng" dirty="0" smtClean="0"/>
              <a:t>Files; </a:t>
            </a:r>
            <a:r>
              <a:rPr lang="en-US" sz="3600" b="1" dirty="0" smtClean="0"/>
              <a:t>May not use information in another person’s files seen incidental to any activity (legitimate or not) for any purpose </a:t>
            </a:r>
            <a:r>
              <a:rPr lang="en-US" sz="3600" dirty="0" smtClean="0"/>
              <a:t>w/o either explicit permission of the owner or a “reasonable belief the file was meant to be accessed by others.”</a:t>
            </a:r>
          </a:p>
        </p:txBody>
      </p:sp>
      <p:sp>
        <p:nvSpPr>
          <p:cNvPr id="2" name="Date Placeholder 1"/>
          <p:cNvSpPr>
            <a:spLocks noGrp="1"/>
          </p:cNvSpPr>
          <p:nvPr>
            <p:ph type="dt" sz="half" idx="10"/>
          </p:nvPr>
        </p:nvSpPr>
        <p:spPr/>
        <p:txBody>
          <a:bodyPr/>
          <a:lstStyle/>
          <a:p>
            <a:fld id="{F7A89365-AAD9-491D-AFC6-5A9E771BD62C}"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4" name="Slide Number Placeholder 3"/>
          <p:cNvSpPr>
            <a:spLocks noGrp="1"/>
          </p:cNvSpPr>
          <p:nvPr>
            <p:ph type="sldNum" sz="quarter" idx="12"/>
          </p:nvPr>
        </p:nvSpPr>
        <p:spPr/>
        <p:txBody>
          <a:bodyPr/>
          <a:lstStyle/>
          <a:p>
            <a:fld id="{52C03F6E-A041-49C7-B29B-D8326DC35BA7}" type="slidenum">
              <a:rPr lang="en-US" smtClean="0"/>
              <a:t>74</a:t>
            </a:fld>
            <a:endParaRPr lang="en-US"/>
          </a:p>
        </p:txBody>
      </p:sp>
    </p:spTree>
    <p:extLst>
      <p:ext uri="{BB962C8B-B14F-4D97-AF65-F5344CB8AC3E}">
        <p14:creationId xmlns:p14="http://schemas.microsoft.com/office/powerpoint/2010/main" val="36097659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20271" y="915337"/>
            <a:ext cx="7155329" cy="913463"/>
          </a:xfrm>
        </p:spPr>
        <p:txBody>
          <a:bodyPr/>
          <a:lstStyle/>
          <a:p>
            <a:r>
              <a:rPr lang="en-US" b="1" dirty="0"/>
              <a:t>How to protect against spam</a:t>
            </a:r>
            <a:endParaRPr lang="en-US" sz="4000" dirty="0"/>
          </a:p>
        </p:txBody>
      </p:sp>
      <p:sp>
        <p:nvSpPr>
          <p:cNvPr id="24579" name="Rectangle 3"/>
          <p:cNvSpPr>
            <a:spLocks noGrp="1" noChangeArrowheads="1"/>
          </p:cNvSpPr>
          <p:nvPr>
            <p:ph idx="1"/>
          </p:nvPr>
        </p:nvSpPr>
        <p:spPr>
          <a:xfrm>
            <a:off x="609599" y="2160590"/>
            <a:ext cx="8029434" cy="4021846"/>
          </a:xfrm>
        </p:spPr>
        <p:txBody>
          <a:bodyPr>
            <a:noAutofit/>
          </a:bodyPr>
          <a:lstStyle/>
          <a:p>
            <a:r>
              <a:rPr lang="en-US" sz="3200" b="1" u="sng" dirty="0"/>
              <a:t>Offensive Material on </a:t>
            </a:r>
            <a:r>
              <a:rPr lang="en-US" sz="3200" b="1" u="sng" dirty="0" smtClean="0"/>
              <a:t>computers; </a:t>
            </a:r>
            <a:r>
              <a:rPr lang="en-US" sz="3200" dirty="0" smtClean="0"/>
              <a:t>Many “computer security” complaints are not;</a:t>
            </a:r>
          </a:p>
          <a:p>
            <a:pPr eaLnBrk="1" hangingPunct="1"/>
            <a:r>
              <a:rPr lang="en-US" sz="3200" dirty="0" smtClean="0"/>
              <a:t>Material in a computer is like material in a desk;</a:t>
            </a:r>
          </a:p>
          <a:p>
            <a:pPr lvl="1" eaLnBrk="1" hangingPunct="1"/>
            <a:r>
              <a:rPr lang="en-US" sz="3200" dirty="0" smtClean="0"/>
              <a:t>With respect to both privacy and appropriateness;</a:t>
            </a:r>
          </a:p>
          <a:p>
            <a:pPr eaLnBrk="1" hangingPunct="1"/>
            <a:r>
              <a:rPr lang="en-US" sz="3200" dirty="0" smtClean="0"/>
              <a:t>This is a line management, not computer security, concern (except in egregious cases).</a:t>
            </a:r>
          </a:p>
        </p:txBody>
      </p:sp>
      <p:sp>
        <p:nvSpPr>
          <p:cNvPr id="2" name="Date Placeholder 1"/>
          <p:cNvSpPr>
            <a:spLocks noGrp="1"/>
          </p:cNvSpPr>
          <p:nvPr>
            <p:ph type="dt" sz="half" idx="10"/>
          </p:nvPr>
        </p:nvSpPr>
        <p:spPr/>
        <p:txBody>
          <a:bodyPr/>
          <a:lstStyle/>
          <a:p>
            <a:fld id="{6C0562CF-5C39-4904-BBB0-275A15A8B899}"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4" name="Slide Number Placeholder 3"/>
          <p:cNvSpPr>
            <a:spLocks noGrp="1"/>
          </p:cNvSpPr>
          <p:nvPr>
            <p:ph type="sldNum" sz="quarter" idx="12"/>
          </p:nvPr>
        </p:nvSpPr>
        <p:spPr/>
        <p:txBody>
          <a:bodyPr/>
          <a:lstStyle/>
          <a:p>
            <a:fld id="{52C03F6E-A041-49C7-B29B-D8326DC35BA7}" type="slidenum">
              <a:rPr lang="en-US" smtClean="0"/>
              <a:t>75</a:t>
            </a:fld>
            <a:endParaRPr lang="en-US"/>
          </a:p>
        </p:txBody>
      </p:sp>
    </p:spTree>
    <p:extLst>
      <p:ext uri="{BB962C8B-B14F-4D97-AF65-F5344CB8AC3E}">
        <p14:creationId xmlns:p14="http://schemas.microsoft.com/office/powerpoint/2010/main" val="142745141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76865" y="915337"/>
            <a:ext cx="6798735" cy="900937"/>
          </a:xfrm>
        </p:spPr>
        <p:txBody>
          <a:bodyPr/>
          <a:lstStyle/>
          <a:p>
            <a:pPr eaLnBrk="1" hangingPunct="1"/>
            <a:r>
              <a:rPr lang="en-US" b="1" dirty="0" smtClean="0"/>
              <a:t>Software Licensing</a:t>
            </a:r>
          </a:p>
        </p:txBody>
      </p:sp>
      <p:sp>
        <p:nvSpPr>
          <p:cNvPr id="25603" name="Rectangle 3"/>
          <p:cNvSpPr>
            <a:spLocks noGrp="1" noChangeArrowheads="1"/>
          </p:cNvSpPr>
          <p:nvPr>
            <p:ph idx="1"/>
          </p:nvPr>
        </p:nvSpPr>
        <p:spPr>
          <a:xfrm>
            <a:off x="510989" y="1976718"/>
            <a:ext cx="7831346" cy="4115324"/>
          </a:xfrm>
        </p:spPr>
        <p:txBody>
          <a:bodyPr>
            <a:normAutofit/>
          </a:bodyPr>
          <a:lstStyle/>
          <a:p>
            <a:pPr eaLnBrk="1" hangingPunct="1"/>
            <a:r>
              <a:rPr lang="en-US" sz="3200" dirty="0" smtClean="0"/>
              <a:t>Fermilab is strongly committed to respecting intellectual property rights</a:t>
            </a:r>
          </a:p>
          <a:p>
            <a:pPr eaLnBrk="1" hangingPunct="1"/>
            <a:r>
              <a:rPr lang="en-US" sz="4400" b="1" i="1" dirty="0" smtClean="0">
                <a:solidFill>
                  <a:srgbClr val="FF0000"/>
                </a:solidFill>
              </a:rPr>
              <a:t>Any use of unlicensed commercial software is a direct violation of lab policy</a:t>
            </a:r>
          </a:p>
        </p:txBody>
      </p:sp>
      <p:sp>
        <p:nvSpPr>
          <p:cNvPr id="2" name="Date Placeholder 1"/>
          <p:cNvSpPr>
            <a:spLocks noGrp="1"/>
          </p:cNvSpPr>
          <p:nvPr>
            <p:ph type="dt" sz="half" idx="10"/>
          </p:nvPr>
        </p:nvSpPr>
        <p:spPr/>
        <p:txBody>
          <a:bodyPr/>
          <a:lstStyle/>
          <a:p>
            <a:fld id="{846BD778-A958-4AAB-9EB6-496E2EE83A41}"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4" name="Slide Number Placeholder 3"/>
          <p:cNvSpPr>
            <a:spLocks noGrp="1"/>
          </p:cNvSpPr>
          <p:nvPr>
            <p:ph type="sldNum" sz="quarter" idx="12"/>
          </p:nvPr>
        </p:nvSpPr>
        <p:spPr/>
        <p:txBody>
          <a:bodyPr/>
          <a:lstStyle/>
          <a:p>
            <a:fld id="{52C03F6E-A041-49C7-B29B-D8326DC35BA7}" type="slidenum">
              <a:rPr lang="en-US" smtClean="0"/>
              <a:t>76</a:t>
            </a:fld>
            <a:endParaRPr lang="en-US"/>
          </a:p>
        </p:txBody>
      </p:sp>
    </p:spTree>
    <p:extLst>
      <p:ext uri="{BB962C8B-B14F-4D97-AF65-F5344CB8AC3E}">
        <p14:creationId xmlns:p14="http://schemas.microsoft.com/office/powerpoint/2010/main" val="140927761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8" y="1628383"/>
            <a:ext cx="6919357" cy="3244241"/>
          </a:xfrm>
        </p:spPr>
        <p:txBody>
          <a:bodyPr>
            <a:normAutofit/>
          </a:bodyPr>
          <a:lstStyle/>
          <a:p>
            <a:pPr algn="ctr"/>
            <a:r>
              <a:rPr lang="en-US" sz="6000" b="1" dirty="0" smtClean="0"/>
              <a:t>Computer </a:t>
            </a:r>
            <a:r>
              <a:rPr lang="en-US" sz="6000" b="1" dirty="0"/>
              <a:t>Crime</a:t>
            </a:r>
          </a:p>
        </p:txBody>
      </p:sp>
      <p:sp>
        <p:nvSpPr>
          <p:cNvPr id="2" name="Date Placeholder 1"/>
          <p:cNvSpPr>
            <a:spLocks noGrp="1"/>
          </p:cNvSpPr>
          <p:nvPr>
            <p:ph type="dt" sz="half" idx="10"/>
          </p:nvPr>
        </p:nvSpPr>
        <p:spPr/>
        <p:txBody>
          <a:bodyPr/>
          <a:lstStyle/>
          <a:p>
            <a:fld id="{1658CFE8-80E4-46E8-BCCE-39BC00315689}"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52C03F6E-A041-49C7-B29B-D8326DC35BA7}" type="slidenum">
              <a:rPr lang="en-US" smtClean="0"/>
              <a:t>77</a:t>
            </a:fld>
            <a:endParaRPr lang="en-US"/>
          </a:p>
        </p:txBody>
      </p:sp>
    </p:spTree>
    <p:extLst>
      <p:ext uri="{BB962C8B-B14F-4D97-AF65-F5344CB8AC3E}">
        <p14:creationId xmlns:p14="http://schemas.microsoft.com/office/powerpoint/2010/main" val="6570985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00604" cy="906049"/>
          </a:xfrm>
        </p:spPr>
        <p:txBody>
          <a:bodyPr>
            <a:normAutofit fontScale="90000"/>
          </a:bodyPr>
          <a:lstStyle/>
          <a:p>
            <a:r>
              <a:rPr lang="en-US" dirty="0" smtClean="0"/>
              <a:t/>
            </a:r>
            <a:br>
              <a:rPr lang="en-US" dirty="0" smtClean="0"/>
            </a:br>
            <a:r>
              <a:rPr lang="en-US" dirty="0" smtClean="0"/>
              <a:t>Def. </a:t>
            </a:r>
            <a:r>
              <a:rPr lang="en-US" b="1" dirty="0" smtClean="0"/>
              <a:t>Computer </a:t>
            </a:r>
            <a:r>
              <a:rPr lang="en-US" b="1" dirty="0"/>
              <a:t>Crime</a:t>
            </a:r>
          </a:p>
        </p:txBody>
      </p:sp>
      <p:sp>
        <p:nvSpPr>
          <p:cNvPr id="3" name="Content Placeholder 2"/>
          <p:cNvSpPr>
            <a:spLocks noGrp="1"/>
          </p:cNvSpPr>
          <p:nvPr>
            <p:ph idx="1"/>
          </p:nvPr>
        </p:nvSpPr>
        <p:spPr>
          <a:xfrm>
            <a:off x="609600" y="1678488"/>
            <a:ext cx="8246302" cy="4158641"/>
          </a:xfrm>
        </p:spPr>
        <p:txBody>
          <a:bodyPr>
            <a:noAutofit/>
          </a:bodyPr>
          <a:lstStyle/>
          <a:p>
            <a:r>
              <a:rPr lang="en-US" sz="4400" dirty="0"/>
              <a:t>Alternatively referred to as </a:t>
            </a:r>
            <a:r>
              <a:rPr lang="en-US" sz="4400" b="1" dirty="0"/>
              <a:t>cyber crime</a:t>
            </a:r>
            <a:r>
              <a:rPr lang="en-US" sz="4400" dirty="0"/>
              <a:t>, </a:t>
            </a:r>
            <a:r>
              <a:rPr lang="en-US" sz="4400" b="1" dirty="0"/>
              <a:t>e-crime</a:t>
            </a:r>
            <a:r>
              <a:rPr lang="en-US" sz="4400" dirty="0"/>
              <a:t>, </a:t>
            </a:r>
            <a:r>
              <a:rPr lang="en-US" sz="4400" b="1" dirty="0"/>
              <a:t>electronic crime</a:t>
            </a:r>
            <a:r>
              <a:rPr lang="en-US" sz="4400" dirty="0"/>
              <a:t>, or </a:t>
            </a:r>
            <a:r>
              <a:rPr lang="en-US" sz="4400" b="1" dirty="0"/>
              <a:t>hi-tech crime</a:t>
            </a:r>
            <a:r>
              <a:rPr lang="en-US" sz="4400" dirty="0" smtClean="0"/>
              <a:t>.</a:t>
            </a:r>
          </a:p>
        </p:txBody>
      </p:sp>
      <p:sp>
        <p:nvSpPr>
          <p:cNvPr id="4" name="Date Placeholder 3"/>
          <p:cNvSpPr>
            <a:spLocks noGrp="1"/>
          </p:cNvSpPr>
          <p:nvPr>
            <p:ph type="dt" sz="half" idx="10"/>
          </p:nvPr>
        </p:nvSpPr>
        <p:spPr/>
        <p:txBody>
          <a:bodyPr/>
          <a:lstStyle/>
          <a:p>
            <a:fld id="{498500B2-5DF4-40C9-93BC-2C7698AFF0EA}"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78</a:t>
            </a:fld>
            <a:endParaRPr lang="en-US"/>
          </a:p>
        </p:txBody>
      </p:sp>
    </p:spTree>
    <p:extLst>
      <p:ext uri="{BB962C8B-B14F-4D97-AF65-F5344CB8AC3E}">
        <p14:creationId xmlns:p14="http://schemas.microsoft.com/office/powerpoint/2010/main" val="9655299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 </a:t>
            </a:r>
            <a:r>
              <a:rPr lang="en-US" b="1" dirty="0"/>
              <a:t>Computer Crime</a:t>
            </a:r>
            <a:endParaRPr lang="en-US" dirty="0"/>
          </a:p>
        </p:txBody>
      </p:sp>
      <p:sp>
        <p:nvSpPr>
          <p:cNvPr id="3" name="Content Placeholder 2"/>
          <p:cNvSpPr>
            <a:spLocks noGrp="1"/>
          </p:cNvSpPr>
          <p:nvPr>
            <p:ph idx="1"/>
          </p:nvPr>
        </p:nvSpPr>
        <p:spPr/>
        <p:txBody>
          <a:bodyPr>
            <a:normAutofit fontScale="92500"/>
          </a:bodyPr>
          <a:lstStyle/>
          <a:p>
            <a:r>
              <a:rPr lang="en-US" sz="3600" b="1" dirty="0"/>
              <a:t>Computer crime</a:t>
            </a:r>
            <a:r>
              <a:rPr lang="en-US" sz="3600" dirty="0"/>
              <a:t> is an </a:t>
            </a:r>
            <a:r>
              <a:rPr lang="en-US" sz="3600" b="1" dirty="0"/>
              <a:t>act performed by a knowledgeable computer user, sometimes referred to as a </a:t>
            </a:r>
            <a:r>
              <a:rPr lang="en-US" sz="3600" b="1" dirty="0">
                <a:hlinkClick r:id="rId2"/>
              </a:rPr>
              <a:t>hacker</a:t>
            </a:r>
            <a:r>
              <a:rPr lang="en-US" sz="3600" b="1" dirty="0"/>
              <a:t> that illegally browses or steals a company's or individual's private information</a:t>
            </a:r>
            <a:r>
              <a:rPr lang="en-US" b="1" dirty="0"/>
              <a:t>. </a:t>
            </a:r>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79</a:t>
            </a:fld>
            <a:endParaRPr lang="en-US"/>
          </a:p>
        </p:txBody>
      </p:sp>
    </p:spTree>
    <p:extLst>
      <p:ext uri="{BB962C8B-B14F-4D97-AF65-F5344CB8AC3E}">
        <p14:creationId xmlns:p14="http://schemas.microsoft.com/office/powerpoint/2010/main" val="2968555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702394"/>
            <a:ext cx="6798734" cy="1101353"/>
          </a:xfrm>
        </p:spPr>
        <p:txBody>
          <a:bodyPr>
            <a:normAutofit fontScale="90000"/>
          </a:bodyPr>
          <a:lstStyle/>
          <a:p>
            <a:r>
              <a:rPr lang="en-US" b="1" dirty="0"/>
              <a:t>Why do we need to study computer ethics</a:t>
            </a:r>
            <a:endParaRPr lang="en-US" dirty="0"/>
          </a:p>
        </p:txBody>
      </p:sp>
      <p:sp>
        <p:nvSpPr>
          <p:cNvPr id="3" name="Content Placeholder 2"/>
          <p:cNvSpPr>
            <a:spLocks noGrp="1"/>
          </p:cNvSpPr>
          <p:nvPr>
            <p:ph idx="1"/>
          </p:nvPr>
        </p:nvSpPr>
        <p:spPr>
          <a:xfrm>
            <a:off x="901874" y="2104373"/>
            <a:ext cx="7073727" cy="3830759"/>
          </a:xfrm>
        </p:spPr>
        <p:txBody>
          <a:bodyPr/>
          <a:lstStyle/>
          <a:p>
            <a:r>
              <a:rPr lang="en-US" sz="3200" dirty="0" smtClean="0"/>
              <a:t>To </a:t>
            </a:r>
            <a:r>
              <a:rPr lang="en-US" sz="3200" b="1" i="1" dirty="0"/>
              <a:t>learn how to avoid computer abuse and </a:t>
            </a:r>
            <a:r>
              <a:rPr lang="en-US" sz="3200" b="1" i="1" dirty="0" smtClean="0"/>
              <a:t>catastrophes.</a:t>
            </a:r>
          </a:p>
          <a:p>
            <a:r>
              <a:rPr lang="en-US" sz="3200" dirty="0"/>
              <a:t>The </a:t>
            </a:r>
            <a:r>
              <a:rPr lang="en-US" sz="3200" b="1" i="1" dirty="0"/>
              <a:t>use of computing technology creates and will continue to create novel ethical issues that require special study</a:t>
            </a:r>
            <a:r>
              <a:rPr lang="en-US" sz="3200" dirty="0"/>
              <a:t>.</a:t>
            </a:r>
          </a:p>
          <a:p>
            <a:endParaRPr lang="en-US" sz="3200" b="1" i="1" dirty="0"/>
          </a:p>
          <a:p>
            <a:endParaRPr lang="en-US" dirty="0"/>
          </a:p>
          <a:p>
            <a:endParaRPr lang="en-US" dirty="0"/>
          </a:p>
        </p:txBody>
      </p:sp>
      <p:sp>
        <p:nvSpPr>
          <p:cNvPr id="4" name="Date Placeholder 3"/>
          <p:cNvSpPr>
            <a:spLocks noGrp="1"/>
          </p:cNvSpPr>
          <p:nvPr>
            <p:ph type="dt" sz="half" idx="10"/>
          </p:nvPr>
        </p:nvSpPr>
        <p:spPr/>
        <p:txBody>
          <a:bodyPr/>
          <a:lstStyle/>
          <a:p>
            <a:fld id="{3F6DCEF6-D387-4765-9C5C-4AAF25FE9011}"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8</a:t>
            </a:fld>
            <a:endParaRPr lang="en-US"/>
          </a:p>
        </p:txBody>
      </p:sp>
    </p:spTree>
    <p:extLst>
      <p:ext uri="{BB962C8B-B14F-4D97-AF65-F5344CB8AC3E}">
        <p14:creationId xmlns:p14="http://schemas.microsoft.com/office/powerpoint/2010/main" val="27626743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4000" dirty="0"/>
              <a:t>In some cases, this person or group of individuals may be malicious and destroy or otherwise corrupt the computer or data files.</a:t>
            </a:r>
          </a:p>
          <a:p>
            <a:endParaRPr lang="en-US" sz="4000" dirty="0"/>
          </a:p>
        </p:txBody>
      </p:sp>
      <p:sp>
        <p:nvSpPr>
          <p:cNvPr id="4" name="Date Placeholder 3"/>
          <p:cNvSpPr>
            <a:spLocks noGrp="1"/>
          </p:cNvSpPr>
          <p:nvPr>
            <p:ph type="dt" sz="half" idx="10"/>
          </p:nvPr>
        </p:nvSpPr>
        <p:spPr/>
        <p:txBody>
          <a:bodyPr/>
          <a:lstStyle/>
          <a:p>
            <a:fld id="{E1082245-64D5-4E40-8AE1-E61817DC4DB7}"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80</a:t>
            </a:fld>
            <a:endParaRPr lang="en-US"/>
          </a:p>
        </p:txBody>
      </p:sp>
    </p:spTree>
    <p:extLst>
      <p:ext uri="{BB962C8B-B14F-4D97-AF65-F5344CB8AC3E}">
        <p14:creationId xmlns:p14="http://schemas.microsoft.com/office/powerpoint/2010/main" val="21422561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751563"/>
            <a:ext cx="6798734" cy="901873"/>
          </a:xfrm>
        </p:spPr>
        <p:txBody>
          <a:bodyPr>
            <a:normAutofit fontScale="90000"/>
          </a:bodyPr>
          <a:lstStyle/>
          <a:p>
            <a:r>
              <a:rPr lang="en-US" dirty="0" smtClean="0"/>
              <a:t/>
            </a:r>
            <a:br>
              <a:rPr lang="en-US" dirty="0" smtClean="0"/>
            </a:br>
            <a:r>
              <a:rPr lang="en-US" dirty="0" smtClean="0"/>
              <a:t>Examples </a:t>
            </a:r>
            <a:r>
              <a:rPr lang="en-US" dirty="0"/>
              <a:t>of computer crimes</a:t>
            </a:r>
            <a:br>
              <a:rPr lang="en-US" dirty="0"/>
            </a:br>
            <a:endParaRPr lang="en-US" dirty="0"/>
          </a:p>
        </p:txBody>
      </p:sp>
      <p:sp>
        <p:nvSpPr>
          <p:cNvPr id="3" name="Content Placeholder 2"/>
          <p:cNvSpPr>
            <a:spLocks noGrp="1"/>
          </p:cNvSpPr>
          <p:nvPr>
            <p:ph idx="1"/>
          </p:nvPr>
        </p:nvSpPr>
        <p:spPr>
          <a:xfrm>
            <a:off x="563671" y="1653436"/>
            <a:ext cx="8254652" cy="4307097"/>
          </a:xfrm>
        </p:spPr>
        <p:txBody>
          <a:bodyPr>
            <a:noAutofit/>
          </a:bodyPr>
          <a:lstStyle/>
          <a:p>
            <a:r>
              <a:rPr lang="en-US" sz="4000" b="1" dirty="0"/>
              <a:t>Child pornography</a:t>
            </a:r>
            <a:r>
              <a:rPr lang="en-US" sz="4000" dirty="0"/>
              <a:t> - Making or distributing child pornography.</a:t>
            </a:r>
          </a:p>
          <a:p>
            <a:r>
              <a:rPr lang="en-US" sz="4000" b="1" dirty="0"/>
              <a:t>Cyber terrorism</a:t>
            </a:r>
            <a:r>
              <a:rPr lang="en-US" sz="4000" dirty="0"/>
              <a:t> - Hacking, threats, and blackmailing towards a business or person.</a:t>
            </a:r>
          </a:p>
          <a:p>
            <a:r>
              <a:rPr lang="en-US" sz="4000" b="1" dirty="0">
                <a:hlinkClick r:id="rId2"/>
              </a:rPr>
              <a:t>Cyberbully or </a:t>
            </a:r>
            <a:r>
              <a:rPr lang="en-US" sz="4000" b="1" dirty="0" smtClean="0">
                <a:hlinkClick r:id="rId2"/>
              </a:rPr>
              <a:t>Cyber stalking</a:t>
            </a:r>
            <a:r>
              <a:rPr lang="en-US" sz="4000" dirty="0"/>
              <a:t> - Harassing others online</a:t>
            </a:r>
            <a:r>
              <a:rPr lang="en-US" sz="4000" dirty="0" smtClean="0"/>
              <a:t>.</a:t>
            </a:r>
            <a:endParaRPr lang="en-US" sz="4000" dirty="0"/>
          </a:p>
        </p:txBody>
      </p:sp>
      <p:sp>
        <p:nvSpPr>
          <p:cNvPr id="4" name="Date Placeholder 3"/>
          <p:cNvSpPr>
            <a:spLocks noGrp="1"/>
          </p:cNvSpPr>
          <p:nvPr>
            <p:ph type="dt" sz="half" idx="10"/>
          </p:nvPr>
        </p:nvSpPr>
        <p:spPr/>
        <p:txBody>
          <a:bodyPr/>
          <a:lstStyle/>
          <a:p>
            <a:fld id="{A2598B17-0194-4E0C-B9B8-5452108F990B}"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81</a:t>
            </a:fld>
            <a:endParaRPr lang="en-US"/>
          </a:p>
        </p:txBody>
      </p:sp>
    </p:spTree>
    <p:extLst>
      <p:ext uri="{BB962C8B-B14F-4D97-AF65-F5344CB8AC3E}">
        <p14:creationId xmlns:p14="http://schemas.microsoft.com/office/powerpoint/2010/main" val="340005074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4840004"/>
          </a:xfrm>
        </p:spPr>
        <p:txBody>
          <a:bodyPr>
            <a:normAutofit/>
          </a:bodyPr>
          <a:lstStyle/>
          <a:p>
            <a:r>
              <a:rPr lang="en-US" sz="6000" b="1" i="1" u="sng" dirty="0" smtClean="0"/>
              <a:t>Types/CATEGORIES/</a:t>
            </a:r>
            <a:r>
              <a:rPr lang="en-US" sz="6000" b="1" dirty="0"/>
              <a:t>Examples of computer crimes</a:t>
            </a:r>
            <a:br>
              <a:rPr lang="en-US" sz="6000" b="1" dirty="0"/>
            </a:br>
            <a:endParaRPr lang="en-US" sz="6000" dirty="0"/>
          </a:p>
        </p:txBody>
      </p:sp>
      <p:sp>
        <p:nvSpPr>
          <p:cNvPr id="3" name="Date Placeholder 2"/>
          <p:cNvSpPr>
            <a:spLocks noGrp="1"/>
          </p:cNvSpPr>
          <p:nvPr>
            <p:ph type="dt" sz="half" idx="10"/>
          </p:nvPr>
        </p:nvSpPr>
        <p:spPr/>
        <p:txBody>
          <a:bodyPr/>
          <a:lstStyle/>
          <a:p>
            <a:fld id="{6E17BB4E-0554-48EC-A361-4CE88B4627E3}" type="datetime1">
              <a:rPr lang="en-US" smtClean="0"/>
              <a:t>2020-01-22</a:t>
            </a:fld>
            <a:endParaRPr lang="en-US"/>
          </a:p>
        </p:txBody>
      </p:sp>
      <p:sp>
        <p:nvSpPr>
          <p:cNvPr id="4" name="Footer Placeholder 3"/>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7F223F27-03BE-4FC2-8C6B-674FFFD41DDA}" type="slidenum">
              <a:rPr lang="en-US" smtClean="0"/>
              <a:pPr/>
              <a:t>82</a:t>
            </a:fld>
            <a:endParaRPr lang="en-US"/>
          </a:p>
        </p:txBody>
      </p:sp>
    </p:spTree>
    <p:extLst>
      <p:ext uri="{BB962C8B-B14F-4D97-AF65-F5344CB8AC3E}">
        <p14:creationId xmlns:p14="http://schemas.microsoft.com/office/powerpoint/2010/main" val="1875806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376" y="915337"/>
            <a:ext cx="7182224" cy="886569"/>
          </a:xfrm>
        </p:spPr>
        <p:txBody>
          <a:bodyPr>
            <a:normAutofit fontScale="90000"/>
          </a:bodyPr>
          <a:lstStyle/>
          <a:p>
            <a:r>
              <a:rPr lang="en-US" dirty="0" smtClean="0"/>
              <a:t/>
            </a:r>
            <a:br>
              <a:rPr lang="en-US" dirty="0" smtClean="0"/>
            </a:br>
            <a:r>
              <a:rPr lang="en-US" b="1" dirty="0" smtClean="0"/>
              <a:t>Examples </a:t>
            </a:r>
            <a:r>
              <a:rPr lang="en-US" b="1" dirty="0"/>
              <a:t>of computer crimes</a:t>
            </a:r>
            <a:br>
              <a:rPr lang="en-US" b="1" dirty="0"/>
            </a:br>
            <a:endParaRPr lang="en-US" b="1" dirty="0"/>
          </a:p>
        </p:txBody>
      </p:sp>
      <p:sp>
        <p:nvSpPr>
          <p:cNvPr id="3" name="Content Placeholder 2"/>
          <p:cNvSpPr>
            <a:spLocks noGrp="1"/>
          </p:cNvSpPr>
          <p:nvPr>
            <p:ph idx="1"/>
          </p:nvPr>
        </p:nvSpPr>
        <p:spPr>
          <a:xfrm>
            <a:off x="793376" y="2017059"/>
            <a:ext cx="7637930" cy="3918074"/>
          </a:xfrm>
        </p:spPr>
        <p:txBody>
          <a:bodyPr>
            <a:normAutofit/>
          </a:bodyPr>
          <a:lstStyle/>
          <a:p>
            <a:r>
              <a:rPr lang="en-US" sz="3200" b="1" dirty="0">
                <a:solidFill>
                  <a:schemeClr val="tx2"/>
                </a:solidFill>
                <a:hlinkClick r:id="rId2"/>
              </a:rPr>
              <a:t>Creating Malware</a:t>
            </a:r>
            <a:r>
              <a:rPr lang="en-US" sz="3200" dirty="0">
                <a:solidFill>
                  <a:schemeClr val="tx2"/>
                </a:solidFill>
              </a:rPr>
              <a:t> - Writing, creating, or distributing </a:t>
            </a:r>
            <a:r>
              <a:rPr lang="en-US" sz="3200" dirty="0" smtClean="0">
                <a:solidFill>
                  <a:schemeClr val="tx2"/>
                </a:solidFill>
              </a:rPr>
              <a:t>malware (e.g</a:t>
            </a:r>
            <a:r>
              <a:rPr lang="en-US" sz="3200" dirty="0">
                <a:solidFill>
                  <a:schemeClr val="tx2"/>
                </a:solidFill>
              </a:rPr>
              <a:t>. </a:t>
            </a:r>
            <a:r>
              <a:rPr lang="en-US" sz="3200" dirty="0">
                <a:solidFill>
                  <a:schemeClr val="tx2"/>
                </a:solidFill>
                <a:hlinkClick r:id="rId3"/>
              </a:rPr>
              <a:t>viruses</a:t>
            </a:r>
            <a:r>
              <a:rPr lang="en-US" sz="3200" dirty="0">
                <a:solidFill>
                  <a:schemeClr val="tx2"/>
                </a:solidFill>
              </a:rPr>
              <a:t> and </a:t>
            </a:r>
            <a:r>
              <a:rPr lang="en-US" sz="3200" dirty="0">
                <a:solidFill>
                  <a:schemeClr val="tx2"/>
                </a:solidFill>
                <a:hlinkClick r:id="rId4"/>
              </a:rPr>
              <a:t>spyware</a:t>
            </a:r>
            <a:r>
              <a:rPr lang="en-US" sz="3200" dirty="0">
                <a:solidFill>
                  <a:schemeClr val="tx2"/>
                </a:solidFill>
              </a:rPr>
              <a:t>.)</a:t>
            </a:r>
          </a:p>
          <a:p>
            <a:r>
              <a:rPr lang="en-US" sz="3200" b="1" dirty="0">
                <a:solidFill>
                  <a:schemeClr val="tx2"/>
                </a:solidFill>
                <a:hlinkClick r:id="rId5"/>
              </a:rPr>
              <a:t>Denial of Service attack</a:t>
            </a:r>
            <a:r>
              <a:rPr lang="en-US" sz="3200" dirty="0">
                <a:solidFill>
                  <a:schemeClr val="tx2"/>
                </a:solidFill>
              </a:rPr>
              <a:t> - Overloading a system with so many requests it cannot serve normal requests.</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83</a:t>
            </a:fld>
            <a:endParaRPr lang="en-US"/>
          </a:p>
        </p:txBody>
      </p:sp>
    </p:spTree>
    <p:extLst>
      <p:ext uri="{BB962C8B-B14F-4D97-AF65-F5344CB8AC3E}">
        <p14:creationId xmlns:p14="http://schemas.microsoft.com/office/powerpoint/2010/main" val="18772835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038110" cy="880997"/>
          </a:xfrm>
        </p:spPr>
        <p:txBody>
          <a:bodyPr>
            <a:normAutofit/>
          </a:bodyPr>
          <a:lstStyle/>
          <a:p>
            <a:r>
              <a:rPr lang="en-US" dirty="0" smtClean="0"/>
              <a:t>Examples </a:t>
            </a:r>
            <a:r>
              <a:rPr lang="en-US" dirty="0"/>
              <a:t>of computer crimes</a:t>
            </a:r>
          </a:p>
        </p:txBody>
      </p:sp>
      <p:sp>
        <p:nvSpPr>
          <p:cNvPr id="3" name="Content Placeholder 2"/>
          <p:cNvSpPr>
            <a:spLocks noGrp="1"/>
          </p:cNvSpPr>
          <p:nvPr>
            <p:ph idx="1"/>
          </p:nvPr>
        </p:nvSpPr>
        <p:spPr>
          <a:xfrm>
            <a:off x="609599" y="1665962"/>
            <a:ext cx="7536874" cy="4817965"/>
          </a:xfrm>
        </p:spPr>
        <p:txBody>
          <a:bodyPr>
            <a:noAutofit/>
          </a:bodyPr>
          <a:lstStyle/>
          <a:p>
            <a:r>
              <a:rPr lang="en-US" sz="2800" b="1" dirty="0" smtClean="0"/>
              <a:t>Espionage</a:t>
            </a:r>
            <a:r>
              <a:rPr lang="en-US" sz="2800" dirty="0"/>
              <a:t> - Spying on a person or business.</a:t>
            </a:r>
          </a:p>
          <a:p>
            <a:r>
              <a:rPr lang="en-US" sz="2800" b="1" dirty="0">
                <a:hlinkClick r:id="rId2"/>
              </a:rPr>
              <a:t>Fraud</a:t>
            </a:r>
            <a:r>
              <a:rPr lang="en-US" sz="2800" dirty="0"/>
              <a:t> - Manipulating data, e.g. changing banking records to transfer money to an account.</a:t>
            </a:r>
          </a:p>
          <a:p>
            <a:r>
              <a:rPr lang="en-US" sz="2800" b="1" dirty="0">
                <a:hlinkClick r:id="rId3"/>
              </a:rPr>
              <a:t>Harvesting</a:t>
            </a:r>
            <a:r>
              <a:rPr lang="en-US" sz="2800" dirty="0"/>
              <a:t> - Collect account or other account related information on other people.</a:t>
            </a:r>
          </a:p>
          <a:p>
            <a:r>
              <a:rPr lang="en-US" sz="2800" b="1" dirty="0">
                <a:hlinkClick r:id="rId4"/>
              </a:rPr>
              <a:t>Identity theft</a:t>
            </a:r>
            <a:r>
              <a:rPr lang="en-US" sz="2800" dirty="0"/>
              <a:t> - Pretending to be someone you are not.</a:t>
            </a:r>
          </a:p>
          <a:p>
            <a:endParaRPr lang="en-US" sz="2800" dirty="0"/>
          </a:p>
        </p:txBody>
      </p:sp>
      <p:sp>
        <p:nvSpPr>
          <p:cNvPr id="4" name="Date Placeholder 3"/>
          <p:cNvSpPr>
            <a:spLocks noGrp="1"/>
          </p:cNvSpPr>
          <p:nvPr>
            <p:ph type="dt" sz="half" idx="10"/>
          </p:nvPr>
        </p:nvSpPr>
        <p:spPr/>
        <p:txBody>
          <a:bodyPr/>
          <a:lstStyle/>
          <a:p>
            <a:fld id="{C409302E-158E-46ED-92FC-BEA4CCD60167}"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84</a:t>
            </a:fld>
            <a:endParaRPr lang="en-US"/>
          </a:p>
        </p:txBody>
      </p:sp>
    </p:spTree>
    <p:extLst>
      <p:ext uri="{BB962C8B-B14F-4D97-AF65-F5344CB8AC3E}">
        <p14:creationId xmlns:p14="http://schemas.microsoft.com/office/powerpoint/2010/main" val="43219520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88728" cy="701807"/>
          </a:xfrm>
        </p:spPr>
        <p:txBody>
          <a:bodyPr>
            <a:normAutofit/>
          </a:bodyPr>
          <a:lstStyle/>
          <a:p>
            <a:r>
              <a:rPr lang="en-US" dirty="0"/>
              <a:t>Examples of computer crimes</a:t>
            </a:r>
          </a:p>
        </p:txBody>
      </p:sp>
      <p:sp>
        <p:nvSpPr>
          <p:cNvPr id="3" name="Content Placeholder 2"/>
          <p:cNvSpPr>
            <a:spLocks noGrp="1"/>
          </p:cNvSpPr>
          <p:nvPr>
            <p:ph idx="1"/>
          </p:nvPr>
        </p:nvSpPr>
        <p:spPr>
          <a:xfrm>
            <a:off x="288100" y="1590806"/>
            <a:ext cx="8455068" cy="4369728"/>
          </a:xfrm>
        </p:spPr>
        <p:txBody>
          <a:bodyPr>
            <a:noAutofit/>
          </a:bodyPr>
          <a:lstStyle/>
          <a:p>
            <a:r>
              <a:rPr lang="en-US" sz="4000" b="1" dirty="0"/>
              <a:t>Intellectual property theft</a:t>
            </a:r>
            <a:r>
              <a:rPr lang="en-US" sz="4000" dirty="0"/>
              <a:t> - Stealing another persons or companies intellectual property.</a:t>
            </a:r>
          </a:p>
          <a:p>
            <a:r>
              <a:rPr lang="en-US" sz="4000" b="1" dirty="0">
                <a:hlinkClick r:id="rId2"/>
              </a:rPr>
              <a:t>Phishing</a:t>
            </a:r>
            <a:r>
              <a:rPr lang="en-US" sz="4000" dirty="0"/>
              <a:t> - Deceiving individuals to gain private or personal information about that person.</a:t>
            </a:r>
          </a:p>
          <a:p>
            <a:pPr marL="0" indent="0">
              <a:buNone/>
            </a:pPr>
            <a:endParaRPr lang="en-US" sz="3600" dirty="0"/>
          </a:p>
        </p:txBody>
      </p:sp>
      <p:sp>
        <p:nvSpPr>
          <p:cNvPr id="4" name="Date Placeholder 3"/>
          <p:cNvSpPr>
            <a:spLocks noGrp="1"/>
          </p:cNvSpPr>
          <p:nvPr>
            <p:ph type="dt" sz="half" idx="10"/>
          </p:nvPr>
        </p:nvSpPr>
        <p:spPr/>
        <p:txBody>
          <a:bodyPr/>
          <a:lstStyle/>
          <a:p>
            <a:fld id="{57BDA294-E73D-4551-9BED-F807BCC15AA2}"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85</a:t>
            </a:fld>
            <a:endParaRPr lang="en-US"/>
          </a:p>
        </p:txBody>
      </p:sp>
    </p:spTree>
    <p:extLst>
      <p:ext uri="{BB962C8B-B14F-4D97-AF65-F5344CB8AC3E}">
        <p14:creationId xmlns:p14="http://schemas.microsoft.com/office/powerpoint/2010/main" val="273263739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035" y="699247"/>
            <a:ext cx="7222565" cy="1021977"/>
          </a:xfrm>
        </p:spPr>
        <p:txBody>
          <a:bodyPr/>
          <a:lstStyle/>
          <a:p>
            <a:r>
              <a:rPr lang="en-US" dirty="0"/>
              <a:t>Examples of computer crimes</a:t>
            </a:r>
          </a:p>
        </p:txBody>
      </p:sp>
      <p:sp>
        <p:nvSpPr>
          <p:cNvPr id="3" name="Content Placeholder 2"/>
          <p:cNvSpPr>
            <a:spLocks noGrp="1"/>
          </p:cNvSpPr>
          <p:nvPr>
            <p:ph idx="1"/>
          </p:nvPr>
        </p:nvSpPr>
        <p:spPr>
          <a:xfrm>
            <a:off x="887506" y="2218765"/>
            <a:ext cx="7328647" cy="3716367"/>
          </a:xfrm>
        </p:spPr>
        <p:txBody>
          <a:bodyPr>
            <a:normAutofit/>
          </a:bodyPr>
          <a:lstStyle/>
          <a:p>
            <a:r>
              <a:rPr lang="en-US" sz="3600" b="1" dirty="0">
                <a:hlinkClick r:id="rId2"/>
              </a:rPr>
              <a:t>Salami slicing</a:t>
            </a:r>
            <a:r>
              <a:rPr lang="en-US" sz="3600" dirty="0"/>
              <a:t> - Stealing tiny amounts of money from each transaction.</a:t>
            </a:r>
          </a:p>
          <a:p>
            <a:r>
              <a:rPr lang="en-US" sz="3600" b="1" dirty="0">
                <a:hlinkClick r:id="rId3"/>
              </a:rPr>
              <a:t>Scam</a:t>
            </a:r>
            <a:r>
              <a:rPr lang="en-US" sz="3600" dirty="0"/>
              <a:t> - Tricking people into believing something that is not true.</a:t>
            </a:r>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86</a:t>
            </a:fld>
            <a:endParaRPr lang="en-US"/>
          </a:p>
        </p:txBody>
      </p:sp>
    </p:spTree>
    <p:extLst>
      <p:ext uri="{BB962C8B-B14F-4D97-AF65-F5344CB8AC3E}">
        <p14:creationId xmlns:p14="http://schemas.microsoft.com/office/powerpoint/2010/main" val="243681291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097487" cy="855945"/>
          </a:xfrm>
        </p:spPr>
        <p:txBody>
          <a:bodyPr>
            <a:normAutofit/>
          </a:bodyPr>
          <a:lstStyle/>
          <a:p>
            <a:r>
              <a:rPr lang="en-US" dirty="0"/>
              <a:t>Examples of computer crimes</a:t>
            </a:r>
          </a:p>
        </p:txBody>
      </p:sp>
      <p:sp>
        <p:nvSpPr>
          <p:cNvPr id="3" name="Content Placeholder 2"/>
          <p:cNvSpPr>
            <a:spLocks noGrp="1"/>
          </p:cNvSpPr>
          <p:nvPr>
            <p:ph idx="1"/>
          </p:nvPr>
        </p:nvSpPr>
        <p:spPr>
          <a:xfrm>
            <a:off x="713984" y="1465545"/>
            <a:ext cx="7753612" cy="4885151"/>
          </a:xfrm>
        </p:spPr>
        <p:txBody>
          <a:bodyPr>
            <a:normAutofit/>
          </a:bodyPr>
          <a:lstStyle/>
          <a:p>
            <a:r>
              <a:rPr lang="en-US" sz="3600" b="1" dirty="0" smtClean="0">
                <a:hlinkClick r:id="rId2"/>
              </a:rPr>
              <a:t>Spamming</a:t>
            </a:r>
            <a:r>
              <a:rPr lang="en-US" sz="3600" dirty="0"/>
              <a:t> - Distributed unsolicited e-mail to dozens or hundreds of different addresses.</a:t>
            </a:r>
          </a:p>
          <a:p>
            <a:r>
              <a:rPr lang="en-US" sz="3600" b="1" dirty="0">
                <a:hlinkClick r:id="rId3"/>
              </a:rPr>
              <a:t>Spoofing</a:t>
            </a:r>
            <a:r>
              <a:rPr lang="en-US" sz="3600" dirty="0"/>
              <a:t> </a:t>
            </a:r>
            <a:r>
              <a:rPr lang="en-US" sz="3600" b="1" dirty="0"/>
              <a:t>- a spoofing attack is a situation in which a person or program successfully masquerades as another by falsifying data, to gain an illegitimate advantage. </a:t>
            </a:r>
            <a:endParaRPr lang="en-US" sz="3600" b="1" dirty="0" smtClean="0"/>
          </a:p>
          <a:p>
            <a:endParaRPr lang="en-US" dirty="0"/>
          </a:p>
        </p:txBody>
      </p:sp>
      <p:sp>
        <p:nvSpPr>
          <p:cNvPr id="4" name="Date Placeholder 3"/>
          <p:cNvSpPr>
            <a:spLocks noGrp="1"/>
          </p:cNvSpPr>
          <p:nvPr>
            <p:ph type="dt" sz="half" idx="10"/>
          </p:nvPr>
        </p:nvSpPr>
        <p:spPr/>
        <p:txBody>
          <a:bodyPr/>
          <a:lstStyle/>
          <a:p>
            <a:fld id="{581518AA-8F9C-495A-9F94-F704B945CA41}"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87</a:t>
            </a:fld>
            <a:endParaRPr lang="en-US"/>
          </a:p>
        </p:txBody>
      </p:sp>
    </p:spTree>
    <p:extLst>
      <p:ext uri="{BB962C8B-B14F-4D97-AF65-F5344CB8AC3E}">
        <p14:creationId xmlns:p14="http://schemas.microsoft.com/office/powerpoint/2010/main" val="151707981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482" y="915338"/>
            <a:ext cx="7209118" cy="846228"/>
          </a:xfrm>
        </p:spPr>
        <p:txBody>
          <a:bodyPr/>
          <a:lstStyle/>
          <a:p>
            <a:r>
              <a:rPr lang="en-US" dirty="0"/>
              <a:t>Examples of computer crimes</a:t>
            </a:r>
          </a:p>
        </p:txBody>
      </p:sp>
      <p:sp>
        <p:nvSpPr>
          <p:cNvPr id="3" name="Content Placeholder 2"/>
          <p:cNvSpPr>
            <a:spLocks noGrp="1"/>
          </p:cNvSpPr>
          <p:nvPr>
            <p:ph idx="1"/>
          </p:nvPr>
        </p:nvSpPr>
        <p:spPr>
          <a:xfrm>
            <a:off x="887506" y="2084295"/>
            <a:ext cx="7274859" cy="3850838"/>
          </a:xfrm>
        </p:spPr>
        <p:txBody>
          <a:bodyPr>
            <a:normAutofit/>
          </a:bodyPr>
          <a:lstStyle/>
          <a:p>
            <a:r>
              <a:rPr lang="en-US" sz="3600" b="1" dirty="0">
                <a:hlinkClick r:id="rId2"/>
              </a:rPr>
              <a:t>Unauthorized access</a:t>
            </a:r>
            <a:r>
              <a:rPr lang="en-US" sz="3600" dirty="0"/>
              <a:t> - Gaining access to systems you have no permission to access.</a:t>
            </a:r>
          </a:p>
          <a:p>
            <a:r>
              <a:rPr lang="en-US" sz="3600" b="1" dirty="0"/>
              <a:t>Wiretapping</a:t>
            </a:r>
            <a:r>
              <a:rPr lang="en-US" sz="3600" dirty="0"/>
              <a:t> - Connecting a device to a phone line to listen to conversations.</a:t>
            </a:r>
          </a:p>
          <a:p>
            <a:endParaRPr lang="en-US" dirty="0"/>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88</a:t>
            </a:fld>
            <a:endParaRPr lang="en-US"/>
          </a:p>
        </p:txBody>
      </p:sp>
    </p:spTree>
    <p:extLst>
      <p:ext uri="{BB962C8B-B14F-4D97-AF65-F5344CB8AC3E}">
        <p14:creationId xmlns:p14="http://schemas.microsoft.com/office/powerpoint/2010/main" val="404529114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76865" y="677334"/>
            <a:ext cx="6798734" cy="800738"/>
          </a:xfrm>
        </p:spPr>
        <p:txBody>
          <a:bodyPr>
            <a:noAutofit/>
          </a:bodyPr>
          <a:lstStyle/>
          <a:p>
            <a:pPr eaLnBrk="1" hangingPunct="1"/>
            <a:r>
              <a:rPr lang="en-US" sz="3200" b="1" i="1" u="sng" dirty="0" smtClean="0"/>
              <a:t>Types/CATEGORIES of Computer Crime</a:t>
            </a:r>
          </a:p>
        </p:txBody>
      </p:sp>
      <p:sp>
        <p:nvSpPr>
          <p:cNvPr id="14339" name="Rectangle 3"/>
          <p:cNvSpPr>
            <a:spLocks noGrp="1" noChangeArrowheads="1"/>
          </p:cNvSpPr>
          <p:nvPr>
            <p:ph idx="1"/>
          </p:nvPr>
        </p:nvSpPr>
        <p:spPr>
          <a:xfrm>
            <a:off x="651353" y="1640910"/>
            <a:ext cx="7654447" cy="4455090"/>
          </a:xfrm>
        </p:spPr>
        <p:txBody>
          <a:bodyPr>
            <a:normAutofit/>
          </a:bodyPr>
          <a:lstStyle/>
          <a:p>
            <a:pPr eaLnBrk="1" hangingPunct="1">
              <a:lnSpc>
                <a:spcPct val="90000"/>
              </a:lnSpc>
            </a:pPr>
            <a:r>
              <a:rPr lang="en-US" sz="3600" b="1" dirty="0" smtClean="0"/>
              <a:t>COMPUTER MANIPULATIONS CRIME</a:t>
            </a:r>
          </a:p>
          <a:p>
            <a:pPr eaLnBrk="1" hangingPunct="1">
              <a:lnSpc>
                <a:spcPct val="90000"/>
              </a:lnSpc>
            </a:pPr>
            <a:r>
              <a:rPr lang="en-US" sz="3600" b="1" dirty="0" smtClean="0"/>
              <a:t>(Damage </a:t>
            </a:r>
            <a:r>
              <a:rPr lang="en-US" sz="3600" b="1" dirty="0"/>
              <a:t>to computers, programs or </a:t>
            </a:r>
            <a:r>
              <a:rPr lang="en-US" sz="3600" b="1" dirty="0" smtClean="0"/>
              <a:t>files)</a:t>
            </a:r>
            <a:endParaRPr lang="en-US" sz="3600" b="1" dirty="0"/>
          </a:p>
          <a:p>
            <a:pPr lvl="1" eaLnBrk="1" hangingPunct="1">
              <a:lnSpc>
                <a:spcPct val="90000"/>
              </a:lnSpc>
            </a:pPr>
            <a:r>
              <a:rPr lang="en-US" sz="3600" dirty="0"/>
              <a:t>Viruses - migrate through systems attached to files and programs</a:t>
            </a:r>
          </a:p>
          <a:p>
            <a:pPr lvl="1" eaLnBrk="1" hangingPunct="1">
              <a:lnSpc>
                <a:spcPct val="90000"/>
              </a:lnSpc>
            </a:pPr>
            <a:r>
              <a:rPr lang="en-US" sz="3600" dirty="0"/>
              <a:t>Worms - continuously self-replicate</a:t>
            </a:r>
          </a:p>
          <a:p>
            <a:pPr lvl="1" eaLnBrk="1" hangingPunct="1">
              <a:lnSpc>
                <a:spcPct val="90000"/>
              </a:lnSpc>
            </a:pPr>
            <a:endParaRPr lang="en-US" sz="3600" dirty="0"/>
          </a:p>
        </p:txBody>
      </p:sp>
      <p:sp>
        <p:nvSpPr>
          <p:cNvPr id="2" name="Date Placeholder 1"/>
          <p:cNvSpPr>
            <a:spLocks noGrp="1"/>
          </p:cNvSpPr>
          <p:nvPr>
            <p:ph type="dt" sz="half" idx="10"/>
          </p:nvPr>
        </p:nvSpPr>
        <p:spPr/>
        <p:txBody>
          <a:bodyPr/>
          <a:lstStyle/>
          <a:p>
            <a:fld id="{5B53805B-E662-4E80-AC71-E79235C4D4DA}"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4" name="Slide Number Placeholder 3"/>
          <p:cNvSpPr>
            <a:spLocks noGrp="1"/>
          </p:cNvSpPr>
          <p:nvPr>
            <p:ph type="sldNum" sz="quarter" idx="12"/>
          </p:nvPr>
        </p:nvSpPr>
        <p:spPr/>
        <p:txBody>
          <a:bodyPr/>
          <a:lstStyle/>
          <a:p>
            <a:fld id="{52C03F6E-A041-49C7-B29B-D8326DC35BA7}" type="slidenum">
              <a:rPr lang="en-US" smtClean="0"/>
              <a:t>89</a:t>
            </a:fld>
            <a:endParaRPr lang="en-US"/>
          </a:p>
        </p:txBody>
      </p:sp>
    </p:spTree>
    <p:extLst>
      <p:ext uri="{BB962C8B-B14F-4D97-AF65-F5344CB8AC3E}">
        <p14:creationId xmlns:p14="http://schemas.microsoft.com/office/powerpoint/2010/main" val="270722403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0" end="0"/>
                                            </p:txEl>
                                          </p:spTgt>
                                        </p:tgtEl>
                                        <p:attrNameLst>
                                          <p:attrName>ppt_c</p:attrName>
                                        </p:attrNameLst>
                                      </p:cBhvr>
                                      <p:to>
                                        <a:srgbClr val="DDDDDD"/>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1" end="1"/>
                                            </p:txEl>
                                          </p:spTgt>
                                        </p:tgtEl>
                                        <p:attrNameLst>
                                          <p:attrName>ppt_c</p:attrName>
                                        </p:attrNameLst>
                                      </p:cBhvr>
                                      <p:to>
                                        <a:srgbClr val="DDDDDD"/>
                                      </p:to>
                                    </p:animClr>
                                  </p:subTnLst>
                                </p:cTn>
                              </p:par>
                              <p:par>
                                <p:cTn id="11" presetID="1" presetClass="entr" presetSubtype="0" fill="hold" grpId="0" nodeType="withEffect">
                                  <p:stCondLst>
                                    <p:cond delay="0"/>
                                  </p:stCondLst>
                                  <p:childTnLst>
                                    <p:set>
                                      <p:cBhvr>
                                        <p:cTn id="12" dur="1" fill="hold">
                                          <p:stCondLst>
                                            <p:cond delay="499"/>
                                          </p:stCondLst>
                                        </p:cTn>
                                        <p:tgtEl>
                                          <p:spTgt spid="1433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2" end="2"/>
                                            </p:txEl>
                                          </p:spTgt>
                                        </p:tgtEl>
                                        <p:attrNameLst>
                                          <p:attrName>ppt_c</p:attrName>
                                        </p:attrNameLst>
                                      </p:cBhvr>
                                      <p:to>
                                        <a:srgbClr val="DDDDDD"/>
                                      </p:to>
                                    </p:animClr>
                                  </p:subTnLst>
                                </p:cTn>
                              </p:par>
                              <p:par>
                                <p:cTn id="13" presetID="1" presetClass="entr" presetSubtype="0" fill="hold" grpId="0" nodeType="withEffect">
                                  <p:stCondLst>
                                    <p:cond delay="0"/>
                                  </p:stCondLst>
                                  <p:childTnLst>
                                    <p:set>
                                      <p:cBhvr>
                                        <p:cTn id="14" dur="1" fill="hold">
                                          <p:stCondLst>
                                            <p:cond delay="499"/>
                                          </p:stCondLst>
                                        </p:cTn>
                                        <p:tgtEl>
                                          <p:spTgt spid="1433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4339">
                                            <p:txEl>
                                              <p:pRg st="3" end="3"/>
                                            </p:txEl>
                                          </p:spTgt>
                                        </p:tgtEl>
                                        <p:attrNameLst>
                                          <p:attrName>ppt_c</p:attrName>
                                        </p:attrNameLst>
                                      </p:cBhvr>
                                      <p:to>
                                        <a:srgbClr val="DDDDDD"/>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2082" y="1366645"/>
            <a:ext cx="7072905" cy="2524836"/>
          </a:xfrm>
        </p:spPr>
        <p:txBody>
          <a:bodyPr>
            <a:normAutofit/>
          </a:bodyPr>
          <a:lstStyle/>
          <a:p>
            <a:r>
              <a:rPr lang="en-US" sz="4400" b="1" dirty="0"/>
              <a:t>What is the importance of computer ethics</a:t>
            </a:r>
            <a:r>
              <a:rPr lang="en-US" b="1" dirty="0"/>
              <a:t>?</a:t>
            </a:r>
            <a:r>
              <a:rPr lang="en-US" dirty="0"/>
              <a:t/>
            </a:r>
            <a:br>
              <a:rPr lang="en-US" dirty="0"/>
            </a:br>
            <a:endParaRPr lang="en-US" dirty="0"/>
          </a:p>
        </p:txBody>
      </p:sp>
      <p:sp>
        <p:nvSpPr>
          <p:cNvPr id="2" name="Date Placeholder 1"/>
          <p:cNvSpPr>
            <a:spLocks noGrp="1"/>
          </p:cNvSpPr>
          <p:nvPr>
            <p:ph type="dt" sz="half" idx="10"/>
          </p:nvPr>
        </p:nvSpPr>
        <p:spPr/>
        <p:txBody>
          <a:bodyPr/>
          <a:lstStyle/>
          <a:p>
            <a:fld id="{0CB8D7E7-78DF-4F6C-91EE-AE61DC02AED3}"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52C03F6E-A041-49C7-B29B-D8326DC35BA7}" type="slidenum">
              <a:rPr lang="en-US" smtClean="0"/>
              <a:t>9</a:t>
            </a:fld>
            <a:endParaRPr lang="en-US"/>
          </a:p>
        </p:txBody>
      </p:sp>
    </p:spTree>
    <p:extLst>
      <p:ext uri="{BB962C8B-B14F-4D97-AF65-F5344CB8AC3E}">
        <p14:creationId xmlns:p14="http://schemas.microsoft.com/office/powerpoint/2010/main" val="2270050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4" y="673291"/>
            <a:ext cx="7839635" cy="1074828"/>
          </a:xfrm>
        </p:spPr>
        <p:txBody>
          <a:bodyPr>
            <a:normAutofit fontScale="90000"/>
          </a:bodyPr>
          <a:lstStyle/>
          <a:p>
            <a:r>
              <a:rPr lang="en-US" b="1" i="1" u="sng" dirty="0"/>
              <a:t>Types/CATEGORIES of Computer Crime</a:t>
            </a:r>
            <a:endParaRPr lang="en-US" dirty="0"/>
          </a:p>
        </p:txBody>
      </p:sp>
      <p:sp>
        <p:nvSpPr>
          <p:cNvPr id="3" name="Content Placeholder 2"/>
          <p:cNvSpPr>
            <a:spLocks noGrp="1"/>
          </p:cNvSpPr>
          <p:nvPr>
            <p:ph idx="1"/>
          </p:nvPr>
        </p:nvSpPr>
        <p:spPr>
          <a:xfrm>
            <a:off x="618564" y="1922929"/>
            <a:ext cx="7357037" cy="4012203"/>
          </a:xfrm>
        </p:spPr>
        <p:txBody>
          <a:bodyPr/>
          <a:lstStyle/>
          <a:p>
            <a:pPr>
              <a:lnSpc>
                <a:spcPct val="90000"/>
              </a:lnSpc>
            </a:pPr>
            <a:r>
              <a:rPr lang="en-US" b="1" dirty="0"/>
              <a:t>Theft</a:t>
            </a:r>
          </a:p>
          <a:p>
            <a:pPr lvl="1">
              <a:lnSpc>
                <a:spcPct val="90000"/>
              </a:lnSpc>
            </a:pPr>
            <a:r>
              <a:rPr lang="en-US" sz="2600" dirty="0"/>
              <a:t>Of hardware, software, data, computer time</a:t>
            </a:r>
          </a:p>
          <a:p>
            <a:pPr lvl="1">
              <a:lnSpc>
                <a:spcPct val="90000"/>
              </a:lnSpc>
            </a:pPr>
            <a:r>
              <a:rPr lang="en-US" sz="2600" dirty="0"/>
              <a:t>Software piracy - unauthorized copies of copyrighted material</a:t>
            </a:r>
          </a:p>
          <a:p>
            <a:pPr>
              <a:lnSpc>
                <a:spcPct val="90000"/>
              </a:lnSpc>
            </a:pPr>
            <a:r>
              <a:rPr lang="en-US" b="1" dirty="0"/>
              <a:t>View/Manipulation</a:t>
            </a:r>
          </a:p>
          <a:p>
            <a:pPr lvl="1">
              <a:lnSpc>
                <a:spcPct val="90000"/>
              </a:lnSpc>
            </a:pPr>
            <a:r>
              <a:rPr lang="en-US" sz="2600" dirty="0"/>
              <a:t>“Unauthorized entry” and “harmless message” still illegal</a:t>
            </a:r>
          </a:p>
          <a:p>
            <a:endParaRPr lang="en-US" dirty="0"/>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90</a:t>
            </a:fld>
            <a:endParaRPr lang="en-US"/>
          </a:p>
        </p:txBody>
      </p:sp>
    </p:spTree>
    <p:extLst>
      <p:ext uri="{BB962C8B-B14F-4D97-AF65-F5344CB8AC3E}">
        <p14:creationId xmlns:p14="http://schemas.microsoft.com/office/powerpoint/2010/main" val="121222407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871" y="699247"/>
            <a:ext cx="7274857" cy="793377"/>
          </a:xfrm>
        </p:spPr>
        <p:txBody>
          <a:bodyPr>
            <a:normAutofit/>
          </a:bodyPr>
          <a:lstStyle/>
          <a:p>
            <a:r>
              <a:rPr lang="en-US" b="1" u="sng" dirty="0"/>
              <a:t>Types of Computer Crime</a:t>
            </a:r>
          </a:p>
        </p:txBody>
      </p:sp>
      <p:sp>
        <p:nvSpPr>
          <p:cNvPr id="3" name="Content Placeholder 2"/>
          <p:cNvSpPr>
            <a:spLocks noGrp="1"/>
          </p:cNvSpPr>
          <p:nvPr>
            <p:ph idx="1"/>
          </p:nvPr>
        </p:nvSpPr>
        <p:spPr>
          <a:xfrm>
            <a:off x="901874" y="1803749"/>
            <a:ext cx="7202466" cy="4131384"/>
          </a:xfrm>
        </p:spPr>
        <p:txBody>
          <a:bodyPr>
            <a:noAutofit/>
          </a:bodyPr>
          <a:lstStyle/>
          <a:p>
            <a:pPr marL="514350" indent="-514350">
              <a:buFont typeface="+mj-lt"/>
              <a:buAutoNum type="arabicPeriod"/>
            </a:pPr>
            <a:r>
              <a:rPr lang="en-US" sz="3200" b="1" dirty="0" smtClean="0"/>
              <a:t>INTERNAL COMPUTER CRIME</a:t>
            </a:r>
          </a:p>
          <a:p>
            <a:pPr marL="0" indent="0">
              <a:buNone/>
            </a:pPr>
            <a:r>
              <a:rPr lang="en-US" sz="3200" b="1" i="1" u="sng" dirty="0" smtClean="0"/>
              <a:t>Planting of viruses on some ones computer.</a:t>
            </a:r>
          </a:p>
          <a:p>
            <a:pPr marL="514350" indent="-514350">
              <a:buFont typeface="+mj-lt"/>
              <a:buAutoNum type="arabicPeriod"/>
            </a:pPr>
            <a:r>
              <a:rPr lang="en-US" sz="2800" b="1" dirty="0" smtClean="0"/>
              <a:t>THEFT OF COMPUTER HW AND SW</a:t>
            </a:r>
          </a:p>
          <a:p>
            <a:pPr marL="514350" indent="-514350">
              <a:buFont typeface="+mj-lt"/>
              <a:buAutoNum type="arabicPeriod"/>
            </a:pPr>
            <a:r>
              <a:rPr lang="en-US" sz="2800" b="1" dirty="0" smtClean="0"/>
              <a:t>TELECOMMUNICATION CRIME</a:t>
            </a:r>
          </a:p>
          <a:p>
            <a:pPr marL="514350" indent="-514350">
              <a:buFont typeface="+mj-lt"/>
              <a:buAutoNum type="arabicPeriod"/>
            </a:pPr>
            <a:r>
              <a:rPr lang="en-US" sz="2800" b="1" dirty="0" smtClean="0"/>
              <a:t>USE OF COMMPUTER TO SUPPORT CRIME</a:t>
            </a:r>
          </a:p>
          <a:p>
            <a:pPr marL="0" indent="0">
              <a:buNone/>
            </a:pPr>
            <a:endParaRPr lang="en-US" sz="3200" dirty="0"/>
          </a:p>
        </p:txBody>
      </p:sp>
      <p:sp>
        <p:nvSpPr>
          <p:cNvPr id="4" name="Date Placeholder 3"/>
          <p:cNvSpPr>
            <a:spLocks noGrp="1"/>
          </p:cNvSpPr>
          <p:nvPr>
            <p:ph type="dt" sz="half" idx="10"/>
          </p:nvPr>
        </p:nvSpPr>
        <p:spPr/>
        <p:txBody>
          <a:bodyPr/>
          <a:lstStyle/>
          <a:p>
            <a:fld id="{7D2510D6-531E-4589-BD91-2209F3755811}"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91</a:t>
            </a:fld>
            <a:endParaRPr lang="en-US"/>
          </a:p>
        </p:txBody>
      </p:sp>
    </p:spTree>
    <p:extLst>
      <p:ext uri="{BB962C8B-B14F-4D97-AF65-F5344CB8AC3E}">
        <p14:creationId xmlns:p14="http://schemas.microsoft.com/office/powerpoint/2010/main" val="27211636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598" y="1947552"/>
            <a:ext cx="7754473" cy="2553195"/>
          </a:xfrm>
        </p:spPr>
        <p:txBody>
          <a:bodyPr>
            <a:noAutofit/>
          </a:bodyPr>
          <a:lstStyle/>
          <a:p>
            <a:pPr algn="ctr"/>
            <a:r>
              <a:rPr lang="en-US" sz="5400" dirty="0"/>
              <a:t>Ways to Prevent Computer Crime</a:t>
            </a:r>
            <a:br>
              <a:rPr lang="en-US" sz="5400" dirty="0"/>
            </a:br>
            <a:endParaRPr lang="en-US" sz="5400" dirty="0"/>
          </a:p>
        </p:txBody>
      </p:sp>
      <p:sp>
        <p:nvSpPr>
          <p:cNvPr id="2" name="Date Placeholder 1"/>
          <p:cNvSpPr>
            <a:spLocks noGrp="1"/>
          </p:cNvSpPr>
          <p:nvPr>
            <p:ph type="dt" sz="half" idx="10"/>
          </p:nvPr>
        </p:nvSpPr>
        <p:spPr/>
        <p:txBody>
          <a:bodyPr/>
          <a:lstStyle/>
          <a:p>
            <a:fld id="{3B2A67DB-F939-4534-9CCA-14FAC0B105C2}" type="datetime1">
              <a:rPr lang="en-US" smtClean="0"/>
              <a:t>2020-01-22</a:t>
            </a:fld>
            <a:endParaRPr lang="en-US"/>
          </a:p>
        </p:txBody>
      </p:sp>
      <p:sp>
        <p:nvSpPr>
          <p:cNvPr id="3" name="Footer Placeholder 2"/>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52C03F6E-A041-49C7-B29B-D8326DC35BA7}" type="slidenum">
              <a:rPr lang="en-US" smtClean="0"/>
              <a:t>92</a:t>
            </a:fld>
            <a:endParaRPr lang="en-US"/>
          </a:p>
        </p:txBody>
      </p:sp>
    </p:spTree>
    <p:extLst>
      <p:ext uri="{BB962C8B-B14F-4D97-AF65-F5344CB8AC3E}">
        <p14:creationId xmlns:p14="http://schemas.microsoft.com/office/powerpoint/2010/main" val="38461434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599" y="228600"/>
            <a:ext cx="7277101" cy="850900"/>
          </a:xfrm>
        </p:spPr>
        <p:txBody>
          <a:bodyPr>
            <a:normAutofit fontScale="90000"/>
          </a:bodyPr>
          <a:lstStyle/>
          <a:p>
            <a:r>
              <a:rPr lang="en-US" b="1" dirty="0" smtClean="0"/>
              <a:t/>
            </a:r>
            <a:br>
              <a:rPr lang="en-US" b="1" dirty="0" smtClean="0"/>
            </a:br>
            <a:r>
              <a:rPr lang="en-US" b="1" dirty="0" smtClean="0"/>
              <a:t>How </a:t>
            </a:r>
            <a:r>
              <a:rPr lang="en-US" b="1" dirty="0"/>
              <a:t>to prevent computer crime</a:t>
            </a:r>
            <a:r>
              <a:rPr lang="en-US" dirty="0"/>
              <a:t/>
            </a:r>
            <a:br>
              <a:rPr lang="en-US" dirty="0"/>
            </a:br>
            <a:endParaRPr lang="en-US" dirty="0"/>
          </a:p>
        </p:txBody>
      </p:sp>
      <p:sp>
        <p:nvSpPr>
          <p:cNvPr id="7" name="Content Placeholder 6"/>
          <p:cNvSpPr>
            <a:spLocks noGrp="1"/>
          </p:cNvSpPr>
          <p:nvPr>
            <p:ph idx="1"/>
          </p:nvPr>
        </p:nvSpPr>
        <p:spPr>
          <a:xfrm>
            <a:off x="330200" y="1384300"/>
            <a:ext cx="7035800" cy="4927600"/>
          </a:xfrm>
        </p:spPr>
        <p:txBody>
          <a:bodyPr>
            <a:normAutofit/>
          </a:bodyPr>
          <a:lstStyle/>
          <a:p>
            <a:pPr lvl="0"/>
            <a:r>
              <a:rPr lang="en-US" sz="4800" dirty="0" smtClean="0"/>
              <a:t>Education</a:t>
            </a:r>
            <a:endParaRPr lang="en-US" sz="4800" dirty="0"/>
          </a:p>
          <a:p>
            <a:pPr lvl="0"/>
            <a:r>
              <a:rPr lang="en-US" sz="4800" dirty="0"/>
              <a:t>Use of  a firewall</a:t>
            </a:r>
          </a:p>
          <a:p>
            <a:pPr lvl="0"/>
            <a:r>
              <a:rPr lang="en-US" sz="4800" dirty="0"/>
              <a:t>Practice safe surfing</a:t>
            </a:r>
          </a:p>
          <a:p>
            <a:pPr lvl="0"/>
            <a:r>
              <a:rPr lang="en-US" sz="4800" dirty="0"/>
              <a:t>Practice safe shopping</a:t>
            </a:r>
          </a:p>
          <a:p>
            <a:endParaRPr lang="en-US" sz="4800" dirty="0"/>
          </a:p>
        </p:txBody>
      </p:sp>
      <p:sp>
        <p:nvSpPr>
          <p:cNvPr id="3" name="Date Placeholder 2"/>
          <p:cNvSpPr>
            <a:spLocks noGrp="1"/>
          </p:cNvSpPr>
          <p:nvPr>
            <p:ph type="dt" sz="half" idx="10"/>
          </p:nvPr>
        </p:nvSpPr>
        <p:spPr/>
        <p:txBody>
          <a:bodyPr/>
          <a:lstStyle/>
          <a:p>
            <a:fld id="{5EB8DC99-894D-4751-9D09-2583A88337C2}" type="datetime1">
              <a:rPr lang="en-US" smtClean="0"/>
              <a:t>2020-01-22</a:t>
            </a:fld>
            <a:endParaRPr lang="en-US"/>
          </a:p>
        </p:txBody>
      </p:sp>
      <p:sp>
        <p:nvSpPr>
          <p:cNvPr id="4" name="Footer Placeholder 3"/>
          <p:cNvSpPr>
            <a:spLocks noGrp="1"/>
          </p:cNvSpPr>
          <p:nvPr>
            <p:ph type="ftr" sz="quarter" idx="11"/>
          </p:nvPr>
        </p:nvSpPr>
        <p:spPr/>
        <p:txBody>
          <a:bodyPr/>
          <a:lstStyle/>
          <a:p>
            <a:r>
              <a:rPr lang="en-US" smtClean="0"/>
              <a:t>LIVE ETHICALLY TO ENJOY GOD'S BLESSINGS</a:t>
            </a:r>
            <a:endParaRPr lang="en-US"/>
          </a:p>
        </p:txBody>
      </p:sp>
      <p:sp>
        <p:nvSpPr>
          <p:cNvPr id="5" name="Slide Number Placeholder 4"/>
          <p:cNvSpPr>
            <a:spLocks noGrp="1"/>
          </p:cNvSpPr>
          <p:nvPr>
            <p:ph type="sldNum" sz="quarter" idx="12"/>
          </p:nvPr>
        </p:nvSpPr>
        <p:spPr/>
        <p:txBody>
          <a:bodyPr/>
          <a:lstStyle/>
          <a:p>
            <a:fld id="{52C03F6E-A041-49C7-B29B-D8326DC35BA7}" type="slidenum">
              <a:rPr lang="en-US" smtClean="0"/>
              <a:t>93</a:t>
            </a:fld>
            <a:endParaRPr lang="en-US"/>
          </a:p>
        </p:txBody>
      </p:sp>
    </p:spTree>
    <p:extLst>
      <p:ext uri="{BB962C8B-B14F-4D97-AF65-F5344CB8AC3E}">
        <p14:creationId xmlns:p14="http://schemas.microsoft.com/office/powerpoint/2010/main" val="39378999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915337"/>
            <a:ext cx="7276353" cy="1061381"/>
          </a:xfrm>
        </p:spPr>
        <p:txBody>
          <a:bodyPr/>
          <a:lstStyle/>
          <a:p>
            <a:r>
              <a:rPr lang="en-US" b="1" dirty="0"/>
              <a:t>How to prevent computer crime</a:t>
            </a:r>
            <a:endParaRPr lang="en-US" dirty="0"/>
          </a:p>
        </p:txBody>
      </p:sp>
      <p:sp>
        <p:nvSpPr>
          <p:cNvPr id="3" name="Content Placeholder 2"/>
          <p:cNvSpPr>
            <a:spLocks noGrp="1"/>
          </p:cNvSpPr>
          <p:nvPr>
            <p:ph idx="1"/>
          </p:nvPr>
        </p:nvSpPr>
        <p:spPr/>
        <p:txBody>
          <a:bodyPr/>
          <a:lstStyle/>
          <a:p>
            <a:pPr lvl="0"/>
            <a:r>
              <a:rPr lang="en-US" sz="4000" dirty="0"/>
              <a:t>Use common sense</a:t>
            </a:r>
          </a:p>
          <a:p>
            <a:pPr lvl="0"/>
            <a:r>
              <a:rPr lang="en-US" sz="4000" dirty="0"/>
              <a:t>Be suspicious</a:t>
            </a:r>
          </a:p>
          <a:p>
            <a:pPr lvl="0"/>
            <a:r>
              <a:rPr lang="en-US" sz="4000" dirty="0"/>
              <a:t>Use comprehensive security and keep your system update</a:t>
            </a:r>
          </a:p>
          <a:p>
            <a:endParaRPr lang="en-US" dirty="0"/>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94</a:t>
            </a:fld>
            <a:endParaRPr lang="en-US"/>
          </a:p>
        </p:txBody>
      </p:sp>
    </p:spTree>
    <p:extLst>
      <p:ext uri="{BB962C8B-B14F-4D97-AF65-F5344CB8AC3E}">
        <p14:creationId xmlns:p14="http://schemas.microsoft.com/office/powerpoint/2010/main" val="28637847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8307"/>
            <a:ext cx="7109362" cy="995994"/>
          </a:xfrm>
        </p:spPr>
        <p:txBody>
          <a:bodyPr>
            <a:normAutofit fontScale="90000"/>
          </a:bodyPr>
          <a:lstStyle/>
          <a:p>
            <a:r>
              <a:rPr lang="en-US" b="1" u="sng" dirty="0" smtClean="0"/>
              <a:t>Ways of preventing computer crime</a:t>
            </a:r>
            <a:endParaRPr lang="en-US" b="1" u="sng" dirty="0"/>
          </a:p>
        </p:txBody>
      </p:sp>
      <p:sp>
        <p:nvSpPr>
          <p:cNvPr id="3" name="Content Placeholder 2"/>
          <p:cNvSpPr>
            <a:spLocks noGrp="1"/>
          </p:cNvSpPr>
          <p:nvPr>
            <p:ph idx="1"/>
          </p:nvPr>
        </p:nvSpPr>
        <p:spPr>
          <a:xfrm>
            <a:off x="609599" y="1384300"/>
            <a:ext cx="7703128" cy="5206505"/>
          </a:xfrm>
        </p:spPr>
        <p:txBody>
          <a:bodyPr>
            <a:noAutofit/>
          </a:bodyPr>
          <a:lstStyle/>
          <a:p>
            <a:r>
              <a:rPr lang="en-US" sz="4800" dirty="0"/>
              <a:t>Keep your computer current with the latest patches and updates.</a:t>
            </a:r>
          </a:p>
          <a:p>
            <a:r>
              <a:rPr lang="en-US" sz="4800" dirty="0"/>
              <a:t>Make sure your computer is configured securely.</a:t>
            </a:r>
          </a:p>
          <a:p>
            <a:endParaRPr lang="en-US" sz="4800" dirty="0"/>
          </a:p>
        </p:txBody>
      </p:sp>
      <p:sp>
        <p:nvSpPr>
          <p:cNvPr id="4" name="Date Placeholder 3"/>
          <p:cNvSpPr>
            <a:spLocks noGrp="1"/>
          </p:cNvSpPr>
          <p:nvPr>
            <p:ph type="dt" sz="half" idx="10"/>
          </p:nvPr>
        </p:nvSpPr>
        <p:spPr/>
        <p:txBody>
          <a:bodyPr/>
          <a:lstStyle/>
          <a:p>
            <a:fld id="{902663AF-BFE6-46C2-AD27-6D449A5C7129}"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95</a:t>
            </a:fld>
            <a:endParaRPr lang="en-US"/>
          </a:p>
        </p:txBody>
      </p:sp>
    </p:spTree>
    <p:extLst>
      <p:ext uri="{BB962C8B-B14F-4D97-AF65-F5344CB8AC3E}">
        <p14:creationId xmlns:p14="http://schemas.microsoft.com/office/powerpoint/2010/main" val="1381680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328" y="713631"/>
            <a:ext cx="7468166" cy="1303867"/>
          </a:xfrm>
        </p:spPr>
        <p:txBody>
          <a:bodyPr>
            <a:noAutofit/>
          </a:bodyPr>
          <a:lstStyle/>
          <a:p>
            <a:r>
              <a:rPr lang="en-US" b="1" u="sng" dirty="0"/>
              <a:t>Ways of preventing computer crime</a:t>
            </a:r>
            <a:endParaRPr lang="en-US" dirty="0"/>
          </a:p>
        </p:txBody>
      </p:sp>
      <p:sp>
        <p:nvSpPr>
          <p:cNvPr id="3" name="Content Placeholder 2"/>
          <p:cNvSpPr>
            <a:spLocks noGrp="1"/>
          </p:cNvSpPr>
          <p:nvPr>
            <p:ph idx="1"/>
          </p:nvPr>
        </p:nvSpPr>
        <p:spPr/>
        <p:txBody>
          <a:bodyPr>
            <a:normAutofit/>
          </a:bodyPr>
          <a:lstStyle/>
          <a:p>
            <a:r>
              <a:rPr lang="en-US" sz="3600" dirty="0"/>
              <a:t>Choose strong passwords and keep them safe.</a:t>
            </a:r>
          </a:p>
          <a:p>
            <a:r>
              <a:rPr lang="en-US" sz="3600" dirty="0"/>
              <a:t>Protect your computer with security software.</a:t>
            </a:r>
          </a:p>
          <a:p>
            <a:r>
              <a:rPr lang="en-US" sz="3600" dirty="0"/>
              <a:t>Protect your personal information.</a:t>
            </a:r>
          </a:p>
          <a:p>
            <a:endParaRPr lang="en-US" sz="3600" dirty="0"/>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96</a:t>
            </a:fld>
            <a:endParaRPr lang="en-US"/>
          </a:p>
        </p:txBody>
      </p:sp>
    </p:spTree>
    <p:extLst>
      <p:ext uri="{BB962C8B-B14F-4D97-AF65-F5344CB8AC3E}">
        <p14:creationId xmlns:p14="http://schemas.microsoft.com/office/powerpoint/2010/main" val="8970574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216240" cy="1183574"/>
          </a:xfrm>
        </p:spPr>
        <p:txBody>
          <a:bodyPr>
            <a:normAutofit fontScale="90000"/>
          </a:bodyPr>
          <a:lstStyle/>
          <a:p>
            <a:r>
              <a:rPr lang="en-US" b="1" u="sng" dirty="0"/>
              <a:t>Ways to Prevent Computer Crime</a:t>
            </a:r>
            <a:r>
              <a:rPr lang="en-US" dirty="0"/>
              <a:t/>
            </a:r>
            <a:br>
              <a:rPr lang="en-US" dirty="0"/>
            </a:br>
            <a:endParaRPr lang="en-US" dirty="0"/>
          </a:p>
        </p:txBody>
      </p:sp>
      <p:sp>
        <p:nvSpPr>
          <p:cNvPr id="3" name="Content Placeholder 2"/>
          <p:cNvSpPr>
            <a:spLocks noGrp="1"/>
          </p:cNvSpPr>
          <p:nvPr>
            <p:ph idx="1"/>
          </p:nvPr>
        </p:nvSpPr>
        <p:spPr>
          <a:xfrm>
            <a:off x="609600" y="1427967"/>
            <a:ext cx="8083138" cy="4321480"/>
          </a:xfrm>
        </p:spPr>
        <p:txBody>
          <a:bodyPr>
            <a:noAutofit/>
          </a:bodyPr>
          <a:lstStyle/>
          <a:p>
            <a:r>
              <a:rPr lang="en-US" sz="3600" b="1" dirty="0">
                <a:solidFill>
                  <a:srgbClr val="FF0000"/>
                </a:solidFill>
              </a:rPr>
              <a:t>Crime involving computers is often difficult to detect and can have serious effects on its victims</a:t>
            </a:r>
            <a:r>
              <a:rPr lang="en-US" sz="3600" dirty="0"/>
              <a:t>. Advances in technology have made computer hackers and identity thieves more creative, but there are still a number of ways to help ensure that you do not fall victim to this type of violation. </a:t>
            </a:r>
          </a:p>
        </p:txBody>
      </p:sp>
      <p:sp>
        <p:nvSpPr>
          <p:cNvPr id="4" name="Date Placeholder 3"/>
          <p:cNvSpPr>
            <a:spLocks noGrp="1"/>
          </p:cNvSpPr>
          <p:nvPr>
            <p:ph type="dt" sz="half" idx="10"/>
          </p:nvPr>
        </p:nvSpPr>
        <p:spPr/>
        <p:txBody>
          <a:bodyPr/>
          <a:lstStyle/>
          <a:p>
            <a:fld id="{4C2D6B8F-DE16-456E-82B3-1390E8E55F09}"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97</a:t>
            </a:fld>
            <a:endParaRPr lang="en-US"/>
          </a:p>
        </p:txBody>
      </p:sp>
    </p:spTree>
    <p:extLst>
      <p:ext uri="{BB962C8B-B14F-4D97-AF65-F5344CB8AC3E}">
        <p14:creationId xmlns:p14="http://schemas.microsoft.com/office/powerpoint/2010/main" val="69455421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53" y="915337"/>
            <a:ext cx="7074647" cy="967251"/>
          </a:xfrm>
        </p:spPr>
        <p:txBody>
          <a:bodyPr>
            <a:normAutofit fontScale="90000"/>
          </a:bodyPr>
          <a:lstStyle/>
          <a:p>
            <a:r>
              <a:rPr lang="en-US" b="1" u="sng" dirty="0"/>
              <a:t>Ways to Prevent Computer Crime</a:t>
            </a:r>
          </a:p>
        </p:txBody>
      </p:sp>
      <p:sp>
        <p:nvSpPr>
          <p:cNvPr id="3" name="Content Placeholder 2"/>
          <p:cNvSpPr>
            <a:spLocks noGrp="1"/>
          </p:cNvSpPr>
          <p:nvPr>
            <p:ph idx="1"/>
          </p:nvPr>
        </p:nvSpPr>
        <p:spPr/>
        <p:txBody>
          <a:bodyPr>
            <a:noAutofit/>
          </a:bodyPr>
          <a:lstStyle/>
          <a:p>
            <a:r>
              <a:rPr lang="en-US" sz="4000" dirty="0"/>
              <a:t>Whether your computer is on a local or wide area network or is a stand-alone unit with a simple Internet connection, take the necessary measures to protect your system from these crimes.</a:t>
            </a:r>
          </a:p>
        </p:txBody>
      </p:sp>
      <p:sp>
        <p:nvSpPr>
          <p:cNvPr id="4" name="Date Placeholder 3"/>
          <p:cNvSpPr>
            <a:spLocks noGrp="1"/>
          </p:cNvSpPr>
          <p:nvPr>
            <p:ph type="dt" sz="half" idx="10"/>
          </p:nvPr>
        </p:nvSpPr>
        <p:spPr/>
        <p:txBody>
          <a:bodyPr/>
          <a:lstStyle/>
          <a:p>
            <a:fld id="{627E46A0-97EE-4F4C-8D2F-624B120488DF}"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7F223F27-03BE-4FC2-8C6B-674FFFD41DDA}" type="slidenum">
              <a:rPr lang="en-US" smtClean="0"/>
              <a:pPr/>
              <a:t>98</a:t>
            </a:fld>
            <a:endParaRPr lang="en-US"/>
          </a:p>
        </p:txBody>
      </p:sp>
    </p:spTree>
    <p:extLst>
      <p:ext uri="{BB962C8B-B14F-4D97-AF65-F5344CB8AC3E}">
        <p14:creationId xmlns:p14="http://schemas.microsoft.com/office/powerpoint/2010/main" val="6310548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563" y="609600"/>
            <a:ext cx="6492385" cy="681318"/>
          </a:xfrm>
        </p:spPr>
        <p:txBody>
          <a:bodyPr>
            <a:normAutofit fontScale="90000"/>
          </a:bodyPr>
          <a:lstStyle/>
          <a:p>
            <a:r>
              <a:rPr lang="en-US" dirty="0" smtClean="0"/>
              <a:t/>
            </a:r>
            <a:br>
              <a:rPr lang="en-US" dirty="0" smtClean="0"/>
            </a:br>
            <a:r>
              <a:rPr lang="en-US" sz="4400" b="1" u="sng" dirty="0" smtClean="0"/>
              <a:t>Have </a:t>
            </a:r>
            <a:r>
              <a:rPr lang="en-US" sz="4400" b="1" u="sng" dirty="0"/>
              <a:t>A Firewall</a:t>
            </a:r>
            <a:br>
              <a:rPr lang="en-US" sz="4400" b="1" u="sng" dirty="0"/>
            </a:br>
            <a:endParaRPr lang="en-US" sz="4400" b="1" u="sng" dirty="0"/>
          </a:p>
        </p:txBody>
      </p:sp>
      <p:sp>
        <p:nvSpPr>
          <p:cNvPr id="3" name="Content Placeholder 2"/>
          <p:cNvSpPr>
            <a:spLocks noGrp="1"/>
          </p:cNvSpPr>
          <p:nvPr>
            <p:ph idx="1"/>
          </p:nvPr>
        </p:nvSpPr>
        <p:spPr>
          <a:xfrm>
            <a:off x="751563" y="1565754"/>
            <a:ext cx="7665928" cy="4846922"/>
          </a:xfrm>
        </p:spPr>
        <p:txBody>
          <a:bodyPr>
            <a:normAutofit/>
          </a:bodyPr>
          <a:lstStyle/>
          <a:p>
            <a:pPr fontAlgn="base"/>
            <a:r>
              <a:rPr lang="en-US" sz="2800" dirty="0" smtClean="0"/>
              <a:t>Any </a:t>
            </a:r>
            <a:r>
              <a:rPr lang="en-US" sz="2800" dirty="0"/>
              <a:t>computer network should be protected by a firewall. A firewall is a virtual barrier that disallows information from making its way into the network without authorization. The firewall will block out any data that has not been intentionally permitted by the network administrator.</a:t>
            </a:r>
          </a:p>
          <a:p>
            <a:pPr fontAlgn="base"/>
            <a:r>
              <a:rPr lang="en-US" sz="2800" dirty="0"/>
              <a:t>While this is an extremely helpful preventive measure, it can be circumnavigated and it does nothing to protect the network from an internal problem.</a:t>
            </a:r>
          </a:p>
          <a:p>
            <a:endParaRPr lang="en-US" dirty="0"/>
          </a:p>
        </p:txBody>
      </p:sp>
      <p:sp>
        <p:nvSpPr>
          <p:cNvPr id="4" name="Date Placeholder 3"/>
          <p:cNvSpPr>
            <a:spLocks noGrp="1"/>
          </p:cNvSpPr>
          <p:nvPr>
            <p:ph type="dt" sz="half" idx="10"/>
          </p:nvPr>
        </p:nvSpPr>
        <p:spPr/>
        <p:txBody>
          <a:bodyPr/>
          <a:lstStyle/>
          <a:p>
            <a:fld id="{4945B5E1-FC4D-4462-A160-32E558D49CA7}" type="datetime1">
              <a:rPr lang="en-US" smtClean="0"/>
              <a:t>2020-01-22</a:t>
            </a:fld>
            <a:endParaRPr lang="en-US"/>
          </a:p>
        </p:txBody>
      </p:sp>
      <p:sp>
        <p:nvSpPr>
          <p:cNvPr id="5" name="Footer Placeholder 4"/>
          <p:cNvSpPr>
            <a:spLocks noGrp="1"/>
          </p:cNvSpPr>
          <p:nvPr>
            <p:ph type="ftr" sz="quarter" idx="11"/>
          </p:nvPr>
        </p:nvSpPr>
        <p:spPr/>
        <p:txBody>
          <a:bodyPr/>
          <a:lstStyle/>
          <a:p>
            <a:r>
              <a:rPr lang="en-US" smtClean="0"/>
              <a:t>LIVE ETHICALLY TO ENJOY GOD'S BLESSINGS</a:t>
            </a:r>
            <a:endParaRPr lang="en-US"/>
          </a:p>
        </p:txBody>
      </p:sp>
      <p:sp>
        <p:nvSpPr>
          <p:cNvPr id="6" name="Slide Number Placeholder 5"/>
          <p:cNvSpPr>
            <a:spLocks noGrp="1"/>
          </p:cNvSpPr>
          <p:nvPr>
            <p:ph type="sldNum" sz="quarter" idx="12"/>
          </p:nvPr>
        </p:nvSpPr>
        <p:spPr/>
        <p:txBody>
          <a:bodyPr/>
          <a:lstStyle/>
          <a:p>
            <a:fld id="{52C03F6E-A041-49C7-B29B-D8326DC35BA7}" type="slidenum">
              <a:rPr lang="en-US" smtClean="0"/>
              <a:t>99</a:t>
            </a:fld>
            <a:endParaRPr lang="en-US"/>
          </a:p>
        </p:txBody>
      </p:sp>
    </p:spTree>
    <p:extLst>
      <p:ext uri="{BB962C8B-B14F-4D97-AF65-F5344CB8AC3E}">
        <p14:creationId xmlns:p14="http://schemas.microsoft.com/office/powerpoint/2010/main" val="1722291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1619</TotalTime>
  <Words>4510</Words>
  <Application>Microsoft Office PowerPoint</Application>
  <PresentationFormat>On-screen Show (4:3)</PresentationFormat>
  <Paragraphs>591</Paragraphs>
  <Slides>102</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102</vt:i4>
      </vt:variant>
    </vt:vector>
  </HeadingPairs>
  <TitlesOfParts>
    <vt:vector size="114" baseType="lpstr">
      <vt:lpstr>Arial</vt:lpstr>
      <vt:lpstr>Arial Narrow</vt:lpstr>
      <vt:lpstr>Calibri</vt:lpstr>
      <vt:lpstr>Garamond</vt:lpstr>
      <vt:lpstr>Source Serif Pro</vt:lpstr>
      <vt:lpstr>Tahoma</vt:lpstr>
      <vt:lpstr>Times New Roman</vt:lpstr>
      <vt:lpstr>Trebuchet MS</vt:lpstr>
      <vt:lpstr>Wingdings</vt:lpstr>
      <vt:lpstr>Wingdings 3</vt:lpstr>
      <vt:lpstr>Organic</vt:lpstr>
      <vt:lpstr>Facet</vt:lpstr>
      <vt:lpstr>SCS 3202 IT ETHICS AND PROFESSIONISM</vt:lpstr>
      <vt:lpstr> COMPUTER ETHICS</vt:lpstr>
      <vt:lpstr>Overview of Computer Ethics</vt:lpstr>
      <vt:lpstr>What are Ethics?</vt:lpstr>
      <vt:lpstr>Computer Ethics</vt:lpstr>
      <vt:lpstr> What does Computer Ethics mean </vt:lpstr>
      <vt:lpstr>Why do we need to study computer ethics</vt:lpstr>
      <vt:lpstr>Why do we need to study computer ethics</vt:lpstr>
      <vt:lpstr>What is the importance of computer ethics? </vt:lpstr>
      <vt:lpstr>Computer ethics essentially protect individual’s online from breach of privacy, identify theft, interference.</vt:lpstr>
      <vt:lpstr>Prevents Misuse of Personal Information</vt:lpstr>
      <vt:lpstr>Prevents Theft of Intellectual Property </vt:lpstr>
      <vt:lpstr>Def. Intellectual property</vt:lpstr>
      <vt:lpstr> Prevents Loss of Various Jobs in the field of Software Development</vt:lpstr>
      <vt:lpstr>Makes Your Computer a Better and Safe place to be At</vt:lpstr>
      <vt:lpstr> Keeps you from being Unethical! </vt:lpstr>
      <vt:lpstr>What is the importance of computer ethics?</vt:lpstr>
      <vt:lpstr>What is the importance of computer ethics?</vt:lpstr>
      <vt:lpstr>Ethics are crucial for business excellency. Discuss. or Why are ethics important for business Excellency?   </vt:lpstr>
      <vt:lpstr>Ethics in Business/organizations</vt:lpstr>
      <vt:lpstr>Ethics in Business/organizations</vt:lpstr>
      <vt:lpstr>Ethics in Business/organizations</vt:lpstr>
      <vt:lpstr>Ethics in Business/organizations</vt:lpstr>
      <vt:lpstr>Ethics in Business/organizations</vt:lpstr>
      <vt:lpstr>Ethics in Business/organizations</vt:lpstr>
      <vt:lpstr>Assume you are an IT consultant of a certain organization, some members of staff are ethically upright and others are not. Explain the benefits of acting ethically and the dangers of acting unethically. </vt:lpstr>
      <vt:lpstr>ETHICAL </vt:lpstr>
      <vt:lpstr> Acting Unethically </vt:lpstr>
      <vt:lpstr>          BENEFITS OF ACTING ETHICALLY</vt:lpstr>
      <vt:lpstr>PowerPoint Presentation</vt:lpstr>
      <vt:lpstr>Public image</vt:lpstr>
      <vt:lpstr>Decision-Making </vt:lpstr>
      <vt:lpstr>DANGERS OF ACTING UNETHICAL</vt:lpstr>
      <vt:lpstr>Employee Performance </vt:lpstr>
      <vt:lpstr>PowerPoint Presentation</vt:lpstr>
      <vt:lpstr> COMPUTER ETHICAL ISSUES</vt:lpstr>
      <vt:lpstr>  There are four primary computer ethical issues:  </vt:lpstr>
      <vt:lpstr>Computer ethics issues:</vt:lpstr>
      <vt:lpstr>Categories of Computer   Ethical Issues </vt:lpstr>
      <vt:lpstr>Question:   With the aid of examples explain the Categories of Computer Ethical Issues </vt:lpstr>
      <vt:lpstr> Introduction to Categories of Computer Ethics Issues </vt:lpstr>
      <vt:lpstr>Copyright Infringement</vt:lpstr>
      <vt:lpstr> Copyright Infringement </vt:lpstr>
      <vt:lpstr> Plagiarism </vt:lpstr>
      <vt:lpstr>Plagiarism</vt:lpstr>
      <vt:lpstr>Plagiarism  </vt:lpstr>
      <vt:lpstr> Plagiarism  </vt:lpstr>
      <vt:lpstr> BENEFITS</vt:lpstr>
      <vt:lpstr> BENEFITS</vt:lpstr>
      <vt:lpstr> BENEFITS</vt:lpstr>
      <vt:lpstr> BENEFITS</vt:lpstr>
      <vt:lpstr> BENEFITS</vt:lpstr>
      <vt:lpstr> DANGERS OF PLAGIARISM</vt:lpstr>
      <vt:lpstr> DANGERS OF PLAGIARISM</vt:lpstr>
      <vt:lpstr> DANGERS OF PLAGIARISM</vt:lpstr>
      <vt:lpstr> DANGERS OF PLAGIARISM</vt:lpstr>
      <vt:lpstr> DANGERS OF PLAGIARISM</vt:lpstr>
      <vt:lpstr> DANGERS OF PLAGIARISM</vt:lpstr>
      <vt:lpstr> Intellectual Property </vt:lpstr>
      <vt:lpstr>Intellectual Property Rights</vt:lpstr>
      <vt:lpstr>Intangible Intellectual Property Rights</vt:lpstr>
      <vt:lpstr>Intangible Intellectual Property Rights</vt:lpstr>
      <vt:lpstr>Intangible Intellectual Property Rights</vt:lpstr>
      <vt:lpstr>Trade Secret</vt:lpstr>
      <vt:lpstr> Violations </vt:lpstr>
      <vt:lpstr> Software Piracy </vt:lpstr>
      <vt:lpstr> What is Software Piracy? </vt:lpstr>
      <vt:lpstr>What is Software Piracy? </vt:lpstr>
      <vt:lpstr>What is Software Piracy? </vt:lpstr>
      <vt:lpstr> Importance of software piracy </vt:lpstr>
      <vt:lpstr> What is spam? </vt:lpstr>
      <vt:lpstr>  How to protect against spam</vt:lpstr>
      <vt:lpstr>How to protect against spam</vt:lpstr>
      <vt:lpstr>How to protect against spam</vt:lpstr>
      <vt:lpstr>How to protect against spam</vt:lpstr>
      <vt:lpstr>Software Licensing</vt:lpstr>
      <vt:lpstr>Computer Crime</vt:lpstr>
      <vt:lpstr> Def. Computer Crime</vt:lpstr>
      <vt:lpstr>Def. Computer Crime</vt:lpstr>
      <vt:lpstr>OVERVIEW</vt:lpstr>
      <vt:lpstr> Examples of computer crimes </vt:lpstr>
      <vt:lpstr>Types/CATEGORIES/Examples of computer crimes </vt:lpstr>
      <vt:lpstr> Examples of computer crimes </vt:lpstr>
      <vt:lpstr>Examples of computer crimes</vt:lpstr>
      <vt:lpstr>Examples of computer crimes</vt:lpstr>
      <vt:lpstr>Examples of computer crimes</vt:lpstr>
      <vt:lpstr>Examples of computer crimes</vt:lpstr>
      <vt:lpstr>Examples of computer crimes</vt:lpstr>
      <vt:lpstr>Types/CATEGORIES of Computer Crime</vt:lpstr>
      <vt:lpstr>Types/CATEGORIES of Computer Crime</vt:lpstr>
      <vt:lpstr>Types of Computer Crime</vt:lpstr>
      <vt:lpstr>Ways to Prevent Computer Crime </vt:lpstr>
      <vt:lpstr> How to prevent computer crime </vt:lpstr>
      <vt:lpstr>How to prevent computer crime</vt:lpstr>
      <vt:lpstr>Ways of preventing computer crime</vt:lpstr>
      <vt:lpstr>Ways of preventing computer crime</vt:lpstr>
      <vt:lpstr>Ways to Prevent Computer Crime </vt:lpstr>
      <vt:lpstr>Ways to Prevent Computer Crime</vt:lpstr>
      <vt:lpstr> Have A Firewall </vt:lpstr>
      <vt:lpstr> Use updated Anti-Virus Software </vt:lpstr>
      <vt:lpstr> Intrusion Detection Systems </vt:lpstr>
      <vt:lpstr> Restrict Access To Computers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TAREMWA</dc:creator>
  <cp:lastModifiedBy>HP ProBook</cp:lastModifiedBy>
  <cp:revision>110</cp:revision>
  <dcterms:created xsi:type="dcterms:W3CDTF">2016-11-26T06:09:25Z</dcterms:created>
  <dcterms:modified xsi:type="dcterms:W3CDTF">2020-01-22T06:32:03Z</dcterms:modified>
</cp:coreProperties>
</file>