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51"/>
  </p:notesMasterIdLst>
  <p:sldIdLst>
    <p:sldId id="278" r:id="rId2"/>
    <p:sldId id="436" r:id="rId3"/>
    <p:sldId id="374" r:id="rId4"/>
    <p:sldId id="414" r:id="rId5"/>
    <p:sldId id="407" r:id="rId6"/>
    <p:sldId id="393" r:id="rId7"/>
    <p:sldId id="401" r:id="rId8"/>
    <p:sldId id="425" r:id="rId9"/>
    <p:sldId id="417" r:id="rId10"/>
    <p:sldId id="427" r:id="rId11"/>
    <p:sldId id="421" r:id="rId12"/>
    <p:sldId id="418" r:id="rId13"/>
    <p:sldId id="419" r:id="rId14"/>
    <p:sldId id="423" r:id="rId15"/>
    <p:sldId id="408" r:id="rId16"/>
    <p:sldId id="409" r:id="rId17"/>
    <p:sldId id="415" r:id="rId18"/>
    <p:sldId id="410" r:id="rId19"/>
    <p:sldId id="380" r:id="rId20"/>
    <p:sldId id="428" r:id="rId21"/>
    <p:sldId id="405" r:id="rId22"/>
    <p:sldId id="429" r:id="rId23"/>
    <p:sldId id="381" r:id="rId24"/>
    <p:sldId id="406" r:id="rId25"/>
    <p:sldId id="434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431" r:id="rId38"/>
    <p:sldId id="282" r:id="rId39"/>
    <p:sldId id="304" r:id="rId40"/>
    <p:sldId id="432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A19EE-1C13-4F53-9E44-1C864D48799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49CE8-4DE4-4AEB-8453-702C2D4C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6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8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5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0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2408E6-ABA0-437C-A7E8-D58CAD890CD5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EA783-38A6-43B4-BB90-79AABC0C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firm" TargetMode="External"/><Relationship Id="rId3" Type="http://schemas.openxmlformats.org/officeDocument/2006/relationships/hyperlink" Target="https://dictionary.cambridge.org/dictionary/english/your" TargetMode="External"/><Relationship Id="rId7" Type="http://schemas.openxmlformats.org/officeDocument/2006/relationships/hyperlink" Target="https://dictionary.cambridge.org/dictionary/english/promise" TargetMode="External"/><Relationship Id="rId2" Type="http://schemas.openxmlformats.org/officeDocument/2006/relationships/hyperlink" Target="https://dictionary.cambridge.org/dictionary/english/wil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believe" TargetMode="External"/><Relationship Id="rId5" Type="http://schemas.openxmlformats.org/officeDocument/2006/relationships/hyperlink" Target="https://dictionary.cambridge.org/dictionary/english/energy" TargetMode="External"/><Relationship Id="rId4" Type="http://schemas.openxmlformats.org/officeDocument/2006/relationships/hyperlink" Target="https://dictionary.cambridge.org/dictionary/english/time" TargetMode="External"/><Relationship Id="rId9" Type="http://schemas.openxmlformats.org/officeDocument/2006/relationships/hyperlink" Target="https://dictionary.cambridge.org/dictionary/english/decis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14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520176" y="1871130"/>
            <a:ext cx="7560526" cy="3790082"/>
          </a:xfrm>
        </p:spPr>
        <p:txBody>
          <a:bodyPr/>
          <a:lstStyle/>
          <a:p>
            <a:pPr>
              <a:defRPr/>
            </a:pPr>
            <a:r>
              <a:rPr lang="en-US" altLang="ar-SA" sz="6000" dirty="0" smtClean="0"/>
              <a:t>COMPUTER ETHICS </a:t>
            </a:r>
            <a:r>
              <a:rPr lang="en-US" sz="6000" b="1" smtClean="0"/>
              <a:t>AND </a:t>
            </a:r>
            <a:br>
              <a:rPr lang="en-US" sz="6000" b="1" smtClean="0"/>
            </a:br>
            <a:r>
              <a:rPr lang="en-US" sz="6000" b="1" smtClean="0"/>
              <a:t>IT </a:t>
            </a:r>
            <a:r>
              <a:rPr lang="en-US" sz="6000" b="1" dirty="0" smtClean="0"/>
              <a:t>PROFESSIONISM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ar-S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8"/>
    </mc:Choice>
    <mc:Fallback xmlns="">
      <p:transition spd="slow" advTm="124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Certification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2556932"/>
            <a:ext cx="10824882" cy="3318936"/>
          </a:xfrm>
        </p:spPr>
        <p:txBody>
          <a:bodyPr>
            <a:noAutofit/>
          </a:bodyPr>
          <a:lstStyle/>
          <a:p>
            <a:pPr lvl="0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Joining committees ,professional associations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,campaign groups and participating in industry forums.</a:t>
            </a:r>
          </a:p>
          <a:p>
            <a:pPr lvl="0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Enhancing your performance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one should find out what areas of his profession  are most difficult and need improvement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10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Hands-on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79105" cy="3318936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Hands-on computing –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most IT professionals typically posses apparent technical and practical expertise on implementing and maintaining IT systems for instance troubleshooting, network setup, etc.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09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3879"/>
            <a:ext cx="9601196" cy="13903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KEEP ONESELF IN THE IT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285999"/>
            <a:ext cx="10044827" cy="3589869"/>
          </a:xfrm>
        </p:spPr>
        <p:txBody>
          <a:bodyPr>
            <a:normAutofit/>
          </a:bodyPr>
          <a:lstStyle/>
          <a:p>
            <a:pPr lvl="0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Knowledge updating –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one should keep up to date with what is happening in the field whether it is a requirement or not. This can be through reading journals or joining online forums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Attend conferences and networking opportunities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– make a list of conference in the I.T field that you would like to attend.</a:t>
            </a:r>
          </a:p>
          <a:p>
            <a:pPr lvl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Persistence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–one should be persistent enough in order to remain in the I.T profession. This is because the i.t field is always changing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4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3"/>
            <a:ext cx="9601197" cy="698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2111188"/>
            <a:ext cx="10009091" cy="3764680"/>
          </a:xfrm>
        </p:spPr>
        <p:txBody>
          <a:bodyPr/>
          <a:lstStyle/>
          <a:p>
            <a:pPr lvl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Connections –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 need to have connections in both related and non-related industries in order to stay in the profession</a:t>
            </a:r>
          </a:p>
          <a:p>
            <a:pPr lvl="0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Ability to improvise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–one should be able to improvise and there are times when you will have to convince someone that you can do something even if you can’t.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500" y="982132"/>
            <a:ext cx="10071097" cy="12530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are you required to do to keep yourself in IT field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 smtClean="0"/>
              <a:t>Attending </a:t>
            </a:r>
            <a:r>
              <a:rPr lang="en-US" sz="3600" dirty="0"/>
              <a:t>workshops</a:t>
            </a:r>
          </a:p>
          <a:p>
            <a:pPr lvl="0"/>
            <a:r>
              <a:rPr lang="en-US" sz="3600" dirty="0"/>
              <a:t>Challenge your self</a:t>
            </a:r>
          </a:p>
          <a:p>
            <a:pPr lvl="0"/>
            <a:r>
              <a:rPr lang="en-US" sz="3600" dirty="0"/>
              <a:t>Certification</a:t>
            </a:r>
          </a:p>
          <a:p>
            <a:pPr lvl="0"/>
            <a:r>
              <a:rPr lang="en-US" sz="3600" dirty="0"/>
              <a:t>Persistence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08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76197"/>
            <a:ext cx="9601196" cy="11523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are you required to do to keep yourself in IT field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" y="1929009"/>
            <a:ext cx="9769254" cy="394686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/>
              <a:t>Knowledge update</a:t>
            </a:r>
          </a:p>
          <a:p>
            <a:pPr lvl="0"/>
            <a:r>
              <a:rPr lang="en-US" sz="4000" dirty="0"/>
              <a:t>Autonomy</a:t>
            </a:r>
          </a:p>
          <a:p>
            <a:pPr lvl="0"/>
            <a:r>
              <a:rPr lang="en-US" sz="4000" dirty="0"/>
              <a:t>Always be informed</a:t>
            </a:r>
          </a:p>
          <a:p>
            <a:pPr lvl="0"/>
            <a:r>
              <a:rPr lang="en-US" sz="4000" dirty="0"/>
              <a:t>Enhance your </a:t>
            </a:r>
            <a:r>
              <a:rPr lang="en-US" sz="4000" dirty="0" smtClean="0"/>
              <a:t>performance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Commitment to Learning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(Adaptability); as technology changes frequently and rapidly, the      most successful are ones that keep up with the latest developments in technology. </a:t>
            </a:r>
          </a:p>
          <a:p>
            <a:pPr lvl="0"/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85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0350" y="2129425"/>
            <a:ext cx="9601196" cy="2755726"/>
          </a:xfrm>
        </p:spPr>
        <p:txBody>
          <a:bodyPr>
            <a:normAutofit/>
          </a:bodyPr>
          <a:lstStyle/>
          <a:p>
            <a:r>
              <a:rPr lang="en-US" b="1" dirty="0"/>
              <a:t>What gives you recognition as a professional?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88724"/>
            <a:ext cx="9601196" cy="1002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What </a:t>
            </a:r>
            <a:r>
              <a:rPr lang="en-US" sz="4000" b="1" dirty="0"/>
              <a:t>gives </a:t>
            </a:r>
            <a:r>
              <a:rPr lang="en-US" sz="4000" b="1" dirty="0" smtClean="0"/>
              <a:t>you </a:t>
            </a:r>
            <a:r>
              <a:rPr lang="en-US" sz="4000" b="1" dirty="0"/>
              <a:t>recognition as </a:t>
            </a:r>
            <a:r>
              <a:rPr lang="en-US" sz="4000" b="1" dirty="0" smtClean="0"/>
              <a:t>a professional</a:t>
            </a:r>
            <a:r>
              <a:rPr lang="en-US" sz="4000" b="1" dirty="0"/>
              <a:t>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504" y="1803749"/>
            <a:ext cx="10210002" cy="4396636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/>
              <a:t>Good </a:t>
            </a:r>
            <a:r>
              <a:rPr lang="en-US" sz="4800" dirty="0"/>
              <a:t>problem </a:t>
            </a:r>
            <a:r>
              <a:rPr lang="en-US" sz="4800" dirty="0" smtClean="0"/>
              <a:t>solving skills</a:t>
            </a:r>
            <a:endParaRPr lang="en-US" sz="4800" dirty="0"/>
          </a:p>
          <a:p>
            <a:pPr lvl="0"/>
            <a:r>
              <a:rPr lang="en-US" sz="4800" dirty="0"/>
              <a:t>Critical </a:t>
            </a:r>
            <a:r>
              <a:rPr lang="en-US" sz="4800" dirty="0" smtClean="0"/>
              <a:t>thinking, how can you get a solution for the problem.</a:t>
            </a:r>
            <a:endParaRPr lang="en-US" sz="4800" dirty="0"/>
          </a:p>
          <a:p>
            <a:pPr lvl="0"/>
            <a:r>
              <a:rPr lang="en-US" sz="4800" dirty="0" smtClean="0"/>
              <a:t>Good communication skills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5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What </a:t>
            </a:r>
            <a:r>
              <a:rPr lang="en-US" b="1" dirty="0"/>
              <a:t>gives you recognition as a professional?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200" b="1" u="sng" dirty="0" smtClean="0">
                <a:latin typeface="Times New Roman" pitchFamily="18" charset="0"/>
                <a:cs typeface="Times New Roman" pitchFamily="18" charset="0"/>
              </a:rPr>
              <a:t>Analytical </a:t>
            </a:r>
            <a:r>
              <a:rPr lang="en-US" sz="6200" b="1" u="sng" dirty="0">
                <a:latin typeface="Times New Roman" pitchFamily="18" charset="0"/>
                <a:cs typeface="Times New Roman" pitchFamily="18" charset="0"/>
              </a:rPr>
              <a:t>skills/critical thinking;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they possess exceptional analytical skills that can be applied to solve problems or generate new ideas. </a:t>
            </a:r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094" y="1871131"/>
            <a:ext cx="6387353" cy="1154457"/>
          </a:xfrm>
        </p:spPr>
        <p:txBody>
          <a:bodyPr/>
          <a:lstStyle/>
          <a:p>
            <a:r>
              <a:rPr lang="en-US" dirty="0" smtClean="0"/>
              <a:t>LECTURE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094" y="3657597"/>
            <a:ext cx="6589059" cy="1438838"/>
          </a:xfrm>
        </p:spPr>
        <p:txBody>
          <a:bodyPr>
            <a:normAutofit fontScale="62500" lnSpcReduction="20000"/>
          </a:bodyPr>
          <a:lstStyle/>
          <a:p>
            <a:endParaRPr lang="en-US" sz="4400" b="1" dirty="0" smtClean="0"/>
          </a:p>
          <a:p>
            <a:r>
              <a:rPr lang="en-US" sz="7300" b="1" dirty="0" smtClean="0"/>
              <a:t>IT PROFESSIONALISM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Communication skills;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Communication skills;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skills of verbal and written communication are increasingly important as non-techies rely on technological tools for their everyday business.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gives your recognition as a professional?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Problem-solving capabilities;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they are knowledgeable with solving issues in networks, software, hardware and related problems. They implement trouble shooting capabilities to do so.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90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982133"/>
            <a:ext cx="9888069" cy="13711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gives your recognition as a professional?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73234" cy="3318936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Versatility;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ability to extend beyond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walls of information technology with 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skills in business, finance and so on.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Research: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 professionals are willing to delve into the available resources in search of  appropriate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79930"/>
            <a:ext cx="9601196" cy="13447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gives your recognition as a professional?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3718" y="2124635"/>
            <a:ext cx="10062879" cy="375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Collaborative</a:t>
            </a:r>
            <a:r>
              <a:rPr lang="en-US" sz="39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such professionals are approachable and work collectively with both tech-savvy and non-tech individuals to accomplish specific objectives. They are team-oriented. </a:t>
            </a:r>
          </a:p>
          <a:p>
            <a:r>
              <a:rPr lang="en-US" sz="3900" b="1" dirty="0">
                <a:latin typeface="Times New Roman" pitchFamily="18" charset="0"/>
                <a:cs typeface="Times New Roman" pitchFamily="18" charset="0"/>
              </a:rPr>
              <a:t>An attention to detail; </a:t>
            </a:r>
            <a:r>
              <a:rPr lang="en-US" sz="3900" dirty="0">
                <a:latin typeface="Times New Roman" pitchFamily="18" charset="0"/>
                <a:cs typeface="Times New Roman" pitchFamily="18" charset="0"/>
              </a:rPr>
              <a:t>computer personnel must pay close attention to detail to ensure everything works correctly and efficiently.  </a:t>
            </a:r>
          </a:p>
        </p:txBody>
      </p:sp>
    </p:spTree>
    <p:extLst>
      <p:ext uri="{BB962C8B-B14F-4D97-AF65-F5344CB8AC3E}">
        <p14:creationId xmlns:p14="http://schemas.microsoft.com/office/powerpoint/2010/main" val="6578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gives your recognition as a professional?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36" y="2556931"/>
            <a:ext cx="10722279" cy="3568295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Ability to handle multitasking;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people working with computers are often involved in many tasks at once and must be able to handle all responsibilities simultaneously  </a:t>
            </a:r>
          </a:p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Technical writing skills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help a computer person explain complex concepts to those who have limited computer skills. 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0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2" y="1871131"/>
            <a:ext cx="6953126" cy="1154457"/>
          </a:xfrm>
        </p:spPr>
        <p:txBody>
          <a:bodyPr/>
          <a:lstStyle/>
          <a:p>
            <a:r>
              <a:rPr lang="en-US" dirty="0" smtClean="0"/>
              <a:t>Lecture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212" y="3657597"/>
            <a:ext cx="7449670" cy="1438838"/>
          </a:xfrm>
        </p:spPr>
        <p:txBody>
          <a:bodyPr>
            <a:normAutofit fontScale="47500" lnSpcReduction="20000"/>
          </a:bodyPr>
          <a:lstStyle/>
          <a:p>
            <a:endParaRPr lang="en-US" sz="4400" b="1" dirty="0" smtClean="0"/>
          </a:p>
          <a:p>
            <a:r>
              <a:rPr lang="en-US" sz="7300" b="1" dirty="0" smtClean="0"/>
              <a:t>PILLARS OF IT PROFESSIONALISM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51" y="1778696"/>
            <a:ext cx="10308921" cy="3382027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>
                <a:solidFill>
                  <a:srgbClr val="FF0000"/>
                </a:solidFill>
              </a:rPr>
              <a:t>Pillars/Qualities </a:t>
            </a:r>
            <a:r>
              <a:rPr lang="en-US" sz="5300" b="1" dirty="0">
                <a:solidFill>
                  <a:srgbClr val="FF0000"/>
                </a:solidFill>
              </a:rPr>
              <a:t>of </a:t>
            </a:r>
            <a:r>
              <a:rPr lang="en-US" sz="5300" b="1" dirty="0" smtClean="0">
                <a:solidFill>
                  <a:srgbClr val="FF0000"/>
                </a:solidFill>
              </a:rPr>
              <a:t>Professionalism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Transparency</a:t>
            </a:r>
            <a:r>
              <a:rPr lang="en-US" b="1" i="1" u="sng" dirty="0">
                <a:solidFill>
                  <a:srgbClr val="FF0000"/>
                </a:solidFill>
              </a:rPr>
              <a:t>, honesty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Professionalism may be built around an internal moral system or code of ethics. Morality and ethics usually represent the personal beliefs individuals display when working. </a:t>
            </a:r>
            <a:r>
              <a:rPr lang="en-US" sz="3200" b="1" i="1" u="sng" dirty="0">
                <a:solidFill>
                  <a:srgbClr val="FF0000"/>
                </a:solidFill>
              </a:rPr>
              <a:t>Common traits often include Transparency, honesty and integrity. </a:t>
            </a:r>
            <a:r>
              <a:rPr lang="en-US" sz="2800" dirty="0"/>
              <a:t>These personal traits often displays themselves publicly when individual responds to various social situations, for instance Business situations.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5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Integrity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94258" cy="33189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concept of integrity has to do with perceived </a:t>
            </a:r>
            <a:r>
              <a:rPr lang="en-US" sz="3600" b="1" i="1" u="sng" dirty="0"/>
              <a:t>consistency of actions, values, methods, measures, principles, expectations and outcome</a:t>
            </a:r>
            <a:r>
              <a:rPr lang="en-US" sz="3600" dirty="0"/>
              <a:t>. </a:t>
            </a:r>
            <a:r>
              <a:rPr lang="en-US" sz="3600" b="1" u="sng" dirty="0">
                <a:solidFill>
                  <a:srgbClr val="FF0000"/>
                </a:solidFill>
              </a:rPr>
              <a:t>When used as a virtue term, “integrity” refers to quality of a person’s character.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73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Professionalism </a:t>
            </a:r>
            <a:r>
              <a:rPr lang="en-US" dirty="0"/>
              <a:t>is supported by the following pillars: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b="1" u="sng" dirty="0"/>
              <a:t>Responsibility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Responsibility deals with roles, tasks, and actions and their consequences.</a:t>
            </a:r>
            <a:r>
              <a:rPr lang="en-US" sz="2800" dirty="0"/>
              <a:t> There are various types of responsibilities, including personal, communal, parental, and professional and these vary depending on the age of the individual and his or her position in society.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9" y="593826"/>
            <a:ext cx="9643995" cy="93435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PROFESSIONAL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6509" y="1766171"/>
            <a:ext cx="10772383" cy="4572000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An information technology professional is a person who has proven extensive knowledge in the area of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 person who has undergone training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computer-related field colleges, universities and computer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institutes.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Commitment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2556932"/>
            <a:ext cx="10367681" cy="3318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 </a:t>
            </a:r>
            <a:r>
              <a:rPr lang="en-US" sz="4400" dirty="0">
                <a:solidFill>
                  <a:schemeClr val="tx1"/>
                </a:solidFill>
                <a:hlinkClick r:id="rId2" tooltip="willingness"/>
              </a:rPr>
              <a:t>willingness</a:t>
            </a:r>
            <a:r>
              <a:rPr lang="en-US" sz="4400" dirty="0">
                <a:solidFill>
                  <a:schemeClr val="tx1"/>
                </a:solidFill>
              </a:rPr>
              <a:t> to give </a:t>
            </a:r>
            <a:r>
              <a:rPr lang="en-US" sz="4400" dirty="0" smtClean="0">
                <a:solidFill>
                  <a:schemeClr val="tx1"/>
                </a:solidFill>
                <a:hlinkClick r:id="rId3" tooltip="your"/>
              </a:rPr>
              <a:t>your</a:t>
            </a:r>
            <a:r>
              <a:rPr lang="en-US" sz="4400" dirty="0">
                <a:solidFill>
                  <a:schemeClr val="tx1"/>
                </a:solidFill>
              </a:rPr>
              <a:t> </a:t>
            </a:r>
            <a:r>
              <a:rPr lang="en-US" sz="4400" dirty="0" smtClean="0">
                <a:solidFill>
                  <a:schemeClr val="tx1"/>
                </a:solidFill>
                <a:hlinkClick r:id="rId4" tooltip="time"/>
              </a:rPr>
              <a:t>time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 and </a:t>
            </a:r>
            <a:r>
              <a:rPr lang="en-US" sz="4400" dirty="0">
                <a:solidFill>
                  <a:schemeClr val="tx1"/>
                </a:solidFill>
                <a:hlinkClick r:id="rId5" tooltip="energy"/>
              </a:rPr>
              <a:t>energy</a:t>
            </a:r>
            <a:r>
              <a:rPr lang="en-US" sz="4400" dirty="0">
                <a:solidFill>
                  <a:schemeClr val="tx1"/>
                </a:solidFill>
              </a:rPr>
              <a:t> to something </a:t>
            </a:r>
            <a:r>
              <a:rPr lang="en-US" sz="4400" dirty="0" smtClean="0">
                <a:solidFill>
                  <a:schemeClr val="tx1"/>
                </a:solidFill>
              </a:rPr>
              <a:t>that you</a:t>
            </a:r>
            <a:r>
              <a:rPr lang="en-US" sz="4400" dirty="0">
                <a:solidFill>
                  <a:schemeClr val="tx1"/>
                </a:solidFill>
              </a:rPr>
              <a:t> </a:t>
            </a:r>
            <a:r>
              <a:rPr lang="en-US" sz="4400" dirty="0">
                <a:solidFill>
                  <a:schemeClr val="tx1"/>
                </a:solidFill>
                <a:hlinkClick r:id="rId6" tooltip="believe"/>
              </a:rPr>
              <a:t>believe</a:t>
            </a:r>
            <a:r>
              <a:rPr lang="en-US" sz="4400" dirty="0">
                <a:solidFill>
                  <a:schemeClr val="tx1"/>
                </a:solidFill>
              </a:rPr>
              <a:t> in, </a:t>
            </a:r>
            <a:r>
              <a:rPr lang="en-US" sz="4400" dirty="0" smtClean="0">
                <a:solidFill>
                  <a:schemeClr val="tx1"/>
                </a:solidFill>
              </a:rPr>
              <a:t>or a</a:t>
            </a:r>
            <a:r>
              <a:rPr lang="en-US" sz="4400" dirty="0">
                <a:solidFill>
                  <a:schemeClr val="tx1"/>
                </a:solidFill>
              </a:rPr>
              <a:t> </a:t>
            </a:r>
            <a:r>
              <a:rPr lang="en-US" sz="4400" dirty="0" smtClean="0">
                <a:solidFill>
                  <a:schemeClr val="tx1"/>
                </a:solidFill>
                <a:hlinkClick r:id="rId7" tooltip="promise"/>
              </a:rPr>
              <a:t>promise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 or </a:t>
            </a:r>
            <a:r>
              <a:rPr lang="en-US" sz="4400" dirty="0">
                <a:solidFill>
                  <a:schemeClr val="tx1"/>
                </a:solidFill>
                <a:hlinkClick r:id="rId8" tooltip="firm"/>
              </a:rPr>
              <a:t>firm</a:t>
            </a:r>
            <a:r>
              <a:rPr lang="en-US" sz="4400" dirty="0">
                <a:solidFill>
                  <a:schemeClr val="tx1"/>
                </a:solidFill>
              </a:rPr>
              <a:t> </a:t>
            </a:r>
            <a:r>
              <a:rPr lang="en-US" sz="4400" dirty="0">
                <a:solidFill>
                  <a:schemeClr val="tx1"/>
                </a:solidFill>
                <a:hlinkClick r:id="rId9" tooltip="decision"/>
              </a:rPr>
              <a:t>decision</a:t>
            </a:r>
            <a:r>
              <a:rPr lang="en-US" sz="4400" dirty="0">
                <a:solidFill>
                  <a:schemeClr val="tx1"/>
                </a:solidFill>
              </a:rPr>
              <a:t> to do something:</a:t>
            </a:r>
          </a:p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Punctuality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Is </a:t>
            </a:r>
            <a:r>
              <a:rPr lang="en-US" sz="4000" b="1" u="sng" dirty="0">
                <a:solidFill>
                  <a:srgbClr val="FF0000"/>
                </a:solidFill>
              </a:rPr>
              <a:t>the characteristic of being able to complete a required task or fulfill an obligation before or at a previously designated time</a:t>
            </a:r>
            <a:r>
              <a:rPr lang="en-US" sz="4000" dirty="0"/>
              <a:t>? "Punctual" is often used synonymously with "on time".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09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Respect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Is </a:t>
            </a:r>
            <a:r>
              <a:rPr lang="en-US" sz="4400" dirty="0"/>
              <a:t>being courteous in daily interactions with classmates, teachers, health care professionals, patients and families.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8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Accountability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5" cy="3589869"/>
          </a:xfrm>
        </p:spPr>
        <p:txBody>
          <a:bodyPr>
            <a:noAutofit/>
          </a:bodyPr>
          <a:lstStyle/>
          <a:p>
            <a:r>
              <a:rPr lang="en-US" sz="3600" dirty="0" smtClean="0"/>
              <a:t>This </a:t>
            </a:r>
            <a:r>
              <a:rPr lang="en-US" sz="3600" dirty="0"/>
              <a:t>involves setting measurable goals, planning what needs to be done to meet those goals reporting progress towards goals, evaluating the reports, and using that feedback to make improvements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03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standard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Always provide a high standard of service set a good example. </a:t>
            </a:r>
            <a:r>
              <a:rPr lang="en-US" sz="3600" b="1" u="sng" dirty="0">
                <a:solidFill>
                  <a:srgbClr val="FF0000"/>
                </a:solidFill>
              </a:rPr>
              <a:t>Remember that both your public and private behavior could affect your own reputation</a:t>
            </a:r>
            <a:r>
              <a:rPr lang="en-US" sz="3600" dirty="0"/>
              <a:t> and that of the Institute and other members.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/>
              <a:t>Act in a way that promotes trust in the profession:  </a:t>
            </a:r>
            <a:r>
              <a:rPr lang="en-US" sz="3200" b="1" u="sng" dirty="0">
                <a:solidFill>
                  <a:srgbClr val="FF0000"/>
                </a:solidFill>
              </a:rPr>
              <a:t>Hire and promote people, who are capable of forming positive, trusting interpersonal relationships with people who report to them, to supervisory positions</a:t>
            </a:r>
            <a:r>
              <a:rPr lang="en-US" sz="3200" dirty="0"/>
              <a:t>. The supervisor's relationship with reporting employees is the fundamental building block of trust.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3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Protect the interest of all employees in a work group.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/>
              <a:t>Protect the interest of all employees in a work group.</a:t>
            </a:r>
            <a:r>
              <a:rPr lang="en-US" sz="3600" dirty="0"/>
              <a:t> Do not talk about absent employees, nor allow others to place blame, call names, or point fingers. </a:t>
            </a:r>
            <a:r>
              <a:rPr lang="en-US" sz="3600" b="1" i="1" u="sng" dirty="0">
                <a:solidFill>
                  <a:srgbClr val="FF0000"/>
                </a:solidFill>
              </a:rPr>
              <a:t>Employees learn to trust when they know that their names are not being taken in vain.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1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49" y="1990661"/>
            <a:ext cx="9601196" cy="2514104"/>
          </a:xfrm>
        </p:spPr>
        <p:txBody>
          <a:bodyPr>
            <a:normAutofit/>
          </a:bodyPr>
          <a:lstStyle/>
          <a:p>
            <a:r>
              <a:rPr lang="en-US" altLang="en-US" sz="4800" b="1" u="sng" dirty="0"/>
              <a:t>Professional code of </a:t>
            </a:r>
            <a:r>
              <a:rPr lang="en-US" altLang="en-US" sz="4800" b="1" u="sng" dirty="0" smtClean="0"/>
              <a:t>ethics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9914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2"/>
            <a:ext cx="9601196" cy="7178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Professional code of ethics: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1438835" y="1842247"/>
            <a:ext cx="9457762" cy="43267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dirty="0" smtClean="0"/>
              <a:t>Professional organizations dealing with computing have code of ethics (e.g. IEEE, ACM, and NSPE)</a:t>
            </a:r>
          </a:p>
          <a:p>
            <a:pPr lvl="1">
              <a:defRPr/>
            </a:pPr>
            <a:r>
              <a:rPr lang="en-US" altLang="ar-SA" sz="3600" dirty="0" smtClean="0"/>
              <a:t>Symbolize professionalism</a:t>
            </a:r>
          </a:p>
          <a:p>
            <a:pPr lvl="1">
              <a:defRPr/>
            </a:pPr>
            <a:r>
              <a:rPr lang="en-US" altLang="ar-SA" sz="3600" dirty="0" smtClean="0"/>
              <a:t>Protect group interests</a:t>
            </a:r>
          </a:p>
          <a:p>
            <a:pPr lvl="1">
              <a:defRPr/>
            </a:pPr>
            <a:r>
              <a:rPr lang="en-US" altLang="ar-SA" sz="3600" dirty="0" smtClean="0"/>
              <a:t>Specify membership etiquette</a:t>
            </a:r>
          </a:p>
        </p:txBody>
      </p:sp>
    </p:spTree>
    <p:extLst>
      <p:ext uri="{BB962C8B-B14F-4D97-AF65-F5344CB8AC3E}">
        <p14:creationId xmlns:p14="http://schemas.microsoft.com/office/powerpoint/2010/main" val="5834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78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Professional code of ethics: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2099256"/>
            <a:ext cx="9853409" cy="4069724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ar-SA" sz="4800" dirty="0"/>
              <a:t>Inspire good conduct</a:t>
            </a:r>
          </a:p>
          <a:p>
            <a:pPr lvl="1">
              <a:defRPr/>
            </a:pPr>
            <a:r>
              <a:rPr lang="en-US" altLang="ar-SA" sz="4800" dirty="0"/>
              <a:t>Educate and discipline members</a:t>
            </a:r>
          </a:p>
          <a:p>
            <a:pPr lvl="1">
              <a:defRPr/>
            </a:pPr>
            <a:r>
              <a:rPr lang="en-US" altLang="ar-SA" sz="4800" dirty="0"/>
              <a:t>Foster external relations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0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Professionalism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741" y="2285999"/>
            <a:ext cx="10434918" cy="3589869"/>
          </a:xfrm>
        </p:spPr>
        <p:txBody>
          <a:bodyPr>
            <a:normAutofit/>
          </a:bodyPr>
          <a:lstStyle/>
          <a:p>
            <a:r>
              <a:rPr lang="en-US" sz="4000" b="1" dirty="0"/>
              <a:t>Professionalism is often defined as the strict adherence to courtesy, honesty, and responsibility when dealing with individuals or other companies in the social environment e.g. Business environment.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39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178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Professional code of ethics: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2099256"/>
            <a:ext cx="9853409" cy="4069724"/>
          </a:xfrm>
        </p:spPr>
        <p:txBody>
          <a:bodyPr/>
          <a:lstStyle/>
          <a:p>
            <a:pPr lvl="1">
              <a:defRPr/>
            </a:pPr>
            <a:r>
              <a:rPr lang="en-US" altLang="ar-SA" sz="4400" dirty="0" smtClean="0"/>
              <a:t>Enumerate </a:t>
            </a:r>
            <a:r>
              <a:rPr lang="en-US" altLang="ar-SA" sz="4400" dirty="0"/>
              <a:t>principles, express ideals</a:t>
            </a:r>
          </a:p>
          <a:p>
            <a:pPr lvl="1">
              <a:defRPr/>
            </a:pPr>
            <a:r>
              <a:rPr lang="en-US" altLang="ar-SA" sz="4400" dirty="0"/>
              <a:t>Put forth rules, offer guidelines</a:t>
            </a:r>
          </a:p>
          <a:p>
            <a:pPr lvl="1">
              <a:defRPr/>
            </a:pPr>
            <a:r>
              <a:rPr lang="en-US" altLang="ar-SA" sz="4400" dirty="0"/>
              <a:t>Codify 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812" y="2245659"/>
            <a:ext cx="9578786" cy="179830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Ethical </a:t>
            </a:r>
            <a:r>
              <a:rPr lang="en-US" sz="5400" b="1" dirty="0"/>
              <a:t>problems in computing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62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2" y="2285999"/>
            <a:ext cx="9895562" cy="38392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Because of its constantly changing nature, the area of computer technology is one that is difficult to assign a specific set of moral codes</a:t>
            </a:r>
            <a:r>
              <a:rPr lang="en-US" sz="3200" dirty="0"/>
              <a:t>, although it is necessary that ethics be considered when making decisions in this area. Computing creates a whole new set of ethical problems, unique unto itself. Such problems include: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50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9588"/>
            <a:ext cx="9601196" cy="1143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Ethical </a:t>
            </a:r>
            <a:r>
              <a:rPr lang="en-US" b="1" dirty="0"/>
              <a:t>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b="1" dirty="0"/>
              <a:t>The unauthorized use of hardware</a:t>
            </a:r>
            <a:r>
              <a:rPr lang="en-US" sz="3600" dirty="0"/>
              <a:t>,</a:t>
            </a:r>
          </a:p>
          <a:p>
            <a:pPr lvl="0"/>
            <a:r>
              <a:rPr lang="en-US" sz="3600" b="1" dirty="0" smtClean="0"/>
              <a:t>The </a:t>
            </a:r>
            <a:r>
              <a:rPr lang="en-US" sz="3600" b="1" dirty="0"/>
              <a:t>theft of software</a:t>
            </a:r>
            <a:r>
              <a:rPr lang="en-US" sz="3600" dirty="0"/>
              <a:t>, selling information to other parties without the owner's permission</a:t>
            </a:r>
          </a:p>
          <a:p>
            <a:pPr lvl="0"/>
            <a:r>
              <a:rPr lang="en-US" sz="3600" b="1" dirty="0"/>
              <a:t>Disputed rights to products</a:t>
            </a:r>
            <a:r>
              <a:rPr lang="en-US" sz="3600" dirty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5" cy="35898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The use of computers to commit fraud</a:t>
            </a:r>
            <a:r>
              <a:rPr lang="en-US" sz="3600" dirty="0"/>
              <a:t>, An example of this is the concept of artificial intelligence (AI). This is an attempt by computer experts to simulate the components of human intelligence through machines</a:t>
            </a:r>
          </a:p>
        </p:txBody>
      </p:sp>
    </p:spTree>
    <p:extLst>
      <p:ext uri="{BB962C8B-B14F-4D97-AF65-F5344CB8AC3E}">
        <p14:creationId xmlns:p14="http://schemas.microsoft.com/office/powerpoint/2010/main" val="8300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The phenomenon of hacking and data theft, Hacking is defined as "any computer-related activity which is not sanctioned or approved of by an employer or owner of a system or network”. </a:t>
            </a:r>
            <a:r>
              <a:rPr lang="en-US" sz="3200" dirty="0"/>
              <a:t>Such an activity deals with the ethical dilemma of who actually owns information and who should have access to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25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>
                <a:solidFill>
                  <a:srgbClr val="FF0000"/>
                </a:solidFill>
              </a:rPr>
              <a:t>Sabotage in the form of viruses</a:t>
            </a:r>
            <a:r>
              <a:rPr lang="en-US" sz="4400" dirty="0"/>
              <a:t>, Viruses have erased file, damaged disks, and shut down computer systems. </a:t>
            </a:r>
          </a:p>
        </p:txBody>
      </p:sp>
    </p:spTree>
    <p:extLst>
      <p:ext uri="{BB962C8B-B14F-4D97-AF65-F5344CB8AC3E}">
        <p14:creationId xmlns:p14="http://schemas.microsoft.com/office/powerpoint/2010/main" val="3226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FF0000"/>
                </a:solidFill>
              </a:rPr>
              <a:t>Making false claims for computers</a:t>
            </a:r>
            <a:r>
              <a:rPr lang="en-US" sz="3200" dirty="0" smtClean="0"/>
              <a:t>, </a:t>
            </a:r>
            <a:r>
              <a:rPr lang="en-US" sz="3200" dirty="0"/>
              <a:t>is another Internet </a:t>
            </a:r>
            <a:r>
              <a:rPr lang="en-US" sz="3200" dirty="0" smtClean="0"/>
              <a:t>ethics </a:t>
            </a:r>
            <a:r>
              <a:rPr lang="en-US" sz="3200" dirty="0"/>
              <a:t>issue that involves a person claiming someone else's writing as their own. Brief quotes from another author's work is acceptable as long as that author and their works are cited </a:t>
            </a:r>
          </a:p>
          <a:p>
            <a:r>
              <a:rPr lang="en-US" sz="3200" b="1" dirty="0"/>
              <a:t>The degradation of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0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</a:rPr>
              <a:t>Loss of privacy Safeguarding privacy in a modern </a:t>
            </a:r>
            <a:r>
              <a:rPr lang="en-US" sz="3200" dirty="0"/>
              <a:t>society where so much information about us is public is extremely difficult if not impossible. There have been data disasters involving mistaken identities, data mix-ups, and doctored data which adversely affect people's lives, including driving and credit records.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6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problems in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556932"/>
            <a:ext cx="9944097" cy="3450168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FF0000"/>
                </a:solidFill>
              </a:rPr>
              <a:t>Intellectual Property </a:t>
            </a:r>
            <a:r>
              <a:rPr lang="en-US" sz="3600" dirty="0">
                <a:solidFill>
                  <a:srgbClr val="FF0000"/>
                </a:solidFill>
              </a:rPr>
              <a:t>Intellectual property includes, but is not limited to, images, patents</a:t>
            </a:r>
            <a:r>
              <a:rPr lang="en-US" sz="3600" dirty="0"/>
              <a:t>, procedures, videos, audio, and drawings. Computer ethic laws prohibit them from being duplicated and/or sold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1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770" y="2379945"/>
            <a:ext cx="10044827" cy="34959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Such individuals apply technical expertise to the implementation, monitoring and maintenance of IT systems while focusing on specific component functions such as system administration, database administration, etc.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31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782274"/>
          </a:xfrm>
        </p:spPr>
        <p:txBody>
          <a:bodyPr/>
          <a:lstStyle/>
          <a:p>
            <a:pPr>
              <a:defRPr/>
            </a:pPr>
            <a:r>
              <a:rPr lang="en-US" altLang="en-US" i="1" dirty="0">
                <a:solidFill>
                  <a:srgbClr val="FF3300"/>
                </a:solidFill>
              </a:rPr>
              <a:t>Professional Ethics:</a:t>
            </a:r>
            <a:endParaRPr lang="en-US" altLang="en-US" dirty="0" smtClean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618566" y="1764408"/>
            <a:ext cx="10757646" cy="4206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i="1" u="sng" dirty="0" smtClean="0">
                <a:solidFill>
                  <a:srgbClr val="FF3300"/>
                </a:solidFill>
              </a:rPr>
              <a:t>Professional Ethics:</a:t>
            </a:r>
            <a:r>
              <a:rPr lang="en-US" altLang="en-US" sz="3600" b="1" u="sng" dirty="0" smtClean="0"/>
              <a:t> concerns one's conduct of behavior and practice when carrying out professional work, e.g., consulting, researching, teaching and writing.</a:t>
            </a:r>
          </a:p>
          <a:p>
            <a:pPr>
              <a:defRPr/>
            </a:pPr>
            <a:r>
              <a:rPr lang="en-US" altLang="en-US" sz="2800" dirty="0" smtClean="0"/>
              <a:t>Professional Ethics must take into accounts:</a:t>
            </a:r>
          </a:p>
          <a:p>
            <a:pPr lvl="1">
              <a:defRPr/>
            </a:pPr>
            <a:r>
              <a:rPr lang="en-US" altLang="ar-SA" sz="2800" dirty="0" smtClean="0"/>
              <a:t>Relations between professionals and clients</a:t>
            </a:r>
          </a:p>
          <a:p>
            <a:pPr lvl="1">
              <a:defRPr/>
            </a:pPr>
            <a:r>
              <a:rPr lang="en-US" altLang="ar-SA" sz="2800" dirty="0" smtClean="0"/>
              <a:t>Relation between profession and society</a:t>
            </a:r>
          </a:p>
        </p:txBody>
      </p:sp>
    </p:spTree>
    <p:extLst>
      <p:ext uri="{BB962C8B-B14F-4D97-AF65-F5344CB8AC3E}">
        <p14:creationId xmlns:p14="http://schemas.microsoft.com/office/powerpoint/2010/main" val="42609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2501900"/>
            <a:ext cx="9601196" cy="27051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Requirements of a professional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r>
              <a:rPr lang="en-US" b="1" dirty="0"/>
              <a:t>A set of highly developed skills and deep knowledge of the domain.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There are three basic professional requirements, namely:</a:t>
            </a:r>
          </a:p>
          <a:p>
            <a:pPr marL="0" lvl="0" indent="0">
              <a:buNone/>
            </a:pPr>
            <a:r>
              <a:rPr lang="en-US" sz="4000" b="1" u="sng" dirty="0" smtClean="0"/>
              <a:t>1. </a:t>
            </a:r>
            <a:r>
              <a:rPr lang="en-US" sz="4000" b="1" u="sng" dirty="0" smtClean="0">
                <a:solidFill>
                  <a:srgbClr val="FF0000"/>
                </a:solidFill>
              </a:rPr>
              <a:t>A </a:t>
            </a:r>
            <a:r>
              <a:rPr lang="en-US" sz="4000" b="1" u="sng" dirty="0">
                <a:solidFill>
                  <a:srgbClr val="FF0000"/>
                </a:solidFill>
              </a:rPr>
              <a:t>set of highly developed skills and deep knowledge of the domain.</a:t>
            </a:r>
          </a:p>
          <a:p>
            <a:r>
              <a:rPr lang="en-US" sz="2800" dirty="0"/>
              <a:t> Professional skills are developed through long years of experience, such skill must be backed up by a very well developed knowledge base acquired through years of formal education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73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1562"/>
            <a:ext cx="9601196" cy="8267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PROFESSIONAL RECOGNITION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6822" y="1916482"/>
            <a:ext cx="10019775" cy="3959387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Certification -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involves a formal procedure of providing someone with an official document attesting to a level of achievement within an IT field for example networking. </a:t>
            </a:r>
          </a:p>
        </p:txBody>
      </p:sp>
    </p:spTree>
    <p:extLst>
      <p:ext uri="{BB962C8B-B14F-4D97-AF65-F5344CB8AC3E}">
        <p14:creationId xmlns:p14="http://schemas.microsoft.com/office/powerpoint/2010/main" val="156302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598</TotalTime>
  <Words>1449</Words>
  <Application>Microsoft Office PowerPoint</Application>
  <PresentationFormat>Widescreen</PresentationFormat>
  <Paragraphs>129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Franklin Gothic Book</vt:lpstr>
      <vt:lpstr>Franklin Gothic Medium</vt:lpstr>
      <vt:lpstr>Tahoma</vt:lpstr>
      <vt:lpstr>Times New Roman</vt:lpstr>
      <vt:lpstr>Organic</vt:lpstr>
      <vt:lpstr>COMPUTER ETHICS AND  IT PROFESSIONISM  </vt:lpstr>
      <vt:lpstr>LECTURE THREE</vt:lpstr>
      <vt:lpstr>IT PROFESSIONAL</vt:lpstr>
      <vt:lpstr>Professionalism</vt:lpstr>
      <vt:lpstr>IT PROFESSIONAL</vt:lpstr>
      <vt:lpstr>Professional Ethics:</vt:lpstr>
      <vt:lpstr>Requirements of a professional </vt:lpstr>
      <vt:lpstr>   A set of highly developed skills and deep knowledge of the domain.  </vt:lpstr>
      <vt:lpstr>IT PROFESSIONAL RECOGNITION</vt:lpstr>
      <vt:lpstr> Certification </vt:lpstr>
      <vt:lpstr>Hands-on computing </vt:lpstr>
      <vt:lpstr>HOW TO KEEP ONESELF IN THE IT PROFESSION</vt:lpstr>
      <vt:lpstr>….</vt:lpstr>
      <vt:lpstr>cont.….</vt:lpstr>
      <vt:lpstr> What are you required to do to keep yourself in IT field </vt:lpstr>
      <vt:lpstr> What are you required to do to keep yourself in IT field </vt:lpstr>
      <vt:lpstr>What gives you recognition as a professional?</vt:lpstr>
      <vt:lpstr>  What gives you recognition as a professional?  </vt:lpstr>
      <vt:lpstr>  What gives you recognition as a professional?  </vt:lpstr>
      <vt:lpstr>Communication skills;</vt:lpstr>
      <vt:lpstr> What gives your recognition as a professional? </vt:lpstr>
      <vt:lpstr> What gives your recognition as a professional? </vt:lpstr>
      <vt:lpstr> What gives your recognition as a professional? </vt:lpstr>
      <vt:lpstr> What gives your recognition as a professional? </vt:lpstr>
      <vt:lpstr>Lecture Four</vt:lpstr>
      <vt:lpstr> Pillars/Qualities of Professionalism  </vt:lpstr>
      <vt:lpstr>Transparency, honesty and integrity</vt:lpstr>
      <vt:lpstr>  Integrity  </vt:lpstr>
      <vt:lpstr> Professionalism is supported by the following pillars: </vt:lpstr>
      <vt:lpstr>  Commitment  </vt:lpstr>
      <vt:lpstr>  Punctuality  </vt:lpstr>
      <vt:lpstr>  Respect  </vt:lpstr>
      <vt:lpstr>Accountability </vt:lpstr>
      <vt:lpstr>high standard of service</vt:lpstr>
      <vt:lpstr>trust</vt:lpstr>
      <vt:lpstr>Protect the interest of all employees in a work group.</vt:lpstr>
      <vt:lpstr>Professional code of ethics</vt:lpstr>
      <vt:lpstr>Professional code of ethics:</vt:lpstr>
      <vt:lpstr>Professional code of ethics:</vt:lpstr>
      <vt:lpstr>Professional code of ethics:</vt:lpstr>
      <vt:lpstr> Ethical problems in computing </vt:lpstr>
      <vt:lpstr>Ethical problems in computing </vt:lpstr>
      <vt:lpstr> Ethical problems in computing </vt:lpstr>
      <vt:lpstr>Ethical problems in computing </vt:lpstr>
      <vt:lpstr>Ethical problems in computing </vt:lpstr>
      <vt:lpstr>Ethical problems in computing </vt:lpstr>
      <vt:lpstr>Ethical problems in computing </vt:lpstr>
      <vt:lpstr>Ethical problems in computing </vt:lpstr>
      <vt:lpstr>Ethical problems in computing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TAREMWA</dc:creator>
  <cp:lastModifiedBy>Windows User</cp:lastModifiedBy>
  <cp:revision>45</cp:revision>
  <dcterms:created xsi:type="dcterms:W3CDTF">2016-12-29T07:25:35Z</dcterms:created>
  <dcterms:modified xsi:type="dcterms:W3CDTF">2019-02-11T08:09:19Z</dcterms:modified>
</cp:coreProperties>
</file>